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08" r:id="rId3"/>
    <p:sldId id="310" r:id="rId4"/>
    <p:sldId id="307" r:id="rId5"/>
    <p:sldId id="311" r:id="rId6"/>
    <p:sldId id="312" r:id="rId7"/>
  </p:sldIdLst>
  <p:sldSz cx="9906000" cy="6858000" type="A4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99"/>
    <a:srgbClr val="FF0066"/>
    <a:srgbClr val="FF6600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422" y="-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B7D0E-7A34-42FB-B706-76B8586105CC}" type="datetimeFigureOut">
              <a:rPr lang="ja-JP" altLang="en-US"/>
              <a:pPr>
                <a:defRPr/>
              </a:pPr>
              <a:t>2013/9/6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86711-1FD8-4C15-A283-5A1CBAFE99C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84E9D-1B8C-4D3A-91D9-6DE15E6DC134}" type="datetimeFigureOut">
              <a:rPr lang="ja-JP" altLang="en-US"/>
              <a:pPr>
                <a:defRPr/>
              </a:pPr>
              <a:t>2013/9/6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CB877-CD38-4AE9-890B-6CB95E52FF2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9A483-CDE2-4EA6-B9E6-457FEB9EDA47}" type="datetimeFigureOut">
              <a:rPr lang="ja-JP" altLang="en-US"/>
              <a:pPr>
                <a:defRPr/>
              </a:pPr>
              <a:t>2013/9/6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C3A14-CA24-4F4D-A629-66DB4644018D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B5EB3-81EB-4581-828E-40E47E5BD20D}" type="datetimeFigureOut">
              <a:rPr lang="ja-JP" altLang="en-US"/>
              <a:pPr>
                <a:defRPr/>
              </a:pPr>
              <a:t>2013/9/6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0819A-29E3-4022-9FF2-2D3506C9B500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1AEBF-21AE-4C58-BD5B-6E6F59BD01A7}" type="datetimeFigureOut">
              <a:rPr lang="ja-JP" altLang="en-US"/>
              <a:pPr>
                <a:defRPr/>
              </a:pPr>
              <a:t>2013/9/6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AC46E-60E4-4C6A-80EF-3AF1C932ACD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0ADB4-EF1F-474F-BB11-D379D1E60EA5}" type="datetimeFigureOut">
              <a:rPr lang="ja-JP" altLang="en-US"/>
              <a:pPr>
                <a:defRPr/>
              </a:pPr>
              <a:t>2013/9/6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098EE-8BC4-43DA-831F-167B74AB1B77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F93E2-0A84-4C4C-9961-AFA7D2E227DD}" type="datetimeFigureOut">
              <a:rPr lang="ja-JP" altLang="en-US"/>
              <a:pPr>
                <a:defRPr/>
              </a:pPr>
              <a:t>2013/9/6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2A4DF-29F2-42AB-853E-4AD27D4F337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C550A-9912-4B58-8CE3-A22ACD60E2F3}" type="datetimeFigureOut">
              <a:rPr lang="ja-JP" altLang="en-US"/>
              <a:pPr>
                <a:defRPr/>
              </a:pPr>
              <a:t>2013/9/6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BA128-4D3C-47C9-8E62-859A16504BE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98D9C-A6D1-4970-A4CD-5F884AA0591A}" type="datetimeFigureOut">
              <a:rPr lang="ja-JP" altLang="en-US"/>
              <a:pPr>
                <a:defRPr/>
              </a:pPr>
              <a:t>2013/9/6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37428-3A06-4306-A1D0-C917F2A505D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74C38-5251-4EDE-B1B4-0EFECBCAB46A}" type="datetimeFigureOut">
              <a:rPr lang="ja-JP" altLang="en-US"/>
              <a:pPr>
                <a:defRPr/>
              </a:pPr>
              <a:t>2013/9/6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1A9BF-AE7B-49FC-A6B2-1E274FF5107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51E32-CE51-4DA2-8D9A-25E4C6A0BF1D}" type="datetimeFigureOut">
              <a:rPr lang="ja-JP" altLang="en-US"/>
              <a:pPr>
                <a:defRPr/>
              </a:pPr>
              <a:t>2013/9/6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45004-3720-4389-BB45-57816B48BF2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1E8750-9E28-4F1D-B5BF-5AB40DDE85C7}" type="datetimeFigureOut">
              <a:rPr lang="ja-JP" altLang="en-US"/>
              <a:pPr>
                <a:defRPr/>
              </a:pPr>
              <a:t>2013/9/6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C21C204-4D06-428E-9342-73D42E7B9604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線コネクタ 23"/>
          <p:cNvCxnSpPr/>
          <p:nvPr/>
        </p:nvCxnSpPr>
        <p:spPr>
          <a:xfrm>
            <a:off x="0" y="908050"/>
            <a:ext cx="9906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4" name="テキスト ボックス 24"/>
          <p:cNvSpPr txBox="1">
            <a:spLocks noChangeArrowheads="1"/>
          </p:cNvSpPr>
          <p:nvPr/>
        </p:nvSpPr>
        <p:spPr bwMode="auto">
          <a:xfrm>
            <a:off x="0" y="461963"/>
            <a:ext cx="9906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400">
                <a:cs typeface="Arial" charset="0"/>
              </a:rPr>
              <a:t>1. Possible Optional Requirements </a:t>
            </a:r>
            <a:r>
              <a:rPr lang="en-US" altLang="ja-JP" sz="1600">
                <a:cs typeface="Arial" charset="0"/>
              </a:rPr>
              <a:t>(for the purpose of discussion at R0 sub group)</a:t>
            </a:r>
            <a:r>
              <a:rPr lang="en-US" altLang="ja-JP" sz="2800">
                <a:cs typeface="Arial" charset="0"/>
              </a:rPr>
              <a:t> </a:t>
            </a:r>
          </a:p>
        </p:txBody>
      </p:sp>
      <p:graphicFrame>
        <p:nvGraphicFramePr>
          <p:cNvPr id="13361" name="Group 49"/>
          <p:cNvGraphicFramePr>
            <a:graphicFrameLocks noGrp="1"/>
          </p:cNvGraphicFramePr>
          <p:nvPr/>
        </p:nvGraphicFramePr>
        <p:xfrm>
          <a:off x="704850" y="2060575"/>
          <a:ext cx="8208963" cy="4494213"/>
        </p:xfrm>
        <a:graphic>
          <a:graphicData uri="http://schemas.openxmlformats.org/drawingml/2006/table">
            <a:tbl>
              <a:tblPr/>
              <a:tblGrid>
                <a:gridCol w="2447925"/>
                <a:gridCol w="5761038"/>
              </a:tblGrid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Regulation  No.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Optional requirements</a:t>
                      </a:r>
                      <a:endParaRPr kumimoji="1" lang="ja-JP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R13H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ESC,  BAS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R116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Device to prevent unauthorized use,  Alarm,  Immobiliser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(Rr.Fog lamp,  Headlamp cleaner)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TPMS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R117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Tyre rolling noise,   RRC,   Wet grip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(The indirect vision of the driver for ensuring field of vision immediately in front of or beside on P side the vehicle)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(The illuminating area)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(Rear end collision)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Mass &amp; dimension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The definition of mass and dimension?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(The standard of coupling device)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(Cold test)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14" name="角丸四角形 13"/>
          <p:cNvSpPr/>
          <p:nvPr/>
        </p:nvSpPr>
        <p:spPr>
          <a:xfrm>
            <a:off x="415925" y="1989138"/>
            <a:ext cx="8782050" cy="4679950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357" name="テキスト ボックス 3"/>
          <p:cNvSpPr txBox="1">
            <a:spLocks noChangeArrowheads="1"/>
          </p:cNvSpPr>
          <p:nvPr/>
        </p:nvSpPr>
        <p:spPr bwMode="auto">
          <a:xfrm>
            <a:off x="0" y="909638"/>
            <a:ext cx="9906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>
                <a:cs typeface="Arial" charset="0"/>
              </a:rPr>
              <a:t>UN Regulations in this table would contain optional requirements under IWVTA.   </a:t>
            </a:r>
          </a:p>
          <a:p>
            <a:r>
              <a:rPr lang="en-US" altLang="ja-JP" sz="2000">
                <a:cs typeface="Arial" charset="0"/>
              </a:rPr>
              <a:t>Those UN Regulations should be split, if such UN Regulations include the optional requirements which is mandated for its installations only in some CPs applying UNR0.</a:t>
            </a:r>
          </a:p>
        </p:txBody>
      </p:sp>
      <p:sp>
        <p:nvSpPr>
          <p:cNvPr id="13358" name="Text Box 47"/>
          <p:cNvSpPr txBox="1">
            <a:spLocks noChangeArrowheads="1"/>
          </p:cNvSpPr>
          <p:nvPr/>
        </p:nvSpPr>
        <p:spPr bwMode="auto">
          <a:xfrm>
            <a:off x="6105525" y="6237288"/>
            <a:ext cx="2736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/>
              <a:t>(</a:t>
            </a:r>
            <a:r>
              <a:rPr lang="ja-JP" altLang="en-US"/>
              <a:t>　</a:t>
            </a:r>
            <a:r>
              <a:rPr lang="en-US" altLang="ja-JP"/>
              <a:t>):Under discussion</a:t>
            </a:r>
          </a:p>
        </p:txBody>
      </p:sp>
      <p:sp>
        <p:nvSpPr>
          <p:cNvPr id="13360" name="Text Box 48"/>
          <p:cNvSpPr txBox="1">
            <a:spLocks noChangeArrowheads="1"/>
          </p:cNvSpPr>
          <p:nvPr/>
        </p:nvSpPr>
        <p:spPr bwMode="auto">
          <a:xfrm>
            <a:off x="200025" y="0"/>
            <a:ext cx="2520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/>
              <a:t>Transmitted by Japan</a:t>
            </a:r>
          </a:p>
        </p:txBody>
      </p:sp>
      <p:sp>
        <p:nvSpPr>
          <p:cNvPr id="2" name="Text Box 49"/>
          <p:cNvSpPr txBox="1">
            <a:spLocks noChangeArrowheads="1"/>
          </p:cNvSpPr>
          <p:nvPr/>
        </p:nvSpPr>
        <p:spPr bwMode="auto">
          <a:xfrm>
            <a:off x="4665663" y="0"/>
            <a:ext cx="50403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/>
              <a:t>Doc.No.IWVTA-SGR0-06-05-rev.1, 7</a:t>
            </a:r>
            <a:r>
              <a:rPr lang="en-US" altLang="ja-JP" sz="1600" baseline="30000"/>
              <a:t>th</a:t>
            </a:r>
            <a:r>
              <a:rPr lang="en-US" altLang="ja-JP" sz="1600"/>
              <a:t> IWVTA-SGR0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線コネクタ 23"/>
          <p:cNvCxnSpPr/>
          <p:nvPr/>
        </p:nvCxnSpPr>
        <p:spPr>
          <a:xfrm>
            <a:off x="0" y="476250"/>
            <a:ext cx="9906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8" name="テキスト ボックス 3"/>
          <p:cNvSpPr txBox="1">
            <a:spLocks noChangeArrowheads="1"/>
          </p:cNvSpPr>
          <p:nvPr/>
        </p:nvSpPr>
        <p:spPr bwMode="auto">
          <a:xfrm>
            <a:off x="200025" y="404813"/>
            <a:ext cx="9561513" cy="677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4500"/>
              </a:lnSpc>
            </a:pPr>
            <a:r>
              <a:rPr lang="en-US" altLang="ja-JP" sz="2800" u="sng"/>
              <a:t>Precondition 1 </a:t>
            </a:r>
          </a:p>
          <a:p>
            <a:pPr>
              <a:lnSpc>
                <a:spcPts val="4500"/>
              </a:lnSpc>
            </a:pPr>
            <a:r>
              <a:rPr lang="en-US" altLang="ja-JP" sz="2400"/>
              <a:t>UNRs applicable to IWVTA  Step 3 are identified by GRs.</a:t>
            </a:r>
          </a:p>
          <a:p>
            <a:pPr>
              <a:lnSpc>
                <a:spcPts val="4500"/>
              </a:lnSpc>
            </a:pPr>
            <a:r>
              <a:rPr lang="en-US" altLang="ja-JP" sz="2800" u="sng"/>
              <a:t>Precondition 2</a:t>
            </a:r>
          </a:p>
          <a:p>
            <a:pPr>
              <a:lnSpc>
                <a:spcPts val="3500"/>
              </a:lnSpc>
            </a:pPr>
            <a:r>
              <a:rPr lang="en-US" altLang="ja-JP" sz="2400"/>
              <a:t>- UNR0 includes installation requirements.</a:t>
            </a:r>
          </a:p>
          <a:p>
            <a:pPr>
              <a:lnSpc>
                <a:spcPts val="3500"/>
              </a:lnSpc>
            </a:pPr>
            <a:r>
              <a:rPr lang="en-US" altLang="ja-JP" sz="2400"/>
              <a:t>- The UNRs with optional requirements are split into separate UNRs.</a:t>
            </a:r>
          </a:p>
          <a:p>
            <a:pPr>
              <a:lnSpc>
                <a:spcPts val="4500"/>
              </a:lnSpc>
            </a:pPr>
            <a:r>
              <a:rPr lang="en-US" altLang="ja-JP" sz="2800" u="sng"/>
              <a:t>Precondition 3</a:t>
            </a:r>
          </a:p>
          <a:p>
            <a:pPr>
              <a:lnSpc>
                <a:spcPts val="4500"/>
              </a:lnSpc>
            </a:pPr>
            <a:r>
              <a:rPr lang="en-US" altLang="ja-JP" sz="2400"/>
              <a:t>UNRs applicable to IWVTA Step 1 are the ones no CPs applying UNR0 have trouble accepting.</a:t>
            </a:r>
          </a:p>
          <a:p>
            <a:pPr>
              <a:lnSpc>
                <a:spcPts val="4500"/>
              </a:lnSpc>
            </a:pPr>
            <a:r>
              <a:rPr lang="en-US" altLang="ja-JP" sz="2800" u="sng"/>
              <a:t>Issue to be considered</a:t>
            </a:r>
          </a:p>
          <a:p>
            <a:pPr>
              <a:lnSpc>
                <a:spcPts val="3400"/>
              </a:lnSpc>
            </a:pPr>
            <a:r>
              <a:rPr lang="en-US" altLang="ja-JP" sz="2400">
                <a:cs typeface="Arial" charset="0"/>
              </a:rPr>
              <a:t>Whether new UNRs not necessary for some CPs are included in IWVTA  (Large IWVTA*) or not (Core IWVTA**)?</a:t>
            </a:r>
          </a:p>
          <a:p>
            <a:pPr>
              <a:lnSpc>
                <a:spcPts val="3400"/>
              </a:lnSpc>
            </a:pPr>
            <a:r>
              <a:rPr lang="en-US" altLang="ja-JP" sz="2400">
                <a:cs typeface="Arial" charset="0"/>
              </a:rPr>
              <a:t>* to be explained in slide 5.   ** to be explained in slide 6)</a:t>
            </a:r>
          </a:p>
          <a:p>
            <a:pPr>
              <a:lnSpc>
                <a:spcPts val="3400"/>
              </a:lnSpc>
            </a:pPr>
            <a:endParaRPr lang="en-US" altLang="ja-JP" sz="2000">
              <a:cs typeface="Arial" charset="0"/>
            </a:endParaRPr>
          </a:p>
        </p:txBody>
      </p:sp>
      <p:sp>
        <p:nvSpPr>
          <p:cNvPr id="14339" name="テキスト ボックス 24"/>
          <p:cNvSpPr txBox="1">
            <a:spLocks noChangeArrowheads="1"/>
          </p:cNvSpPr>
          <p:nvPr/>
        </p:nvSpPr>
        <p:spPr bwMode="auto">
          <a:xfrm>
            <a:off x="0" y="0"/>
            <a:ext cx="9201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>
                <a:cs typeface="Arial" charset="0"/>
              </a:rPr>
              <a:t> 2.How to treat Optional requirements</a:t>
            </a:r>
            <a:endParaRPr lang="en-US" altLang="ja-JP" sz="20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線コネクタ 23"/>
          <p:cNvCxnSpPr/>
          <p:nvPr/>
        </p:nvCxnSpPr>
        <p:spPr>
          <a:xfrm>
            <a:off x="0" y="549275"/>
            <a:ext cx="9906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437" name="Group 53"/>
          <p:cNvGraphicFramePr>
            <a:graphicFrameLocks noGrp="1"/>
          </p:cNvGraphicFramePr>
          <p:nvPr/>
        </p:nvGraphicFramePr>
        <p:xfrm>
          <a:off x="849313" y="2420938"/>
          <a:ext cx="3035300" cy="4086225"/>
        </p:xfrm>
        <a:graphic>
          <a:graphicData uri="http://schemas.openxmlformats.org/drawingml/2006/table">
            <a:tbl>
              <a:tblPr/>
              <a:tblGrid>
                <a:gridCol w="1882775"/>
                <a:gridCol w="115252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Regulation  No.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Series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R13H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Rxx (ESC)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14" name="角丸四角形 13"/>
          <p:cNvSpPr>
            <a:spLocks noChangeArrowheads="1"/>
          </p:cNvSpPr>
          <p:nvPr/>
        </p:nvSpPr>
        <p:spPr bwMode="auto">
          <a:xfrm>
            <a:off x="488950" y="5445125"/>
            <a:ext cx="3743325" cy="1081088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0000FF"/>
            </a:solidFill>
            <a:prstDash val="dash"/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488950" y="2852738"/>
            <a:ext cx="3743325" cy="2520950"/>
          </a:xfrm>
          <a:prstGeom prst="roundRect">
            <a:avLst>
              <a:gd name="adj" fmla="val 810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415925" y="2709863"/>
            <a:ext cx="3960813" cy="3887787"/>
          </a:xfrm>
          <a:prstGeom prst="roundRect">
            <a:avLst>
              <a:gd name="adj" fmla="val 3702"/>
            </a:avLst>
          </a:prstGeom>
          <a:noFill/>
          <a:ln w="381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cxnSp>
        <p:nvCxnSpPr>
          <p:cNvPr id="21" name="直線矢印コネクタ 20"/>
          <p:cNvCxnSpPr/>
          <p:nvPr/>
        </p:nvCxnSpPr>
        <p:spPr>
          <a:xfrm flipV="1">
            <a:off x="4376738" y="2395538"/>
            <a:ext cx="1081087" cy="503237"/>
          </a:xfrm>
          <a:prstGeom prst="straightConnector1">
            <a:avLst/>
          </a:prstGeom>
          <a:ln w="381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右中かっこ 24"/>
          <p:cNvSpPr/>
          <p:nvPr/>
        </p:nvSpPr>
        <p:spPr>
          <a:xfrm>
            <a:off x="4592638" y="5445125"/>
            <a:ext cx="360362" cy="108108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405" name="テキスト ボックス 24"/>
          <p:cNvSpPr txBox="1">
            <a:spLocks noChangeArrowheads="1"/>
          </p:cNvSpPr>
          <p:nvPr/>
        </p:nvSpPr>
        <p:spPr bwMode="auto">
          <a:xfrm>
            <a:off x="0" y="0"/>
            <a:ext cx="9201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>
                <a:cs typeface="Arial" charset="0"/>
              </a:rPr>
              <a:t> 2.How to treat Optional requirements</a:t>
            </a:r>
            <a:endParaRPr lang="en-US" altLang="ja-JP" sz="2000">
              <a:cs typeface="Arial" charset="0"/>
            </a:endParaRPr>
          </a:p>
        </p:txBody>
      </p:sp>
      <p:sp>
        <p:nvSpPr>
          <p:cNvPr id="15406" name="テキスト ボックス 3"/>
          <p:cNvSpPr txBox="1">
            <a:spLocks noChangeArrowheads="1"/>
          </p:cNvSpPr>
          <p:nvPr/>
        </p:nvSpPr>
        <p:spPr bwMode="auto">
          <a:xfrm>
            <a:off x="344488" y="0"/>
            <a:ext cx="9561512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ja-JP" sz="2800">
              <a:cs typeface="Arial" charset="0"/>
            </a:endParaRPr>
          </a:p>
          <a:p>
            <a:pPr>
              <a:lnSpc>
                <a:spcPts val="4500"/>
              </a:lnSpc>
              <a:buFont typeface="Wingdings" pitchFamily="2" charset="2"/>
              <a:buChar char="Ø"/>
            </a:pPr>
            <a:r>
              <a:rPr lang="en-US" altLang="ja-JP" sz="2800">
                <a:cs typeface="Arial" charset="0"/>
              </a:rPr>
              <a:t>If it’s included in IWVTA, (Large IWVTA)</a:t>
            </a:r>
          </a:p>
          <a:p>
            <a:pPr>
              <a:lnSpc>
                <a:spcPts val="3000"/>
              </a:lnSpc>
              <a:buFont typeface="Wingdings" pitchFamily="2" charset="2"/>
              <a:buNone/>
            </a:pPr>
            <a:r>
              <a:rPr lang="en-US" altLang="ja-JP" sz="2800">
                <a:cs typeface="Arial" charset="0"/>
              </a:rPr>
              <a:t>        - To discuss an administrative scheme for mutual</a:t>
            </a:r>
            <a:br>
              <a:rPr lang="en-US" altLang="ja-JP" sz="2800">
                <a:cs typeface="Arial" charset="0"/>
              </a:rPr>
            </a:br>
            <a:r>
              <a:rPr lang="en-US" altLang="ja-JP" sz="2800">
                <a:cs typeface="Arial" charset="0"/>
              </a:rPr>
              <a:t>           recognition</a:t>
            </a:r>
            <a:r>
              <a:rPr lang="ja-JP" altLang="en-US" sz="2800">
                <a:cs typeface="Arial" charset="0"/>
              </a:rPr>
              <a:t> </a:t>
            </a:r>
            <a:r>
              <a:rPr lang="en-US" altLang="ja-JP" sz="2800">
                <a:cs typeface="Arial" charset="0"/>
              </a:rPr>
              <a:t>in IWVTA in case of reducing </a:t>
            </a:r>
            <a:br>
              <a:rPr lang="en-US" altLang="ja-JP" sz="2800">
                <a:cs typeface="Arial" charset="0"/>
              </a:rPr>
            </a:br>
            <a:r>
              <a:rPr lang="en-US" altLang="ja-JP" sz="2800">
                <a:cs typeface="Arial" charset="0"/>
              </a:rPr>
              <a:t>           applicable UNR.</a:t>
            </a:r>
          </a:p>
          <a:p>
            <a:pPr>
              <a:lnSpc>
                <a:spcPts val="3000"/>
              </a:lnSpc>
            </a:pPr>
            <a:endParaRPr lang="en-US" altLang="ja-JP" sz="2000">
              <a:solidFill>
                <a:srgbClr val="00FF00"/>
              </a:solidFill>
              <a:cs typeface="Arial" charset="0"/>
            </a:endParaRPr>
          </a:p>
        </p:txBody>
      </p:sp>
      <p:sp>
        <p:nvSpPr>
          <p:cNvPr id="15407" name="テキスト ボックス 3"/>
          <p:cNvSpPr txBox="1">
            <a:spLocks noChangeArrowheads="1"/>
          </p:cNvSpPr>
          <p:nvPr/>
        </p:nvSpPr>
        <p:spPr bwMode="auto">
          <a:xfrm>
            <a:off x="4968875" y="5972175"/>
            <a:ext cx="25765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600">
                <a:cs typeface="Arial" charset="0"/>
              </a:rPr>
              <a:t>Optional requirements</a:t>
            </a:r>
          </a:p>
        </p:txBody>
      </p:sp>
      <p:sp>
        <p:nvSpPr>
          <p:cNvPr id="15408" name="テキスト ボックス 3"/>
          <p:cNvSpPr txBox="1">
            <a:spLocks noChangeArrowheads="1"/>
          </p:cNvSpPr>
          <p:nvPr/>
        </p:nvSpPr>
        <p:spPr bwMode="auto">
          <a:xfrm>
            <a:off x="5529263" y="1989138"/>
            <a:ext cx="2160587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000">
                <a:cs typeface="Arial" charset="0"/>
              </a:rPr>
              <a:t>Universal IWVTA</a:t>
            </a:r>
          </a:p>
        </p:txBody>
      </p:sp>
      <p:sp>
        <p:nvSpPr>
          <p:cNvPr id="15409" name="正方形/長方形 16"/>
          <p:cNvSpPr>
            <a:spLocks noChangeArrowheads="1"/>
          </p:cNvSpPr>
          <p:nvPr/>
        </p:nvSpPr>
        <p:spPr bwMode="auto">
          <a:xfrm>
            <a:off x="4737100" y="2544763"/>
            <a:ext cx="5097463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n-US" altLang="ja-JP">
                <a:cs typeface="Arial" charset="0"/>
              </a:rPr>
              <a:t>Issues to be discussed include whether</a:t>
            </a:r>
          </a:p>
          <a:p>
            <a:r>
              <a:rPr lang="en-US" altLang="ja-JP">
                <a:cs typeface="Arial" charset="0"/>
              </a:rPr>
              <a:t>  IWVTA without some optional requirements </a:t>
            </a:r>
          </a:p>
          <a:p>
            <a:r>
              <a:rPr lang="en-US" altLang="ja-JP">
                <a:cs typeface="Arial" charset="0"/>
              </a:rPr>
              <a:t>  (ex. Rxx (ESC)) should be  </a:t>
            </a:r>
          </a:p>
          <a:p>
            <a:r>
              <a:rPr lang="en-US" altLang="ja-JP">
                <a:cs typeface="Arial" charset="0"/>
              </a:rPr>
              <a:t>  recognized as Limited IWVTA, or could be</a:t>
            </a:r>
          </a:p>
          <a:p>
            <a:r>
              <a:rPr lang="en-US" altLang="ja-JP">
                <a:cs typeface="Arial" charset="0"/>
              </a:rPr>
              <a:t>  recognized as Universal IWVTA?</a:t>
            </a:r>
          </a:p>
          <a:p>
            <a:endParaRPr lang="en-US" altLang="ja-JP" sz="800">
              <a:cs typeface="Arial" charset="0"/>
            </a:endParaRPr>
          </a:p>
          <a:p>
            <a:pPr>
              <a:buFontTx/>
              <a:buChar char="-"/>
            </a:pPr>
            <a:r>
              <a:rPr lang="en-US" altLang="ja-JP">
                <a:cs typeface="Arial" charset="0"/>
              </a:rPr>
              <a:t>If it is recognized as Limited IWVTA, which, </a:t>
            </a:r>
          </a:p>
          <a:p>
            <a:r>
              <a:rPr lang="en-US" altLang="ja-JP">
                <a:cs typeface="Arial" charset="0"/>
              </a:rPr>
              <a:t>  by definition, CPs may refuse to accept.</a:t>
            </a:r>
          </a:p>
          <a:p>
            <a:r>
              <a:rPr lang="en-US" altLang="ja-JP">
                <a:cs typeface="Arial" charset="0"/>
              </a:rPr>
              <a:t>  What should be done?   </a:t>
            </a:r>
          </a:p>
          <a:p>
            <a:endParaRPr lang="en-US" altLang="ja-JP" sz="800">
              <a:cs typeface="Arial" charset="0"/>
            </a:endParaRPr>
          </a:p>
          <a:p>
            <a:pPr>
              <a:buFontTx/>
              <a:buChar char="-"/>
            </a:pPr>
            <a:r>
              <a:rPr lang="en-US" altLang="ja-JP">
                <a:cs typeface="Arial" charset="0"/>
              </a:rPr>
              <a:t>If it is recognized as Universal IWVTA,</a:t>
            </a:r>
          </a:p>
          <a:p>
            <a:r>
              <a:rPr lang="en-US" altLang="ja-JP">
                <a:cs typeface="Arial" charset="0"/>
              </a:rPr>
              <a:t>  can CPs request Type Approval of the optional </a:t>
            </a:r>
          </a:p>
          <a:p>
            <a:r>
              <a:rPr lang="en-US" altLang="ja-JP">
                <a:cs typeface="Arial" charset="0"/>
              </a:rPr>
              <a:t>  requirements in addition to Universal IWVTA?</a:t>
            </a:r>
            <a:endParaRPr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角丸四角形 37"/>
          <p:cNvSpPr/>
          <p:nvPr/>
        </p:nvSpPr>
        <p:spPr>
          <a:xfrm>
            <a:off x="415925" y="2635250"/>
            <a:ext cx="3960813" cy="2736850"/>
          </a:xfrm>
          <a:prstGeom prst="roundRect">
            <a:avLst>
              <a:gd name="adj" fmla="val 3702"/>
            </a:avLst>
          </a:prstGeom>
          <a:noFill/>
          <a:ln w="381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cxnSp>
        <p:nvCxnSpPr>
          <p:cNvPr id="24" name="直線コネクタ 23"/>
          <p:cNvCxnSpPr/>
          <p:nvPr/>
        </p:nvCxnSpPr>
        <p:spPr>
          <a:xfrm>
            <a:off x="0" y="476250"/>
            <a:ext cx="9906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87" name="テキスト ボックス 24"/>
          <p:cNvSpPr txBox="1">
            <a:spLocks noChangeArrowheads="1"/>
          </p:cNvSpPr>
          <p:nvPr/>
        </p:nvSpPr>
        <p:spPr bwMode="auto">
          <a:xfrm>
            <a:off x="0" y="0"/>
            <a:ext cx="9201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>
                <a:cs typeface="Arial" charset="0"/>
              </a:rPr>
              <a:t>2.How to treat Optional requirements</a:t>
            </a:r>
            <a:endParaRPr lang="en-US" altLang="ja-JP" sz="2000">
              <a:cs typeface="Arial" charset="0"/>
            </a:endParaRPr>
          </a:p>
        </p:txBody>
      </p:sp>
      <p:graphicFrame>
        <p:nvGraphicFramePr>
          <p:cNvPr id="19461" name="Group 5"/>
          <p:cNvGraphicFramePr>
            <a:graphicFrameLocks noGrp="1"/>
          </p:cNvGraphicFramePr>
          <p:nvPr/>
        </p:nvGraphicFramePr>
        <p:xfrm>
          <a:off x="849313" y="2347913"/>
          <a:ext cx="3035300" cy="2965450"/>
        </p:xfrm>
        <a:graphic>
          <a:graphicData uri="http://schemas.openxmlformats.org/drawingml/2006/table">
            <a:tbl>
              <a:tblPr/>
              <a:tblGrid>
                <a:gridCol w="1882775"/>
                <a:gridCol w="115252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Regulation  No.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Series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R13H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37" name="角丸四角形 36"/>
          <p:cNvSpPr/>
          <p:nvPr/>
        </p:nvSpPr>
        <p:spPr>
          <a:xfrm>
            <a:off x="488950" y="2779713"/>
            <a:ext cx="3743325" cy="2520950"/>
          </a:xfrm>
          <a:prstGeom prst="roundRect">
            <a:avLst>
              <a:gd name="adj" fmla="val 810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19525" name="Group 69"/>
          <p:cNvGraphicFramePr>
            <a:graphicFrameLocks noGrp="1"/>
          </p:cNvGraphicFramePr>
          <p:nvPr/>
        </p:nvGraphicFramePr>
        <p:xfrm>
          <a:off x="774700" y="5602288"/>
          <a:ext cx="3035300" cy="742950"/>
        </p:xfrm>
        <a:graphic>
          <a:graphicData uri="http://schemas.openxmlformats.org/drawingml/2006/table">
            <a:tbl>
              <a:tblPr/>
              <a:tblGrid>
                <a:gridCol w="1882775"/>
                <a:gridCol w="115252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UN-R(ESC)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UN-R(TPMS</a:t>
                      </a:r>
                      <a:r>
                        <a:rPr kumimoji="1" lang="ja-JP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26" name="角丸四角形 25"/>
          <p:cNvSpPr/>
          <p:nvPr/>
        </p:nvSpPr>
        <p:spPr>
          <a:xfrm>
            <a:off x="415925" y="5459413"/>
            <a:ext cx="3743325" cy="1209675"/>
          </a:xfrm>
          <a:prstGeom prst="roundRect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430" name="AutoShape 66"/>
          <p:cNvSpPr>
            <a:spLocks noChangeArrowheads="1"/>
          </p:cNvSpPr>
          <p:nvPr/>
        </p:nvSpPr>
        <p:spPr bwMode="auto">
          <a:xfrm flipH="1" flipV="1">
            <a:off x="4521200" y="4221163"/>
            <a:ext cx="1009650" cy="1727200"/>
          </a:xfrm>
          <a:prstGeom prst="curvedRightArrow">
            <a:avLst>
              <a:gd name="adj1" fmla="val 34214"/>
              <a:gd name="adj2" fmla="val 68428"/>
              <a:gd name="adj3" fmla="val 33333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ja-JP" altLang="en-US"/>
          </a:p>
        </p:txBody>
      </p:sp>
      <p:sp>
        <p:nvSpPr>
          <p:cNvPr id="29" name="右中かっこ 28"/>
          <p:cNvSpPr/>
          <p:nvPr/>
        </p:nvSpPr>
        <p:spPr>
          <a:xfrm>
            <a:off x="4232275" y="5445125"/>
            <a:ext cx="360363" cy="122396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432" name="テキスト ボックス 3"/>
          <p:cNvSpPr txBox="1">
            <a:spLocks noChangeArrowheads="1"/>
          </p:cNvSpPr>
          <p:nvPr/>
        </p:nvSpPr>
        <p:spPr bwMode="auto">
          <a:xfrm>
            <a:off x="4737100" y="5899150"/>
            <a:ext cx="5168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600">
                <a:cs typeface="Arial" charset="0"/>
              </a:rPr>
              <a:t>Optional requirements</a:t>
            </a:r>
          </a:p>
        </p:txBody>
      </p:sp>
      <p:cxnSp>
        <p:nvCxnSpPr>
          <p:cNvPr id="39" name="直線矢印コネクタ 38"/>
          <p:cNvCxnSpPr>
            <a:endCxn id="16434" idx="1"/>
          </p:cNvCxnSpPr>
          <p:nvPr/>
        </p:nvCxnSpPr>
        <p:spPr>
          <a:xfrm flipV="1">
            <a:off x="4448175" y="2897188"/>
            <a:ext cx="1081088" cy="373062"/>
          </a:xfrm>
          <a:prstGeom prst="straightConnector1">
            <a:avLst/>
          </a:prstGeom>
          <a:ln w="381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34" name="テキスト ボックス 3"/>
          <p:cNvSpPr txBox="1">
            <a:spLocks noChangeArrowheads="1"/>
          </p:cNvSpPr>
          <p:nvPr/>
        </p:nvSpPr>
        <p:spPr bwMode="auto">
          <a:xfrm>
            <a:off x="5529263" y="2693988"/>
            <a:ext cx="2160587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000">
                <a:cs typeface="Arial" charset="0"/>
              </a:rPr>
              <a:t>Universal IWVTA</a:t>
            </a:r>
          </a:p>
        </p:txBody>
      </p:sp>
      <p:sp>
        <p:nvSpPr>
          <p:cNvPr id="16435" name="テキスト ボックス 3"/>
          <p:cNvSpPr txBox="1">
            <a:spLocks noChangeArrowheads="1"/>
          </p:cNvSpPr>
          <p:nvPr/>
        </p:nvSpPr>
        <p:spPr bwMode="auto">
          <a:xfrm>
            <a:off x="128588" y="620713"/>
            <a:ext cx="9561512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600"/>
              </a:lnSpc>
              <a:buFont typeface="Wingdings" pitchFamily="2" charset="2"/>
              <a:buChar char="Ø"/>
            </a:pPr>
            <a:r>
              <a:rPr lang="en-US" altLang="ja-JP" sz="2800">
                <a:cs typeface="Arial" charset="0"/>
              </a:rPr>
              <a:t>If it’s NOT included in IWVTA, (Core IWVTA) ,</a:t>
            </a:r>
            <a:br>
              <a:rPr lang="en-US" altLang="ja-JP" sz="2800">
                <a:cs typeface="Arial" charset="0"/>
              </a:rPr>
            </a:br>
            <a:r>
              <a:rPr lang="en-US" altLang="ja-JP" sz="2800">
                <a:cs typeface="Arial" charset="0"/>
              </a:rPr>
              <a:t>        - </a:t>
            </a:r>
            <a:r>
              <a:rPr lang="en-US" altLang="ja-JP" sz="2800"/>
              <a:t>To develop a rule how UNR in the Optional list is</a:t>
            </a:r>
            <a:br>
              <a:rPr lang="en-US" altLang="ja-JP" sz="2800"/>
            </a:br>
            <a:r>
              <a:rPr lang="en-US" altLang="ja-JP" sz="2800"/>
              <a:t>          moved to Universal IWVTA. </a:t>
            </a:r>
            <a:endParaRPr lang="en-US" altLang="ja-JP" sz="2800">
              <a:solidFill>
                <a:srgbClr val="00FF00"/>
              </a:solidFill>
            </a:endParaRPr>
          </a:p>
          <a:p>
            <a:pPr>
              <a:lnSpc>
                <a:spcPts val="4500"/>
              </a:lnSpc>
              <a:buFont typeface="Wingdings" pitchFamily="2" charset="2"/>
              <a:buChar char="Ø"/>
            </a:pPr>
            <a:endParaRPr lang="en-US" altLang="ja-JP" sz="2800">
              <a:solidFill>
                <a:srgbClr val="00FF0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線コネクタ 23"/>
          <p:cNvCxnSpPr/>
          <p:nvPr/>
        </p:nvCxnSpPr>
        <p:spPr>
          <a:xfrm>
            <a:off x="0" y="476250"/>
            <a:ext cx="9906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0" name="テキスト ボックス 24"/>
          <p:cNvSpPr txBox="1">
            <a:spLocks noChangeArrowheads="1"/>
          </p:cNvSpPr>
          <p:nvPr/>
        </p:nvSpPr>
        <p:spPr bwMode="auto">
          <a:xfrm>
            <a:off x="0" y="30163"/>
            <a:ext cx="9201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>
                <a:cs typeface="Arial" charset="0"/>
              </a:rPr>
              <a:t>3. IWVTA in step 1: Concept of Large IWVTA </a:t>
            </a:r>
          </a:p>
        </p:txBody>
      </p:sp>
      <p:sp>
        <p:nvSpPr>
          <p:cNvPr id="17411" name="テキスト ボックス 3"/>
          <p:cNvSpPr txBox="1">
            <a:spLocks noChangeArrowheads="1"/>
          </p:cNvSpPr>
          <p:nvPr/>
        </p:nvSpPr>
        <p:spPr bwMode="auto">
          <a:xfrm>
            <a:off x="5168900" y="1557338"/>
            <a:ext cx="2232025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>
                <a:cs typeface="Arial" charset="0"/>
              </a:rPr>
              <a:t>UN Regulations necessary for many Contracting Parties applying UNR0</a:t>
            </a:r>
          </a:p>
        </p:txBody>
      </p:sp>
      <p:graphicFrame>
        <p:nvGraphicFramePr>
          <p:cNvPr id="16437" name="Group 53"/>
          <p:cNvGraphicFramePr>
            <a:graphicFrameLocks noGrp="1"/>
          </p:cNvGraphicFramePr>
          <p:nvPr/>
        </p:nvGraphicFramePr>
        <p:xfrm>
          <a:off x="849313" y="836613"/>
          <a:ext cx="3035300" cy="4086225"/>
        </p:xfrm>
        <a:graphic>
          <a:graphicData uri="http://schemas.openxmlformats.org/drawingml/2006/table">
            <a:tbl>
              <a:tblPr/>
              <a:tblGrid>
                <a:gridCol w="1882775"/>
                <a:gridCol w="115252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Regulation  No.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Series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R13H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Rxx (ESC)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17450" name="テキスト ボックス 3"/>
          <p:cNvSpPr txBox="1">
            <a:spLocks noChangeArrowheads="1"/>
          </p:cNvSpPr>
          <p:nvPr/>
        </p:nvSpPr>
        <p:spPr bwMode="auto">
          <a:xfrm>
            <a:off x="5097463" y="3429000"/>
            <a:ext cx="223202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>
                <a:cs typeface="Arial" charset="0"/>
              </a:rPr>
              <a:t>UN Regulations not necessary for some (many) Contracting Parties</a:t>
            </a:r>
          </a:p>
        </p:txBody>
      </p:sp>
      <p:sp>
        <p:nvSpPr>
          <p:cNvPr id="17451" name="テキスト ボックス 32"/>
          <p:cNvSpPr txBox="1">
            <a:spLocks noChangeArrowheads="1"/>
          </p:cNvSpPr>
          <p:nvPr/>
        </p:nvSpPr>
        <p:spPr bwMode="auto">
          <a:xfrm>
            <a:off x="128588" y="5060950"/>
            <a:ext cx="9648825" cy="132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>
                <a:cs typeface="Arial" charset="0"/>
              </a:rPr>
              <a:t>From the practical point of view, some of UN Regulations included in UNR0 would not be required by some (many) Contracting Parties (blue square part). </a:t>
            </a:r>
            <a:br>
              <a:rPr lang="en-US" altLang="ja-JP" sz="2000">
                <a:cs typeface="Arial" charset="0"/>
              </a:rPr>
            </a:br>
            <a:r>
              <a:rPr lang="en-US" altLang="ja-JP" sz="2000">
                <a:cs typeface="Arial" charset="0"/>
              </a:rPr>
              <a:t>As a consequence, some (many) Contracting Parties might</a:t>
            </a:r>
            <a:r>
              <a:rPr lang="ja-JP" altLang="en-US" sz="2000">
                <a:cs typeface="Arial" charset="0"/>
              </a:rPr>
              <a:t> </a:t>
            </a:r>
            <a:r>
              <a:rPr lang="en-US" altLang="ja-JP" sz="2000">
                <a:cs typeface="Arial" charset="0"/>
              </a:rPr>
              <a:t>end up in using IWVTA of limited recognition (red square part), instead of Universal IWVTA.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488950" y="3860800"/>
            <a:ext cx="3743325" cy="1081088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488950" y="1268413"/>
            <a:ext cx="3743325" cy="2520950"/>
          </a:xfrm>
          <a:prstGeom prst="roundRect">
            <a:avLst>
              <a:gd name="adj" fmla="val 810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415925" y="1125538"/>
            <a:ext cx="3960813" cy="3887787"/>
          </a:xfrm>
          <a:prstGeom prst="roundRect">
            <a:avLst>
              <a:gd name="adj" fmla="val 3702"/>
            </a:avLst>
          </a:prstGeom>
          <a:noFill/>
          <a:ln w="381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cxnSp>
        <p:nvCxnSpPr>
          <p:cNvPr id="21" name="直線矢印コネクタ 20"/>
          <p:cNvCxnSpPr/>
          <p:nvPr/>
        </p:nvCxnSpPr>
        <p:spPr>
          <a:xfrm flipV="1">
            <a:off x="4376738" y="1125538"/>
            <a:ext cx="1081087" cy="503237"/>
          </a:xfrm>
          <a:prstGeom prst="straightConnector1">
            <a:avLst/>
          </a:prstGeom>
          <a:ln w="381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56" name="テキスト ボックス 3"/>
          <p:cNvSpPr txBox="1">
            <a:spLocks noChangeArrowheads="1"/>
          </p:cNvSpPr>
          <p:nvPr/>
        </p:nvSpPr>
        <p:spPr bwMode="auto">
          <a:xfrm>
            <a:off x="5529263" y="909638"/>
            <a:ext cx="2376487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000">
                <a:cs typeface="Arial" charset="0"/>
              </a:rPr>
              <a:t>Universal IWVTA</a:t>
            </a:r>
            <a:r>
              <a:rPr lang="en-US" altLang="ja-JP" sz="2000">
                <a:solidFill>
                  <a:srgbClr val="FF0000"/>
                </a:solidFill>
                <a:cs typeface="Arial" charset="0"/>
              </a:rPr>
              <a:t>*</a:t>
            </a:r>
          </a:p>
        </p:txBody>
      </p:sp>
      <p:sp>
        <p:nvSpPr>
          <p:cNvPr id="23" name="右中かっこ 22"/>
          <p:cNvSpPr/>
          <p:nvPr/>
        </p:nvSpPr>
        <p:spPr>
          <a:xfrm>
            <a:off x="4592638" y="1268413"/>
            <a:ext cx="360362" cy="244951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5" name="右中かっこ 24"/>
          <p:cNvSpPr/>
          <p:nvPr/>
        </p:nvSpPr>
        <p:spPr>
          <a:xfrm>
            <a:off x="4592638" y="3860800"/>
            <a:ext cx="360362" cy="108108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459" name="テキスト ボックス 16"/>
          <p:cNvSpPr txBox="1">
            <a:spLocks noChangeArrowheads="1"/>
          </p:cNvSpPr>
          <p:nvPr/>
        </p:nvSpPr>
        <p:spPr bwMode="auto">
          <a:xfrm>
            <a:off x="128588" y="6381750"/>
            <a:ext cx="94329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/>
              <a:t>* Universal IWVTA is a type approval pursuant to the highest level of stringency of the latest version of UNR0. CPs applying  UNR0 shall accept U-IWVTA. </a:t>
            </a:r>
            <a:endParaRPr lang="ja-JP" altLang="en-US" sz="1400"/>
          </a:p>
        </p:txBody>
      </p:sp>
      <p:sp>
        <p:nvSpPr>
          <p:cNvPr id="16" name="右中かっこ 15"/>
          <p:cNvSpPr/>
          <p:nvPr/>
        </p:nvSpPr>
        <p:spPr>
          <a:xfrm>
            <a:off x="7256463" y="1341438"/>
            <a:ext cx="360362" cy="360045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461" name="テキスト ボックス 3"/>
          <p:cNvSpPr txBox="1">
            <a:spLocks noChangeArrowheads="1"/>
          </p:cNvSpPr>
          <p:nvPr/>
        </p:nvSpPr>
        <p:spPr bwMode="auto">
          <a:xfrm>
            <a:off x="7689850" y="2349500"/>
            <a:ext cx="2032000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/>
              <a:t>UN Regulations no</a:t>
            </a:r>
            <a:r>
              <a:rPr lang="en-US" altLang="ja-JP"/>
              <a:t> </a:t>
            </a:r>
            <a:r>
              <a:rPr lang="en-US" altLang="ja-JP" sz="2000">
                <a:cs typeface="Arial" charset="0"/>
              </a:rPr>
              <a:t>Contracting Parties applying UNR0 have trouble accepting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線コネクタ 23"/>
          <p:cNvCxnSpPr/>
          <p:nvPr/>
        </p:nvCxnSpPr>
        <p:spPr>
          <a:xfrm>
            <a:off x="0" y="476250"/>
            <a:ext cx="9906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4" name="テキスト ボックス 24"/>
          <p:cNvSpPr txBox="1">
            <a:spLocks noChangeArrowheads="1"/>
          </p:cNvSpPr>
          <p:nvPr/>
        </p:nvSpPr>
        <p:spPr bwMode="auto">
          <a:xfrm>
            <a:off x="0" y="44450"/>
            <a:ext cx="9201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>
                <a:cs typeface="Arial" charset="0"/>
              </a:rPr>
              <a:t>3. IWVTA in step 1: Concept of Core IWVTA </a:t>
            </a:r>
          </a:p>
        </p:txBody>
      </p:sp>
      <p:sp>
        <p:nvSpPr>
          <p:cNvPr id="18435" name="テキスト ボックス 3"/>
          <p:cNvSpPr txBox="1">
            <a:spLocks noChangeArrowheads="1"/>
          </p:cNvSpPr>
          <p:nvPr/>
        </p:nvSpPr>
        <p:spPr bwMode="auto">
          <a:xfrm>
            <a:off x="-15875" y="476250"/>
            <a:ext cx="9906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>
                <a:cs typeface="Arial" charset="0"/>
              </a:rPr>
              <a:t>Universal IWVTA consists of UN Regulations that many Contracting Parties applying UNR0 consider necessary for IWVTA. </a:t>
            </a:r>
          </a:p>
        </p:txBody>
      </p:sp>
      <p:graphicFrame>
        <p:nvGraphicFramePr>
          <p:cNvPr id="18493" name="Group 61"/>
          <p:cNvGraphicFramePr>
            <a:graphicFrameLocks noGrp="1"/>
          </p:cNvGraphicFramePr>
          <p:nvPr/>
        </p:nvGraphicFramePr>
        <p:xfrm>
          <a:off x="849313" y="1268413"/>
          <a:ext cx="3035300" cy="2971800"/>
        </p:xfrm>
        <a:graphic>
          <a:graphicData uri="http://schemas.openxmlformats.org/drawingml/2006/table">
            <a:tbl>
              <a:tblPr/>
              <a:tblGrid>
                <a:gridCol w="1882775"/>
                <a:gridCol w="115252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Regulation  No.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Series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R13H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36" name="角丸四角形 35"/>
          <p:cNvSpPr/>
          <p:nvPr/>
        </p:nvSpPr>
        <p:spPr>
          <a:xfrm>
            <a:off x="488950" y="4397375"/>
            <a:ext cx="3743325" cy="1295400"/>
          </a:xfrm>
          <a:prstGeom prst="roundRect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7" name="角丸四角形 36"/>
          <p:cNvSpPr/>
          <p:nvPr/>
        </p:nvSpPr>
        <p:spPr>
          <a:xfrm>
            <a:off x="488950" y="1700213"/>
            <a:ext cx="3743325" cy="2520950"/>
          </a:xfrm>
          <a:prstGeom prst="roundRect">
            <a:avLst>
              <a:gd name="adj" fmla="val 810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8" name="角丸四角形 37"/>
          <p:cNvSpPr/>
          <p:nvPr/>
        </p:nvSpPr>
        <p:spPr>
          <a:xfrm>
            <a:off x="415925" y="1555750"/>
            <a:ext cx="3960813" cy="2736850"/>
          </a:xfrm>
          <a:prstGeom prst="roundRect">
            <a:avLst>
              <a:gd name="adj" fmla="val 3702"/>
            </a:avLst>
          </a:prstGeom>
          <a:noFill/>
          <a:ln w="381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cxnSp>
        <p:nvCxnSpPr>
          <p:cNvPr id="39" name="直線矢印コネクタ 38"/>
          <p:cNvCxnSpPr/>
          <p:nvPr/>
        </p:nvCxnSpPr>
        <p:spPr>
          <a:xfrm flipV="1">
            <a:off x="4376738" y="1555750"/>
            <a:ext cx="1081087" cy="504825"/>
          </a:xfrm>
          <a:prstGeom prst="straightConnector1">
            <a:avLst/>
          </a:prstGeom>
          <a:ln w="381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右中かっこ 40"/>
          <p:cNvSpPr/>
          <p:nvPr/>
        </p:nvSpPr>
        <p:spPr>
          <a:xfrm>
            <a:off x="4592638" y="1700213"/>
            <a:ext cx="360362" cy="252095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2" name="右中かっこ 41"/>
          <p:cNvSpPr/>
          <p:nvPr/>
        </p:nvSpPr>
        <p:spPr>
          <a:xfrm>
            <a:off x="4592638" y="4397375"/>
            <a:ext cx="360362" cy="12954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graphicFrame>
        <p:nvGraphicFramePr>
          <p:cNvPr id="18495" name="Group 63"/>
          <p:cNvGraphicFramePr>
            <a:graphicFrameLocks noGrp="1"/>
          </p:cNvGraphicFramePr>
          <p:nvPr/>
        </p:nvGraphicFramePr>
        <p:xfrm>
          <a:off x="849313" y="4468813"/>
          <a:ext cx="3035300" cy="1114425"/>
        </p:xfrm>
        <a:graphic>
          <a:graphicData uri="http://schemas.openxmlformats.org/drawingml/2006/table">
            <a:tbl>
              <a:tblPr/>
              <a:tblGrid>
                <a:gridCol w="1882775"/>
                <a:gridCol w="115252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Rxx (ESC)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18485" name="テキスト ボックス 32"/>
          <p:cNvSpPr txBox="1">
            <a:spLocks noChangeArrowheads="1"/>
          </p:cNvSpPr>
          <p:nvPr/>
        </p:nvSpPr>
        <p:spPr bwMode="auto">
          <a:xfrm>
            <a:off x="128588" y="5732463"/>
            <a:ext cx="9648825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>
                <a:cs typeface="Arial" charset="0"/>
              </a:rPr>
              <a:t>Rxx (ESC) (blue square part) would be outside of UNR0. If Contracting Parties want to mandate such a Regulation, they can do it by applying individual UNRs (e.g. Rxx).</a:t>
            </a:r>
          </a:p>
          <a:p>
            <a:r>
              <a:rPr lang="en-US" altLang="ja-JP" sz="2000">
                <a:cs typeface="Arial" charset="0"/>
              </a:rPr>
              <a:t>Although outside of R0, ESC requirements would NOT be deviated among countries.</a:t>
            </a:r>
          </a:p>
        </p:txBody>
      </p:sp>
      <p:sp>
        <p:nvSpPr>
          <p:cNvPr id="18486" name="テキスト ボックス 3"/>
          <p:cNvSpPr txBox="1">
            <a:spLocks noChangeArrowheads="1"/>
          </p:cNvSpPr>
          <p:nvPr/>
        </p:nvSpPr>
        <p:spPr bwMode="auto">
          <a:xfrm>
            <a:off x="5168900" y="2014538"/>
            <a:ext cx="2232025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>
                <a:cs typeface="Arial" charset="0"/>
              </a:rPr>
              <a:t>UN Regulations necessary for many Contracting Parties applying UNR0</a:t>
            </a:r>
          </a:p>
        </p:txBody>
      </p:sp>
      <p:sp>
        <p:nvSpPr>
          <p:cNvPr id="18487" name="テキスト ボックス 3"/>
          <p:cNvSpPr txBox="1">
            <a:spLocks noChangeArrowheads="1"/>
          </p:cNvSpPr>
          <p:nvPr/>
        </p:nvSpPr>
        <p:spPr bwMode="auto">
          <a:xfrm>
            <a:off x="5097463" y="3886200"/>
            <a:ext cx="2232025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000">
                <a:cs typeface="Arial" charset="0"/>
              </a:rPr>
              <a:t>UN Regulations not necessary for some (many) Contracting Parties</a:t>
            </a:r>
          </a:p>
        </p:txBody>
      </p:sp>
      <p:sp>
        <p:nvSpPr>
          <p:cNvPr id="18488" name="テキスト ボックス 3"/>
          <p:cNvSpPr txBox="1">
            <a:spLocks noChangeArrowheads="1"/>
          </p:cNvSpPr>
          <p:nvPr/>
        </p:nvSpPr>
        <p:spPr bwMode="auto">
          <a:xfrm>
            <a:off x="5529263" y="1366838"/>
            <a:ext cx="2376487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000">
                <a:cs typeface="Arial" charset="0"/>
              </a:rPr>
              <a:t>Universal IWVTA</a:t>
            </a:r>
            <a:r>
              <a:rPr lang="en-US" altLang="ja-JP" sz="2000">
                <a:solidFill>
                  <a:srgbClr val="FF0000"/>
                </a:solidFill>
                <a:cs typeface="Arial" charset="0"/>
              </a:rPr>
              <a:t>*</a:t>
            </a:r>
          </a:p>
        </p:txBody>
      </p:sp>
      <p:sp>
        <p:nvSpPr>
          <p:cNvPr id="25" name="右中かっこ 24"/>
          <p:cNvSpPr/>
          <p:nvPr/>
        </p:nvSpPr>
        <p:spPr>
          <a:xfrm>
            <a:off x="7258050" y="1773238"/>
            <a:ext cx="360363" cy="2447925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490" name="テキスト ボックス 3"/>
          <p:cNvSpPr txBox="1">
            <a:spLocks noChangeArrowheads="1"/>
          </p:cNvSpPr>
          <p:nvPr/>
        </p:nvSpPr>
        <p:spPr bwMode="auto">
          <a:xfrm>
            <a:off x="7689850" y="2060575"/>
            <a:ext cx="2032000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b="1"/>
              <a:t>UN Regulations</a:t>
            </a:r>
            <a:r>
              <a:rPr lang="en-US" altLang="ja-JP"/>
              <a:t> </a:t>
            </a:r>
            <a:r>
              <a:rPr lang="en-US" altLang="ja-JP" sz="2000">
                <a:cs typeface="Arial" charset="0"/>
              </a:rPr>
              <a:t>no Contracting Parties applying UNR0 have trouble accepting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4674</TotalTime>
  <Words>623</Words>
  <Application>Microsoft Office PowerPoint</Application>
  <PresentationFormat>A4 210 x 297 mm</PresentationFormat>
  <Paragraphs>150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Arial</vt:lpstr>
      <vt:lpstr>ＭＳ Ｐゴシック</vt:lpstr>
      <vt:lpstr>Calibri</vt:lpstr>
      <vt:lpstr>Wingdings</vt:lpstr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</vt:vector>
  </TitlesOfParts>
  <Company>国土交通省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行政情報化推進課</dc:creator>
  <cp:lastModifiedBy>トヨタ自動車</cp:lastModifiedBy>
  <cp:revision>319</cp:revision>
  <dcterms:created xsi:type="dcterms:W3CDTF">2013-05-23T01:56:18Z</dcterms:created>
  <dcterms:modified xsi:type="dcterms:W3CDTF">2013-09-06T10:29:38Z</dcterms:modified>
</cp:coreProperties>
</file>