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doc" ContentType="application/msword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4"/>
  </p:notesMasterIdLst>
  <p:handoutMasterIdLst>
    <p:handoutMasterId r:id="rId35"/>
  </p:handoutMasterIdLst>
  <p:sldIdLst>
    <p:sldId id="256" r:id="rId2"/>
    <p:sldId id="270" r:id="rId3"/>
    <p:sldId id="264" r:id="rId4"/>
    <p:sldId id="265" r:id="rId5"/>
    <p:sldId id="276" r:id="rId6"/>
    <p:sldId id="272" r:id="rId7"/>
    <p:sldId id="274" r:id="rId8"/>
    <p:sldId id="273" r:id="rId9"/>
    <p:sldId id="296" r:id="rId10"/>
    <p:sldId id="275" r:id="rId11"/>
    <p:sldId id="295" r:id="rId12"/>
    <p:sldId id="277" r:id="rId13"/>
    <p:sldId id="279" r:id="rId14"/>
    <p:sldId id="280" r:id="rId15"/>
    <p:sldId id="281" r:id="rId16"/>
    <p:sldId id="282" r:id="rId17"/>
    <p:sldId id="283" r:id="rId18"/>
    <p:sldId id="286" r:id="rId19"/>
    <p:sldId id="284" r:id="rId20"/>
    <p:sldId id="285" r:id="rId21"/>
    <p:sldId id="291" r:id="rId22"/>
    <p:sldId id="292" r:id="rId23"/>
    <p:sldId id="287" r:id="rId24"/>
    <p:sldId id="288" r:id="rId25"/>
    <p:sldId id="289" r:id="rId26"/>
    <p:sldId id="293" r:id="rId27"/>
    <p:sldId id="290" r:id="rId28"/>
    <p:sldId id="294" r:id="rId29"/>
    <p:sldId id="278" r:id="rId30"/>
    <p:sldId id="268" r:id="rId31"/>
    <p:sldId id="269" r:id="rId32"/>
    <p:sldId id="271" r:id="rId33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F3C01"/>
    <a:srgbClr val="0000FF"/>
    <a:srgbClr val="FF9900"/>
    <a:srgbClr val="0066FF"/>
    <a:srgbClr val="99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8296" autoAdjust="0"/>
    <p:restoredTop sz="44700" autoAdjust="0"/>
  </p:normalViewPr>
  <p:slideViewPr>
    <p:cSldViewPr>
      <p:cViewPr>
        <p:scale>
          <a:sx n="38" d="100"/>
          <a:sy n="38" d="100"/>
        </p:scale>
        <p:origin x="-1808" y="1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handoutMaster" Target="handoutMasters/handoutMaster1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D77E7CB-09AF-43F2-ADA4-B2B423205EE4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FF0532F-1526-46CA-8FD1-CC19224FD09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1168350"/>
      </p:ext>
    </p:extLst>
  </p:cSld>
  <p:clrMap bg1="lt1" tx1="dk1" bg2="lt2" tx2="dk2" accent1="accent1" accent2="accent2" accent3="accent3" accent4="accent4" accent5="accent5" accent6="accent6" hlink="hlink" folHlink="folHlink"/>
  <p:hf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GRPE-65-nn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78D883-694A-41C9-ACD9-6257BE9C1E94}" type="datetimeFigureOut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92BFAC-DA74-4C24-AAF2-8D09F2FE08C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2148091"/>
      </p:ext>
    </p:extLst>
  </p:cSld>
  <p:clrMap bg1="lt1" tx1="dk1" bg2="lt2" tx2="dk2" accent1="accent1" accent2="accent2" accent3="accent3" accent4="accent4" accent5="accent5" accent6="accent6" hlink="hlink" folHlink="folHlink"/>
  <p:hf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sz="10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19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baseline="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29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30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indent="0">
              <a:buFontTx/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31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32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5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692BFAC-DA74-4C24-AAF2-8D09F2FE08CA}" type="slidenum">
              <a:rPr lang="en-US" smtClean="0"/>
              <a:pPr/>
              <a:t>9</a:t>
            </a:fld>
            <a:endParaRPr lang="en-US"/>
          </a:p>
        </p:txBody>
      </p:sp>
      <p:sp>
        <p:nvSpPr>
          <p:cNvPr id="5" name="Header Placeholder 4"/>
          <p:cNvSpPr>
            <a:spLocks noGrp="1"/>
          </p:cNvSpPr>
          <p:nvPr>
            <p:ph type="hdr" sz="quarter" idx="11"/>
          </p:nvPr>
        </p:nvSpPr>
        <p:spPr/>
        <p:txBody>
          <a:bodyPr/>
          <a:lstStyle/>
          <a:p>
            <a:r>
              <a:rPr lang="en-US" smtClean="0"/>
              <a:t>GRPE-65-nn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0F5506-71AD-4702-B852-37BFA4148757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D0FCD68-1FF2-4B80-A104-54D675CB397A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143271F-990C-43C7-8781-D304754763A4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2FA50C-D222-436D-A117-AA388BAFFE5E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08A52D-BE50-4F08-AD58-8265CD255240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9AA8F1C0-37A7-44DD-93BE-0E3F2F961832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536DAD-3BDC-419E-AE3F-D8FC6E36B033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16DF2A-444D-4333-891F-660515AA55A0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AE2A-32A9-4F0C-933E-D0FDAE8BA04F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5F63CA-B077-4590-B190-CE7E3D6602DD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94D68C-FAA0-4FCE-902D-8BB0274CF2EB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r>
              <a:rPr lang="en-US" smtClean="0"/>
              <a:t>EVE IWG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B803112B-5E2C-4A90-A818-D325F3E5456A}" type="datetime1">
              <a:rPr lang="en-US" smtClean="0"/>
              <a:pPr/>
              <a:t>10/16/2013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EVE IWG</a:t>
            </a:r>
            <a:endParaRPr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04235127-2B2F-4F7B-BE35-1DACAD78B01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dt="0"/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em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emf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emf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7.emf"/><Relationship Id="rId4" Type="http://schemas.openxmlformats.org/officeDocument/2006/relationships/image" Target="../media/image16.e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9.emf"/><Relationship Id="rId4" Type="http://schemas.openxmlformats.org/officeDocument/2006/relationships/image" Target="../media/image18.emf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1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hyperlink" Target="mailto:Erin.Marchington@ec.gc.ca" TargetMode="External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emf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notesSlide" Target="../notesSlides/notesSlide7.xml"/><Relationship Id="rId7" Type="http://schemas.openxmlformats.org/officeDocument/2006/relationships/oleObject" Target="../embeddings/Microsoft_Word_97_-_2003_Document2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6.emf"/><Relationship Id="rId5" Type="http://schemas.openxmlformats.org/officeDocument/2006/relationships/oleObject" Target="../embeddings/Microsoft_Word_97_-_2003_Document1.doc"/><Relationship Id="rId4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emf"/><Relationship Id="rId3" Type="http://schemas.openxmlformats.org/officeDocument/2006/relationships/notesSlide" Target="../notesSlides/notesSlide8.xml"/><Relationship Id="rId7" Type="http://schemas.openxmlformats.org/officeDocument/2006/relationships/oleObject" Target="../embeddings/Microsoft_Word_97_-_2003_Document4.doc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8.emf"/><Relationship Id="rId5" Type="http://schemas.openxmlformats.org/officeDocument/2006/relationships/oleObject" Target="../embeddings/Microsoft_Word_97_-_2003_Document3.doc"/><Relationship Id="rId4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0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9990" y="3886200"/>
            <a:ext cx="7475810" cy="2057400"/>
          </a:xfrm>
        </p:spPr>
        <p:txBody>
          <a:bodyPr>
            <a:normAutofit fontScale="92500" lnSpcReduction="10000"/>
          </a:bodyPr>
          <a:lstStyle/>
          <a:p>
            <a:r>
              <a:rPr lang="en-US" sz="22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Agenda item 5a,b,c</a:t>
            </a:r>
          </a:p>
          <a:p>
            <a:endParaRPr lang="en-US" sz="2000" cap="none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7</a:t>
            </a:r>
            <a:r>
              <a:rPr lang="en-US" sz="2000" cap="none" baseline="300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th</a:t>
            </a:r>
            <a:r>
              <a:rPr lang="en-US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Electric Vehicles and the Environment (EVE) Informal Working Group (IWG) meeting</a:t>
            </a:r>
          </a:p>
          <a:p>
            <a:r>
              <a:rPr lang="en-US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October 17 – 18, 2013</a:t>
            </a:r>
          </a:p>
          <a:p>
            <a:r>
              <a:rPr lang="en-US" sz="2000" cap="none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Beijing, China</a:t>
            </a:r>
          </a:p>
          <a:p>
            <a:endParaRPr lang="en-US" sz="20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EVE-07-04e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0" y="152400"/>
            <a:ext cx="9144000" cy="1981200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32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Electric Vehicle (EV) Reference Guide</a:t>
            </a:r>
            <a: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sz="22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Draft 1 Summary &amp; Discussion</a:t>
            </a:r>
            <a:br>
              <a:rPr lang="en-US" sz="25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r>
              <a:rPr lang="en-US" sz="2500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Next Steps</a:t>
            </a:r>
            <a:endParaRPr lang="en-US" sz="2500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11706" y="2133600"/>
            <a:ext cx="1117600" cy="111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6607"/>
          <a:stretch/>
        </p:blipFill>
        <p:spPr bwMode="auto">
          <a:xfrm>
            <a:off x="2111706" y="1079292"/>
            <a:ext cx="5309675" cy="5202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1" name="Rectangle 20"/>
          <p:cNvSpPr/>
          <p:nvPr/>
        </p:nvSpPr>
        <p:spPr>
          <a:xfrm>
            <a:off x="228600" y="522069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 Reference Guide Development- </a:t>
            </a:r>
            <a:r>
              <a:rPr lang="en-US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Prioritization discussion points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EVE-6 meeting (Geneva, June 2013), priority issues list approved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10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98875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 Reference Guide Development- </a:t>
            </a:r>
            <a:r>
              <a:rPr lang="en-US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Prioritization discussion points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EVE-6 meeting (Geneva, June 2013), priority issues list approved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3138" b="14965"/>
          <a:stretch/>
        </p:blipFill>
        <p:spPr bwMode="auto">
          <a:xfrm>
            <a:off x="282918" y="2126228"/>
            <a:ext cx="8577182" cy="29029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Prepared by FEV, Inc. – contractor hired by US EPA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Document has 6 sections: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Introduction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Overview of EVE IWG, Purpose of Guide, Outline of Guide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Reference Guide Design &amp; Methodology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Guide organization, scope, rationale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Summary of Findings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EV attributes discussed in groups: vehicle, battery, infrastructure, market deployment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High and low activity, Gaps and implications of analysis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Next steps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Potential areas for future work,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gtr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recommendations </a:t>
            </a: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Annex 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Other EV attributes (i.e. financial incentives, etc.)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6" name="Right Arrow 5"/>
          <p:cNvSpPr/>
          <p:nvPr/>
        </p:nvSpPr>
        <p:spPr>
          <a:xfrm>
            <a:off x="228600" y="3048000"/>
            <a:ext cx="5334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6" name="Right Arrow 15"/>
          <p:cNvSpPr/>
          <p:nvPr/>
        </p:nvSpPr>
        <p:spPr>
          <a:xfrm>
            <a:off x="228600" y="3810000"/>
            <a:ext cx="5334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7" name="Right Arrow 16"/>
          <p:cNvSpPr/>
          <p:nvPr/>
        </p:nvSpPr>
        <p:spPr>
          <a:xfrm>
            <a:off x="228600" y="4419600"/>
            <a:ext cx="533400" cy="304800"/>
          </a:xfrm>
          <a:prstGeom prst="rightArrow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330733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16" grpId="0" animBg="1"/>
      <p:bldP spid="17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dirty="0">
                <a:latin typeface="Arial" pitchFamily="34" charset="0"/>
                <a:cs typeface="Arial" pitchFamily="34" charset="0"/>
              </a:rPr>
              <a:t>Summary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Findings:</a:t>
            </a:r>
            <a:r>
              <a:rPr lang="en-US" u="sng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Vehicle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Attributes 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13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1" name="Picture 10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165" y="1957070"/>
            <a:ext cx="4928235" cy="375793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Rectangle 2"/>
          <p:cNvSpPr/>
          <p:nvPr/>
        </p:nvSpPr>
        <p:spPr>
          <a:xfrm>
            <a:off x="2012892" y="5867400"/>
            <a:ext cx="512566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7 : Vehicle attributes, global snapshot 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93849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dirty="0">
                <a:latin typeface="Arial" pitchFamily="34" charset="0"/>
                <a:cs typeface="Arial" pitchFamily="34" charset="0"/>
              </a:rPr>
              <a:t>Summary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Findings: </a:t>
            </a: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Battery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Attributes 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14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60" y="1981200"/>
            <a:ext cx="4297680" cy="378968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676400" y="5943600"/>
            <a:ext cx="5791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13 : Battery attributes, global snapshot 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4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dirty="0">
                <a:latin typeface="Arial" pitchFamily="34" charset="0"/>
                <a:cs typeface="Arial" pitchFamily="34" charset="0"/>
              </a:rPr>
              <a:t>Summary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Findings: </a:t>
            </a: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Infrastructure 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Attributes 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15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60" y="1981200"/>
            <a:ext cx="4297680" cy="3858260"/>
          </a:xfrm>
          <a:prstGeom prst="rect">
            <a:avLst/>
          </a:prstGeom>
          <a:noFill/>
        </p:spPr>
      </p:pic>
      <p:sp>
        <p:nvSpPr>
          <p:cNvPr id="2" name="Rectangle 1"/>
          <p:cNvSpPr/>
          <p:nvPr/>
        </p:nvSpPr>
        <p:spPr>
          <a:xfrm>
            <a:off x="1371600" y="5943600"/>
            <a:ext cx="64008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19 : Infrastructure attributes, global snapshot 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4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3"/>
            </a:pPr>
            <a:r>
              <a:rPr lang="en-US" dirty="0">
                <a:latin typeface="Arial" pitchFamily="34" charset="0"/>
                <a:cs typeface="Arial" pitchFamily="34" charset="0"/>
              </a:rPr>
              <a:t>Summary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Findings: </a:t>
            </a:r>
            <a:r>
              <a:rPr lang="en-US" b="1" u="sng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Market deployment</a:t>
            </a:r>
            <a:r>
              <a:rPr lang="en-US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 Attributes </a:t>
            </a:r>
            <a:endParaRPr lang="en-US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16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0" name="Picture 9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3160" y="1981200"/>
            <a:ext cx="4297680" cy="3766820"/>
          </a:xfrm>
          <a:prstGeom prst="rect">
            <a:avLst/>
          </a:prstGeom>
          <a:noFill/>
          <a:ln>
            <a:noFill/>
          </a:ln>
        </p:spPr>
      </p:pic>
      <p:sp>
        <p:nvSpPr>
          <p:cNvPr id="2" name="Rectangle 1"/>
          <p:cNvSpPr/>
          <p:nvPr/>
        </p:nvSpPr>
        <p:spPr>
          <a:xfrm>
            <a:off x="1333500" y="5943600"/>
            <a:ext cx="6477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25 : Market deployment attributes, global snapshot 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3234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Conclusions: 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High activity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areas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17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3891" y="1550023"/>
            <a:ext cx="4078894" cy="2069901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3" name="Rectangle 2"/>
          <p:cNvSpPr/>
          <p:nvPr/>
        </p:nvSpPr>
        <p:spPr>
          <a:xfrm>
            <a:off x="457200" y="1828802"/>
            <a:ext cx="1828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27 : Activity chart,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Overall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4" name="Picture 1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962400"/>
            <a:ext cx="4658282" cy="2205115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5" name="Rectangle 4"/>
          <p:cNvSpPr/>
          <p:nvPr/>
        </p:nvSpPr>
        <p:spPr>
          <a:xfrm>
            <a:off x="914400" y="4495800"/>
            <a:ext cx="22098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28 : </a:t>
            </a:r>
            <a:endParaRPr lang="en-US" dirty="0" smtClean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Activity </a:t>
            </a:r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chart,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V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ehicle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attributes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cxnSp>
        <p:nvCxnSpPr>
          <p:cNvPr id="16" name="Elbow Connector 15"/>
          <p:cNvCxnSpPr/>
          <p:nvPr/>
        </p:nvCxnSpPr>
        <p:spPr>
          <a:xfrm rot="5400000">
            <a:off x="1219202" y="2895600"/>
            <a:ext cx="2666998" cy="533402"/>
          </a:xfrm>
          <a:prstGeom prst="bentConnector3">
            <a:avLst>
              <a:gd name="adj1" fmla="val -526"/>
            </a:avLst>
          </a:prstGeom>
          <a:ln w="15875" cmpd="sng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/>
          <p:cNvCxnSpPr/>
          <p:nvPr/>
        </p:nvCxnSpPr>
        <p:spPr>
          <a:xfrm>
            <a:off x="2895600" y="5257800"/>
            <a:ext cx="381000" cy="0"/>
          </a:xfrm>
          <a:prstGeom prst="straightConnector1">
            <a:avLst/>
          </a:prstGeom>
          <a:ln w="158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383422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Conclusions: 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High activity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areas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18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3600" y="1633614"/>
            <a:ext cx="4787272" cy="22279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pic>
        <p:nvPicPr>
          <p:cNvPr id="13" name="Picture 12"/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53540" y="4038600"/>
            <a:ext cx="5760720" cy="2246204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304800" y="1981200"/>
            <a:ext cx="1905000" cy="12191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29 : Activity chart,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I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nfrastructure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attributes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52400" y="4423038"/>
            <a:ext cx="17526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30 : Activity chart,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M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arket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deployment attributes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92454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Conclusions: 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Low activity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areas</a:t>
            </a: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9538" y="2042931"/>
            <a:ext cx="4728723" cy="2227942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</p:pic>
      <p:sp>
        <p:nvSpPr>
          <p:cNvPr id="2" name="Rectangle 1"/>
          <p:cNvSpPr/>
          <p:nvPr/>
        </p:nvSpPr>
        <p:spPr>
          <a:xfrm>
            <a:off x="1600200" y="4419600"/>
            <a:ext cx="5867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31 : Activity chart, </a:t>
            </a:r>
            <a:r>
              <a:rPr lang="en-US" b="1" dirty="0" smtClean="0">
                <a:latin typeface="Arial" panose="020B0604020202020204" pitchFamily="34" charset="0"/>
                <a:cs typeface="Arial" panose="020B0604020202020204" pitchFamily="34" charset="0"/>
              </a:rPr>
              <a:t>Battery </a:t>
            </a:r>
            <a:r>
              <a:rPr lang="en-US" b="1" dirty="0">
                <a:latin typeface="Arial" panose="020B0604020202020204" pitchFamily="34" charset="0"/>
                <a:cs typeface="Arial" panose="020B0604020202020204" pitchFamily="34" charset="0"/>
              </a:rPr>
              <a:t>attributes</a:t>
            </a:r>
            <a:endParaRPr lang="en-CA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071879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2400" y="425708"/>
            <a:ext cx="8610600" cy="51090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Outline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b="1" dirty="0" smtClean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EV Reference Guide Development 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Background 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Electric Vehicles and the Environment IWG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Summary of EVE activities to date, meetings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EV Reference Guide development </a:t>
            </a:r>
          </a:p>
          <a:p>
            <a:pPr marL="1657350" lvl="3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Vehicle attributes, Guide outline, Questionnaire, Prioritization discussion points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Current Status</a:t>
            </a:r>
            <a:r>
              <a:rPr lang="en-CA" dirty="0">
                <a:latin typeface="Arial" pitchFamily="34" charset="0"/>
                <a:cs typeface="Arial" pitchFamily="34" charset="0"/>
              </a:rPr>
              <a:t>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of the Guide: Draft 1 summary and review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Review of submitted comments</a:t>
            </a:r>
          </a:p>
          <a:p>
            <a:pPr marL="1200150" lvl="2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Discussion questions</a:t>
            </a:r>
          </a:p>
          <a:p>
            <a:pPr lvl="2"/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lvl="0" indent="-285750">
              <a:buFont typeface="Arial" pitchFamily="34" charset="0"/>
              <a:buChar char="•"/>
            </a:pPr>
            <a:r>
              <a:rPr lang="en-CA" b="1" dirty="0">
                <a:latin typeface="Arial" pitchFamily="34" charset="0"/>
                <a:cs typeface="Arial" pitchFamily="34" charset="0"/>
              </a:rPr>
              <a:t>Agenda item </a:t>
            </a:r>
            <a:r>
              <a:rPr lang="en-CA" b="1" dirty="0" smtClean="0">
                <a:latin typeface="Arial" pitchFamily="34" charset="0"/>
                <a:cs typeface="Arial" pitchFamily="34" charset="0"/>
              </a:rPr>
              <a:t>5.b):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Discuss next steps in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roadmap</a:t>
            </a:r>
            <a:r>
              <a:rPr lang="en-CA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Guide development</a:t>
            </a:r>
          </a:p>
          <a:p>
            <a:pPr marL="742950" lvl="1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Future meetings, other tasks</a:t>
            </a:r>
            <a:endParaRPr lang="en-CA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b="1" dirty="0">
                <a:latin typeface="Arial" pitchFamily="34" charset="0"/>
                <a:cs typeface="Arial" pitchFamily="34" charset="0"/>
              </a:rPr>
              <a:t>Agenda item </a:t>
            </a:r>
            <a:r>
              <a:rPr lang="en-CA" b="1" dirty="0" smtClean="0">
                <a:latin typeface="Arial" pitchFamily="34" charset="0"/>
                <a:cs typeface="Arial" pitchFamily="34" charset="0"/>
              </a:rPr>
              <a:t>5.c): </a:t>
            </a:r>
            <a:r>
              <a:rPr lang="en-GB" dirty="0">
                <a:latin typeface="Arial" panose="020B0604020202020204" pitchFamily="34" charset="0"/>
                <a:cs typeface="Arial" panose="020B0604020202020204" pitchFamily="34" charset="0"/>
              </a:rPr>
              <a:t>Discuss potential extension of EVE </a:t>
            </a:r>
            <a:r>
              <a:rPr lang="en-GB" dirty="0" smtClean="0">
                <a:latin typeface="Arial" panose="020B0604020202020204" pitchFamily="34" charset="0"/>
                <a:cs typeface="Arial" panose="020B0604020202020204" pitchFamily="34" charset="0"/>
              </a:rPr>
              <a:t>mandate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8105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77405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Conclusions: 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Gaps</a:t>
            </a: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and Implications of the Analysis </a:t>
            </a:r>
          </a:p>
          <a:p>
            <a:pPr marL="342900" indent="-342900">
              <a:buFont typeface="+mj-lt"/>
              <a:buAutoNum type="arabicPeriod" startAt="4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Vehicle attributes 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Energy efficiency and range are critical input parameters to other key events- there is a lack of global uniformity in regards to drive cycle and test procedures for determination of key vehicle performance criteria. </a:t>
            </a:r>
          </a:p>
          <a:p>
            <a:pPr marL="1257300" lvl="2" indent="-34290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disconnect was identified by the UNECE and is the subject of Phase 1 of a GTR being developed under the framework of WLTP working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group.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gap still exists in accounting for the use of accessories, in particular air conditioning, cabin heating, and vehicle exterior lighting. 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General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lack of provisions corresponding to advanced thermal management systems such as heat pumps or infra-red heating.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Active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battery management systems employed by different OEMs / battery pack manufacturers as well as driver selectable operating modes (sport, eco etc. ) are also aspects that are generally not yet addressed.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Vehicle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labeling, while widely practiced globally (high activity), overwhelmingly excludes electrified vehicles (US is 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exception), representing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another significant gap.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1500" dirty="0">
              <a:latin typeface="Arial" pitchFamily="34" charset="0"/>
              <a:cs typeface="Arial" pitchFamily="34" charset="0"/>
            </a:endParaRPr>
          </a:p>
          <a:p>
            <a:endParaRPr lang="en-US" sz="1500" b="1" dirty="0" smtClean="0">
              <a:latin typeface="Arial" pitchFamily="34" charset="0"/>
              <a:cs typeface="Arial" pitchFamily="34" charset="0"/>
            </a:endParaRPr>
          </a:p>
          <a:p>
            <a:endParaRPr lang="en-US" sz="1500" b="1" dirty="0">
              <a:latin typeface="Arial" pitchFamily="34" charset="0"/>
              <a:cs typeface="Arial" pitchFamily="34" charset="0"/>
            </a:endParaRPr>
          </a:p>
          <a:p>
            <a:endParaRPr lang="en-US" sz="1500" b="1" dirty="0" smtClean="0">
              <a:latin typeface="Arial" pitchFamily="34" charset="0"/>
              <a:cs typeface="Arial" pitchFamily="34" charset="0"/>
            </a:endParaRPr>
          </a:p>
          <a:p>
            <a:endParaRPr lang="en-US" sz="1500" b="1" dirty="0">
              <a:latin typeface="Arial" pitchFamily="34" charset="0"/>
              <a:cs typeface="Arial" pitchFamily="34" charset="0"/>
            </a:endParaRPr>
          </a:p>
          <a:p>
            <a:endParaRPr lang="en-CA" sz="15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20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869910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Conclusions: 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Gaps</a:t>
            </a: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and Implications of the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>
                <a:latin typeface="Arial" pitchFamily="34" charset="0"/>
                <a:cs typeface="Arial" pitchFamily="34" charset="0"/>
              </a:rPr>
              <a:t>Battery attributes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Battery performance determination is largely non-standard, with a mix of voluntary standards (USABC, SAE, ISO, IEC) and some country-specific ones existing or in development (China, South Korea). 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Battery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recycling by virtue of its widely differing requirements globally can be considered to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be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gapped as well.  There are also a number of countries that simply do not have any requirements in place pertaining to battery recycling.  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Battery re-use post mobility represents a wide gap that will be challenging to govern given the highly variable nature of battery wear and inherent differences in chemistry, construction, and power management. </a:t>
            </a: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940974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54938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4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Conclusions: </a:t>
            </a:r>
            <a:r>
              <a:rPr lang="en-US" b="1" u="sng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Gaps</a:t>
            </a:r>
            <a:r>
              <a:rPr lang="en-US" b="1" dirty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b="1" dirty="0" smtClean="0">
                <a:solidFill>
                  <a:srgbClr val="7030A0"/>
                </a:solidFill>
                <a:latin typeface="Arial" pitchFamily="34" charset="0"/>
                <a:cs typeface="Arial" pitchFamily="34" charset="0"/>
              </a:rPr>
              <a:t>and Implications of the Analysis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b="1" dirty="0" smtClean="0">
                <a:latin typeface="Arial" pitchFamily="34" charset="0"/>
                <a:cs typeface="Arial" pitchFamily="34" charset="0"/>
              </a:rPr>
              <a:t>Minimal gaps Infrastructure and Market deployment attributes </a:t>
            </a:r>
          </a:p>
          <a:p>
            <a:pPr>
              <a:spcBef>
                <a:spcPts val="600"/>
              </a:spcBef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Infrastructure attributes </a:t>
            </a:r>
            <a:endParaRPr lang="en-US" sz="1600" dirty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gap here is one that is temporary and continuing to close with time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A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 roadmap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of ISO/IEC standards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governs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the systems and communication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protocols and there is a generally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well harmonized set of standards that govern the </a:t>
            </a:r>
            <a:r>
              <a:rPr lang="en-US" sz="1600" dirty="0" smtClean="0">
                <a:latin typeface="Arial" pitchFamily="34" charset="0"/>
                <a:cs typeface="Arial" pitchFamily="34" charset="0"/>
              </a:rPr>
              <a:t>connectors.</a:t>
            </a:r>
          </a:p>
          <a:p>
            <a:pPr lvl="2">
              <a:spcBef>
                <a:spcPts val="600"/>
              </a:spcBef>
            </a:pP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 smtClean="0">
                <a:latin typeface="Arial" pitchFamily="34" charset="0"/>
                <a:cs typeface="Arial" pitchFamily="34" charset="0"/>
              </a:rPr>
              <a:t>Market </a:t>
            </a:r>
            <a:r>
              <a:rPr lang="en-US" sz="1600" dirty="0">
                <a:latin typeface="Arial" pitchFamily="34" charset="0"/>
                <a:cs typeface="Arial" pitchFamily="34" charset="0"/>
              </a:rPr>
              <a:t>deployment attributes </a:t>
            </a:r>
            <a:endParaRPr lang="en-US" sz="1600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sz="1600" dirty="0">
                <a:latin typeface="Arial" pitchFamily="34" charset="0"/>
                <a:cs typeface="Arial" pitchFamily="34" charset="0"/>
              </a:rPr>
              <a:t>There are no gaps that exist in the context of regulatory incentives.</a:t>
            </a:r>
          </a:p>
          <a:p>
            <a:pPr>
              <a:spcBef>
                <a:spcPts val="600"/>
              </a:spcBef>
            </a:pP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endParaRPr lang="en-US" sz="1600" b="1" dirty="0" smtClean="0">
              <a:latin typeface="Arial" pitchFamily="34" charset="0"/>
              <a:cs typeface="Arial" pitchFamily="34" charset="0"/>
            </a:endParaRPr>
          </a:p>
          <a:p>
            <a:pPr>
              <a:spcBef>
                <a:spcPts val="600"/>
              </a:spcBef>
            </a:pPr>
            <a:endParaRPr lang="en-US" sz="1600" b="1" dirty="0">
              <a:latin typeface="Arial" pitchFamily="34" charset="0"/>
              <a:cs typeface="Arial" pitchFamily="34" charset="0"/>
            </a:endParaRPr>
          </a:p>
          <a:p>
            <a:endParaRPr lang="en-CA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22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406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839200" cy="447814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5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Next steps: </a:t>
            </a:r>
            <a:r>
              <a:rPr lang="en-US" b="1" dirty="0" smtClean="0">
                <a:solidFill>
                  <a:srgbClr val="CF3C01"/>
                </a:solidFill>
                <a:latin typeface="Arial" pitchFamily="34" charset="0"/>
                <a:cs typeface="Arial" pitchFamily="34" charset="0"/>
              </a:rPr>
              <a:t>Vehicle range &amp; efficiency testing 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>
                <a:latin typeface="Arial" pitchFamily="34" charset="0"/>
                <a:cs typeface="Arial" pitchFamily="34" charset="0"/>
              </a:rPr>
              <a:t>It is recommended that testing procedures for EVs include cold ambient temperature testing with cabin heating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operation and testing </a:t>
            </a:r>
            <a:r>
              <a:rPr lang="en-US" dirty="0">
                <a:latin typeface="Arial" pitchFamily="34" charset="0"/>
                <a:cs typeface="Arial" pitchFamily="34" charset="0"/>
              </a:rPr>
              <a:t>at elevated ambient temperatures with air conditioning in operation.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spcBef>
                <a:spcPts val="600"/>
              </a:spcBef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Phase </a:t>
            </a:r>
            <a:r>
              <a:rPr lang="en-US" dirty="0">
                <a:latin typeface="Arial" pitchFamily="34" charset="0"/>
                <a:cs typeface="Arial" pitchFamily="34" charset="0"/>
              </a:rPr>
              <a:t>2 of the GTR being pursued by the WLTP working group aims to address low temperature ambient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conditions; if this recommendation goes </a:t>
            </a:r>
            <a:r>
              <a:rPr lang="en-US" dirty="0">
                <a:latin typeface="Arial" pitchFamily="34" charset="0"/>
                <a:cs typeface="Arial" pitchFamily="34" charset="0"/>
              </a:rPr>
              <a:t>beyond the scope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WLTP,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a separate </a:t>
            </a:r>
            <a:r>
              <a:rPr lang="en-US" b="1" u="sng" dirty="0" smtClean="0">
                <a:latin typeface="Arial" pitchFamily="34" charset="0"/>
                <a:cs typeface="Arial" pitchFamily="34" charset="0"/>
              </a:rPr>
              <a:t>GTR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could be considered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 marL="800100" lvl="1" indent="-342900">
              <a:spcBef>
                <a:spcPts val="600"/>
              </a:spcBef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It is recommended that information on battery durability, </a:t>
            </a:r>
            <a:r>
              <a:rPr lang="en-US" dirty="0">
                <a:latin typeface="Arial" pitchFamily="34" charset="0"/>
                <a:cs typeface="Arial" pitchFamily="34" charset="0"/>
              </a:rPr>
              <a:t>which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will </a:t>
            </a:r>
            <a:r>
              <a:rPr lang="en-US" dirty="0">
                <a:latin typeface="Arial" pitchFamily="34" charset="0"/>
                <a:cs typeface="Arial" pitchFamily="34" charset="0"/>
              </a:rPr>
              <a:t>be part of the WLTP GTR and subsequently adopted into EC law (2015/2016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), </a:t>
            </a:r>
            <a:r>
              <a:rPr lang="en-US" dirty="0">
                <a:latin typeface="Arial" pitchFamily="34" charset="0"/>
                <a:cs typeface="Arial" pitchFamily="34" charset="0"/>
              </a:rPr>
              <a:t>be leveraged to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develop correction factors </a:t>
            </a:r>
            <a:r>
              <a:rPr lang="en-US" dirty="0">
                <a:latin typeface="Arial" pitchFamily="34" charset="0"/>
                <a:cs typeface="Arial" pitchFamily="34" charset="0"/>
              </a:rPr>
              <a:t>that can be used to project range and energy efficiency over the operating lifecycle of the corresponding electric vehicles that receive these batteries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23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79394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48013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5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Next steps: </a:t>
            </a:r>
            <a:r>
              <a:rPr lang="en-US" b="1" dirty="0" smtClean="0">
                <a:solidFill>
                  <a:srgbClr val="CF3C01"/>
                </a:solidFill>
                <a:latin typeface="Arial" pitchFamily="34" charset="0"/>
                <a:cs typeface="Arial" pitchFamily="34" charset="0"/>
              </a:rPr>
              <a:t>Vehicle labeling 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(outside WP.29 scope)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dirty="0">
                <a:latin typeface="Arial" pitchFamily="34" charset="0"/>
                <a:cs typeface="Arial" pitchFamily="34" charset="0"/>
              </a:rPr>
              <a:t>It is recommended that an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effort to harmonize vehicle labeling </a:t>
            </a:r>
            <a:r>
              <a:rPr lang="en-US" dirty="0">
                <a:latin typeface="Arial" pitchFamily="34" charset="0"/>
                <a:cs typeface="Arial" pitchFamily="34" charset="0"/>
              </a:rPr>
              <a:t>world-wide be considered.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Two </a:t>
            </a:r>
            <a:r>
              <a:rPr lang="en-US" dirty="0">
                <a:latin typeface="Arial" pitchFamily="34" charset="0"/>
                <a:cs typeface="Arial" pitchFamily="34" charset="0"/>
              </a:rPr>
              <a:t>phases of adoption 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proposed:</a:t>
            </a:r>
          </a:p>
          <a:p>
            <a:pPr marL="1257300" lvl="2" indent="-342900">
              <a:buFont typeface="+mj-lt"/>
              <a:buAutoNum type="alphaU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Phase </a:t>
            </a:r>
            <a:r>
              <a:rPr lang="en-US" dirty="0">
                <a:latin typeface="Arial" pitchFamily="34" charset="0"/>
                <a:cs typeface="Arial" pitchFamily="34" charset="0"/>
              </a:rPr>
              <a:t>1 – Adoption of a world-wide label that lists the following critical attributes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</a:t>
            </a:r>
          </a:p>
          <a:p>
            <a:pPr marL="1257300" lvl="2" indent="-342900">
              <a:buFont typeface="+mj-lt"/>
              <a:buAutoNum type="alphaU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Phase </a:t>
            </a:r>
            <a:r>
              <a:rPr lang="en-US" dirty="0">
                <a:latin typeface="Arial" pitchFamily="34" charset="0"/>
                <a:cs typeface="Arial" pitchFamily="34" charset="0"/>
              </a:rPr>
              <a:t>2 – Phase 1 but with the following amendments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: WLTC test procedure, Summer and Winter sets of values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Future phase - include </a:t>
            </a:r>
            <a:r>
              <a:rPr lang="en-US" dirty="0" err="1">
                <a:latin typeface="Arial" pitchFamily="34" charset="0"/>
                <a:cs typeface="Arial" pitchFamily="34" charset="0"/>
              </a:rPr>
              <a:t>deterioriation</a:t>
            </a:r>
            <a:r>
              <a:rPr lang="en-US" dirty="0">
                <a:latin typeface="Arial" pitchFamily="34" charset="0"/>
                <a:cs typeface="Arial" pitchFamily="34" charset="0"/>
              </a:rPr>
              <a:t> factors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2412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5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Next steps: </a:t>
            </a:r>
            <a:r>
              <a:rPr lang="en-US" b="1" dirty="0" smtClean="0">
                <a:solidFill>
                  <a:srgbClr val="CF3C01"/>
                </a:solidFill>
                <a:latin typeface="Arial" pitchFamily="34" charset="0"/>
                <a:cs typeface="Arial" pitchFamily="34" charset="0"/>
              </a:rPr>
              <a:t>Battery performance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dirty="0">
                <a:latin typeface="Arial" pitchFamily="34" charset="0"/>
                <a:cs typeface="Arial" pitchFamily="34" charset="0"/>
              </a:rPr>
              <a:t>is recommended that uniform propulsion battery test procedure be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pursued through a GTR.  </a:t>
            </a:r>
            <a:endParaRPr lang="en-US" b="1" u="sng" dirty="0" smtClean="0"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This </a:t>
            </a:r>
            <a:r>
              <a:rPr lang="en-US" dirty="0">
                <a:latin typeface="Arial" pitchFamily="34" charset="0"/>
                <a:cs typeface="Arial" pitchFamily="34" charset="0"/>
              </a:rPr>
              <a:t>would be in line with current plans to pursue a battery durability standard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via WLTP </a:t>
            </a:r>
            <a:r>
              <a:rPr lang="en-US" dirty="0">
                <a:latin typeface="Arial" pitchFamily="34" charset="0"/>
                <a:cs typeface="Arial" pitchFamily="34" charset="0"/>
              </a:rPr>
              <a:t>GTR and would more fully complete the definition of requirements for propulsion batteries.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dirty="0">
                <a:latin typeface="Arial" pitchFamily="34" charset="0"/>
                <a:cs typeface="Arial" pitchFamily="34" charset="0"/>
              </a:rPr>
              <a:t>is recommended that currently available international standards be used as references in this work, in particular ISO 12405-1 and 12405-2 which are the most elaborate of the standards that have been released to-date.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25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49272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5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Next steps: </a:t>
            </a:r>
            <a:r>
              <a:rPr lang="en-US" b="1" dirty="0" smtClean="0">
                <a:solidFill>
                  <a:srgbClr val="CF3C01"/>
                </a:solidFill>
                <a:latin typeface="Arial" pitchFamily="34" charset="0"/>
                <a:cs typeface="Arial" pitchFamily="34" charset="0"/>
              </a:rPr>
              <a:t>Battery performance</a:t>
            </a: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26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01336" y="1471555"/>
            <a:ext cx="5151437" cy="4913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609600" y="1722398"/>
            <a:ext cx="1676400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latin typeface="Arial" panose="020B0604020202020204" pitchFamily="34" charset="0"/>
                <a:cs typeface="Arial" panose="020B0604020202020204" pitchFamily="34" charset="0"/>
              </a:rPr>
              <a:t>Figure 33 : Overview of major battery performance </a:t>
            </a:r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standards.</a:t>
            </a:r>
            <a:endParaRPr lang="en-CA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080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Current Status of the Guide: Draft 1 summary and </a:t>
            </a:r>
            <a:r>
              <a:rPr lang="en-CA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review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342900" indent="-342900">
              <a:buFont typeface="+mj-lt"/>
              <a:buAutoNum type="arabicPeriod" startAt="5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Next steps: </a:t>
            </a:r>
            <a:r>
              <a:rPr lang="en-US" b="1" dirty="0" smtClean="0">
                <a:solidFill>
                  <a:srgbClr val="CF3C01"/>
                </a:solidFill>
                <a:latin typeface="Arial" pitchFamily="34" charset="0"/>
                <a:cs typeface="Arial" pitchFamily="34" charset="0"/>
              </a:rPr>
              <a:t>Battery recycling and reuse 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(outside WP.29 scope</a:t>
            </a:r>
            <a:r>
              <a:rPr lang="en-US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)</a:t>
            </a:r>
            <a:endParaRPr lang="en-US" b="1" dirty="0" smtClean="0">
              <a:solidFill>
                <a:srgbClr val="CF3C01"/>
              </a:solidFill>
              <a:latin typeface="Arial" pitchFamily="34" charset="0"/>
              <a:cs typeface="Arial" pitchFamily="34" charset="0"/>
            </a:endParaRPr>
          </a:p>
          <a:p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+mj-lt"/>
              <a:buAutoNum type="arabicPeriod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It </a:t>
            </a:r>
            <a:r>
              <a:rPr lang="en-US" dirty="0">
                <a:latin typeface="Arial" pitchFamily="34" charset="0"/>
                <a:cs typeface="Arial" pitchFamily="34" charset="0"/>
              </a:rPr>
              <a:t>is recommended is that </a:t>
            </a:r>
            <a:r>
              <a:rPr lang="en-US" b="1" u="sng" dirty="0">
                <a:latin typeface="Arial" pitchFamily="34" charset="0"/>
                <a:cs typeface="Arial" pitchFamily="34" charset="0"/>
              </a:rPr>
              <a:t>resources be allocated to evaluate </a:t>
            </a:r>
            <a:r>
              <a:rPr lang="en-US" dirty="0">
                <a:latin typeface="Arial" pitchFamily="34" charset="0"/>
                <a:cs typeface="Arial" pitchFamily="34" charset="0"/>
              </a:rPr>
              <a:t>the value of developing manufacturing-for-recyclability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battery requirements</a:t>
            </a:r>
            <a:r>
              <a:rPr lang="en-US" dirty="0">
                <a:latin typeface="Arial" pitchFamily="34" charset="0"/>
                <a:cs typeface="Arial" pitchFamily="34" charset="0"/>
              </a:rPr>
              <a:t>.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Global </a:t>
            </a:r>
            <a:r>
              <a:rPr lang="en-US" dirty="0">
                <a:latin typeface="Arial" pitchFamily="34" charset="0"/>
                <a:cs typeface="Arial" pitchFamily="34" charset="0"/>
              </a:rPr>
              <a:t>battery recycling requirements are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largely non-existent, but given the diversity of global recycling practices and attitudes, pursuit </a:t>
            </a:r>
            <a:r>
              <a:rPr lang="en-US" dirty="0">
                <a:latin typeface="Arial" pitchFamily="34" charset="0"/>
                <a:cs typeface="Arial" pitchFamily="34" charset="0"/>
              </a:rPr>
              <a:t>of a GTR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is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not</a:t>
            </a:r>
            <a:r>
              <a:rPr lang="en-US" dirty="0">
                <a:latin typeface="Arial" pitchFamily="34" charset="0"/>
                <a:cs typeface="Arial" pitchFamily="34" charset="0"/>
              </a:rPr>
              <a:t> recommended at this time. 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742950" lvl="1" indent="-285750">
              <a:buFont typeface="Arial" panose="020B0604020202020204" pitchFamily="34" charset="0"/>
              <a:buChar char="•"/>
            </a:pPr>
            <a:endParaRPr lang="en-US" dirty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Font typeface="+mj-lt"/>
              <a:buAutoNum type="arabicPeriod" startAt="2"/>
            </a:pPr>
            <a:r>
              <a:rPr lang="en-US" b="1" u="sng" dirty="0" smtClean="0">
                <a:latin typeface="Arial" pitchFamily="34" charset="0"/>
                <a:cs typeface="Arial" pitchFamily="34" charset="0"/>
              </a:rPr>
              <a:t>A study to look at issues surrounding battery reuse post-mobility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(i.e. </a:t>
            </a:r>
            <a:r>
              <a:rPr lang="en-US" dirty="0">
                <a:latin typeface="Arial" pitchFamily="34" charset="0"/>
                <a:cs typeface="Arial" pitchFamily="34" charset="0"/>
              </a:rPr>
              <a:t>durability behavior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batteries at </a:t>
            </a:r>
            <a:r>
              <a:rPr lang="en-US" dirty="0">
                <a:latin typeface="Arial" pitchFamily="34" charset="0"/>
                <a:cs typeface="Arial" pitchFamily="34" charset="0"/>
              </a:rPr>
              <a:t>to understand battery characteristics below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mobility-feasible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threshold)</a:t>
            </a:r>
          </a:p>
          <a:p>
            <a:pPr marL="1257300" lvl="2" indent="-342900">
              <a:buFont typeface="Arial" panose="020B0604020202020204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The challenge here is in ensuring consistent performance from used battery packs that have been subjected to a variety of duty cycles and driving behaviors during their mobility life.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 </a:t>
            </a:r>
            <a:r>
              <a:rPr lang="en-US" dirty="0">
                <a:latin typeface="Arial" pitchFamily="34" charset="0"/>
                <a:cs typeface="Arial" pitchFamily="34" charset="0"/>
              </a:rPr>
              <a:t>GTR is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> not </a:t>
            </a:r>
            <a:r>
              <a:rPr lang="en-US" dirty="0">
                <a:latin typeface="Arial" pitchFamily="34" charset="0"/>
                <a:cs typeface="Arial" pitchFamily="34" charset="0"/>
              </a:rPr>
              <a:t>recommended at this time.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1200150" lvl="2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findings of such a study could then be considered in developing requirements 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re-use.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27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Rectangle 6"/>
          <p:cNvSpPr/>
          <p:nvPr/>
        </p:nvSpPr>
        <p:spPr>
          <a:xfrm>
            <a:off x="228600" y="522069"/>
            <a:ext cx="8610600" cy="13542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37887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Review of submitted comments: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28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58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7493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latin typeface="Arial" pitchFamily="34" charset="0"/>
                <a:cs typeface="Arial" pitchFamily="34" charset="0"/>
              </a:rPr>
              <a:t>Discussion Questions:</a:t>
            </a: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Under Next Steps, should recommendations be defined as “overall future work” and “for future work under GRPE/WP.29” ?</a:t>
            </a:r>
          </a:p>
          <a:p>
            <a:pPr marL="285750" indent="-285750">
              <a:buFont typeface="Arial" pitchFamily="34" charset="0"/>
              <a:buChar char="•"/>
            </a:pPr>
            <a:endParaRPr lang="en-CA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CA" dirty="0" smtClean="0">
                <a:latin typeface="Arial" pitchFamily="34" charset="0"/>
                <a:cs typeface="Arial" pitchFamily="34" charset="0"/>
              </a:rPr>
              <a:t>Additional recommendations? 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29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621883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152400" y="522069"/>
            <a:ext cx="4940229" cy="849463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Electric Vehicles and the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Environment IWG </a:t>
            </a:r>
            <a:r>
              <a:rPr lang="en-US" b="1" dirty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latin typeface="Arial" pitchFamily="34" charset="0"/>
                <a:cs typeface="Arial" pitchFamily="34" charset="0"/>
              </a:rPr>
            </a:b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Established in 2012</a:t>
            </a:r>
          </a:p>
          <a:p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Chair: US EPA, Co-Chair: China, Japan, Secretary: EC</a:t>
            </a:r>
          </a:p>
          <a:p>
            <a:pPr marL="285750" indent="-285750">
              <a:buFont typeface="Arial" pitchFamily="34" charset="0"/>
              <a:buChar char="•"/>
            </a:pP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Objectives: </a:t>
            </a:r>
          </a:p>
          <a:p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AutoNum type="alphaLcParenBoth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Exchange </a:t>
            </a:r>
            <a:r>
              <a:rPr lang="en-US" dirty="0">
                <a:latin typeface="Arial" pitchFamily="34" charset="0"/>
                <a:cs typeface="Arial" pitchFamily="34" charset="0"/>
              </a:rPr>
              <a:t>information on current and future regulatory requirements for EVs in different markets, </a:t>
            </a:r>
            <a:endParaRPr lang="en-US" dirty="0" smtClean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AutoNum type="alphaLcParenBoth"/>
            </a:pP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marL="800100" lvl="1" indent="-342900">
              <a:buAutoNum type="alphaLcParenBoth" startAt="2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Identify </a:t>
            </a:r>
            <a:r>
              <a:rPr lang="en-US" dirty="0">
                <a:latin typeface="Arial" pitchFamily="34" charset="0"/>
                <a:cs typeface="Arial" pitchFamily="34" charset="0"/>
              </a:rPr>
              <a:t>and seek to minimize the differences between regulatory requirements, with a view toward facilitating the development of vehicles to comply with such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requirements,</a:t>
            </a:r>
            <a:endParaRPr lang="en-US" sz="800" dirty="0">
              <a:latin typeface="Arial" pitchFamily="34" charset="0"/>
              <a:cs typeface="Arial" pitchFamily="34" charset="0"/>
            </a:endParaRPr>
          </a:p>
          <a:p>
            <a:pPr lvl="1"/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grpSp>
        <p:nvGrpSpPr>
          <p:cNvPr id="25" name="Group 24"/>
          <p:cNvGrpSpPr/>
          <p:nvPr/>
        </p:nvGrpSpPr>
        <p:grpSpPr>
          <a:xfrm>
            <a:off x="5001974" y="447732"/>
            <a:ext cx="4142026" cy="5694997"/>
            <a:chOff x="4849574" y="447732"/>
            <a:chExt cx="4142026" cy="5694997"/>
          </a:xfrm>
        </p:grpSpPr>
        <p:grpSp>
          <p:nvGrpSpPr>
            <p:cNvPr id="10" name="Group 9"/>
            <p:cNvGrpSpPr/>
            <p:nvPr/>
          </p:nvGrpSpPr>
          <p:grpSpPr>
            <a:xfrm>
              <a:off x="5486400" y="447732"/>
              <a:ext cx="3505200" cy="5694997"/>
              <a:chOff x="4648200" y="554355"/>
              <a:chExt cx="3505200" cy="5694997"/>
            </a:xfrm>
          </p:grpSpPr>
          <p:pic>
            <p:nvPicPr>
              <p:cNvPr id="1026" name="Picture 2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r="36986"/>
              <a:stretch/>
            </p:blipFill>
            <p:spPr bwMode="auto">
              <a:xfrm>
                <a:off x="4648200" y="554355"/>
                <a:ext cx="3505200" cy="561975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9" name="Rectangle 8"/>
              <p:cNvSpPr/>
              <p:nvPr/>
            </p:nvSpPr>
            <p:spPr>
              <a:xfrm>
                <a:off x="4800600" y="6098857"/>
                <a:ext cx="2438400" cy="150495"/>
              </a:xfrm>
              <a:prstGeom prst="rect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CA"/>
              </a:p>
            </p:txBody>
          </p:sp>
        </p:grpSp>
        <p:sp>
          <p:nvSpPr>
            <p:cNvPr id="12" name="Rectangle 11"/>
            <p:cNvSpPr/>
            <p:nvPr/>
          </p:nvSpPr>
          <p:spPr>
            <a:xfrm>
              <a:off x="8305800" y="2514600"/>
              <a:ext cx="685800" cy="3628129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4" name="Right Arrow 13"/>
            <p:cNvSpPr/>
            <p:nvPr/>
          </p:nvSpPr>
          <p:spPr>
            <a:xfrm rot="10800000">
              <a:off x="5586033" y="4457700"/>
              <a:ext cx="346364" cy="228600"/>
            </a:xfrm>
            <a:prstGeom prst="rightArrow">
              <a:avLst/>
            </a:prstGeom>
            <a:noFill/>
            <a:ln w="3175">
              <a:solidFill>
                <a:srgbClr val="FF99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sp>
          <p:nvSpPr>
            <p:cNvPr id="18" name="Subtitle 2"/>
            <p:cNvSpPr txBox="1">
              <a:spLocks/>
            </p:cNvSpPr>
            <p:nvPr/>
          </p:nvSpPr>
          <p:spPr>
            <a:xfrm>
              <a:off x="4849574" y="4419601"/>
              <a:ext cx="736458" cy="685799"/>
            </a:xfrm>
            <a:prstGeom prst="rect">
              <a:avLst/>
            </a:prstGeom>
            <a:ln>
              <a:solidFill>
                <a:srgbClr val="FF9900"/>
              </a:solidFill>
            </a:ln>
          </p:spPr>
          <p:txBody>
            <a:bodyPr>
              <a:normAutofit fontScale="70000" lnSpcReduction="20000"/>
            </a:bodyPr>
            <a:lstStyle>
              <a:lvl1pPr marL="274320" indent="-274320" algn="l" rtl="0" eaLnBrk="1" latinLnBrk="0" hangingPunct="1">
                <a:spcBef>
                  <a:spcPct val="20000"/>
                </a:spcBef>
                <a:buClr>
                  <a:schemeClr val="accent1"/>
                </a:buClr>
                <a:buSzPct val="85000"/>
                <a:buFont typeface="Wingdings 2"/>
                <a:buChar char=""/>
                <a:defRPr kumimoji="0" sz="27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548640" indent="-274320" algn="l" rtl="0" eaLnBrk="1" latinLnBrk="0" hangingPunct="1">
                <a:spcBef>
                  <a:spcPct val="20000"/>
                </a:spcBef>
                <a:buClr>
                  <a:schemeClr val="accent2"/>
                </a:buClr>
                <a:buSzPct val="70000"/>
                <a:buFont typeface="Wingdings"/>
                <a:buChar char=""/>
                <a:defRPr kumimoji="0" sz="22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2pPr>
              <a:lvl3pPr marL="822960" indent="-228600" algn="l" rtl="0" eaLnBrk="1" latinLnBrk="0" hangingPunct="1">
                <a:spcBef>
                  <a:spcPct val="20000"/>
                </a:spcBef>
                <a:buClr>
                  <a:schemeClr val="accent3"/>
                </a:buClr>
                <a:buSzPct val="75000"/>
                <a:buFont typeface="Wingdings 2"/>
                <a:buChar char=""/>
                <a:defRPr kumimoji="0"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097280" indent="-228600" algn="l" rtl="0" eaLnBrk="1" latinLnBrk="0" hangingPunct="1">
                <a:spcBef>
                  <a:spcPct val="20000"/>
                </a:spcBef>
                <a:buClr>
                  <a:schemeClr val="accent4"/>
                </a:buClr>
                <a:buSzPct val="70000"/>
                <a:buFont typeface="Wingdings"/>
                <a:buChar char=""/>
                <a:defRPr kumimoji="0" sz="2000" kern="1200">
                  <a:solidFill>
                    <a:schemeClr val="tx2"/>
                  </a:solidFill>
                  <a:latin typeface="+mn-lt"/>
                  <a:ea typeface="+mn-ea"/>
                  <a:cs typeface="+mn-cs"/>
                </a:defRPr>
              </a:lvl4pPr>
              <a:lvl5pPr marL="1371600" indent="-228600" algn="l" rtl="0" eaLnBrk="1" latinLnBrk="0" hangingPunct="1">
                <a:spcBef>
                  <a:spcPct val="20000"/>
                </a:spcBef>
                <a:buClr>
                  <a:schemeClr val="accent5"/>
                </a:buClr>
                <a:buFontTx/>
                <a:buChar char="•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1645920" indent="-182880" algn="l" rtl="0" eaLnBrk="1" latinLnBrk="0" hangingPunct="1">
                <a:spcBef>
                  <a:spcPct val="20000"/>
                </a:spcBef>
                <a:buClr>
                  <a:schemeClr val="accent6"/>
                </a:buClr>
                <a:buSzPct val="80000"/>
                <a:buFont typeface="Wingdings 2"/>
                <a:buChar char=""/>
                <a:defRPr kumimoji="0"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1920240" indent="-182880" algn="l" rtl="0" eaLnBrk="1" latinLnBrk="0" hangingPunct="1">
                <a:spcBef>
                  <a:spcPct val="20000"/>
                </a:spcBef>
                <a:buClr>
                  <a:schemeClr val="accent1">
                    <a:shade val="75000"/>
                  </a:schemeClr>
                </a:buClr>
                <a:buSzPct val="90000"/>
                <a:buChar char="•"/>
                <a:defRPr kumimoji="0" sz="1600" kern="1200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2103120" indent="-182880" algn="l" rtl="0" eaLnBrk="1" latinLnBrk="0" hangingPunct="1">
                <a:spcBef>
                  <a:spcPct val="20000"/>
                </a:spcBef>
                <a:buClr>
                  <a:schemeClr val="accent4">
                    <a:shade val="75000"/>
                  </a:schemeClr>
                </a:buClr>
                <a:buChar char="•"/>
                <a:defRPr kumimoji="0" sz="16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2377440" indent="-182880" algn="l" rtl="0" eaLnBrk="1" latinLnBrk="0" hangingPunct="1">
                <a:spcBef>
                  <a:spcPct val="20000"/>
                </a:spcBef>
                <a:buClr>
                  <a:schemeClr val="accent2">
                    <a:shade val="75000"/>
                  </a:schemeClr>
                </a:buClr>
                <a:buSzPct val="90000"/>
                <a:buChar char="•"/>
                <a:defRPr kumimoji="0" sz="1400" kern="1200" cap="all" baseline="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indent="0" algn="ctr">
                <a:buNone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GRPE</a:t>
              </a:r>
            </a:p>
            <a:p>
              <a:pPr marL="0" indent="0" algn="ctr">
                <a:buNone/>
              </a:pPr>
              <a:endParaRPr lang="en-US" sz="1400" dirty="0" smtClean="0">
                <a:latin typeface="Arial" pitchFamily="34" charset="0"/>
                <a:cs typeface="Arial" pitchFamily="34" charset="0"/>
              </a:endParaRPr>
            </a:p>
            <a:p>
              <a:pPr marL="0" indent="0" algn="ctr">
                <a:buNone/>
              </a:pPr>
              <a:endParaRPr lang="en-US" sz="1400" dirty="0">
                <a:latin typeface="Arial" pitchFamily="34" charset="0"/>
                <a:cs typeface="Arial" pitchFamily="34" charset="0"/>
              </a:endParaRPr>
            </a:p>
            <a:p>
              <a:pPr marL="0" indent="0" algn="ctr">
                <a:buNone/>
              </a:pPr>
              <a:r>
                <a:rPr lang="en-US" sz="1400" dirty="0" smtClean="0">
                  <a:latin typeface="Arial" pitchFamily="34" charset="0"/>
                  <a:cs typeface="Arial" pitchFamily="34" charset="0"/>
                </a:rPr>
                <a:t>EVE IWG</a:t>
              </a:r>
            </a:p>
            <a:p>
              <a:pPr algn="ctr"/>
              <a:endParaRPr lang="en-US" sz="1400" dirty="0"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Right Arrow 18"/>
            <p:cNvSpPr/>
            <p:nvPr/>
          </p:nvSpPr>
          <p:spPr>
            <a:xfrm rot="5400000">
              <a:off x="5050864" y="4652713"/>
              <a:ext cx="304801" cy="195730"/>
            </a:xfrm>
            <a:prstGeom prst="rightArrow">
              <a:avLst/>
            </a:prstGeom>
            <a:noFill/>
            <a:ln w="3175">
              <a:solidFill>
                <a:srgbClr val="FF9900"/>
              </a:solidFill>
              <a:prstDash val="soli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CA"/>
            </a:p>
          </p:txBody>
        </p:sp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5867400" y="609600"/>
              <a:ext cx="1117600" cy="1117600"/>
            </a:xfrm>
            <a:prstGeom prst="rect">
              <a:avLst/>
            </a:prstGeom>
          </p:spPr>
        </p:pic>
      </p:grp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5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1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3279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Agenda item </a:t>
            </a:r>
            <a:r>
              <a:rPr lang="en-US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5b-</a:t>
            </a: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Next 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steps in EVE IWG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roadmap: Guide development</a:t>
            </a:r>
          </a:p>
          <a:p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Comments </a:t>
            </a:r>
            <a:r>
              <a:rPr lang="en-US" dirty="0">
                <a:latin typeface="Arial" pitchFamily="34" charset="0"/>
                <a:cs typeface="Arial" pitchFamily="34" charset="0"/>
              </a:rPr>
              <a:t>on the Guide can be submitted to </a:t>
            </a:r>
            <a:r>
              <a:rPr lang="en-US" dirty="0" smtClean="0">
                <a:latin typeface="Arial" pitchFamily="34" charset="0"/>
                <a:cs typeface="Arial" pitchFamily="34" charset="0"/>
                <a:hlinkClick r:id="rId3"/>
              </a:rPr>
              <a:t>Erin.Marchington@ec.gc.ca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     until 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October 25,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2013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endParaRPr lang="en-US" b="1" u="sng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Guide will be revised (draft 2) and submitted as </a:t>
            </a:r>
            <a:r>
              <a:rPr lang="en-US" dirty="0">
                <a:latin typeface="Arial" pitchFamily="34" charset="0"/>
                <a:cs typeface="Arial" pitchFamily="34" charset="0"/>
              </a:rPr>
              <a:t>an informal document to GRPE by 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Dec.1, 2013 </a:t>
            </a:r>
            <a:r>
              <a:rPr lang="en-US" dirty="0">
                <a:latin typeface="Arial" pitchFamily="34" charset="0"/>
                <a:cs typeface="Arial" pitchFamily="34" charset="0"/>
              </a:rPr>
              <a:t>for discussion and comments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at </a:t>
            </a:r>
            <a:r>
              <a:rPr lang="en-US" dirty="0">
                <a:latin typeface="Arial" pitchFamily="34" charset="0"/>
                <a:cs typeface="Arial" pitchFamily="34" charset="0"/>
              </a:rPr>
              <a:t>the Jan 2014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GRPE</a:t>
            </a: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EVE </a:t>
            </a: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#8 – Geneva, 2:30-5:30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p.m., January 7, 2014 GRPE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 accept comments on Guide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EVE #9 – To be decided, February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2014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 revise Guide based </a:t>
            </a:r>
            <a:r>
              <a:rPr lang="en-US" dirty="0">
                <a:latin typeface="Arial" pitchFamily="34" charset="0"/>
                <a:cs typeface="Arial" pitchFamily="34" charset="0"/>
              </a:rPr>
              <a:t>on GRPE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comments and finalize (draft 3)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Guide will be revised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(draft 3) and </a:t>
            </a:r>
            <a:r>
              <a:rPr lang="en-US" dirty="0">
                <a:latin typeface="Arial" pitchFamily="34" charset="0"/>
                <a:cs typeface="Arial" pitchFamily="34" charset="0"/>
              </a:rPr>
              <a:t>submitted as an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formal </a:t>
            </a:r>
            <a:r>
              <a:rPr lang="en-US" dirty="0">
                <a:latin typeface="Arial" pitchFamily="34" charset="0"/>
                <a:cs typeface="Arial" pitchFamily="34" charset="0"/>
              </a:rPr>
              <a:t>document to GRPE by 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March 1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, 2013 </a:t>
            </a:r>
            <a:r>
              <a:rPr lang="en-US" dirty="0">
                <a:latin typeface="Arial" pitchFamily="34" charset="0"/>
                <a:cs typeface="Arial" pitchFamily="34" charset="0"/>
              </a:rPr>
              <a:t>for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anticipated approval at the June </a:t>
            </a:r>
            <a:r>
              <a:rPr lang="en-US" dirty="0">
                <a:latin typeface="Arial" pitchFamily="34" charset="0"/>
                <a:cs typeface="Arial" pitchFamily="34" charset="0"/>
              </a:rPr>
              <a:t>2014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GRPE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EVE #10 – Geneva, June 2014 </a:t>
            </a: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GRPE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- wrap-up meeting</a:t>
            </a:r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Seek </a:t>
            </a:r>
            <a:r>
              <a:rPr lang="en-US" dirty="0">
                <a:latin typeface="Arial" pitchFamily="34" charset="0"/>
                <a:cs typeface="Arial" pitchFamily="34" charset="0"/>
              </a:rPr>
              <a:t>final approval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of the Guide at </a:t>
            </a:r>
            <a:r>
              <a:rPr lang="en-US" dirty="0">
                <a:latin typeface="Arial" pitchFamily="34" charset="0"/>
                <a:cs typeface="Arial" pitchFamily="34" charset="0"/>
              </a:rPr>
              <a:t>Nov. 2014 WP.29 following GRPE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concurrence</a:t>
            </a:r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30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7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</a:t>
            </a:r>
            <a:r>
              <a:rPr lang="en-CA" b="1" dirty="0" smtClean="0">
                <a:latin typeface="Arial" pitchFamily="34" charset="0"/>
                <a:cs typeface="Arial" pitchFamily="34" charset="0"/>
              </a:rPr>
              <a:t>5.b):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Next steps in EVE IWG roadmap</a:t>
            </a:r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861372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31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28600" y="522069"/>
            <a:ext cx="861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pic>
        <p:nvPicPr>
          <p:cNvPr id="2069" name="Picture 2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" y="1524000"/>
            <a:ext cx="8959949" cy="419100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  <a:effectLst/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32" name="Rectangle 31"/>
          <p:cNvSpPr/>
          <p:nvPr/>
        </p:nvSpPr>
        <p:spPr>
          <a:xfrm>
            <a:off x="228600" y="522069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Agenda item 5b-</a:t>
            </a:r>
          </a:p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Next steps in EVE IWG roadmap: Future meetings, other tasks</a:t>
            </a:r>
            <a:r>
              <a:rPr lang="en-US" b="1" dirty="0"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latin typeface="Arial" pitchFamily="34" charset="0"/>
                <a:cs typeface="Arial" pitchFamily="34" charset="0"/>
              </a:rPr>
            </a:b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8" name="Down Arrow 7"/>
          <p:cNvSpPr/>
          <p:nvPr/>
        </p:nvSpPr>
        <p:spPr>
          <a:xfrm>
            <a:off x="6705600" y="1828800"/>
            <a:ext cx="152400" cy="457200"/>
          </a:xfrm>
          <a:prstGeom prst="downArrow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34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</a:t>
            </a:r>
            <a:r>
              <a:rPr lang="en-CA" b="1" dirty="0" smtClean="0">
                <a:latin typeface="Arial" pitchFamily="34" charset="0"/>
                <a:cs typeface="Arial" pitchFamily="34" charset="0"/>
              </a:rPr>
              <a:t>5.b): 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Next steps in EVE IWG roadmap</a:t>
            </a:r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9916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32</a:t>
            </a:fld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228600" y="522069"/>
            <a:ext cx="8610600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u="sng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Agenda item </a:t>
            </a:r>
            <a:r>
              <a:rPr lang="en-US" b="1" u="sng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5c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-</a:t>
            </a:r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 Discuss potential extension of EVE mandate</a:t>
            </a:r>
          </a:p>
          <a:p>
            <a:endParaRPr lang="en-US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Current </a:t>
            </a:r>
            <a:r>
              <a:rPr lang="en-US" dirty="0">
                <a:latin typeface="Arial" pitchFamily="34" charset="0"/>
                <a:cs typeface="Arial" pitchFamily="34" charset="0"/>
              </a:rPr>
              <a:t>EVE mandate until November 2014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Guide </a:t>
            </a:r>
            <a:r>
              <a:rPr lang="en-US" dirty="0">
                <a:latin typeface="Arial" pitchFamily="34" charset="0"/>
                <a:cs typeface="Arial" pitchFamily="34" charset="0"/>
              </a:rPr>
              <a:t>will be approved at the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WP.29 session in November 2014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Work effectively </a:t>
            </a:r>
            <a:r>
              <a:rPr lang="en-US" dirty="0">
                <a:latin typeface="Arial" pitchFamily="34" charset="0"/>
                <a:cs typeface="Arial" pitchFamily="34" charset="0"/>
              </a:rPr>
              <a:t>completed upon submission of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the Guide </a:t>
            </a:r>
            <a:r>
              <a:rPr lang="en-US" dirty="0">
                <a:latin typeface="Arial" pitchFamily="34" charset="0"/>
                <a:cs typeface="Arial" pitchFamily="34" charset="0"/>
              </a:rPr>
              <a:t>to the GRPE on March 1, 2014 for formal approval at the June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2014 GRPE session</a:t>
            </a:r>
          </a:p>
          <a:p>
            <a:pPr marL="285750" indent="-285750"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</a:t>
            </a:r>
            <a:r>
              <a:rPr lang="en-US" dirty="0">
                <a:latin typeface="Arial" pitchFamily="34" charset="0"/>
                <a:cs typeface="Arial" pitchFamily="34" charset="0"/>
              </a:rPr>
              <a:t>l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ast EVE meeting (EVE-10) </a:t>
            </a:r>
            <a:r>
              <a:rPr lang="en-US" dirty="0">
                <a:latin typeface="Arial" pitchFamily="34" charset="0"/>
                <a:cs typeface="Arial" pitchFamily="34" charset="0"/>
              </a:rPr>
              <a:t>is currently scheduled for June 2014 in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Geneva</a:t>
            </a:r>
            <a:endParaRPr lang="en-US" dirty="0">
              <a:latin typeface="Arial" pitchFamily="34" charset="0"/>
              <a:cs typeface="Arial" pitchFamily="34" charset="0"/>
            </a:endParaRPr>
          </a:p>
          <a:p>
            <a:endParaRPr lang="en-US" dirty="0"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Consider: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Guide recommendations, potential for </a:t>
            </a:r>
            <a:r>
              <a:rPr lang="en-US" dirty="0" err="1" smtClean="0">
                <a:latin typeface="Arial" pitchFamily="34" charset="0"/>
                <a:cs typeface="Arial" pitchFamily="34" charset="0"/>
              </a:rPr>
              <a:t>gtr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development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Upcoming GRPE sessions: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Jan 2014, June 2014</a:t>
            </a:r>
            <a:endParaRPr lang="en-US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Upcoming WP.29 sessions: 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Nov 2013, March 2014, June 2014, Nov 2014</a:t>
            </a:r>
          </a:p>
          <a:p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Proposed Process: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 </a:t>
            </a:r>
            <a:endParaRPr lang="en-US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Informally discuss option to extend mandate at GRPE in January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If agreed by EVE at GRPE, EVE mandate extension proposal could be submitted concurrent with reference guide at GRPE session of June 2014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The GRPE Chair would then report to WP.29 about the GRPE agreement to extend the mandate concurrent with submission of report in November 2014</a:t>
            </a:r>
            <a:endParaRPr lang="en-CA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6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</a:t>
            </a:r>
            <a:r>
              <a:rPr lang="en-CA" b="1" dirty="0" smtClean="0">
                <a:latin typeface="Arial" pitchFamily="34" charset="0"/>
                <a:cs typeface="Arial" pitchFamily="34" charset="0"/>
              </a:rPr>
              <a:t>5.c): </a:t>
            </a:r>
            <a:r>
              <a:rPr lang="en-CA" dirty="0">
                <a:latin typeface="Arial" pitchFamily="34" charset="0"/>
                <a:cs typeface="Arial" pitchFamily="34" charset="0"/>
              </a:rPr>
              <a:t>P</a:t>
            </a:r>
            <a:r>
              <a:rPr lang="en-CA" dirty="0" smtClean="0">
                <a:latin typeface="Arial" pitchFamily="34" charset="0"/>
                <a:cs typeface="Arial" pitchFamily="34" charset="0"/>
              </a:rPr>
              <a:t>otential extension of EVE mandate</a:t>
            </a:r>
            <a:endParaRPr lang="en-CA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62270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53245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Summary of EVE activities to date </a:t>
            </a:r>
            <a: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/>
            </a:r>
            <a:br>
              <a:rPr lang="en-US" b="1" dirty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</a:br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6 informal working group meetings since 2012</a:t>
            </a:r>
            <a:endParaRPr lang="en-US" sz="800" dirty="0" smtClean="0"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r>
              <a:rPr lang="en-US" b="1" dirty="0" smtClean="0">
                <a:latin typeface="Arial" pitchFamily="34" charset="0"/>
                <a:cs typeface="Arial" pitchFamily="34" charset="0"/>
              </a:rPr>
              <a:t>Specific </a:t>
            </a:r>
            <a:r>
              <a:rPr lang="en-US" b="1" smtClean="0">
                <a:latin typeface="Arial" pitchFamily="34" charset="0"/>
                <a:cs typeface="Arial" pitchFamily="34" charset="0"/>
              </a:rPr>
              <a:t>EVE meeting </a:t>
            </a:r>
            <a:r>
              <a:rPr lang="en-US" b="1" dirty="0" smtClean="0">
                <a:latin typeface="Arial" pitchFamily="34" charset="0"/>
                <a:cs typeface="Arial" pitchFamily="34" charset="0"/>
              </a:rPr>
              <a:t>objectives: 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lphaL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 </a:t>
            </a:r>
            <a:r>
              <a:rPr lang="en-US" dirty="0">
                <a:latin typeface="Arial" pitchFamily="34" charset="0"/>
                <a:cs typeface="Arial" pitchFamily="34" charset="0"/>
              </a:rPr>
              <a:t>a priority list of topics to address the most timely and significant considerations before the EVE informal working group.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lphaL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Understand </a:t>
            </a:r>
            <a:r>
              <a:rPr lang="en-US" dirty="0">
                <a:latin typeface="Arial" pitchFamily="34" charset="0"/>
                <a:cs typeface="Arial" pitchFamily="34" charset="0"/>
              </a:rPr>
              <a:t>and document the current consideration of EVs under the work of other established informal working groups: EVS, WLTP, HDH, EFV and VPSD.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lphaL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Establish </a:t>
            </a:r>
            <a:r>
              <a:rPr lang="en-US" dirty="0">
                <a:latin typeface="Arial" pitchFamily="34" charset="0"/>
                <a:cs typeface="Arial" pitchFamily="34" charset="0"/>
              </a:rPr>
              <a:t>a mechanism for sharing ongoing research and information sharing on topics related to EVs and the environment.</a:t>
            </a:r>
          </a:p>
          <a:p>
            <a:pPr marL="800100" lvl="1" indent="-342900">
              <a:spcBef>
                <a:spcPts val="1200"/>
              </a:spcBef>
              <a:buFont typeface="+mj-lt"/>
              <a:buAutoNum type="alphaLcParenR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Develop </a:t>
            </a:r>
            <a:r>
              <a:rPr lang="en-US" dirty="0">
                <a:latin typeface="Arial" pitchFamily="34" charset="0"/>
                <a:cs typeface="Arial" pitchFamily="34" charset="0"/>
              </a:rPr>
              <a:t>a reference guide for regulatory activities already established or being considered by contracting parties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.</a:t>
            </a:r>
          </a:p>
          <a:p>
            <a:pPr>
              <a:spcBef>
                <a:spcPts val="1200"/>
              </a:spcBef>
            </a:pPr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4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344934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915400" cy="643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Summary of EVE meetings</a:t>
            </a:r>
          </a:p>
          <a:p>
            <a:endParaRPr lang="en-US" b="1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 smtClean="0">
                <a:latin typeface="Arial" pitchFamily="34" charset="0"/>
                <a:cs typeface="Arial" pitchFamily="34" charset="0"/>
              </a:rPr>
              <a:t>EVE </a:t>
            </a:r>
            <a:r>
              <a:rPr lang="en-US" dirty="0">
                <a:latin typeface="Arial" pitchFamily="34" charset="0"/>
                <a:cs typeface="Arial" pitchFamily="34" charset="0"/>
              </a:rPr>
              <a:t>Session #2 – Baltimore 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13-14.9.2012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Finalized TOR, initial discussions to develop an EV reference guide.   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EVE Session #3 – Conference Call (27.11.2012)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Proposed a format for the reference guide and questionnaire.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EVE Session #4 – Geneva (14.1.2013)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Confirmed the format for the reference guide and questionnaire, initiated information gathering.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Concurrence from GRPE on progress report and terms of reference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EVE Session #5 – Tokyo 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11-12.4.2013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Completed information gathering, discussion of completed questionnaires by contracting parties and summary presentation.</a:t>
            </a:r>
          </a:p>
          <a:p>
            <a:pPr marL="285750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EVE Session #6 – Geneva (</a:t>
            </a:r>
            <a:r>
              <a:rPr lang="en-US" dirty="0" smtClean="0">
                <a:latin typeface="Arial" pitchFamily="34" charset="0"/>
                <a:cs typeface="Arial" pitchFamily="34" charset="0"/>
              </a:rPr>
              <a:t>3.6.2013</a:t>
            </a:r>
            <a:r>
              <a:rPr lang="en-US" dirty="0">
                <a:latin typeface="Arial" pitchFamily="34" charset="0"/>
                <a:cs typeface="Arial" pitchFamily="34" charset="0"/>
              </a:rPr>
              <a:t>)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Sought input from CPs and other IWGs on list of priority issues to inform reference guide recommendations and guide potential future research/testing</a:t>
            </a:r>
          </a:p>
          <a:p>
            <a:pPr marL="742950" lvl="1" indent="-285750">
              <a:spcBef>
                <a:spcPts val="600"/>
              </a:spcBef>
              <a:buFont typeface="Arial" pitchFamily="34" charset="0"/>
              <a:buChar char="•"/>
            </a:pPr>
            <a:r>
              <a:rPr lang="en-US" dirty="0">
                <a:latin typeface="Arial" pitchFamily="34" charset="0"/>
                <a:cs typeface="Arial" pitchFamily="34" charset="0"/>
              </a:rPr>
              <a:t>All stakeholders invited to submit further literature/data.</a:t>
            </a:r>
          </a:p>
          <a:p>
            <a:pPr marL="285750" indent="-285750">
              <a:spcBef>
                <a:spcPts val="1200"/>
              </a:spcBef>
              <a:buFont typeface="Arial" pitchFamily="34" charset="0"/>
              <a:buChar char="•"/>
            </a:pPr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5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78386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424731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 Reference Guide Development- </a:t>
            </a:r>
            <a:r>
              <a:rPr lang="en-US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Vehicle attributes 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EVE-3 meeting (conference call, Nov 2012), Guide format proposed 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EVE-4 </a:t>
            </a:r>
            <a:r>
              <a:rPr lang="en-US" sz="15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meeting (Geneva, January </a:t>
            </a:r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2013), </a:t>
            </a:r>
            <a:r>
              <a:rPr lang="en-US" sz="15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Guide </a:t>
            </a:r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format </a:t>
            </a:r>
            <a:r>
              <a:rPr lang="en-US" sz="15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approved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6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06830" y="1524000"/>
            <a:ext cx="6454140" cy="4733418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276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 Reference Guide Development- </a:t>
            </a:r>
            <a:r>
              <a:rPr lang="en-US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Guide Outline</a:t>
            </a:r>
          </a:p>
          <a:p>
            <a:r>
              <a:rPr lang="en-US" sz="15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EVE-3 meeting (conference call, Nov 2012), Guide format proposed </a:t>
            </a:r>
          </a:p>
          <a:p>
            <a:r>
              <a:rPr lang="en-US" sz="15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EVE-4 meeting (Geneva, January 2013), Guide format approved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7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096360356"/>
              </p:ext>
            </p:extLst>
          </p:nvPr>
        </p:nvGraphicFramePr>
        <p:xfrm>
          <a:off x="533400" y="1422400"/>
          <a:ext cx="3505200" cy="4700531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2" name="Document" r:id="rId5" imgW="5949456" imgH="7980316" progId="Word.Document.8">
                  <p:embed/>
                </p:oleObj>
              </mc:Choice>
              <mc:Fallback>
                <p:oleObj name="Document" r:id="rId5" imgW="5949456" imgH="7980316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400" y="1422400"/>
                        <a:ext cx="3505200" cy="4700531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08308641"/>
              </p:ext>
            </p:extLst>
          </p:nvPr>
        </p:nvGraphicFramePr>
        <p:xfrm>
          <a:off x="4191000" y="1397000"/>
          <a:ext cx="3476625" cy="472407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4323" name="Document" r:id="rId7" imgW="5949456" imgH="8083971" progId="Word.Document.8">
                  <p:embed/>
                </p:oleObj>
              </mc:Choice>
              <mc:Fallback>
                <p:oleObj name="Document" r:id="rId7" imgW="5949456" imgH="8083971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4191000" y="1397000"/>
                        <a:ext cx="3476625" cy="4724076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 Reference Guide Development- </a:t>
            </a:r>
            <a:r>
              <a:rPr lang="en-US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Questionnaire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EVE-3 meeting (conference call, Nov 2012), Questionnaire format proposed </a:t>
            </a:r>
            <a:endParaRPr lang="en-US" sz="15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EVE-4 </a:t>
            </a:r>
            <a:r>
              <a:rPr lang="en-US" sz="1500" b="1" dirty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meeting (Geneva, </a:t>
            </a:r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January 2014), Questionnaire format approved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EVE-5 meeting (Tokyo, April 2013), Questionnaire results discussed</a:t>
            </a:r>
            <a:endParaRPr lang="en-US" sz="1500" b="1" dirty="0">
              <a:solidFill>
                <a:schemeClr val="accent5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8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graphicFrame>
        <p:nvGraphicFramePr>
          <p:cNvPr id="2" name="Object 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736825312"/>
              </p:ext>
            </p:extLst>
          </p:nvPr>
        </p:nvGraphicFramePr>
        <p:xfrm>
          <a:off x="4495800" y="1600199"/>
          <a:ext cx="3733800" cy="47554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2" name="Document" r:id="rId5" imgW="6093237" imgH="7758251" progId="Word.Document.8">
                  <p:embed/>
                </p:oleObj>
              </mc:Choice>
              <mc:Fallback>
                <p:oleObj name="Document" r:id="rId5" imgW="6093237" imgH="7758251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4495800" y="1600199"/>
                        <a:ext cx="3733800" cy="4755487"/>
                      </a:xfrm>
                      <a:prstGeom prst="rect">
                        <a:avLst/>
                      </a:prstGeom>
                      <a:solidFill>
                        <a:schemeClr val="bg1"/>
                      </a:solidFill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3" name="Object 2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240967760"/>
              </p:ext>
            </p:extLst>
          </p:nvPr>
        </p:nvGraphicFramePr>
        <p:xfrm>
          <a:off x="533400" y="1591654"/>
          <a:ext cx="3657600" cy="476754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343" name="Document" r:id="rId7" imgW="5949456" imgH="7757171" progId="Word.Document.8">
                  <p:embed/>
                </p:oleObj>
              </mc:Choice>
              <mc:Fallback>
                <p:oleObj name="Document" r:id="rId7" imgW="5949456" imgH="7757171" progId="Word.Document.8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533400" y="1591654"/>
                        <a:ext cx="3657600" cy="4767544"/>
                      </a:xfrm>
                      <a:prstGeom prst="rect">
                        <a:avLst/>
                      </a:prstGeom>
                      <a:ln>
                        <a:solidFill>
                          <a:schemeClr val="tx1"/>
                        </a:solidFill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4428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ectangle 20"/>
          <p:cNvSpPr/>
          <p:nvPr/>
        </p:nvSpPr>
        <p:spPr>
          <a:xfrm>
            <a:off x="228600" y="522069"/>
            <a:ext cx="861060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EV Reference Guide Development- </a:t>
            </a:r>
            <a:r>
              <a:rPr lang="en-US" b="1" i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Prioritization discussion points</a:t>
            </a:r>
          </a:p>
          <a:p>
            <a:r>
              <a:rPr lang="en-US" sz="1500" b="1" dirty="0" smtClean="0">
                <a:solidFill>
                  <a:schemeClr val="accent5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EVE-6 meeting (Geneva, June 2013), priority issues list approved</a:t>
            </a: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US" b="1" dirty="0" smtClean="0">
              <a:latin typeface="Arial" pitchFamily="34" charset="0"/>
              <a:cs typeface="Arial" pitchFamily="34" charset="0"/>
            </a:endParaRPr>
          </a:p>
          <a:p>
            <a:endParaRPr lang="en-US" b="1" dirty="0">
              <a:latin typeface="Arial" pitchFamily="34" charset="0"/>
              <a:cs typeface="Arial" pitchFamily="34" charset="0"/>
            </a:endParaRPr>
          </a:p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35127-2B2F-4F7B-BE35-1DACAD78B01E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21600" y="304800"/>
            <a:ext cx="1117600" cy="1117600"/>
          </a:xfrm>
          <a:prstGeom prst="rect">
            <a:avLst/>
          </a:prstGeom>
        </p:spPr>
      </p:pic>
      <p:sp>
        <p:nvSpPr>
          <p:cNvPr id="8" name="Footer Placeholder 4"/>
          <p:cNvSpPr txBox="1">
            <a:spLocks/>
          </p:cNvSpPr>
          <p:nvPr/>
        </p:nvSpPr>
        <p:spPr>
          <a:xfrm>
            <a:off x="152400" y="6416040"/>
            <a:ext cx="4724400" cy="365760"/>
          </a:xfrm>
          <a:prstGeom prst="rect">
            <a:avLst/>
          </a:prstGeom>
        </p:spPr>
        <p:txBody>
          <a:bodyPr vert="horz"/>
          <a:lstStyle>
            <a:defPPr>
              <a:defRPr lang="en-US"/>
            </a:defPPr>
            <a:lvl1pPr marL="0" algn="l" defTabSz="914400" rtl="0" eaLnBrk="1" latinLnBrk="0" hangingPunct="1">
              <a:defRPr kumimoji="0" sz="1200" kern="1200">
                <a:solidFill>
                  <a:srgbClr val="FFFFFF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CA" b="1" dirty="0">
                <a:latin typeface="Arial" pitchFamily="34" charset="0"/>
                <a:cs typeface="Arial" pitchFamily="34" charset="0"/>
              </a:rPr>
              <a:t>Agenda item 5.a): </a:t>
            </a:r>
            <a:r>
              <a:rPr lang="en-CA" dirty="0">
                <a:latin typeface="Arial" pitchFamily="34" charset="0"/>
                <a:cs typeface="Arial" pitchFamily="34" charset="0"/>
              </a:rPr>
              <a:t>EV Reference Guide Development </a:t>
            </a:r>
          </a:p>
        </p:txBody>
      </p:sp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73499" y="1143000"/>
            <a:ext cx="3303501" cy="5106096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410200" y="6416040"/>
            <a:ext cx="3581400" cy="365760"/>
          </a:xfrm>
        </p:spPr>
        <p:txBody>
          <a:bodyPr/>
          <a:lstStyle/>
          <a:p>
            <a:pPr algn="r"/>
            <a:r>
              <a:rPr lang="en-US" dirty="0" smtClean="0"/>
              <a:t>EVE-07-04e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3969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1241</TotalTime>
  <Words>2286</Words>
  <Application>Microsoft Office PowerPoint</Application>
  <PresentationFormat>On-screen Show (4:3)</PresentationFormat>
  <Paragraphs>564</Paragraphs>
  <Slides>32</Slides>
  <Notes>32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32</vt:i4>
      </vt:variant>
    </vt:vector>
  </HeadingPairs>
  <TitlesOfParts>
    <vt:vector size="34" baseType="lpstr">
      <vt:lpstr>Civic</vt:lpstr>
      <vt:lpstr>Document</vt:lpstr>
      <vt:lpstr>Electric Vehicle (EV) Reference Guide Draft 1 Summary &amp; Discussion Next Steps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US-EPA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Electric Vehicles and the Environment (EVE IWG)</dc:title>
  <dc:creator>Michael Olechiw</dc:creator>
  <cp:lastModifiedBy>Marchington,Erin [NCR]</cp:lastModifiedBy>
  <cp:revision>185</cp:revision>
  <cp:lastPrinted>2013-10-09T16:08:42Z</cp:lastPrinted>
  <dcterms:created xsi:type="dcterms:W3CDTF">2013-01-16T08:42:22Z</dcterms:created>
  <dcterms:modified xsi:type="dcterms:W3CDTF">2013-10-16T14:14:33Z</dcterms:modified>
</cp:coreProperties>
</file>