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4" r:id="rId5"/>
    <p:sldId id="266" r:id="rId6"/>
    <p:sldId id="319" r:id="rId7"/>
    <p:sldId id="269" r:id="rId8"/>
    <p:sldId id="258" r:id="rId9"/>
    <p:sldId id="256" r:id="rId10"/>
    <p:sldId id="261" r:id="rId11"/>
    <p:sldId id="259" r:id="rId12"/>
    <p:sldId id="262" r:id="rId13"/>
    <p:sldId id="263" r:id="rId14"/>
    <p:sldId id="265" r:id="rId15"/>
    <p:sldId id="32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mum Following Distance" id="{52A4A9C7-059B-4102-A73D-259FD3C5FD96}">
          <p14:sldIdLst>
            <p14:sldId id="264"/>
            <p14:sldId id="266"/>
            <p14:sldId id="319"/>
            <p14:sldId id="269"/>
          </p14:sldIdLst>
        </p14:section>
        <p14:section name="Trailer Length" id="{04AF7D0C-91C5-4191-99D5-F6E92C967710}">
          <p14:sldIdLst>
            <p14:sldId id="258"/>
            <p14:sldId id="256"/>
            <p14:sldId id="261"/>
            <p14:sldId id="259"/>
            <p14:sldId id="262"/>
            <p14:sldId id="263"/>
            <p14:sldId id="265"/>
          </p14:sldIdLst>
        </p14:section>
        <p14:section name="DSSAD" id="{04903069-8711-4376-B010-BC845EE19C8E}">
          <p14:sldIdLst>
            <p14:sldId id="321"/>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741BA5-987F-4A17-8914-258365561446}" v="31" dt="2021-03-11T10:11:30.667"/>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60"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czorz, Thomas" userId="ae07e13e-b70e-4917-8540-6166f9afcd94" providerId="ADAL" clId="{9E741BA5-987F-4A17-8914-258365561446}"/>
    <pc:docChg chg="undo redo custSel addSld delSld modSld modSection">
      <pc:chgData name="Garczorz, Thomas" userId="ae07e13e-b70e-4917-8540-6166f9afcd94" providerId="ADAL" clId="{9E741BA5-987F-4A17-8914-258365561446}" dt="2021-03-16T09:54:56.546" v="616" actId="20577"/>
      <pc:docMkLst>
        <pc:docMk/>
      </pc:docMkLst>
      <pc:sldChg chg="addSp delSp modSp mod">
        <pc:chgData name="Garczorz, Thomas" userId="ae07e13e-b70e-4917-8540-6166f9afcd94" providerId="ADAL" clId="{9E741BA5-987F-4A17-8914-258365561446}" dt="2021-03-11T09:42:04.061" v="116" actId="478"/>
        <pc:sldMkLst>
          <pc:docMk/>
          <pc:sldMk cId="1548210316" sldId="256"/>
        </pc:sldMkLst>
        <pc:spChg chg="add mod">
          <ac:chgData name="Garczorz, Thomas" userId="ae07e13e-b70e-4917-8540-6166f9afcd94" providerId="ADAL" clId="{9E741BA5-987F-4A17-8914-258365561446}" dt="2021-03-11T09:42:01.871" v="115" actId="20577"/>
          <ac:spMkLst>
            <pc:docMk/>
            <pc:sldMk cId="1548210316" sldId="256"/>
            <ac:spMk id="4" creationId="{290AEBB2-E206-481F-91A0-D13C8A3C6676}"/>
          </ac:spMkLst>
        </pc:spChg>
        <pc:spChg chg="del mod">
          <ac:chgData name="Garczorz, Thomas" userId="ae07e13e-b70e-4917-8540-6166f9afcd94" providerId="ADAL" clId="{9E741BA5-987F-4A17-8914-258365561446}" dt="2021-03-11T09:42:04.061" v="116" actId="478"/>
          <ac:spMkLst>
            <pc:docMk/>
            <pc:sldMk cId="1548210316" sldId="256"/>
            <ac:spMk id="9" creationId="{00000000-0000-0000-0000-000000000000}"/>
          </ac:spMkLst>
        </pc:spChg>
      </pc:sldChg>
      <pc:sldChg chg="addSp delSp modSp mod">
        <pc:chgData name="Garczorz, Thomas" userId="ae07e13e-b70e-4917-8540-6166f9afcd94" providerId="ADAL" clId="{9E741BA5-987F-4A17-8914-258365561446}" dt="2021-03-11T09:41:42.774" v="111" actId="478"/>
        <pc:sldMkLst>
          <pc:docMk/>
          <pc:sldMk cId="1153004416" sldId="258"/>
        </pc:sldMkLst>
        <pc:spChg chg="add mod">
          <ac:chgData name="Garczorz, Thomas" userId="ae07e13e-b70e-4917-8540-6166f9afcd94" providerId="ADAL" clId="{9E741BA5-987F-4A17-8914-258365561446}" dt="2021-03-11T09:41:39.499" v="110" actId="20577"/>
          <ac:spMkLst>
            <pc:docMk/>
            <pc:sldMk cId="1153004416" sldId="258"/>
            <ac:spMk id="23" creationId="{DD8BAEE2-B65C-4026-B3C9-58F7A060AAAB}"/>
          </ac:spMkLst>
        </pc:spChg>
        <pc:spChg chg="mod">
          <ac:chgData name="Garczorz, Thomas" userId="ae07e13e-b70e-4917-8540-6166f9afcd94" providerId="ADAL" clId="{9E741BA5-987F-4A17-8914-258365561446}" dt="2021-03-11T09:41:15.550" v="89" actId="1076"/>
          <ac:spMkLst>
            <pc:docMk/>
            <pc:sldMk cId="1153004416" sldId="258"/>
            <ac:spMk id="33" creationId="{00000000-0000-0000-0000-000000000000}"/>
          </ac:spMkLst>
        </pc:spChg>
        <pc:spChg chg="del mod">
          <ac:chgData name="Garczorz, Thomas" userId="ae07e13e-b70e-4917-8540-6166f9afcd94" providerId="ADAL" clId="{9E741BA5-987F-4A17-8914-258365561446}" dt="2021-03-11T09:41:42.774" v="111" actId="478"/>
          <ac:spMkLst>
            <pc:docMk/>
            <pc:sldMk cId="1153004416" sldId="258"/>
            <ac:spMk id="35" creationId="{00000000-0000-0000-0000-000000000000}"/>
          </ac:spMkLst>
        </pc:spChg>
        <pc:spChg chg="mod">
          <ac:chgData name="Garczorz, Thomas" userId="ae07e13e-b70e-4917-8540-6166f9afcd94" providerId="ADAL" clId="{9E741BA5-987F-4A17-8914-258365561446}" dt="2021-03-11T09:41:07.984" v="88" actId="1076"/>
          <ac:spMkLst>
            <pc:docMk/>
            <pc:sldMk cId="1153004416" sldId="258"/>
            <ac:spMk id="38" creationId="{00000000-0000-0000-0000-000000000000}"/>
          </ac:spMkLst>
        </pc:spChg>
        <pc:grpChg chg="mod">
          <ac:chgData name="Garczorz, Thomas" userId="ae07e13e-b70e-4917-8540-6166f9afcd94" providerId="ADAL" clId="{9E741BA5-987F-4A17-8914-258365561446}" dt="2021-03-11T09:40:57.713" v="86" actId="1076"/>
          <ac:grpSpMkLst>
            <pc:docMk/>
            <pc:sldMk cId="1153004416" sldId="258"/>
            <ac:grpSpMk id="37" creationId="{00000000-0000-0000-0000-000000000000}"/>
          </ac:grpSpMkLst>
        </pc:grpChg>
      </pc:sldChg>
      <pc:sldChg chg="addSp delSp modSp mod">
        <pc:chgData name="Garczorz, Thomas" userId="ae07e13e-b70e-4917-8540-6166f9afcd94" providerId="ADAL" clId="{9E741BA5-987F-4A17-8914-258365561446}" dt="2021-03-11T09:42:29.018" v="137"/>
        <pc:sldMkLst>
          <pc:docMk/>
          <pc:sldMk cId="2851572594" sldId="259"/>
        </pc:sldMkLst>
        <pc:spChg chg="add mod">
          <ac:chgData name="Garczorz, Thomas" userId="ae07e13e-b70e-4917-8540-6166f9afcd94" providerId="ADAL" clId="{9E741BA5-987F-4A17-8914-258365561446}" dt="2021-03-11T09:42:29.018" v="137"/>
          <ac:spMkLst>
            <pc:docMk/>
            <pc:sldMk cId="2851572594" sldId="259"/>
            <ac:spMk id="17" creationId="{2201A365-D2A3-4FD1-BB3D-3D8B16DDE2DF}"/>
          </ac:spMkLst>
        </pc:spChg>
        <pc:spChg chg="del">
          <ac:chgData name="Garczorz, Thomas" userId="ae07e13e-b70e-4917-8540-6166f9afcd94" providerId="ADAL" clId="{9E741BA5-987F-4A17-8914-258365561446}" dt="2021-03-11T09:42:28.090" v="136" actId="478"/>
          <ac:spMkLst>
            <pc:docMk/>
            <pc:sldMk cId="2851572594" sldId="259"/>
            <ac:spMk id="44" creationId="{00000000-0000-0000-0000-000000000000}"/>
          </ac:spMkLst>
        </pc:spChg>
      </pc:sldChg>
      <pc:sldChg chg="addSp delSp modSp mod">
        <pc:chgData name="Garczorz, Thomas" userId="ae07e13e-b70e-4917-8540-6166f9afcd94" providerId="ADAL" clId="{9E741BA5-987F-4A17-8914-258365561446}" dt="2021-03-11T09:42:22.138" v="135" actId="14100"/>
        <pc:sldMkLst>
          <pc:docMk/>
          <pc:sldMk cId="1216745775" sldId="261"/>
        </pc:sldMkLst>
        <pc:spChg chg="add del mod">
          <ac:chgData name="Garczorz, Thomas" userId="ae07e13e-b70e-4917-8540-6166f9afcd94" providerId="ADAL" clId="{9E741BA5-987F-4A17-8914-258365561446}" dt="2021-03-11T09:42:13.755" v="118"/>
          <ac:spMkLst>
            <pc:docMk/>
            <pc:sldMk cId="1216745775" sldId="261"/>
            <ac:spMk id="15" creationId="{A62D39F8-8639-48D2-8F42-CCEE2031CA7A}"/>
          </ac:spMkLst>
        </pc:spChg>
        <pc:spChg chg="mod">
          <ac:chgData name="Garczorz, Thomas" userId="ae07e13e-b70e-4917-8540-6166f9afcd94" providerId="ADAL" clId="{9E741BA5-987F-4A17-8914-258365561446}" dt="2021-03-11T09:42:22.138" v="135" actId="14100"/>
          <ac:spMkLst>
            <pc:docMk/>
            <pc:sldMk cId="1216745775" sldId="261"/>
            <ac:spMk id="36" creationId="{00000000-0000-0000-0000-000000000000}"/>
          </ac:spMkLst>
        </pc:spChg>
      </pc:sldChg>
      <pc:sldChg chg="addSp delSp modSp mod">
        <pc:chgData name="Garczorz, Thomas" userId="ae07e13e-b70e-4917-8540-6166f9afcd94" providerId="ADAL" clId="{9E741BA5-987F-4A17-8914-258365561446}" dt="2021-03-11T09:42:33.712" v="139"/>
        <pc:sldMkLst>
          <pc:docMk/>
          <pc:sldMk cId="3798323869" sldId="262"/>
        </pc:sldMkLst>
        <pc:spChg chg="add mod">
          <ac:chgData name="Garczorz, Thomas" userId="ae07e13e-b70e-4917-8540-6166f9afcd94" providerId="ADAL" clId="{9E741BA5-987F-4A17-8914-258365561446}" dt="2021-03-11T09:42:33.712" v="139"/>
          <ac:spMkLst>
            <pc:docMk/>
            <pc:sldMk cId="3798323869" sldId="262"/>
            <ac:spMk id="23" creationId="{2C9FD83D-7228-4B10-B8AA-D14F5D2C1EE3}"/>
          </ac:spMkLst>
        </pc:spChg>
        <pc:spChg chg="del">
          <ac:chgData name="Garczorz, Thomas" userId="ae07e13e-b70e-4917-8540-6166f9afcd94" providerId="ADAL" clId="{9E741BA5-987F-4A17-8914-258365561446}" dt="2021-03-11T09:42:32.998" v="138" actId="478"/>
          <ac:spMkLst>
            <pc:docMk/>
            <pc:sldMk cId="3798323869" sldId="262"/>
            <ac:spMk id="30" creationId="{00000000-0000-0000-0000-000000000000}"/>
          </ac:spMkLst>
        </pc:spChg>
      </pc:sldChg>
      <pc:sldChg chg="addSp delSp modSp mod">
        <pc:chgData name="Garczorz, Thomas" userId="ae07e13e-b70e-4917-8540-6166f9afcd94" providerId="ADAL" clId="{9E741BA5-987F-4A17-8914-258365561446}" dt="2021-03-16T09:54:56.546" v="616" actId="20577"/>
        <pc:sldMkLst>
          <pc:docMk/>
          <pc:sldMk cId="2039191246" sldId="263"/>
        </pc:sldMkLst>
        <pc:spChg chg="del">
          <ac:chgData name="Garczorz, Thomas" userId="ae07e13e-b70e-4917-8540-6166f9afcd94" providerId="ADAL" clId="{9E741BA5-987F-4A17-8914-258365561446}" dt="2021-03-11T09:42:37.767" v="140" actId="478"/>
          <ac:spMkLst>
            <pc:docMk/>
            <pc:sldMk cId="2039191246" sldId="263"/>
            <ac:spMk id="23" creationId="{00000000-0000-0000-0000-000000000000}"/>
          </ac:spMkLst>
        </pc:spChg>
        <pc:spChg chg="mod">
          <ac:chgData name="Garczorz, Thomas" userId="ae07e13e-b70e-4917-8540-6166f9afcd94" providerId="ADAL" clId="{9E741BA5-987F-4A17-8914-258365561446}" dt="2021-03-16T09:54:56.546" v="616" actId="20577"/>
          <ac:spMkLst>
            <pc:docMk/>
            <pc:sldMk cId="2039191246" sldId="263"/>
            <ac:spMk id="28" creationId="{00000000-0000-0000-0000-000000000000}"/>
          </ac:spMkLst>
        </pc:spChg>
        <pc:spChg chg="add mod">
          <ac:chgData name="Garczorz, Thomas" userId="ae07e13e-b70e-4917-8540-6166f9afcd94" providerId="ADAL" clId="{9E741BA5-987F-4A17-8914-258365561446}" dt="2021-03-11T09:42:38.344" v="141"/>
          <ac:spMkLst>
            <pc:docMk/>
            <pc:sldMk cId="2039191246" sldId="263"/>
            <ac:spMk id="33" creationId="{4E5007CA-A4D4-4E1B-92B3-E0BF15F5A982}"/>
          </ac:spMkLst>
        </pc:spChg>
      </pc:sldChg>
      <pc:sldChg chg="modSp mod">
        <pc:chgData name="Garczorz, Thomas" userId="ae07e13e-b70e-4917-8540-6166f9afcd94" providerId="ADAL" clId="{9E741BA5-987F-4A17-8914-258365561446}" dt="2021-03-11T09:38:46.926" v="31" actId="20577"/>
        <pc:sldMkLst>
          <pc:docMk/>
          <pc:sldMk cId="3809056293" sldId="264"/>
        </pc:sldMkLst>
        <pc:spChg chg="mod">
          <ac:chgData name="Garczorz, Thomas" userId="ae07e13e-b70e-4917-8540-6166f9afcd94" providerId="ADAL" clId="{9E741BA5-987F-4A17-8914-258365561446}" dt="2021-03-11T09:38:46.926" v="31" actId="20577"/>
          <ac:spMkLst>
            <pc:docMk/>
            <pc:sldMk cId="3809056293" sldId="264"/>
            <ac:spMk id="16" creationId="{00000000-0000-0000-0000-000000000000}"/>
          </ac:spMkLst>
        </pc:spChg>
      </pc:sldChg>
      <pc:sldChg chg="addSp delSp modSp mod">
        <pc:chgData name="Garczorz, Thomas" userId="ae07e13e-b70e-4917-8540-6166f9afcd94" providerId="ADAL" clId="{9E741BA5-987F-4A17-8914-258365561446}" dt="2021-03-11T09:43:43.548" v="178" actId="478"/>
        <pc:sldMkLst>
          <pc:docMk/>
          <pc:sldMk cId="2731703613" sldId="265"/>
        </pc:sldMkLst>
        <pc:spChg chg="del">
          <ac:chgData name="Garczorz, Thomas" userId="ae07e13e-b70e-4917-8540-6166f9afcd94" providerId="ADAL" clId="{9E741BA5-987F-4A17-8914-258365561446}" dt="2021-03-11T09:42:44.308" v="142" actId="478"/>
          <ac:spMkLst>
            <pc:docMk/>
            <pc:sldMk cId="2731703613" sldId="265"/>
            <ac:spMk id="2" creationId="{00000000-0000-0000-0000-000000000000}"/>
          </ac:spMkLst>
        </pc:spChg>
        <pc:spChg chg="del mod">
          <ac:chgData name="Garczorz, Thomas" userId="ae07e13e-b70e-4917-8540-6166f9afcd94" providerId="ADAL" clId="{9E741BA5-987F-4A17-8914-258365561446}" dt="2021-03-11T09:43:27.852" v="175" actId="478"/>
          <ac:spMkLst>
            <pc:docMk/>
            <pc:sldMk cId="2731703613" sldId="265"/>
            <ac:spMk id="3" creationId="{00000000-0000-0000-0000-000000000000}"/>
          </ac:spMkLst>
        </pc:spChg>
        <pc:spChg chg="add del mod">
          <ac:chgData name="Garczorz, Thomas" userId="ae07e13e-b70e-4917-8540-6166f9afcd94" providerId="ADAL" clId="{9E741BA5-987F-4A17-8914-258365561446}" dt="2021-03-11T09:42:47.293" v="144" actId="478"/>
          <ac:spMkLst>
            <pc:docMk/>
            <pc:sldMk cId="2731703613" sldId="265"/>
            <ac:spMk id="5" creationId="{9B995142-0FBB-44FD-9FB0-F2F8EE968E12}"/>
          </ac:spMkLst>
        </pc:spChg>
        <pc:spChg chg="add mod">
          <ac:chgData name="Garczorz, Thomas" userId="ae07e13e-b70e-4917-8540-6166f9afcd94" providerId="ADAL" clId="{9E741BA5-987F-4A17-8914-258365561446}" dt="2021-03-11T09:42:57.123" v="170" actId="20577"/>
          <ac:spMkLst>
            <pc:docMk/>
            <pc:sldMk cId="2731703613" sldId="265"/>
            <ac:spMk id="6" creationId="{8E73C44B-A8D3-4AB1-822B-7759C3CD17FB}"/>
          </ac:spMkLst>
        </pc:spChg>
        <pc:spChg chg="add mod">
          <ac:chgData name="Garczorz, Thomas" userId="ae07e13e-b70e-4917-8540-6166f9afcd94" providerId="ADAL" clId="{9E741BA5-987F-4A17-8914-258365561446}" dt="2021-03-11T09:43:25.768" v="174" actId="5793"/>
          <ac:spMkLst>
            <pc:docMk/>
            <pc:sldMk cId="2731703613" sldId="265"/>
            <ac:spMk id="7" creationId="{D05BCD5F-7884-42C6-80EC-2F85B37D2B79}"/>
          </ac:spMkLst>
        </pc:spChg>
        <pc:spChg chg="add del mod">
          <ac:chgData name="Garczorz, Thomas" userId="ae07e13e-b70e-4917-8540-6166f9afcd94" providerId="ADAL" clId="{9E741BA5-987F-4A17-8914-258365561446}" dt="2021-03-11T09:43:43.548" v="178" actId="478"/>
          <ac:spMkLst>
            <pc:docMk/>
            <pc:sldMk cId="2731703613" sldId="265"/>
            <ac:spMk id="9" creationId="{2255F282-6598-4F55-9055-DC940B121593}"/>
          </ac:spMkLst>
        </pc:spChg>
      </pc:sldChg>
      <pc:sldChg chg="addSp delSp modSp mod">
        <pc:chgData name="Garczorz, Thomas" userId="ae07e13e-b70e-4917-8540-6166f9afcd94" providerId="ADAL" clId="{9E741BA5-987F-4A17-8914-258365561446}" dt="2021-03-11T09:39:17.569" v="37"/>
        <pc:sldMkLst>
          <pc:docMk/>
          <pc:sldMk cId="1586374044" sldId="266"/>
        </pc:sldMkLst>
        <pc:spChg chg="add mod ord">
          <ac:chgData name="Garczorz, Thomas" userId="ae07e13e-b70e-4917-8540-6166f9afcd94" providerId="ADAL" clId="{9E741BA5-987F-4A17-8914-258365561446}" dt="2021-03-11T09:39:17.569" v="37"/>
          <ac:spMkLst>
            <pc:docMk/>
            <pc:sldMk cId="1586374044" sldId="266"/>
            <ac:spMk id="4" creationId="{F6CBC0AC-E2D1-49C8-BA11-4AD656AA8685}"/>
          </ac:spMkLst>
        </pc:spChg>
        <pc:spChg chg="del">
          <ac:chgData name="Garczorz, Thomas" userId="ae07e13e-b70e-4917-8540-6166f9afcd94" providerId="ADAL" clId="{9E741BA5-987F-4A17-8914-258365561446}" dt="2021-03-11T09:39:02.742" v="34" actId="478"/>
          <ac:spMkLst>
            <pc:docMk/>
            <pc:sldMk cId="1586374044" sldId="266"/>
            <ac:spMk id="16" creationId="{00000000-0000-0000-0000-000000000000}"/>
          </ac:spMkLst>
        </pc:spChg>
      </pc:sldChg>
      <pc:sldChg chg="del">
        <pc:chgData name="Garczorz, Thomas" userId="ae07e13e-b70e-4917-8540-6166f9afcd94" providerId="ADAL" clId="{9E741BA5-987F-4A17-8914-258365561446}" dt="2021-03-11T09:37:56.260" v="1" actId="47"/>
        <pc:sldMkLst>
          <pc:docMk/>
          <pc:sldMk cId="3597750364" sldId="268"/>
        </pc:sldMkLst>
      </pc:sldChg>
      <pc:sldChg chg="addSp delSp modSp mod">
        <pc:chgData name="Garczorz, Thomas" userId="ae07e13e-b70e-4917-8540-6166f9afcd94" providerId="ADAL" clId="{9E741BA5-987F-4A17-8914-258365561446}" dt="2021-03-11T10:11:45.831" v="604" actId="1076"/>
        <pc:sldMkLst>
          <pc:docMk/>
          <pc:sldMk cId="4056315236" sldId="269"/>
        </pc:sldMkLst>
        <pc:spChg chg="add mod">
          <ac:chgData name="Garczorz, Thomas" userId="ae07e13e-b70e-4917-8540-6166f9afcd94" providerId="ADAL" clId="{9E741BA5-987F-4A17-8914-258365561446}" dt="2021-03-11T09:40:33.531" v="68" actId="20577"/>
          <ac:spMkLst>
            <pc:docMk/>
            <pc:sldMk cId="4056315236" sldId="269"/>
            <ac:spMk id="4" creationId="{1068BCEF-23CD-4465-8BDD-B1B8A1AF347D}"/>
          </ac:spMkLst>
        </pc:spChg>
        <pc:spChg chg="add del mod">
          <ac:chgData name="Garczorz, Thomas" userId="ae07e13e-b70e-4917-8540-6166f9afcd94" providerId="ADAL" clId="{9E741BA5-987F-4A17-8914-258365561446}" dt="2021-03-11T09:40:20.021" v="63"/>
          <ac:spMkLst>
            <pc:docMk/>
            <pc:sldMk cId="4056315236" sldId="269"/>
            <ac:spMk id="5" creationId="{0BBA7B37-A503-47E2-ABD0-C2AC309B1C38}"/>
          </ac:spMkLst>
        </pc:spChg>
        <pc:spChg chg="add mod">
          <ac:chgData name="Garczorz, Thomas" userId="ae07e13e-b70e-4917-8540-6166f9afcd94" providerId="ADAL" clId="{9E741BA5-987F-4A17-8914-258365561446}" dt="2021-03-11T10:03:57.583" v="567" actId="14100"/>
          <ac:spMkLst>
            <pc:docMk/>
            <pc:sldMk cId="4056315236" sldId="269"/>
            <ac:spMk id="6" creationId="{6E829C2F-5E84-4224-A766-50735CCB5B3B}"/>
          </ac:spMkLst>
        </pc:spChg>
        <pc:spChg chg="add mod">
          <ac:chgData name="Garczorz, Thomas" userId="ae07e13e-b70e-4917-8540-6166f9afcd94" providerId="ADAL" clId="{9E741BA5-987F-4A17-8914-258365561446}" dt="2021-03-11T10:03:07.628" v="559" actId="20577"/>
          <ac:spMkLst>
            <pc:docMk/>
            <pc:sldMk cId="4056315236" sldId="269"/>
            <ac:spMk id="8" creationId="{428EFD57-66CC-46E7-A433-E5DA1F306921}"/>
          </ac:spMkLst>
        </pc:spChg>
        <pc:spChg chg="del mod">
          <ac:chgData name="Garczorz, Thomas" userId="ae07e13e-b70e-4917-8540-6166f9afcd94" providerId="ADAL" clId="{9E741BA5-987F-4A17-8914-258365561446}" dt="2021-03-11T09:49:49.286" v="280" actId="478"/>
          <ac:spMkLst>
            <pc:docMk/>
            <pc:sldMk cId="4056315236" sldId="269"/>
            <ac:spMk id="9" creationId="{9BC1D153-6999-4013-8657-3D96A01336B7}"/>
          </ac:spMkLst>
        </pc:spChg>
        <pc:spChg chg="add mod">
          <ac:chgData name="Garczorz, Thomas" userId="ae07e13e-b70e-4917-8540-6166f9afcd94" providerId="ADAL" clId="{9E741BA5-987F-4A17-8914-258365561446}" dt="2021-03-11T10:04:37.560" v="572" actId="1076"/>
          <ac:spMkLst>
            <pc:docMk/>
            <pc:sldMk cId="4056315236" sldId="269"/>
            <ac:spMk id="10" creationId="{833B0D8E-AE32-46BF-AA0E-78CEE72771A2}"/>
          </ac:spMkLst>
        </pc:spChg>
        <pc:spChg chg="add mod">
          <ac:chgData name="Garczorz, Thomas" userId="ae07e13e-b70e-4917-8540-6166f9afcd94" providerId="ADAL" clId="{9E741BA5-987F-4A17-8914-258365561446}" dt="2021-03-11T10:05:47.051" v="580" actId="1036"/>
          <ac:spMkLst>
            <pc:docMk/>
            <pc:sldMk cId="4056315236" sldId="269"/>
            <ac:spMk id="11" creationId="{E046853E-11EC-4B09-8FA2-6326E56A3C23}"/>
          </ac:spMkLst>
        </pc:spChg>
        <pc:spChg chg="add mod">
          <ac:chgData name="Garczorz, Thomas" userId="ae07e13e-b70e-4917-8540-6166f9afcd94" providerId="ADAL" clId="{9E741BA5-987F-4A17-8914-258365561446}" dt="2021-03-11T10:05:55.637" v="594" actId="1036"/>
          <ac:spMkLst>
            <pc:docMk/>
            <pc:sldMk cId="4056315236" sldId="269"/>
            <ac:spMk id="12" creationId="{8C075388-70C7-4DF9-9635-F7E905212275}"/>
          </ac:spMkLst>
        </pc:spChg>
        <pc:graphicFrameChg chg="add del mod">
          <ac:chgData name="Garczorz, Thomas" userId="ae07e13e-b70e-4917-8540-6166f9afcd94" providerId="ADAL" clId="{9E741BA5-987F-4A17-8914-258365561446}" dt="2021-03-11T09:51:55.436" v="283"/>
          <ac:graphicFrameMkLst>
            <pc:docMk/>
            <pc:sldMk cId="4056315236" sldId="269"/>
            <ac:graphicFrameMk id="2" creationId="{E90242EA-FFDF-44E3-923F-57AEEE690271}"/>
          </ac:graphicFrameMkLst>
        </pc:graphicFrameChg>
        <pc:graphicFrameChg chg="add del mod">
          <ac:chgData name="Garczorz, Thomas" userId="ae07e13e-b70e-4917-8540-6166f9afcd94" providerId="ADAL" clId="{9E741BA5-987F-4A17-8914-258365561446}" dt="2021-03-11T10:11:30.623" v="598"/>
          <ac:graphicFrameMkLst>
            <pc:docMk/>
            <pc:sldMk cId="4056315236" sldId="269"/>
            <ac:graphicFrameMk id="13" creationId="{28ABF1F0-DCAB-459C-81CA-9F0AFA084CAE}"/>
          </ac:graphicFrameMkLst>
        </pc:graphicFrameChg>
        <pc:picChg chg="add del mod">
          <ac:chgData name="Garczorz, Thomas" userId="ae07e13e-b70e-4917-8540-6166f9afcd94" providerId="ADAL" clId="{9E741BA5-987F-4A17-8914-258365561446}" dt="2021-03-11T10:11:27.132" v="596" actId="478"/>
          <ac:picMkLst>
            <pc:docMk/>
            <pc:sldMk cId="4056315236" sldId="269"/>
            <ac:picMk id="3" creationId="{235F67B2-228D-4706-B2B7-3BC4696A4A49}"/>
          </ac:picMkLst>
        </pc:picChg>
        <pc:picChg chg="del">
          <ac:chgData name="Garczorz, Thomas" userId="ae07e13e-b70e-4917-8540-6166f9afcd94" providerId="ADAL" clId="{9E741BA5-987F-4A17-8914-258365561446}" dt="2021-03-11T09:49:53.538" v="281" actId="478"/>
          <ac:picMkLst>
            <pc:docMk/>
            <pc:sldMk cId="4056315236" sldId="269"/>
            <ac:picMk id="7" creationId="{3ADAB21F-432E-4275-986B-7C5B28D65153}"/>
          </ac:picMkLst>
        </pc:picChg>
        <pc:picChg chg="add mod">
          <ac:chgData name="Garczorz, Thomas" userId="ae07e13e-b70e-4917-8540-6166f9afcd94" providerId="ADAL" clId="{9E741BA5-987F-4A17-8914-258365561446}" dt="2021-03-11T10:11:45.831" v="604" actId="1076"/>
          <ac:picMkLst>
            <pc:docMk/>
            <pc:sldMk cId="4056315236" sldId="269"/>
            <ac:picMk id="14" creationId="{71B37BE9-2DEA-43F3-87B9-C78BEB6A9DFE}"/>
          </ac:picMkLst>
        </pc:picChg>
      </pc:sldChg>
      <pc:sldChg chg="del mod modShow">
        <pc:chgData name="Garczorz, Thomas" userId="ae07e13e-b70e-4917-8540-6166f9afcd94" providerId="ADAL" clId="{9E741BA5-987F-4A17-8914-258365561446}" dt="2021-03-16T09:21:15.666" v="605" actId="47"/>
        <pc:sldMkLst>
          <pc:docMk/>
          <pc:sldMk cId="494532665" sldId="270"/>
        </pc:sldMkLst>
      </pc:sldChg>
      <pc:sldChg chg="addSp delSp modSp mod">
        <pc:chgData name="Garczorz, Thomas" userId="ae07e13e-b70e-4917-8540-6166f9afcd94" providerId="ADAL" clId="{9E741BA5-987F-4A17-8914-258365561446}" dt="2021-03-11T09:39:57.392" v="58" actId="20577"/>
        <pc:sldMkLst>
          <pc:docMk/>
          <pc:sldMk cId="1115888433" sldId="319"/>
        </pc:sldMkLst>
        <pc:spChg chg="del">
          <ac:chgData name="Garczorz, Thomas" userId="ae07e13e-b70e-4917-8540-6166f9afcd94" providerId="ADAL" clId="{9E741BA5-987F-4A17-8914-258365561446}" dt="2021-03-11T09:39:32.793" v="40" actId="21"/>
          <ac:spMkLst>
            <pc:docMk/>
            <pc:sldMk cId="1115888433" sldId="319"/>
            <ac:spMk id="2" creationId="{00000000-0000-0000-0000-000000000000}"/>
          </ac:spMkLst>
        </pc:spChg>
        <pc:spChg chg="add mod ord">
          <ac:chgData name="Garczorz, Thomas" userId="ae07e13e-b70e-4917-8540-6166f9afcd94" providerId="ADAL" clId="{9E741BA5-987F-4A17-8914-258365561446}" dt="2021-03-11T09:39:57.392" v="58" actId="20577"/>
          <ac:spMkLst>
            <pc:docMk/>
            <pc:sldMk cId="1115888433" sldId="319"/>
            <ac:spMk id="21" creationId="{8A8C679A-956F-4760-A6C1-3DF490134147}"/>
          </ac:spMkLst>
        </pc:spChg>
        <pc:spChg chg="add del mod">
          <ac:chgData name="Garczorz, Thomas" userId="ae07e13e-b70e-4917-8540-6166f9afcd94" providerId="ADAL" clId="{9E741BA5-987F-4A17-8914-258365561446}" dt="2021-03-11T09:39:37.885" v="42"/>
          <ac:spMkLst>
            <pc:docMk/>
            <pc:sldMk cId="1115888433" sldId="319"/>
            <ac:spMk id="23" creationId="{7A8E200E-6595-4550-B754-E5DCE7551481}"/>
          </ac:spMkLst>
        </pc:spChg>
        <pc:spChg chg="add del mod">
          <ac:chgData name="Garczorz, Thomas" userId="ae07e13e-b70e-4917-8540-6166f9afcd94" providerId="ADAL" clId="{9E741BA5-987F-4A17-8914-258365561446}" dt="2021-03-11T09:39:53.770" v="56" actId="478"/>
          <ac:spMkLst>
            <pc:docMk/>
            <pc:sldMk cId="1115888433" sldId="319"/>
            <ac:spMk id="24" creationId="{EE577192-7E9D-4935-81F1-6621707E3488}"/>
          </ac:spMkLst>
        </pc:spChg>
      </pc:sldChg>
      <pc:sldChg chg="addSp delSp modSp add del mod">
        <pc:chgData name="Garczorz, Thomas" userId="ae07e13e-b70e-4917-8540-6166f9afcd94" providerId="ADAL" clId="{9E741BA5-987F-4A17-8914-258365561446}" dt="2021-03-16T09:21:29.710" v="607" actId="47"/>
        <pc:sldMkLst>
          <pc:docMk/>
          <pc:sldMk cId="3354021850" sldId="320"/>
        </pc:sldMkLst>
        <pc:spChg chg="add mod">
          <ac:chgData name="Garczorz, Thomas" userId="ae07e13e-b70e-4917-8540-6166f9afcd94" providerId="ADAL" clId="{9E741BA5-987F-4A17-8914-258365561446}" dt="2021-03-11T09:44:15.649" v="235" actId="20577"/>
          <ac:spMkLst>
            <pc:docMk/>
            <pc:sldMk cId="3354021850" sldId="320"/>
            <ac:spMk id="3" creationId="{16EB0A45-C256-40BF-9426-61DD9D0609D8}"/>
          </ac:spMkLst>
        </pc:spChg>
        <pc:spChg chg="add del mod">
          <ac:chgData name="Garczorz, Thomas" userId="ae07e13e-b70e-4917-8540-6166f9afcd94" providerId="ADAL" clId="{9E741BA5-987F-4A17-8914-258365561446}" dt="2021-03-11T09:46:01.229" v="270" actId="478"/>
          <ac:spMkLst>
            <pc:docMk/>
            <pc:sldMk cId="3354021850" sldId="320"/>
            <ac:spMk id="4" creationId="{EEB19159-40C4-4100-8789-2D503CA6233C}"/>
          </ac:spMkLst>
        </pc:spChg>
        <pc:spChg chg="del mod">
          <ac:chgData name="Garczorz, Thomas" userId="ae07e13e-b70e-4917-8540-6166f9afcd94" providerId="ADAL" clId="{9E741BA5-987F-4A17-8914-258365561446}" dt="2021-03-11T09:44:47.997" v="254" actId="478"/>
          <ac:spMkLst>
            <pc:docMk/>
            <pc:sldMk cId="3354021850" sldId="320"/>
            <ac:spMk id="5" creationId="{BED92792-2B9F-49C6-AA56-F58E46ACFDCF}"/>
          </ac:spMkLst>
        </pc:spChg>
        <pc:spChg chg="add del mod">
          <ac:chgData name="Garczorz, Thomas" userId="ae07e13e-b70e-4917-8540-6166f9afcd94" providerId="ADAL" clId="{9E741BA5-987F-4A17-8914-258365561446}" dt="2021-03-11T09:44:53.863" v="256" actId="478"/>
          <ac:spMkLst>
            <pc:docMk/>
            <pc:sldMk cId="3354021850" sldId="320"/>
            <ac:spMk id="6" creationId="{566F04DE-706D-4F28-8813-4EF04742049B}"/>
          </ac:spMkLst>
        </pc:spChg>
        <pc:spChg chg="add mod">
          <ac:chgData name="Garczorz, Thomas" userId="ae07e13e-b70e-4917-8540-6166f9afcd94" providerId="ADAL" clId="{9E741BA5-987F-4A17-8914-258365561446}" dt="2021-03-11T09:48:51.003" v="278" actId="113"/>
          <ac:spMkLst>
            <pc:docMk/>
            <pc:sldMk cId="3354021850" sldId="320"/>
            <ac:spMk id="7" creationId="{6F27E8A2-38D4-43E9-95BE-4CC052BF3786}"/>
          </ac:spMkLst>
        </pc:spChg>
      </pc:sldChg>
      <pc:sldChg chg="add">
        <pc:chgData name="Garczorz, Thomas" userId="ae07e13e-b70e-4917-8540-6166f9afcd94" providerId="ADAL" clId="{9E741BA5-987F-4A17-8914-258365561446}" dt="2021-03-16T09:21:22.837" v="606"/>
        <pc:sldMkLst>
          <pc:docMk/>
          <pc:sldMk cId="1021454305" sldId="32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5364F5-5CCA-4337-8AC5-79CB8C62C466}" type="datetimeFigureOut">
              <a:rPr lang="de-DE" smtClean="0"/>
              <a:t>18.03.2021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B46656-063D-44B8-8356-A322B2B7C7E6}" type="slidenum">
              <a:rPr lang="de-DE" smtClean="0"/>
              <a:t>‹Nr.›</a:t>
            </a:fld>
            <a:endParaRPr lang="de-DE"/>
          </a:p>
        </p:txBody>
      </p:sp>
    </p:spTree>
    <p:extLst>
      <p:ext uri="{BB962C8B-B14F-4D97-AF65-F5344CB8AC3E}">
        <p14:creationId xmlns:p14="http://schemas.microsoft.com/office/powerpoint/2010/main" val="1338357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b="1" baseline="0" dirty="0"/>
          </a:p>
        </p:txBody>
      </p:sp>
      <p:sp>
        <p:nvSpPr>
          <p:cNvPr id="4" name="슬라이드 번호 개체 틀 3"/>
          <p:cNvSpPr>
            <a:spLocks noGrp="1"/>
          </p:cNvSpPr>
          <p:nvPr>
            <p:ph type="sldNum" sz="quarter" idx="10"/>
          </p:nvPr>
        </p:nvSpPr>
        <p:spPr/>
        <p:txBody>
          <a:bodyPr/>
          <a:lstStyle/>
          <a:p>
            <a:pPr defTabSz="918423">
              <a:defRPr/>
            </a:pPr>
            <a:fld id="{A063EEC4-5A6A-401E-8257-422A41B18D21}" type="slidenum">
              <a:rPr lang="ko-KR" altLang="en-US">
                <a:solidFill>
                  <a:prstClr val="black"/>
                </a:solidFill>
                <a:latin typeface="맑은 고딕" panose="020F0502020204030204"/>
                <a:ea typeface="맑은 고딕" panose="020B0503020000020004" pitchFamily="50" charset="-127"/>
              </a:rPr>
              <a:pPr defTabSz="918423">
                <a:defRPr/>
              </a:pPr>
              <a:t>3</a:t>
            </a:fld>
            <a:endParaRPr lang="ko-KR" altLang="en-US">
              <a:solidFill>
                <a:prstClr val="black"/>
              </a:solidFill>
              <a:latin typeface="맑은 고딕" panose="020F0502020204030204"/>
              <a:ea typeface="맑은 고딕" panose="020B0503020000020004" pitchFamily="50" charset="-127"/>
            </a:endParaRPr>
          </a:p>
        </p:txBody>
      </p:sp>
    </p:spTree>
    <p:extLst>
      <p:ext uri="{BB962C8B-B14F-4D97-AF65-F5344CB8AC3E}">
        <p14:creationId xmlns:p14="http://schemas.microsoft.com/office/powerpoint/2010/main" val="762835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E179352-3774-4A45-80E7-120428A6DE70}" type="datetimeFigureOut">
              <a:rPr lang="en-GB" smtClean="0"/>
              <a:t>18/03/2021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1332830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E179352-3774-4A45-80E7-120428A6DE70}" type="datetimeFigureOut">
              <a:rPr lang="en-GB" smtClean="0"/>
              <a:t>18/03/2021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317956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E179352-3774-4A45-80E7-120428A6DE70}" type="datetimeFigureOut">
              <a:rPr lang="en-GB" smtClean="0"/>
              <a:t>18/03/2021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3162001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빈 화면">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xmlns="" id="{BFFE57A0-DEBC-47D7-9C58-044111ABE044}"/>
              </a:ext>
            </a:extLst>
          </p:cNvPr>
          <p:cNvSpPr/>
          <p:nvPr userDrawn="1"/>
        </p:nvSpPr>
        <p:spPr>
          <a:xfrm>
            <a:off x="613279" y="1700808"/>
            <a:ext cx="11051340" cy="4968552"/>
          </a:xfrm>
          <a:prstGeom prst="rect">
            <a:avLst/>
          </a:prstGeom>
          <a:solidFill>
            <a:srgbClr val="F2F2F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anose="05000000000000000000" pitchFamily="2" charset="2"/>
              <a:buChar char="l"/>
            </a:pPr>
            <a:endParaRPr lang="en-US" altLang="ko-KR" sz="1400" dirty="0">
              <a:solidFill>
                <a:schemeClr val="tx1"/>
              </a:solidFill>
              <a:latin typeface="Calibri" panose="020F0502020204030204" pitchFamily="34" charset="0"/>
            </a:endParaRPr>
          </a:p>
        </p:txBody>
      </p:sp>
      <p:sp>
        <p:nvSpPr>
          <p:cNvPr id="6" name="제목 개체 틀 1">
            <a:extLst>
              <a:ext uri="{FF2B5EF4-FFF2-40B4-BE49-F238E27FC236}">
                <a16:creationId xmlns:a16="http://schemas.microsoft.com/office/drawing/2014/main" xmlns="" id="{33EF4F0B-4B65-43B5-B37B-8CA08C34D1B5}"/>
              </a:ext>
            </a:extLst>
          </p:cNvPr>
          <p:cNvSpPr>
            <a:spLocks noGrp="1"/>
          </p:cNvSpPr>
          <p:nvPr>
            <p:ph type="title"/>
          </p:nvPr>
        </p:nvSpPr>
        <p:spPr>
          <a:xfrm>
            <a:off x="609600" y="838769"/>
            <a:ext cx="10972800" cy="718023"/>
          </a:xfrm>
          <a:prstGeom prst="rect">
            <a:avLst/>
          </a:prstGeom>
          <a:solidFill>
            <a:schemeClr val="bg1">
              <a:lumMod val="85000"/>
            </a:schemeClr>
          </a:solidFill>
          <a:ln>
            <a:noFill/>
          </a:ln>
        </p:spPr>
        <p:txBody>
          <a:bodyPr vert="horz" lIns="91440" tIns="45720" rIns="91440" bIns="45720" rtlCol="0" anchor="ctr">
            <a:normAutofit/>
          </a:bodyPr>
          <a:lstStyle/>
          <a:p>
            <a:r>
              <a:rPr lang="ko-KR" altLang="en-US"/>
              <a:t>마스터 제목 스타일 편집</a:t>
            </a:r>
          </a:p>
        </p:txBody>
      </p:sp>
    </p:spTree>
    <p:extLst>
      <p:ext uri="{BB962C8B-B14F-4D97-AF65-F5344CB8AC3E}">
        <p14:creationId xmlns:p14="http://schemas.microsoft.com/office/powerpoint/2010/main" val="622012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E179352-3774-4A45-80E7-120428A6DE70}" type="datetimeFigureOut">
              <a:rPr lang="en-GB" smtClean="0"/>
              <a:t>18/03/2021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3926542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E179352-3774-4A45-80E7-120428A6DE70}" type="datetimeFigureOut">
              <a:rPr lang="en-GB" smtClean="0"/>
              <a:t>18/03/2021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1439544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E179352-3774-4A45-80E7-120428A6DE70}" type="datetimeFigureOut">
              <a:rPr lang="en-GB" smtClean="0"/>
              <a:t>18/03/2021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1259065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E179352-3774-4A45-80E7-120428A6DE70}" type="datetimeFigureOut">
              <a:rPr lang="en-GB" smtClean="0"/>
              <a:t>18/03/2021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2528309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E179352-3774-4A45-80E7-120428A6DE70}" type="datetimeFigureOut">
              <a:rPr lang="en-GB" smtClean="0"/>
              <a:t>18/03/2021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1454320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79352-3774-4A45-80E7-120428A6DE70}" type="datetimeFigureOut">
              <a:rPr lang="en-GB" smtClean="0"/>
              <a:t>18/03/2021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1454784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E179352-3774-4A45-80E7-120428A6DE70}" type="datetimeFigureOut">
              <a:rPr lang="en-GB" smtClean="0"/>
              <a:t>18/03/2021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2958324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E179352-3774-4A45-80E7-120428A6DE70}" type="datetimeFigureOut">
              <a:rPr lang="en-GB" smtClean="0"/>
              <a:t>18/03/2021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9D910A4-8051-4401-9CE6-3F70CB9E52C6}" type="slidenum">
              <a:rPr lang="en-GB" smtClean="0"/>
              <a:t>‹Nr.›</a:t>
            </a:fld>
            <a:endParaRPr lang="en-GB"/>
          </a:p>
        </p:txBody>
      </p:sp>
    </p:spTree>
    <p:extLst>
      <p:ext uri="{BB962C8B-B14F-4D97-AF65-F5344CB8AC3E}">
        <p14:creationId xmlns:p14="http://schemas.microsoft.com/office/powerpoint/2010/main" val="1521675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179352-3774-4A45-80E7-120428A6DE70}" type="datetimeFigureOut">
              <a:rPr lang="en-GB" smtClean="0"/>
              <a:t>18/03/2021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D910A4-8051-4401-9CE6-3F70CB9E52C6}" type="slidenum">
              <a:rPr lang="en-GB" smtClean="0"/>
              <a:t>‹Nr.›</a:t>
            </a:fld>
            <a:endParaRPr lang="en-GB"/>
          </a:p>
        </p:txBody>
      </p:sp>
    </p:spTree>
    <p:extLst>
      <p:ext uri="{BB962C8B-B14F-4D97-AF65-F5344CB8AC3E}">
        <p14:creationId xmlns:p14="http://schemas.microsoft.com/office/powerpoint/2010/main" val="3586266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emf"/><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95181" y="1450848"/>
            <a:ext cx="5630131" cy="5016758"/>
          </a:xfrm>
          <a:prstGeom prst="rect">
            <a:avLst/>
          </a:prstGeom>
          <a:solidFill>
            <a:schemeClr val="bg1">
              <a:lumMod val="95000"/>
            </a:schemeClr>
          </a:solidFill>
        </p:spPr>
        <p:txBody>
          <a:bodyPr wrap="square" rtlCol="0">
            <a:spAutoFit/>
          </a:bodyPr>
          <a:lstStyle/>
          <a:p>
            <a:pPr marL="622300" indent="-622300"/>
            <a:r>
              <a:rPr lang="en-US" sz="1600" dirty="0"/>
              <a:t>5.1.2. The activated system </a:t>
            </a:r>
            <a:r>
              <a:rPr lang="en-US" sz="1600" u="sng" dirty="0"/>
              <a:t>shall comply with traffic rules relating to the DDT in the country of operation</a:t>
            </a:r>
            <a:r>
              <a:rPr lang="en-US" sz="1600" b="1" dirty="0"/>
              <a:t>.</a:t>
            </a:r>
          </a:p>
          <a:p>
            <a:pPr marL="622300" indent="-622300"/>
            <a:endParaRPr lang="en-GB" sz="1600" dirty="0"/>
          </a:p>
          <a:p>
            <a:pPr marL="622300" indent="-622300"/>
            <a:r>
              <a:rPr lang="en-US" sz="1600" dirty="0"/>
              <a:t>5.2.3.3. The activated system shall detect </a:t>
            </a:r>
            <a:r>
              <a:rPr lang="en-US" sz="1600" u="sng" dirty="0"/>
              <a:t>the distance </a:t>
            </a:r>
            <a:r>
              <a:rPr lang="en-US" sz="1600" dirty="0"/>
              <a:t>to the next vehicle in front as defined in paragraph 7.1.1. </a:t>
            </a:r>
            <a:r>
              <a:rPr lang="en-US" sz="1600" u="sng" dirty="0"/>
              <a:t>and shall adapt the vehicle speed in order to avoid collision.</a:t>
            </a:r>
          </a:p>
          <a:p>
            <a:pPr marL="622300" indent="-622300"/>
            <a:r>
              <a:rPr lang="en-US" sz="1600" dirty="0"/>
              <a:t>	While the ALKS vehicle is not at standstill, the system shall adapt the speed </a:t>
            </a:r>
            <a:r>
              <a:rPr lang="en-US" sz="1600" u="sng" dirty="0"/>
              <a:t>to adjust the distance to a vehicle in front in the same lane to be equal or greater than the minimum following distance.</a:t>
            </a:r>
          </a:p>
          <a:p>
            <a:pPr marL="622300" indent="-622300"/>
            <a:r>
              <a:rPr lang="en-US" sz="1600" dirty="0"/>
              <a:t>	In case the minimum time gap cannot be respected temporarily because of other road users (e.g. vehicle is cutting in, decelerating lead vehicle, etc.), the vehicle shall readjust the minimum following distance at the next available opportunity without any harsh braking unless an emergency </a:t>
            </a:r>
            <a:r>
              <a:rPr lang="en-US" sz="1600" dirty="0" err="1"/>
              <a:t>manoeuvre</a:t>
            </a:r>
            <a:r>
              <a:rPr lang="en-US" sz="1600" dirty="0"/>
              <a:t> would become necessary.</a:t>
            </a:r>
          </a:p>
          <a:p>
            <a:pPr marL="622300" indent="-622300"/>
            <a:r>
              <a:rPr lang="en-US" sz="1600" b="0" i="0" u="none" strike="noStrike" baseline="0" dirty="0">
                <a:solidFill>
                  <a:srgbClr val="000000"/>
                </a:solidFill>
              </a:rPr>
              <a:t>	</a:t>
            </a:r>
          </a:p>
          <a:p>
            <a:pPr marL="622300" indent="-622300"/>
            <a:r>
              <a:rPr lang="en-US" sz="1600" b="0" i="0" u="none" strike="noStrike" baseline="0" dirty="0">
                <a:solidFill>
                  <a:srgbClr val="000000"/>
                </a:solidFill>
              </a:rPr>
              <a:t>The minimum following distance shall be calculated using the formula: </a:t>
            </a:r>
          </a:p>
          <a:p>
            <a:pPr marL="622300" indent="-622300"/>
            <a:endParaRPr lang="en-US" sz="1600" dirty="0"/>
          </a:p>
        </p:txBody>
      </p:sp>
      <p:sp>
        <p:nvSpPr>
          <p:cNvPr id="16" name="TextBox 15"/>
          <p:cNvSpPr txBox="1"/>
          <p:nvPr/>
        </p:nvSpPr>
        <p:spPr>
          <a:xfrm>
            <a:off x="272271" y="187245"/>
            <a:ext cx="11647458" cy="707886"/>
          </a:xfrm>
          <a:prstGeom prst="rect">
            <a:avLst/>
          </a:prstGeom>
          <a:noFill/>
        </p:spPr>
        <p:txBody>
          <a:bodyPr wrap="square" rtlCol="0">
            <a:spAutoFit/>
          </a:bodyPr>
          <a:lstStyle/>
          <a:p>
            <a:r>
              <a:rPr lang="en-GB" sz="2000" b="1" dirty="0"/>
              <a:t>Minimum Following Distance: </a:t>
            </a:r>
          </a:p>
          <a:p>
            <a:r>
              <a:rPr lang="en-GB" sz="2000" b="1" dirty="0"/>
              <a:t>What are the requirements where the “minimum following distance” is relevant in the current regulation?</a:t>
            </a:r>
          </a:p>
        </p:txBody>
      </p:sp>
      <p:sp>
        <p:nvSpPr>
          <p:cNvPr id="17" name="Rectangle 16"/>
          <p:cNvSpPr/>
          <p:nvPr/>
        </p:nvSpPr>
        <p:spPr>
          <a:xfrm>
            <a:off x="6132280" y="873332"/>
            <a:ext cx="5787449" cy="5755422"/>
          </a:xfrm>
          <a:prstGeom prst="rect">
            <a:avLst/>
          </a:prstGeom>
          <a:solidFill>
            <a:schemeClr val="bg1">
              <a:lumMod val="95000"/>
            </a:schemeClr>
          </a:solidFill>
        </p:spPr>
        <p:txBody>
          <a:bodyPr wrap="square">
            <a:spAutoFit/>
          </a:bodyPr>
          <a:lstStyle/>
          <a:p>
            <a:r>
              <a:rPr lang="de-DE" sz="1600" b="0" i="0" u="none" strike="noStrike" baseline="0" dirty="0" err="1">
                <a:solidFill>
                  <a:srgbClr val="000000"/>
                </a:solidFill>
              </a:rPr>
              <a:t>dmin</a:t>
            </a:r>
            <a:r>
              <a:rPr lang="de-DE" sz="1600" b="0" i="0" u="none" strike="noStrike" baseline="0" dirty="0">
                <a:solidFill>
                  <a:srgbClr val="000000"/>
                </a:solidFill>
              </a:rPr>
              <a:t> = </a:t>
            </a:r>
            <a:r>
              <a:rPr lang="de-DE" sz="1600" b="0" i="0" u="none" strike="noStrike" baseline="0" dirty="0" err="1">
                <a:solidFill>
                  <a:srgbClr val="000000"/>
                </a:solidFill>
              </a:rPr>
              <a:t>vALKS</a:t>
            </a:r>
            <a:r>
              <a:rPr lang="de-DE" sz="1600" b="0" i="0" u="none" strike="noStrike" baseline="0" dirty="0">
                <a:solidFill>
                  <a:srgbClr val="000000"/>
                </a:solidFill>
              </a:rPr>
              <a:t>* </a:t>
            </a:r>
            <a:r>
              <a:rPr lang="de-DE" sz="1600" b="0" i="0" u="none" strike="noStrike" baseline="0" dirty="0" err="1">
                <a:solidFill>
                  <a:srgbClr val="000000"/>
                </a:solidFill>
              </a:rPr>
              <a:t>tfront</a:t>
            </a:r>
            <a:r>
              <a:rPr lang="de-DE" sz="1600" b="0" i="0" u="none" strike="noStrike" baseline="0" dirty="0">
                <a:solidFill>
                  <a:srgbClr val="000000"/>
                </a:solidFill>
              </a:rPr>
              <a:t> </a:t>
            </a:r>
          </a:p>
          <a:p>
            <a:endParaRPr lang="pt-BR" sz="1600" b="0" i="0" u="none" strike="noStrike" baseline="0" dirty="0">
              <a:solidFill>
                <a:srgbClr val="000000"/>
              </a:solidFill>
            </a:endParaRPr>
          </a:p>
          <a:p>
            <a:r>
              <a:rPr lang="pt-BR" sz="1600" b="0" i="0" u="none" strike="noStrike" baseline="0" dirty="0">
                <a:solidFill>
                  <a:srgbClr val="000000"/>
                </a:solidFill>
              </a:rPr>
              <a:t>(km/h) 	(m/s) 	(s) 	(m) 	</a:t>
            </a:r>
          </a:p>
          <a:p>
            <a:r>
              <a:rPr lang="de-DE" sz="1600" b="0" i="0" u="none" strike="noStrike" baseline="0" dirty="0">
                <a:solidFill>
                  <a:srgbClr val="000000"/>
                </a:solidFill>
              </a:rPr>
              <a:t>7.2 	2.0 	1.0 	2.0 	</a:t>
            </a:r>
          </a:p>
          <a:p>
            <a:r>
              <a:rPr lang="de-DE" sz="1600" b="0" i="0" u="none" strike="noStrike" baseline="0" dirty="0">
                <a:solidFill>
                  <a:srgbClr val="000000"/>
                </a:solidFill>
              </a:rPr>
              <a:t>10 	2.78 	1.1 	3.1 	</a:t>
            </a:r>
          </a:p>
          <a:p>
            <a:r>
              <a:rPr lang="de-DE" sz="1600" b="0" i="0" u="none" strike="noStrike" baseline="0" dirty="0">
                <a:solidFill>
                  <a:srgbClr val="000000"/>
                </a:solidFill>
              </a:rPr>
              <a:t>20 	5.56 	1.2 	6.7 	</a:t>
            </a:r>
          </a:p>
          <a:p>
            <a:r>
              <a:rPr lang="de-DE" sz="1600" b="0" i="0" u="none" strike="noStrike" baseline="0" dirty="0">
                <a:solidFill>
                  <a:srgbClr val="000000"/>
                </a:solidFill>
              </a:rPr>
              <a:t>30 	8.33 	1.3 	10.8 	</a:t>
            </a:r>
          </a:p>
          <a:p>
            <a:r>
              <a:rPr lang="de-DE" sz="1600" b="0" i="0" u="none" strike="noStrike" baseline="0" dirty="0">
                <a:solidFill>
                  <a:srgbClr val="000000"/>
                </a:solidFill>
              </a:rPr>
              <a:t>40 	11.11 	1.4 	15.6 	</a:t>
            </a:r>
          </a:p>
          <a:p>
            <a:r>
              <a:rPr lang="de-DE" sz="1600" b="0" i="0" u="none" strike="noStrike" baseline="0" dirty="0">
                <a:solidFill>
                  <a:srgbClr val="000000"/>
                </a:solidFill>
              </a:rPr>
              <a:t>50 	13.89 	1.5 	20.8 	</a:t>
            </a:r>
          </a:p>
          <a:p>
            <a:r>
              <a:rPr lang="de-DE" sz="1600" b="0" i="0" u="none" strike="noStrike" baseline="0" dirty="0">
                <a:solidFill>
                  <a:srgbClr val="000000"/>
                </a:solidFill>
              </a:rPr>
              <a:t>60 	16.67 	1.6 	26.7 	</a:t>
            </a:r>
          </a:p>
          <a:p>
            <a:pPr marL="622300" indent="-622300"/>
            <a:endParaRPr lang="en-US" sz="1600" dirty="0"/>
          </a:p>
          <a:p>
            <a:pPr marL="622300" indent="-622300"/>
            <a:r>
              <a:rPr lang="en-US" sz="1600" dirty="0"/>
              <a:t>5.2.4. The activated system shall be able to bring </a:t>
            </a:r>
            <a:r>
              <a:rPr lang="en-US" sz="1600" u="sng" dirty="0"/>
              <a:t>the vehicle to a complete stop behind a stationary vehicle, a stationary road user or a blocked lane of travel to avoid a collision</a:t>
            </a:r>
            <a:r>
              <a:rPr lang="en-US" sz="1600" dirty="0"/>
              <a:t>. This shall be ensured up to the maximum operational speed of the system.</a:t>
            </a:r>
          </a:p>
          <a:p>
            <a:pPr marL="622300" indent="-622300"/>
            <a:r>
              <a:rPr lang="en-US" sz="1600" dirty="0"/>
              <a:t>5.2.5. The activated system shall </a:t>
            </a:r>
            <a:r>
              <a:rPr lang="en-US" sz="1600" u="sng" dirty="0"/>
              <a:t>detect the risk of collision in particular with another road user ahead or beside the vehicle</a:t>
            </a:r>
            <a:r>
              <a:rPr lang="en-US" sz="1600" dirty="0"/>
              <a:t>, due to a decelerating lead vehicle, a cutting in vehicle or a suddenly appearing obstacle and shall automatically perform appropriate </a:t>
            </a:r>
            <a:r>
              <a:rPr lang="en-US" sz="1600" dirty="0" err="1"/>
              <a:t>manoeuvres</a:t>
            </a:r>
            <a:r>
              <a:rPr lang="en-US" sz="1600" dirty="0"/>
              <a:t> to minimize risks to safety of the vehicle occupants and other road users. </a:t>
            </a:r>
            <a:endParaRPr lang="en-GB" sz="1600" dirty="0"/>
          </a:p>
        </p:txBody>
      </p:sp>
      <p:sp>
        <p:nvSpPr>
          <p:cNvPr id="2" name="Textfeld 1"/>
          <p:cNvSpPr txBox="1"/>
          <p:nvPr/>
        </p:nvSpPr>
        <p:spPr>
          <a:xfrm>
            <a:off x="6504046" y="61609"/>
            <a:ext cx="3239990" cy="338554"/>
          </a:xfrm>
          <a:prstGeom prst="rect">
            <a:avLst/>
          </a:prstGeom>
          <a:noFill/>
        </p:spPr>
        <p:txBody>
          <a:bodyPr wrap="none" rtlCol="0">
            <a:spAutoFit/>
          </a:bodyPr>
          <a:lstStyle/>
          <a:p>
            <a:r>
              <a:rPr lang="en-US" sz="1600" dirty="0" smtClean="0">
                <a:latin typeface="Times New Roman" panose="02020603050405020304" pitchFamily="18" charset="0"/>
                <a:cs typeface="Times New Roman" panose="02020603050405020304" pitchFamily="18" charset="0"/>
              </a:rPr>
              <a:t>Submitted by the experts from OICA</a:t>
            </a:r>
            <a:endParaRPr lang="en-US" sz="1600" dirty="0">
              <a:latin typeface="Times New Roman" panose="02020603050405020304" pitchFamily="18" charset="0"/>
              <a:cs typeface="Times New Roman" panose="02020603050405020304" pitchFamily="18" charset="0"/>
            </a:endParaRPr>
          </a:p>
        </p:txBody>
      </p:sp>
      <p:sp>
        <p:nvSpPr>
          <p:cNvPr id="6" name="Textfeld 5"/>
          <p:cNvSpPr txBox="1"/>
          <p:nvPr/>
        </p:nvSpPr>
        <p:spPr>
          <a:xfrm>
            <a:off x="10447851" y="61609"/>
            <a:ext cx="1471878" cy="338554"/>
          </a:xfrm>
          <a:prstGeom prst="rect">
            <a:avLst/>
          </a:prstGeom>
          <a:noFill/>
        </p:spPr>
        <p:txBody>
          <a:bodyPr wrap="none" rtlCol="0">
            <a:spAutoFit/>
          </a:bodyPr>
          <a:lstStyle/>
          <a:p>
            <a:r>
              <a:rPr lang="en-US" sz="1600" dirty="0" smtClean="0">
                <a:latin typeface="Times New Roman" panose="02020603050405020304" pitchFamily="18" charset="0"/>
                <a:cs typeface="Times New Roman" panose="02020603050405020304" pitchFamily="18" charset="0"/>
              </a:rPr>
              <a:t>UNR157-03-09</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9056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7851648" y="316992"/>
            <a:ext cx="4181856" cy="5139869"/>
          </a:xfrm>
          <a:prstGeom prst="rect">
            <a:avLst/>
          </a:prstGeom>
          <a:noFill/>
        </p:spPr>
        <p:txBody>
          <a:bodyPr wrap="square" rtlCol="0">
            <a:spAutoFit/>
          </a:bodyPr>
          <a:lstStyle/>
          <a:p>
            <a:r>
              <a:rPr lang="en-GB" b="1" dirty="0"/>
              <a:t>Scenario:</a:t>
            </a:r>
          </a:p>
          <a:p>
            <a:r>
              <a:rPr lang="en-GB" dirty="0">
                <a:solidFill>
                  <a:srgbClr val="FF0000"/>
                </a:solidFill>
              </a:rPr>
              <a:t>The </a:t>
            </a:r>
            <a:r>
              <a:rPr lang="en-GB" b="1" dirty="0">
                <a:solidFill>
                  <a:srgbClr val="FF0000"/>
                </a:solidFill>
              </a:rPr>
              <a:t>red car </a:t>
            </a:r>
            <a:r>
              <a:rPr lang="en-GB" dirty="0">
                <a:solidFill>
                  <a:srgbClr val="FF0000"/>
                </a:solidFill>
              </a:rPr>
              <a:t>drifts towards the truck.</a:t>
            </a:r>
          </a:p>
          <a:p>
            <a:endParaRPr lang="en-GB" dirty="0"/>
          </a:p>
          <a:p>
            <a:r>
              <a:rPr lang="en-GB" b="1" dirty="0"/>
              <a:t>Strategy:</a:t>
            </a:r>
          </a:p>
          <a:p>
            <a:r>
              <a:rPr lang="en-GB" dirty="0"/>
              <a:t>In that case the trailer length may be “good to know” in order the truck to be able to differentiate between positions A and B of the red car.</a:t>
            </a:r>
          </a:p>
          <a:p>
            <a:endParaRPr lang="en-GB" dirty="0">
              <a:solidFill>
                <a:srgbClr val="00B050"/>
              </a:solidFill>
            </a:endParaRPr>
          </a:p>
          <a:p>
            <a:r>
              <a:rPr lang="en-GB" dirty="0"/>
              <a:t>Assuming the </a:t>
            </a:r>
            <a:r>
              <a:rPr lang="en-GB" b="1" dirty="0">
                <a:solidFill>
                  <a:srgbClr val="FF0000"/>
                </a:solidFill>
              </a:rPr>
              <a:t>red car </a:t>
            </a:r>
            <a:r>
              <a:rPr lang="en-GB" dirty="0"/>
              <a:t>is at the same speed as the truck:</a:t>
            </a:r>
          </a:p>
          <a:p>
            <a:pPr marL="450850" indent="-285750">
              <a:buFont typeface="Arial" panose="020B0604020202020204" pitchFamily="34" charset="0"/>
              <a:buChar char="•"/>
            </a:pPr>
            <a:r>
              <a:rPr lang="en-GB" sz="1600" b="1" dirty="0"/>
              <a:t>With red car in position A</a:t>
            </a:r>
            <a:r>
              <a:rPr lang="en-GB" sz="1600" dirty="0"/>
              <a:t>: the truck should not drift to </a:t>
            </a:r>
            <a:r>
              <a:rPr lang="en-GB" sz="1600"/>
              <a:t>the left, </a:t>
            </a:r>
            <a:r>
              <a:rPr lang="en-GB" sz="1600" dirty="0"/>
              <a:t>since no collision risk (par. 5.2.1). (</a:t>
            </a:r>
            <a:r>
              <a:rPr lang="en-GB" sz="1400" dirty="0"/>
              <a:t>However a conservative strategy where the truck would drift a bit anyway would not create any risk).</a:t>
            </a:r>
          </a:p>
          <a:p>
            <a:pPr marL="450850" indent="-285750">
              <a:buFont typeface="Arial" panose="020B0604020202020204" pitchFamily="34" charset="0"/>
              <a:buChar char="•"/>
            </a:pPr>
            <a:r>
              <a:rPr lang="en-GB" sz="1600" b="1" dirty="0"/>
              <a:t>With red car in position B</a:t>
            </a:r>
            <a:r>
              <a:rPr lang="en-GB" sz="1600" dirty="0"/>
              <a:t>: the truck could possibly drift to the left (and/or accelerate?). (par. 5.2.2).</a:t>
            </a:r>
          </a:p>
        </p:txBody>
      </p:sp>
      <p:grpSp>
        <p:nvGrpSpPr>
          <p:cNvPr id="20" name="Group 19"/>
          <p:cNvGrpSpPr/>
          <p:nvPr/>
        </p:nvGrpSpPr>
        <p:grpSpPr>
          <a:xfrm rot="5400000">
            <a:off x="2249102" y="76064"/>
            <a:ext cx="3938016" cy="6047232"/>
            <a:chOff x="907982" y="536448"/>
            <a:chExt cx="3938016" cy="6047232"/>
          </a:xfrm>
        </p:grpSpPr>
        <p:grpSp>
          <p:nvGrpSpPr>
            <p:cNvPr id="21" name="Group 20"/>
            <p:cNvGrpSpPr/>
            <p:nvPr/>
          </p:nvGrpSpPr>
          <p:grpSpPr>
            <a:xfrm rot="16200000">
              <a:off x="301079" y="2911000"/>
              <a:ext cx="5114366" cy="1159764"/>
              <a:chOff x="2702623" y="2667000"/>
              <a:chExt cx="6441272" cy="1246632"/>
            </a:xfrm>
          </p:grpSpPr>
          <p:pic>
            <p:nvPicPr>
              <p:cNvPr id="30" name="Picture 29"/>
              <p:cNvPicPr>
                <a:picLocks noChangeAspect="1"/>
              </p:cNvPicPr>
              <p:nvPr/>
            </p:nvPicPr>
            <p:blipFill>
              <a:blip r:embed="rId2"/>
              <a:stretch>
                <a:fillRect/>
              </a:stretch>
            </p:blipFill>
            <p:spPr>
              <a:xfrm>
                <a:off x="2702623" y="2733675"/>
                <a:ext cx="6441272" cy="1179957"/>
              </a:xfrm>
              <a:prstGeom prst="rect">
                <a:avLst/>
              </a:prstGeom>
            </p:spPr>
          </p:pic>
          <p:sp>
            <p:nvSpPr>
              <p:cNvPr id="31" name="Rectangle 30"/>
              <p:cNvSpPr/>
              <p:nvPr/>
            </p:nvSpPr>
            <p:spPr>
              <a:xfrm>
                <a:off x="2766060" y="2865120"/>
                <a:ext cx="5196840" cy="93726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2766060" y="2667000"/>
                <a:ext cx="5196840" cy="19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2" name="Straight Connector 21"/>
            <p:cNvCxnSpPr/>
            <p:nvPr/>
          </p:nvCxnSpPr>
          <p:spPr>
            <a:xfrm>
              <a:off x="2200334"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84126"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845998"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907982"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26" name="Rectangle 25"/>
          <p:cNvSpPr/>
          <p:nvPr/>
        </p:nvSpPr>
        <p:spPr>
          <a:xfrm>
            <a:off x="621792" y="5888343"/>
            <a:ext cx="10802112" cy="646331"/>
          </a:xfrm>
          <a:prstGeom prst="rect">
            <a:avLst/>
          </a:prstGeom>
          <a:solidFill>
            <a:srgbClr val="FFFF00"/>
          </a:solidFill>
        </p:spPr>
        <p:txBody>
          <a:bodyPr wrap="square">
            <a:spAutoFit/>
          </a:bodyPr>
          <a:lstStyle/>
          <a:p>
            <a:r>
              <a:rPr lang="en-GB" b="1" dirty="0"/>
              <a:t>Conclusion</a:t>
            </a:r>
            <a:r>
              <a:rPr lang="en-GB" dirty="0"/>
              <a:t>: in this case, the exact trailer length is not necessarily needed. A rough assessment of trailer length, associated with a conservative strategy is sufficient to implement a safe strategy in line with 5.2.1 and 5.2.2. </a:t>
            </a:r>
          </a:p>
        </p:txBody>
      </p:sp>
      <p:pic>
        <p:nvPicPr>
          <p:cNvPr id="27" name="Picture 26"/>
          <p:cNvPicPr>
            <a:picLocks noChangeAspect="1"/>
          </p:cNvPicPr>
          <p:nvPr/>
        </p:nvPicPr>
        <p:blipFill>
          <a:blip r:embed="rId3"/>
          <a:stretch>
            <a:fillRect/>
          </a:stretch>
        </p:blipFill>
        <p:spPr>
          <a:xfrm rot="5400000">
            <a:off x="1092253" y="3557498"/>
            <a:ext cx="699087" cy="1261546"/>
          </a:xfrm>
          <a:prstGeom prst="rect">
            <a:avLst/>
          </a:prstGeom>
        </p:spPr>
      </p:pic>
      <p:pic>
        <p:nvPicPr>
          <p:cNvPr id="35" name="Picture 34"/>
          <p:cNvPicPr>
            <a:picLocks noChangeAspect="1"/>
          </p:cNvPicPr>
          <p:nvPr/>
        </p:nvPicPr>
        <p:blipFill>
          <a:blip r:embed="rId3"/>
          <a:stretch>
            <a:fillRect/>
          </a:stretch>
        </p:blipFill>
        <p:spPr>
          <a:xfrm rot="5400000">
            <a:off x="709333" y="3564982"/>
            <a:ext cx="699087" cy="1261546"/>
          </a:xfrm>
          <a:prstGeom prst="rect">
            <a:avLst/>
          </a:prstGeom>
        </p:spPr>
      </p:pic>
      <p:cxnSp>
        <p:nvCxnSpPr>
          <p:cNvPr id="16" name="Straight Connector 15"/>
          <p:cNvCxnSpPr/>
          <p:nvPr/>
        </p:nvCxnSpPr>
        <p:spPr>
          <a:xfrm flipV="1">
            <a:off x="1658236" y="2977889"/>
            <a:ext cx="0" cy="17795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030253" y="2964407"/>
            <a:ext cx="0" cy="177950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519075" y="4721315"/>
            <a:ext cx="324128" cy="369332"/>
          </a:xfrm>
          <a:prstGeom prst="rect">
            <a:avLst/>
          </a:prstGeom>
          <a:noFill/>
        </p:spPr>
        <p:txBody>
          <a:bodyPr wrap="none" rtlCol="0">
            <a:spAutoFit/>
          </a:bodyPr>
          <a:lstStyle/>
          <a:p>
            <a:r>
              <a:rPr lang="en-GB" b="1" dirty="0">
                <a:solidFill>
                  <a:srgbClr val="FF0000"/>
                </a:solidFill>
              </a:rPr>
              <a:t>A</a:t>
            </a:r>
          </a:p>
        </p:txBody>
      </p:sp>
      <p:sp>
        <p:nvSpPr>
          <p:cNvPr id="37" name="TextBox 36"/>
          <p:cNvSpPr txBox="1"/>
          <p:nvPr/>
        </p:nvSpPr>
        <p:spPr>
          <a:xfrm>
            <a:off x="1915315" y="4727411"/>
            <a:ext cx="314510" cy="369332"/>
          </a:xfrm>
          <a:prstGeom prst="rect">
            <a:avLst/>
          </a:prstGeom>
          <a:noFill/>
        </p:spPr>
        <p:txBody>
          <a:bodyPr wrap="none" rtlCol="0">
            <a:spAutoFit/>
          </a:bodyPr>
          <a:lstStyle/>
          <a:p>
            <a:r>
              <a:rPr lang="en-GB" b="1" dirty="0">
                <a:solidFill>
                  <a:srgbClr val="7030A0"/>
                </a:solidFill>
              </a:rPr>
              <a:t>B</a:t>
            </a:r>
          </a:p>
        </p:txBody>
      </p:sp>
      <p:sp>
        <p:nvSpPr>
          <p:cNvPr id="38" name="Freeform 37"/>
          <p:cNvSpPr/>
          <p:nvPr/>
        </p:nvSpPr>
        <p:spPr>
          <a:xfrm>
            <a:off x="2206752" y="3657600"/>
            <a:ext cx="1889760" cy="512064"/>
          </a:xfrm>
          <a:custGeom>
            <a:avLst/>
            <a:gdLst>
              <a:gd name="connsiteX0" fmla="*/ 0 w 1889760"/>
              <a:gd name="connsiteY0" fmla="*/ 512064 h 512064"/>
              <a:gd name="connsiteX1" fmla="*/ 499872 w 1889760"/>
              <a:gd name="connsiteY1" fmla="*/ 402336 h 512064"/>
              <a:gd name="connsiteX2" fmla="*/ 1377696 w 1889760"/>
              <a:gd name="connsiteY2" fmla="*/ 109728 h 512064"/>
              <a:gd name="connsiteX3" fmla="*/ 1889760 w 1889760"/>
              <a:gd name="connsiteY3" fmla="*/ 0 h 512064"/>
            </a:gdLst>
            <a:ahLst/>
            <a:cxnLst>
              <a:cxn ang="0">
                <a:pos x="connsiteX0" y="connsiteY0"/>
              </a:cxn>
              <a:cxn ang="0">
                <a:pos x="connsiteX1" y="connsiteY1"/>
              </a:cxn>
              <a:cxn ang="0">
                <a:pos x="connsiteX2" y="connsiteY2"/>
              </a:cxn>
              <a:cxn ang="0">
                <a:pos x="connsiteX3" y="connsiteY3"/>
              </a:cxn>
            </a:cxnLst>
            <a:rect l="l" t="t" r="r" b="b"/>
            <a:pathLst>
              <a:path w="1889760" h="512064">
                <a:moveTo>
                  <a:pt x="0" y="512064"/>
                </a:moveTo>
                <a:cubicBezTo>
                  <a:pt x="135128" y="490728"/>
                  <a:pt x="270256" y="469392"/>
                  <a:pt x="499872" y="402336"/>
                </a:cubicBezTo>
                <a:cubicBezTo>
                  <a:pt x="729488" y="335280"/>
                  <a:pt x="1146048" y="176784"/>
                  <a:pt x="1377696" y="109728"/>
                </a:cubicBezTo>
                <a:cubicBezTo>
                  <a:pt x="1609344" y="42672"/>
                  <a:pt x="1749552" y="21336"/>
                  <a:pt x="1889760"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5">
            <a:extLst>
              <a:ext uri="{FF2B5EF4-FFF2-40B4-BE49-F238E27FC236}">
                <a16:creationId xmlns:a16="http://schemas.microsoft.com/office/drawing/2014/main" xmlns="" id="{4E5007CA-A4D4-4E1B-92B3-E0BF15F5A982}"/>
              </a:ext>
            </a:extLst>
          </p:cNvPr>
          <p:cNvSpPr txBox="1"/>
          <p:nvPr/>
        </p:nvSpPr>
        <p:spPr>
          <a:xfrm>
            <a:off x="272271" y="187245"/>
            <a:ext cx="7451302" cy="707886"/>
          </a:xfrm>
          <a:prstGeom prst="rect">
            <a:avLst/>
          </a:prstGeom>
          <a:noFill/>
        </p:spPr>
        <p:txBody>
          <a:bodyPr wrap="square" rtlCol="0">
            <a:spAutoFit/>
          </a:bodyPr>
          <a:lstStyle/>
          <a:p>
            <a:r>
              <a:rPr lang="en-GB" sz="2000" b="1" dirty="0"/>
              <a:t>Trailer Length:</a:t>
            </a:r>
          </a:p>
          <a:p>
            <a:r>
              <a:rPr lang="en-GB" sz="2000" b="1" dirty="0"/>
              <a:t>Where could “trailer length” be of interest for the truck strategy?</a:t>
            </a:r>
          </a:p>
        </p:txBody>
      </p:sp>
    </p:spTree>
    <p:extLst>
      <p:ext uri="{BB962C8B-B14F-4D97-AF65-F5344CB8AC3E}">
        <p14:creationId xmlns:p14="http://schemas.microsoft.com/office/powerpoint/2010/main" val="2039191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5">
            <a:extLst>
              <a:ext uri="{FF2B5EF4-FFF2-40B4-BE49-F238E27FC236}">
                <a16:creationId xmlns:a16="http://schemas.microsoft.com/office/drawing/2014/main" xmlns="" id="{8E73C44B-A8D3-4AB1-822B-7759C3CD17FB}"/>
              </a:ext>
            </a:extLst>
          </p:cNvPr>
          <p:cNvSpPr txBox="1"/>
          <p:nvPr/>
        </p:nvSpPr>
        <p:spPr>
          <a:xfrm>
            <a:off x="272271" y="187245"/>
            <a:ext cx="7451302" cy="707886"/>
          </a:xfrm>
          <a:prstGeom prst="rect">
            <a:avLst/>
          </a:prstGeom>
          <a:noFill/>
        </p:spPr>
        <p:txBody>
          <a:bodyPr wrap="square" rtlCol="0">
            <a:spAutoFit/>
          </a:bodyPr>
          <a:lstStyle/>
          <a:p>
            <a:r>
              <a:rPr lang="en-GB" sz="2000" b="1" dirty="0"/>
              <a:t>Trailer Length:</a:t>
            </a:r>
          </a:p>
          <a:p>
            <a:r>
              <a:rPr lang="en-GB" sz="2000" b="1" dirty="0"/>
              <a:t>Conclusion</a:t>
            </a:r>
          </a:p>
        </p:txBody>
      </p:sp>
      <p:sp>
        <p:nvSpPr>
          <p:cNvPr id="7" name="Content Placeholder 2">
            <a:extLst>
              <a:ext uri="{FF2B5EF4-FFF2-40B4-BE49-F238E27FC236}">
                <a16:creationId xmlns:a16="http://schemas.microsoft.com/office/drawing/2014/main" xmlns="" id="{D05BCD5F-7884-42C6-80EC-2F85B37D2B79}"/>
              </a:ext>
            </a:extLst>
          </p:cNvPr>
          <p:cNvSpPr txBox="1">
            <a:spLocks/>
          </p:cNvSpPr>
          <p:nvPr/>
        </p:nvSpPr>
        <p:spPr>
          <a:xfrm>
            <a:off x="838200" y="1777499"/>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The exact trailer length is not necessarily needed.</a:t>
            </a:r>
          </a:p>
          <a:p>
            <a:pPr marL="0" indent="0">
              <a:buNone/>
            </a:pPr>
            <a:endParaRPr lang="en-GB" sz="2000" dirty="0"/>
          </a:p>
          <a:p>
            <a:r>
              <a:rPr lang="en-GB" sz="2000" dirty="0"/>
              <a:t>A rough assumption of trailer length by the truck, associated with a conservative strategy is sufficient to implement a safe strategy in line with 5.2.1 and 5.2.2.</a:t>
            </a:r>
          </a:p>
          <a:p>
            <a:endParaRPr lang="en-GB" sz="2000" dirty="0"/>
          </a:p>
          <a:p>
            <a:r>
              <a:rPr lang="en-GB" sz="2000" dirty="0"/>
              <a:t>Given the relative size of a heavy combination with regard to the lane width, the best strategy in case another vehicle in an adjacent lane would drift towards the ego vehicle may be to select to keep the ego vehicle stable in the lane </a:t>
            </a:r>
            <a:r>
              <a:rPr lang="en-GB" sz="2000" dirty="0">
                <a:sym typeface="Wingdings" panose="05000000000000000000" pitchFamily="2" charset="2"/>
              </a:rPr>
              <a:t> no need to know the exact trailer length.</a:t>
            </a:r>
            <a:r>
              <a:rPr lang="en-GB" sz="2000" dirty="0"/>
              <a:t> </a:t>
            </a:r>
          </a:p>
          <a:p>
            <a:pPr marL="0" indent="0">
              <a:buNone/>
            </a:pPr>
            <a:endParaRPr lang="en-GB" sz="2000" dirty="0"/>
          </a:p>
          <a:p>
            <a:endParaRPr lang="en-GB" sz="2000" dirty="0"/>
          </a:p>
        </p:txBody>
      </p:sp>
    </p:spTree>
    <p:extLst>
      <p:ext uri="{BB962C8B-B14F-4D97-AF65-F5344CB8AC3E}">
        <p14:creationId xmlns:p14="http://schemas.microsoft.com/office/powerpoint/2010/main" val="2731703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5">
            <a:extLst>
              <a:ext uri="{FF2B5EF4-FFF2-40B4-BE49-F238E27FC236}">
                <a16:creationId xmlns:a16="http://schemas.microsoft.com/office/drawing/2014/main" xmlns="" id="{16EB0A45-C256-40BF-9426-61DD9D0609D8}"/>
              </a:ext>
            </a:extLst>
          </p:cNvPr>
          <p:cNvSpPr txBox="1"/>
          <p:nvPr/>
        </p:nvSpPr>
        <p:spPr>
          <a:xfrm>
            <a:off x="272271" y="187245"/>
            <a:ext cx="7451302" cy="707886"/>
          </a:xfrm>
          <a:prstGeom prst="rect">
            <a:avLst/>
          </a:prstGeom>
          <a:noFill/>
        </p:spPr>
        <p:txBody>
          <a:bodyPr wrap="square" rtlCol="0">
            <a:spAutoFit/>
          </a:bodyPr>
          <a:lstStyle/>
          <a:p>
            <a:r>
              <a:rPr lang="en-GB" sz="2000" b="1" dirty="0"/>
              <a:t>DSSAD:</a:t>
            </a:r>
          </a:p>
          <a:p>
            <a:r>
              <a:rPr lang="en-GB" sz="2000" b="1" dirty="0"/>
              <a:t>Draft proposal to amend §8.4.3. in UN ECE R157</a:t>
            </a:r>
          </a:p>
        </p:txBody>
      </p:sp>
      <p:sp>
        <p:nvSpPr>
          <p:cNvPr id="7" name="Rectangle 16">
            <a:extLst>
              <a:ext uri="{FF2B5EF4-FFF2-40B4-BE49-F238E27FC236}">
                <a16:creationId xmlns:a16="http://schemas.microsoft.com/office/drawing/2014/main" xmlns="" id="{6F27E8A2-38D4-43E9-95BE-4CC052BF3786}"/>
              </a:ext>
            </a:extLst>
          </p:cNvPr>
          <p:cNvSpPr/>
          <p:nvPr/>
        </p:nvSpPr>
        <p:spPr>
          <a:xfrm>
            <a:off x="669759" y="1248109"/>
            <a:ext cx="10515600" cy="4953920"/>
          </a:xfrm>
          <a:prstGeom prst="rect">
            <a:avLst/>
          </a:prstGeom>
          <a:solidFill>
            <a:schemeClr val="bg1">
              <a:lumMod val="95000"/>
            </a:schemeClr>
          </a:solidFill>
        </p:spPr>
        <p:txBody>
          <a:bodyPr wrap="square">
            <a:spAutoFit/>
          </a:bodyPr>
          <a:lstStyle/>
          <a:p>
            <a:pPr marL="895350" indent="-895350">
              <a:lnSpc>
                <a:spcPct val="110000"/>
              </a:lnSpc>
              <a:buNone/>
            </a:pPr>
            <a:r>
              <a:rPr lang="en-GB" sz="1600" dirty="0"/>
              <a:t>8.4.3. 	</a:t>
            </a:r>
            <a:r>
              <a:rPr lang="en-GB" sz="1600" b="1" dirty="0">
                <a:solidFill>
                  <a:srgbClr val="FF0000"/>
                </a:solidFill>
              </a:rPr>
              <a:t>Retrievability of data</a:t>
            </a:r>
          </a:p>
          <a:p>
            <a:pPr marL="895350" indent="-895350">
              <a:lnSpc>
                <a:spcPct val="110000"/>
              </a:lnSpc>
              <a:buNone/>
            </a:pPr>
            <a:endParaRPr lang="en-GB" sz="1600" b="1" dirty="0">
              <a:solidFill>
                <a:srgbClr val="FF0000"/>
              </a:solidFill>
            </a:endParaRPr>
          </a:p>
          <a:p>
            <a:pPr marL="895350" indent="-895350">
              <a:lnSpc>
                <a:spcPct val="110000"/>
              </a:lnSpc>
              <a:buNone/>
            </a:pPr>
            <a:r>
              <a:rPr lang="en-GB" sz="1600" b="1" dirty="0">
                <a:solidFill>
                  <a:srgbClr val="FF0000"/>
                </a:solidFill>
              </a:rPr>
              <a:t>8.4.3.1. 	For vehicles of category M1 and N1 </a:t>
            </a:r>
            <a:r>
              <a:rPr lang="en-GB" sz="1600" dirty="0"/>
              <a:t>the data shall be retrievable even after an impact of a severity level set by UN Regulations Nos. 94, 95 or 137 </a:t>
            </a:r>
            <a:r>
              <a:rPr lang="en-GB" sz="1600" b="1" dirty="0">
                <a:solidFill>
                  <a:srgbClr val="FF0000"/>
                </a:solidFill>
              </a:rPr>
              <a:t>as applicable</a:t>
            </a:r>
            <a:r>
              <a:rPr lang="en-GB" sz="1600" dirty="0"/>
              <a:t>.</a:t>
            </a:r>
          </a:p>
          <a:p>
            <a:pPr marL="895350" indent="-895350">
              <a:lnSpc>
                <a:spcPct val="110000"/>
              </a:lnSpc>
              <a:buNone/>
            </a:pPr>
            <a:endParaRPr lang="en-GB" sz="1600" b="1" dirty="0">
              <a:solidFill>
                <a:srgbClr val="FF0000"/>
              </a:solidFill>
            </a:endParaRPr>
          </a:p>
          <a:p>
            <a:pPr marL="895350" indent="-895350">
              <a:lnSpc>
                <a:spcPct val="110000"/>
              </a:lnSpc>
              <a:buNone/>
            </a:pPr>
            <a:r>
              <a:rPr lang="en-GB" sz="1600" b="1" dirty="0">
                <a:solidFill>
                  <a:srgbClr val="FF0000"/>
                </a:solidFill>
              </a:rPr>
              <a:t>8.4.3.2. 	For vehicles of categories M2, M3, N2 and N3, the following applies. </a:t>
            </a:r>
          </a:p>
          <a:p>
            <a:pPr marL="895350" indent="7938">
              <a:lnSpc>
                <a:spcPct val="110000"/>
              </a:lnSpc>
              <a:buNone/>
            </a:pPr>
            <a:r>
              <a:rPr lang="en-GB" sz="1600" b="1" dirty="0">
                <a:solidFill>
                  <a:srgbClr val="FF0000"/>
                </a:solidFill>
              </a:rPr>
              <a:t>Either:</a:t>
            </a:r>
          </a:p>
          <a:p>
            <a:pPr marL="1436688" indent="-444500">
              <a:lnSpc>
                <a:spcPct val="110000"/>
              </a:lnSpc>
              <a:buFont typeface="Arial" panose="020B0604020202020204" pitchFamily="34" charset="0"/>
              <a:buChar char="•"/>
            </a:pPr>
            <a:r>
              <a:rPr lang="en-GB" sz="1600" b="1" dirty="0">
                <a:solidFill>
                  <a:srgbClr val="FF0000"/>
                </a:solidFill>
              </a:rPr>
              <a:t>the data shall be retrievable even after a mechanical shock of a severity level as specified in the component test of Annex 9C of the 03 series of amendment to UN Regulation No. 100, and</a:t>
            </a:r>
          </a:p>
          <a:p>
            <a:pPr marL="1436688" indent="-444500">
              <a:lnSpc>
                <a:spcPct val="110000"/>
              </a:lnSpc>
              <a:buFont typeface="Arial" panose="020B0604020202020204" pitchFamily="34" charset="0"/>
              <a:buChar char="•"/>
            </a:pPr>
            <a:r>
              <a:rPr lang="en-GB" sz="1600" b="1" dirty="0">
                <a:solidFill>
                  <a:srgbClr val="FF0000"/>
                </a:solidFill>
              </a:rPr>
              <a:t>the DSSAD shall be mounted in a position such as to be protected against mechanical damage resulting from a typical vehicle crash (e.g. frontal impact). This shall be demonstrated to the technical service together with appropriate documentation (e.g. calculations or simulations);</a:t>
            </a:r>
          </a:p>
          <a:p>
            <a:pPr marL="992188">
              <a:lnSpc>
                <a:spcPct val="110000"/>
              </a:lnSpc>
            </a:pPr>
            <a:r>
              <a:rPr lang="en-GB" sz="1600" b="1" dirty="0">
                <a:solidFill>
                  <a:srgbClr val="FF0000"/>
                </a:solidFill>
              </a:rPr>
              <a:t>or</a:t>
            </a:r>
          </a:p>
          <a:p>
            <a:pPr marL="992188">
              <a:lnSpc>
                <a:spcPct val="110000"/>
              </a:lnSpc>
            </a:pPr>
            <a:r>
              <a:rPr lang="en-GB" sz="1600" b="1" dirty="0">
                <a:solidFill>
                  <a:srgbClr val="FF0000"/>
                </a:solidFill>
              </a:rPr>
              <a:t>Alternatively, sufficient crash protection may be demonstrated by the manufacturer by fulfilling the requirements of paragraph 8.4.3.1. (e.g. for M2 / N2 vehicles derived from M1 / N1).</a:t>
            </a:r>
          </a:p>
          <a:p>
            <a:pPr marL="895350">
              <a:lnSpc>
                <a:spcPct val="110000"/>
              </a:lnSpc>
            </a:pPr>
            <a:endParaRPr lang="en-GB" sz="1600" b="1" dirty="0">
              <a:solidFill>
                <a:srgbClr val="FF0000"/>
              </a:solidFill>
            </a:endParaRPr>
          </a:p>
          <a:p>
            <a:pPr marL="895350" indent="-895350">
              <a:lnSpc>
                <a:spcPct val="110000"/>
              </a:lnSpc>
              <a:buNone/>
            </a:pPr>
            <a:r>
              <a:rPr lang="en-GB" sz="1600" b="1" dirty="0">
                <a:solidFill>
                  <a:srgbClr val="FF0000"/>
                </a:solidFill>
              </a:rPr>
              <a:t>8.4.3.3. </a:t>
            </a:r>
            <a:r>
              <a:rPr lang="en-GB" sz="1600" b="1" dirty="0"/>
              <a:t>	</a:t>
            </a:r>
            <a:r>
              <a:rPr lang="en-GB" sz="1600" dirty="0"/>
              <a:t>If the main on-board vehicle power supply is not available, it shall still be possible to retrieve all data recorded on the DSSAD, as required by national and regional law.</a:t>
            </a:r>
            <a:endParaRPr lang="de-DE" sz="1600" dirty="0"/>
          </a:p>
        </p:txBody>
      </p:sp>
    </p:spTree>
    <p:extLst>
      <p:ext uri="{BB962C8B-B14F-4D97-AF65-F5344CB8AC3E}">
        <p14:creationId xmlns:p14="http://schemas.microsoft.com/office/powerpoint/2010/main" val="1021454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5">
            <a:extLst>
              <a:ext uri="{FF2B5EF4-FFF2-40B4-BE49-F238E27FC236}">
                <a16:creationId xmlns:a16="http://schemas.microsoft.com/office/drawing/2014/main" xmlns="" id="{F6CBC0AC-E2D1-49C8-BA11-4AD656AA8685}"/>
              </a:ext>
            </a:extLst>
          </p:cNvPr>
          <p:cNvSpPr txBox="1"/>
          <p:nvPr/>
        </p:nvSpPr>
        <p:spPr>
          <a:xfrm>
            <a:off x="272271" y="187245"/>
            <a:ext cx="11647458" cy="707886"/>
          </a:xfrm>
          <a:prstGeom prst="rect">
            <a:avLst/>
          </a:prstGeom>
          <a:noFill/>
        </p:spPr>
        <p:txBody>
          <a:bodyPr wrap="square" rtlCol="0">
            <a:spAutoFit/>
          </a:bodyPr>
          <a:lstStyle/>
          <a:p>
            <a:r>
              <a:rPr lang="en-GB" sz="2000" b="1" dirty="0"/>
              <a:t>Minimum Following Distance: </a:t>
            </a:r>
          </a:p>
          <a:p>
            <a:r>
              <a:rPr lang="en-GB" sz="2000" b="1" dirty="0"/>
              <a:t>What can be the approach to get the values for vehicle categories N2/N3 and M2/M3?</a:t>
            </a:r>
          </a:p>
        </p:txBody>
      </p:sp>
      <p:sp>
        <p:nvSpPr>
          <p:cNvPr id="5" name="Content Placeholder 2">
            <a:extLst>
              <a:ext uri="{FF2B5EF4-FFF2-40B4-BE49-F238E27FC236}">
                <a16:creationId xmlns:a16="http://schemas.microsoft.com/office/drawing/2014/main" xmlns="" id="{6C2458D1-3B41-44CD-8B4D-F83511707944}"/>
              </a:ext>
            </a:extLst>
          </p:cNvPr>
          <p:cNvSpPr txBox="1">
            <a:spLocks/>
          </p:cNvSpPr>
          <p:nvPr/>
        </p:nvSpPr>
        <p:spPr>
          <a:xfrm>
            <a:off x="838200" y="1777499"/>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If there are </a:t>
            </a:r>
            <a:r>
              <a:rPr lang="en-US" sz="2000" dirty="0"/>
              <a:t>traffic rules relating to the DDT in the country of operation, they should be applied in first priority.</a:t>
            </a:r>
          </a:p>
          <a:p>
            <a:r>
              <a:rPr lang="en-US" sz="2000" dirty="0"/>
              <a:t>The vehicle shall be brought to a complete stop behind a stationary vehicle, a stationary road user or a blocked lane of travel to avoid a collision </a:t>
            </a:r>
            <a:r>
              <a:rPr lang="en-US" sz="2000" dirty="0">
                <a:sym typeface="Wingdings" panose="05000000000000000000" pitchFamily="2" charset="2"/>
              </a:rPr>
              <a:t> adapt following distance, if needed, as the table defines only minimum values.</a:t>
            </a:r>
            <a:endParaRPr lang="en-GB" sz="2000" dirty="0"/>
          </a:p>
          <a:p>
            <a:r>
              <a:rPr lang="en-GB" sz="2000" dirty="0"/>
              <a:t>Special characteristics of CVs for calculation of the minimum following distance values:</a:t>
            </a:r>
          </a:p>
          <a:p>
            <a:pPr lvl="1"/>
            <a:r>
              <a:rPr lang="en-GB" sz="1600" dirty="0"/>
              <a:t>Deceleration of 5 m/s² used in the calculation (minimum performance of the service brakes in R13) for each speed value</a:t>
            </a:r>
          </a:p>
          <a:p>
            <a:pPr lvl="1"/>
            <a:r>
              <a:rPr lang="en-GB" sz="1600" dirty="0"/>
              <a:t>Brake delay of 0.4s used in the calculation (linear increase up to full brake performance</a:t>
            </a:r>
            <a:r>
              <a:rPr lang="en-GB" sz="1600" dirty="0">
                <a:sym typeface="Wingdings" panose="05000000000000000000" pitchFamily="2" charset="2"/>
              </a:rPr>
              <a:t> </a:t>
            </a:r>
            <a:r>
              <a:rPr lang="en-GB" sz="1600" dirty="0"/>
              <a:t>0.8s/2) for each speed value</a:t>
            </a:r>
          </a:p>
          <a:p>
            <a:pPr lvl="1"/>
            <a:r>
              <a:rPr lang="en-GB" sz="1600" dirty="0"/>
              <a:t>Ensuring that the minimum following distance is always greater than the calculated braking distance</a:t>
            </a:r>
          </a:p>
          <a:p>
            <a:endParaRPr lang="en-GB" sz="2000" dirty="0"/>
          </a:p>
          <a:p>
            <a:endParaRPr lang="en-GB" sz="2000" dirty="0"/>
          </a:p>
        </p:txBody>
      </p:sp>
    </p:spTree>
    <p:extLst>
      <p:ext uri="{BB962C8B-B14F-4D97-AF65-F5344CB8AC3E}">
        <p14:creationId xmlns:p14="http://schemas.microsoft.com/office/powerpoint/2010/main" val="158637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15">
            <a:extLst>
              <a:ext uri="{FF2B5EF4-FFF2-40B4-BE49-F238E27FC236}">
                <a16:creationId xmlns:a16="http://schemas.microsoft.com/office/drawing/2014/main" xmlns="" id="{8A8C679A-956F-4760-A6C1-3DF490134147}"/>
              </a:ext>
            </a:extLst>
          </p:cNvPr>
          <p:cNvSpPr txBox="1"/>
          <p:nvPr/>
        </p:nvSpPr>
        <p:spPr>
          <a:xfrm>
            <a:off x="272271" y="187245"/>
            <a:ext cx="11647458" cy="707886"/>
          </a:xfrm>
          <a:prstGeom prst="rect">
            <a:avLst/>
          </a:prstGeom>
          <a:noFill/>
        </p:spPr>
        <p:txBody>
          <a:bodyPr wrap="square" rtlCol="0">
            <a:spAutoFit/>
          </a:bodyPr>
          <a:lstStyle/>
          <a:p>
            <a:r>
              <a:rPr lang="en-GB" sz="2000" b="1" dirty="0"/>
              <a:t>Minimum Following Distance: </a:t>
            </a:r>
          </a:p>
          <a:p>
            <a:r>
              <a:rPr lang="en-GB" sz="2000" b="1" dirty="0"/>
              <a:t>N2/N3 and M2/M3 compared to passenger cars approach (as developed by ROK </a:t>
            </a:r>
            <a:r>
              <a:rPr lang="en-US" altLang="ko-KR" sz="2000" b="1" dirty="0"/>
              <a:t>(ACSF-22-09r1, slide 5)</a:t>
            </a:r>
            <a:r>
              <a:rPr lang="en-GB" sz="2000" b="1" dirty="0"/>
              <a:t>)</a:t>
            </a:r>
          </a:p>
        </p:txBody>
      </p:sp>
      <mc:AlternateContent xmlns:mc="http://schemas.openxmlformats.org/markup-compatibility/2006" xmlns:a14="http://schemas.microsoft.com/office/drawing/2010/main">
        <mc:Choice Requires="a14">
          <p:sp>
            <p:nvSpPr>
              <p:cNvPr id="7" name="TextBox 6"/>
              <p:cNvSpPr txBox="1"/>
              <p:nvPr/>
            </p:nvSpPr>
            <p:spPr>
              <a:xfrm>
                <a:off x="1983958" y="1646189"/>
                <a:ext cx="8684042" cy="2105833"/>
              </a:xfrm>
              <a:prstGeom prst="rect">
                <a:avLst/>
              </a:prstGeom>
              <a:noFill/>
            </p:spPr>
            <p:txBody>
              <a:bodyPr wrap="square" rtlCol="0">
                <a:spAutoFit/>
              </a:bodyPr>
              <a:lstStyle/>
              <a:p>
                <a:pPr marL="285750" indent="-285750">
                  <a:lnSpc>
                    <a:spcPct val="150000"/>
                  </a:lnSpc>
                  <a:buFont typeface="Wingdings" panose="05000000000000000000" pitchFamily="2" charset="2"/>
                  <a:buChar char="l"/>
                  <a:defRPr/>
                </a:pPr>
                <a:r>
                  <a:rPr lang="en-US" altLang="ko-KR" sz="1600" b="1" dirty="0">
                    <a:latin typeface="Calibri" panose="020F0502020204030204" pitchFamily="34" charset="0"/>
                    <a:ea typeface="맑은 고딕" panose="020B0503020000020004" pitchFamily="50" charset="-127"/>
                    <a:cs typeface="Calibri" panose="020F0502020204030204" pitchFamily="34" charset="0"/>
                  </a:rPr>
                  <a:t>Deceleration </a:t>
                </a:r>
                <a:r>
                  <a:rPr lang="en-US" altLang="ko-KR" sz="1600" dirty="0">
                    <a:latin typeface="Calibri" panose="020F0502020204030204" pitchFamily="34" charset="0"/>
                    <a:cs typeface="Calibri" panose="020F0502020204030204" pitchFamily="34" charset="0"/>
                  </a:rPr>
                  <a:t>(</a:t>
                </a:r>
                <a14:m>
                  <m:oMath xmlns:m="http://schemas.openxmlformats.org/officeDocument/2006/math">
                    <m:sSub>
                      <m:sSubPr>
                        <m:ctrlPr>
                          <a:rPr lang="en-US" altLang="ko-KR" sz="1600" i="1">
                            <a:latin typeface="Cambria Math"/>
                            <a:cs typeface="Calibri" panose="020F0502020204030204" pitchFamily="34" charset="0"/>
                          </a:rPr>
                        </m:ctrlPr>
                      </m:sSubPr>
                      <m:e>
                        <m:r>
                          <a:rPr lang="en-US" altLang="ko-KR" sz="1600" i="1">
                            <a:latin typeface="Cambria Math" panose="02040503050406030204" pitchFamily="18" charset="0"/>
                            <a:cs typeface="Calibri" panose="020F0502020204030204" pitchFamily="34" charset="0"/>
                          </a:rPr>
                          <m:t>𝑎</m:t>
                        </m:r>
                      </m:e>
                      <m:sub>
                        <m:r>
                          <a:rPr lang="en-US" altLang="ko-KR" sz="1600" i="1">
                            <a:latin typeface="Cambria Math" panose="02040503050406030204" pitchFamily="18" charset="0"/>
                            <a:cs typeface="Calibri" panose="020F0502020204030204" pitchFamily="34" charset="0"/>
                          </a:rPr>
                          <m:t>𝑥</m:t>
                        </m:r>
                        <m:r>
                          <a:rPr lang="en-US" altLang="ko-KR" sz="1600" i="1">
                            <a:latin typeface="Cambria Math" panose="02040503050406030204" pitchFamily="18" charset="0"/>
                            <a:cs typeface="Calibri" panose="020F0502020204030204" pitchFamily="34" charset="0"/>
                          </a:rPr>
                          <m:t>,</m:t>
                        </m:r>
                        <m:r>
                          <a:rPr lang="en-US" altLang="ko-KR" sz="1600" i="1">
                            <a:latin typeface="Cambria Math" panose="02040503050406030204" pitchFamily="18" charset="0"/>
                            <a:cs typeface="Calibri" panose="020F0502020204030204" pitchFamily="34" charset="0"/>
                          </a:rPr>
                          <m:t>𝑚𝑎𝑥</m:t>
                        </m:r>
                      </m:sub>
                    </m:sSub>
                  </m:oMath>
                </a14:m>
                <a:r>
                  <a:rPr lang="en-US" altLang="ko-KR" sz="1600" b="1" dirty="0">
                    <a:latin typeface="Calibri" panose="020F0502020204030204" pitchFamily="34" charset="0"/>
                    <a:cs typeface="Calibri" panose="020F0502020204030204" pitchFamily="34" charset="0"/>
                  </a:rPr>
                  <a:t>) formulas by road condition(wet asphalt, wet basalt)</a:t>
                </a:r>
                <a:endParaRPr lang="en-US" altLang="ko-KR" sz="1400" b="1" dirty="0">
                  <a:latin typeface="Calibri" panose="020F0502020204030204" pitchFamily="34" charset="0"/>
                  <a:ea typeface="맑은 고딕" panose="020B0503020000020004" pitchFamily="50" charset="-127"/>
                  <a:cs typeface="Calibri" panose="020F0502020204030204" pitchFamily="34" charset="0"/>
                </a:endParaRPr>
              </a:p>
              <a:p>
                <a:pPr marL="742950" lvl="1" indent="-285750">
                  <a:lnSpc>
                    <a:spcPct val="150000"/>
                  </a:lnSpc>
                  <a:buFont typeface="Wingdings" panose="05000000000000000000" pitchFamily="2" charset="2"/>
                  <a:buChar char="Ø"/>
                  <a:defRPr/>
                </a:pPr>
                <a:r>
                  <a:rPr lang="en-US" altLang="ko-KR" sz="1400" dirty="0">
                    <a:latin typeface="Calibri" panose="020F0502020204030204" pitchFamily="34" charset="0"/>
                    <a:cs typeface="Calibri" panose="020F0502020204030204" pitchFamily="34" charset="0"/>
                  </a:rPr>
                  <a:t>Avg. MFDD deceleration (</a:t>
                </a:r>
                <a14:m>
                  <m:oMath xmlns:m="http://schemas.openxmlformats.org/officeDocument/2006/math">
                    <m:sSub>
                      <m:sSubPr>
                        <m:ctrlPr>
                          <a:rPr lang="en-US" altLang="ko-KR" sz="1400" i="1">
                            <a:latin typeface="Cambria Math"/>
                            <a:cs typeface="Calibri" panose="020F0502020204030204" pitchFamily="34" charset="0"/>
                          </a:rPr>
                        </m:ctrlPr>
                      </m:sSubPr>
                      <m:e>
                        <m:r>
                          <a:rPr lang="en-US" altLang="ko-KR" sz="1400" i="1">
                            <a:latin typeface="Cambria Math" panose="02040503050406030204" pitchFamily="18" charset="0"/>
                            <a:cs typeface="Calibri" panose="020F0502020204030204" pitchFamily="34" charset="0"/>
                          </a:rPr>
                          <m:t>𝑎</m:t>
                        </m:r>
                      </m:e>
                      <m:sub>
                        <m:r>
                          <a:rPr lang="en-US" altLang="ko-KR" sz="1400" i="1">
                            <a:latin typeface="Cambria Math" panose="02040503050406030204" pitchFamily="18" charset="0"/>
                            <a:cs typeface="Calibri" panose="020F0502020204030204" pitchFamily="34" charset="0"/>
                          </a:rPr>
                          <m:t>𝑥</m:t>
                        </m:r>
                        <m:r>
                          <a:rPr lang="en-US" altLang="ko-KR" sz="1400" i="1">
                            <a:latin typeface="Cambria Math" panose="02040503050406030204" pitchFamily="18" charset="0"/>
                            <a:cs typeface="Calibri" panose="020F0502020204030204" pitchFamily="34" charset="0"/>
                          </a:rPr>
                          <m:t>,</m:t>
                        </m:r>
                        <m:r>
                          <a:rPr lang="en-US" altLang="ko-KR" sz="1400" i="1">
                            <a:latin typeface="Cambria Math" panose="02040503050406030204" pitchFamily="18" charset="0"/>
                            <a:cs typeface="Calibri" panose="020F0502020204030204" pitchFamily="34" charset="0"/>
                          </a:rPr>
                          <m:t>𝑚𝑎𝑥</m:t>
                        </m:r>
                      </m:sub>
                    </m:sSub>
                  </m:oMath>
                </a14:m>
                <a:r>
                  <a:rPr lang="en-US" altLang="ko-KR" sz="1400" dirty="0">
                    <a:latin typeface="Calibri" panose="020F0502020204030204" pitchFamily="34" charset="0"/>
                    <a:cs typeface="Calibri" panose="020F0502020204030204" pitchFamily="34" charset="0"/>
                  </a:rPr>
                  <a:t>) at 40km/h </a:t>
                </a:r>
                <a:r>
                  <a:rPr lang="ko-KR" altLang="en-US" sz="1400" dirty="0">
                    <a:latin typeface="Calibri" panose="020F0502020204030204" pitchFamily="34" charset="0"/>
                    <a:cs typeface="Calibri" panose="020F0502020204030204" pitchFamily="34" charset="0"/>
                  </a:rPr>
                  <a:t> </a:t>
                </a:r>
                <a:r>
                  <a:rPr lang="en-US" altLang="ko-KR" sz="1400" dirty="0">
                    <a:latin typeface="Calibri" panose="020F0502020204030204" pitchFamily="34" charset="0"/>
                    <a:cs typeface="Calibri" panose="020F0502020204030204" pitchFamily="34" charset="0"/>
                  </a:rPr>
                  <a:t>and 120km/h (0.8</a:t>
                </a:r>
                <a:r>
                  <a:rPr lang="el-GR" altLang="ko-KR" sz="1400" dirty="0">
                    <a:latin typeface="맑은 고딕" panose="020B0503020000020004" pitchFamily="50" charset="-127"/>
                    <a:ea typeface="맑은 고딕" panose="020B0503020000020004" pitchFamily="50" charset="-127"/>
                    <a:cs typeface="Calibri" panose="020F0502020204030204" pitchFamily="34" charset="0"/>
                  </a:rPr>
                  <a:t>μ</a:t>
                </a:r>
                <a:r>
                  <a:rPr lang="en-US" altLang="ko-KR" sz="1400" dirty="0">
                    <a:latin typeface="맑은 고딕" panose="020B0503020000020004" pitchFamily="50" charset="-127"/>
                    <a:ea typeface="맑은 고딕" panose="020B0503020000020004" pitchFamily="50" charset="-127"/>
                    <a:cs typeface="Calibri" panose="020F0502020204030204" pitchFamily="34" charset="0"/>
                  </a:rPr>
                  <a:t>)</a:t>
                </a:r>
                <a:r>
                  <a:rPr lang="en-US" altLang="ko-KR" sz="1400" dirty="0">
                    <a:latin typeface="Calibri" panose="020F0502020204030204" pitchFamily="34" charset="0"/>
                    <a:cs typeface="Calibri" panose="020F0502020204030204" pitchFamily="34" charset="0"/>
                  </a:rPr>
                  <a:t>= 8.</a:t>
                </a:r>
                <a14:m>
                  <m:oMath xmlns:m="http://schemas.openxmlformats.org/officeDocument/2006/math">
                    <m:r>
                      <a:rPr lang="en-US" altLang="ko-KR" sz="1400" dirty="0">
                        <a:latin typeface="Cambria Math" panose="02040503050406030204" pitchFamily="18" charset="0"/>
                        <a:cs typeface="Calibri" panose="020F0502020204030204" pitchFamily="34" charset="0"/>
                      </a:rPr>
                      <m:t>77</m:t>
                    </m:r>
                    <m:r>
                      <a:rPr lang="en-US" altLang="ko-KR" sz="1400" i="1" dirty="0">
                        <a:latin typeface="Cambria Math" panose="02040503050406030204" pitchFamily="18" charset="0"/>
                        <a:cs typeface="Calibri" panose="020F0502020204030204" pitchFamily="34" charset="0"/>
                      </a:rPr>
                      <m:t>𝑚</m:t>
                    </m:r>
                    <m:r>
                      <a:rPr lang="en-US" altLang="ko-KR" sz="1400" i="1" dirty="0">
                        <a:latin typeface="Cambria Math" panose="02040503050406030204" pitchFamily="18" charset="0"/>
                        <a:cs typeface="Calibri" panose="020F0502020204030204" pitchFamily="34" charset="0"/>
                      </a:rPr>
                      <m:t>/</m:t>
                    </m:r>
                    <m:sSup>
                      <m:sSupPr>
                        <m:ctrlPr>
                          <a:rPr lang="en-US" altLang="ko-KR" sz="1400" i="1" dirty="0">
                            <a:latin typeface="Cambria Math"/>
                            <a:cs typeface="Calibri" panose="020F0502020204030204" pitchFamily="34" charset="0"/>
                          </a:rPr>
                        </m:ctrlPr>
                      </m:sSupPr>
                      <m:e>
                        <m:r>
                          <a:rPr lang="en-US" altLang="ko-KR" sz="1400" i="1" dirty="0">
                            <a:latin typeface="Cambria Math" panose="02040503050406030204" pitchFamily="18" charset="0"/>
                            <a:cs typeface="Calibri" panose="020F0502020204030204" pitchFamily="34" charset="0"/>
                          </a:rPr>
                          <m:t>𝑠</m:t>
                        </m:r>
                      </m:e>
                      <m:sup>
                        <m:r>
                          <a:rPr lang="en-US" altLang="ko-KR" sz="1400" i="1" dirty="0">
                            <a:latin typeface="Cambria Math" panose="02040503050406030204" pitchFamily="18" charset="0"/>
                            <a:cs typeface="Calibri" panose="020F0502020204030204" pitchFamily="34" charset="0"/>
                          </a:rPr>
                          <m:t>2</m:t>
                        </m:r>
                      </m:sup>
                    </m:sSup>
                  </m:oMath>
                </a14:m>
                <a:r>
                  <a:rPr lang="en-US" altLang="ko-KR" sz="1400" dirty="0">
                    <a:latin typeface="Calibri" panose="020F0502020204030204" pitchFamily="34" charset="0"/>
                    <a:cs typeface="Calibri" panose="020F0502020204030204" pitchFamily="34" charset="0"/>
                  </a:rPr>
                  <a:t> and 7.2</a:t>
                </a:r>
                <a14:m>
                  <m:oMath xmlns:m="http://schemas.openxmlformats.org/officeDocument/2006/math">
                    <m:r>
                      <a:rPr lang="en-US" altLang="ko-KR" sz="1400" dirty="0">
                        <a:latin typeface="Cambria Math" panose="02040503050406030204" pitchFamily="18" charset="0"/>
                        <a:cs typeface="Calibri" panose="020F0502020204030204" pitchFamily="34" charset="0"/>
                      </a:rPr>
                      <m:t>1</m:t>
                    </m:r>
                    <m:r>
                      <a:rPr lang="en-US" altLang="ko-KR" sz="1400" i="1" dirty="0">
                        <a:latin typeface="Cambria Math" panose="02040503050406030204" pitchFamily="18" charset="0"/>
                        <a:cs typeface="Calibri" panose="020F0502020204030204" pitchFamily="34" charset="0"/>
                      </a:rPr>
                      <m:t>𝑚</m:t>
                    </m:r>
                    <m:r>
                      <a:rPr lang="en-US" altLang="ko-KR" sz="1400" i="1" dirty="0">
                        <a:latin typeface="Cambria Math" panose="02040503050406030204" pitchFamily="18" charset="0"/>
                        <a:cs typeface="Calibri" panose="020F0502020204030204" pitchFamily="34" charset="0"/>
                      </a:rPr>
                      <m:t>/</m:t>
                    </m:r>
                    <m:sSup>
                      <m:sSupPr>
                        <m:ctrlPr>
                          <a:rPr lang="en-US" altLang="ko-KR" sz="1400" i="1" dirty="0">
                            <a:latin typeface="Cambria Math"/>
                            <a:cs typeface="Calibri" panose="020F0502020204030204" pitchFamily="34" charset="0"/>
                          </a:rPr>
                        </m:ctrlPr>
                      </m:sSupPr>
                      <m:e>
                        <m:r>
                          <a:rPr lang="en-US" altLang="ko-KR" sz="1400" i="1" dirty="0">
                            <a:latin typeface="Cambria Math" panose="02040503050406030204" pitchFamily="18" charset="0"/>
                            <a:cs typeface="Calibri" panose="020F0502020204030204" pitchFamily="34" charset="0"/>
                          </a:rPr>
                          <m:t>𝑠</m:t>
                        </m:r>
                      </m:e>
                      <m:sup>
                        <m:r>
                          <a:rPr lang="en-US" altLang="ko-KR" sz="1400" i="1" dirty="0">
                            <a:latin typeface="Cambria Math" panose="02040503050406030204" pitchFamily="18" charset="0"/>
                            <a:cs typeface="Calibri" panose="020F0502020204030204" pitchFamily="34" charset="0"/>
                          </a:rPr>
                          <m:t>2</m:t>
                        </m:r>
                      </m:sup>
                    </m:sSup>
                  </m:oMath>
                </a14:m>
                <a:endParaRPr lang="en-US" altLang="ko-KR" sz="1400" dirty="0">
                  <a:latin typeface="Calibri" panose="020F0502020204030204" pitchFamily="34" charset="0"/>
                  <a:cs typeface="Calibri" panose="020F0502020204030204" pitchFamily="34" charset="0"/>
                </a:endParaRPr>
              </a:p>
              <a:p>
                <a:pPr marL="742950" lvl="1" indent="-285750">
                  <a:lnSpc>
                    <a:spcPct val="150000"/>
                  </a:lnSpc>
                  <a:buFont typeface="Wingdings" panose="05000000000000000000" pitchFamily="2" charset="2"/>
                  <a:buChar char="Ø"/>
                  <a:defRPr/>
                </a:pPr>
                <a:endParaRPr lang="en-US" altLang="ko-KR" sz="1400" dirty="0">
                  <a:latin typeface="Calibri" panose="020F0502020204030204" pitchFamily="34" charset="0"/>
                  <a:cs typeface="Calibri" panose="020F0502020204030204" pitchFamily="34" charset="0"/>
                </a:endParaRPr>
              </a:p>
              <a:p>
                <a:pPr marL="742950" lvl="1" indent="-285750">
                  <a:lnSpc>
                    <a:spcPct val="150000"/>
                  </a:lnSpc>
                  <a:buFont typeface="Wingdings" panose="05000000000000000000" pitchFamily="2" charset="2"/>
                  <a:buChar char="Ø"/>
                  <a:defRPr/>
                </a:pPr>
                <a:r>
                  <a:rPr lang="en-US" altLang="ko-KR" sz="1400" dirty="0">
                    <a:latin typeface="Calibri" panose="020F0502020204030204" pitchFamily="34" charset="0"/>
                    <a:cs typeface="Calibri" panose="020F0502020204030204" pitchFamily="34" charset="0"/>
                  </a:rPr>
                  <a:t>Avg. MFDD deceleration (</a:t>
                </a:r>
                <a14:m>
                  <m:oMath xmlns:m="http://schemas.openxmlformats.org/officeDocument/2006/math">
                    <m:sSub>
                      <m:sSubPr>
                        <m:ctrlPr>
                          <a:rPr lang="en-US" altLang="ko-KR" sz="1400" i="1">
                            <a:latin typeface="Cambria Math"/>
                            <a:cs typeface="Calibri" panose="020F0502020204030204" pitchFamily="34" charset="0"/>
                          </a:rPr>
                        </m:ctrlPr>
                      </m:sSubPr>
                      <m:e>
                        <m:r>
                          <a:rPr lang="en-US" altLang="ko-KR" sz="1400" i="1">
                            <a:latin typeface="Cambria Math" panose="02040503050406030204" pitchFamily="18" charset="0"/>
                            <a:cs typeface="Calibri" panose="020F0502020204030204" pitchFamily="34" charset="0"/>
                          </a:rPr>
                          <m:t>𝑎</m:t>
                        </m:r>
                      </m:e>
                      <m:sub>
                        <m:r>
                          <a:rPr lang="en-US" altLang="ko-KR" sz="1400" i="1">
                            <a:latin typeface="Cambria Math" panose="02040503050406030204" pitchFamily="18" charset="0"/>
                            <a:cs typeface="Calibri" panose="020F0502020204030204" pitchFamily="34" charset="0"/>
                          </a:rPr>
                          <m:t>𝑥</m:t>
                        </m:r>
                        <m:r>
                          <a:rPr lang="en-US" altLang="ko-KR" sz="1400" i="1">
                            <a:latin typeface="Cambria Math" panose="02040503050406030204" pitchFamily="18" charset="0"/>
                            <a:cs typeface="Calibri" panose="020F0502020204030204" pitchFamily="34" charset="0"/>
                          </a:rPr>
                          <m:t>,</m:t>
                        </m:r>
                        <m:r>
                          <a:rPr lang="en-US" altLang="ko-KR" sz="1400" i="1">
                            <a:latin typeface="Cambria Math" panose="02040503050406030204" pitchFamily="18" charset="0"/>
                            <a:cs typeface="Calibri" panose="020F0502020204030204" pitchFamily="34" charset="0"/>
                          </a:rPr>
                          <m:t>𝑚𝑎𝑥</m:t>
                        </m:r>
                      </m:sub>
                    </m:sSub>
                  </m:oMath>
                </a14:m>
                <a:r>
                  <a:rPr lang="en-US" altLang="ko-KR" sz="1400" dirty="0">
                    <a:latin typeface="Calibri" panose="020F0502020204030204" pitchFamily="34" charset="0"/>
                    <a:cs typeface="Calibri" panose="020F0502020204030204" pitchFamily="34" charset="0"/>
                  </a:rPr>
                  <a:t>) at 40km/h </a:t>
                </a:r>
                <a:r>
                  <a:rPr lang="ko-KR" altLang="en-US" sz="1400" dirty="0">
                    <a:latin typeface="Calibri" panose="020F0502020204030204" pitchFamily="34" charset="0"/>
                    <a:cs typeface="Calibri" panose="020F0502020204030204" pitchFamily="34" charset="0"/>
                  </a:rPr>
                  <a:t> </a:t>
                </a:r>
                <a:r>
                  <a:rPr lang="en-US" altLang="ko-KR" sz="1400" dirty="0">
                    <a:latin typeface="Calibri" panose="020F0502020204030204" pitchFamily="34" charset="0"/>
                    <a:cs typeface="Calibri" panose="020F0502020204030204" pitchFamily="34" charset="0"/>
                  </a:rPr>
                  <a:t>and 120km/h (0.3</a:t>
                </a:r>
                <a:r>
                  <a:rPr lang="el-GR" altLang="ko-KR" sz="1400" dirty="0">
                    <a:latin typeface="맑은 고딕" panose="020B0503020000020004" pitchFamily="50" charset="-127"/>
                    <a:cs typeface="Calibri" panose="020F0502020204030204" pitchFamily="34" charset="0"/>
                  </a:rPr>
                  <a:t>μ</a:t>
                </a:r>
                <a:r>
                  <a:rPr lang="en-US" altLang="ko-KR" sz="1400" dirty="0">
                    <a:latin typeface="맑은 고딕" panose="020B0503020000020004" pitchFamily="50" charset="-127"/>
                    <a:cs typeface="Calibri" panose="020F0502020204030204" pitchFamily="34" charset="0"/>
                  </a:rPr>
                  <a:t>)</a:t>
                </a:r>
                <a:r>
                  <a:rPr lang="en-US" altLang="ko-KR" sz="1400" dirty="0">
                    <a:latin typeface="Calibri" panose="020F0502020204030204" pitchFamily="34" charset="0"/>
                    <a:cs typeface="Calibri" panose="020F0502020204030204" pitchFamily="34" charset="0"/>
                  </a:rPr>
                  <a:t>= 2.</a:t>
                </a:r>
                <a14:m>
                  <m:oMath xmlns:m="http://schemas.openxmlformats.org/officeDocument/2006/math">
                    <m:r>
                      <a:rPr lang="en-US" altLang="ko-KR" sz="1400" dirty="0">
                        <a:latin typeface="Cambria Math" panose="02040503050406030204" pitchFamily="18" charset="0"/>
                        <a:cs typeface="Calibri" panose="020F0502020204030204" pitchFamily="34" charset="0"/>
                      </a:rPr>
                      <m:t>42</m:t>
                    </m:r>
                    <m:r>
                      <a:rPr lang="en-US" altLang="ko-KR" sz="1400" i="1" dirty="0">
                        <a:latin typeface="Cambria Math" panose="02040503050406030204" pitchFamily="18" charset="0"/>
                        <a:cs typeface="Calibri" panose="020F0502020204030204" pitchFamily="34" charset="0"/>
                      </a:rPr>
                      <m:t>𝑚</m:t>
                    </m:r>
                    <m:r>
                      <a:rPr lang="en-US" altLang="ko-KR" sz="1400" i="1" dirty="0">
                        <a:latin typeface="Cambria Math" panose="02040503050406030204" pitchFamily="18" charset="0"/>
                        <a:cs typeface="Calibri" panose="020F0502020204030204" pitchFamily="34" charset="0"/>
                      </a:rPr>
                      <m:t>/</m:t>
                    </m:r>
                    <m:sSup>
                      <m:sSupPr>
                        <m:ctrlPr>
                          <a:rPr lang="en-US" altLang="ko-KR" sz="1400" i="1" dirty="0">
                            <a:latin typeface="Cambria Math"/>
                            <a:cs typeface="Calibri" panose="020F0502020204030204" pitchFamily="34" charset="0"/>
                          </a:rPr>
                        </m:ctrlPr>
                      </m:sSupPr>
                      <m:e>
                        <m:r>
                          <a:rPr lang="en-US" altLang="ko-KR" sz="1400" i="1" dirty="0">
                            <a:latin typeface="Cambria Math" panose="02040503050406030204" pitchFamily="18" charset="0"/>
                            <a:cs typeface="Calibri" panose="020F0502020204030204" pitchFamily="34" charset="0"/>
                          </a:rPr>
                          <m:t>𝑠</m:t>
                        </m:r>
                      </m:e>
                      <m:sup>
                        <m:r>
                          <a:rPr lang="en-US" altLang="ko-KR" sz="1400" i="1" dirty="0">
                            <a:latin typeface="Cambria Math" panose="02040503050406030204" pitchFamily="18" charset="0"/>
                            <a:cs typeface="Calibri" panose="020F0502020204030204" pitchFamily="34" charset="0"/>
                          </a:rPr>
                          <m:t>2</m:t>
                        </m:r>
                      </m:sup>
                    </m:sSup>
                  </m:oMath>
                </a14:m>
                <a:r>
                  <a:rPr lang="en-US" altLang="ko-KR" sz="1400" dirty="0">
                    <a:latin typeface="Calibri" panose="020F0502020204030204" pitchFamily="34" charset="0"/>
                    <a:cs typeface="Calibri" panose="020F0502020204030204" pitchFamily="34" charset="0"/>
                  </a:rPr>
                  <a:t> and 2.</a:t>
                </a:r>
                <a14:m>
                  <m:oMath xmlns:m="http://schemas.openxmlformats.org/officeDocument/2006/math">
                    <m:r>
                      <a:rPr lang="en-US" altLang="ko-KR" sz="1400" dirty="0">
                        <a:latin typeface="Cambria Math" panose="02040503050406030204" pitchFamily="18" charset="0"/>
                        <a:cs typeface="Calibri" panose="020F0502020204030204" pitchFamily="34" charset="0"/>
                      </a:rPr>
                      <m:t>38</m:t>
                    </m:r>
                    <m:r>
                      <a:rPr lang="en-US" altLang="ko-KR" sz="1400" i="1" dirty="0">
                        <a:latin typeface="Cambria Math" panose="02040503050406030204" pitchFamily="18" charset="0"/>
                        <a:cs typeface="Calibri" panose="020F0502020204030204" pitchFamily="34" charset="0"/>
                      </a:rPr>
                      <m:t>𝑚</m:t>
                    </m:r>
                    <m:r>
                      <a:rPr lang="en-US" altLang="ko-KR" sz="1400" i="1" dirty="0">
                        <a:latin typeface="Cambria Math" panose="02040503050406030204" pitchFamily="18" charset="0"/>
                        <a:cs typeface="Calibri" panose="020F0502020204030204" pitchFamily="34" charset="0"/>
                      </a:rPr>
                      <m:t>/</m:t>
                    </m:r>
                    <m:sSup>
                      <m:sSupPr>
                        <m:ctrlPr>
                          <a:rPr lang="en-US" altLang="ko-KR" sz="1400" i="1" dirty="0">
                            <a:latin typeface="Cambria Math"/>
                            <a:cs typeface="Calibri" panose="020F0502020204030204" pitchFamily="34" charset="0"/>
                          </a:rPr>
                        </m:ctrlPr>
                      </m:sSupPr>
                      <m:e>
                        <m:r>
                          <a:rPr lang="en-US" altLang="ko-KR" sz="1400" i="1" dirty="0">
                            <a:latin typeface="Cambria Math" panose="02040503050406030204" pitchFamily="18" charset="0"/>
                            <a:cs typeface="Calibri" panose="020F0502020204030204" pitchFamily="34" charset="0"/>
                          </a:rPr>
                          <m:t>𝑠</m:t>
                        </m:r>
                      </m:e>
                      <m:sup>
                        <m:r>
                          <a:rPr lang="en-US" altLang="ko-KR" sz="1400" i="1" dirty="0">
                            <a:latin typeface="Cambria Math" panose="02040503050406030204" pitchFamily="18" charset="0"/>
                            <a:cs typeface="Calibri" panose="020F0502020204030204" pitchFamily="34" charset="0"/>
                          </a:rPr>
                          <m:t>2</m:t>
                        </m:r>
                      </m:sup>
                    </m:sSup>
                  </m:oMath>
                </a14:m>
                <a:endParaRPr lang="en-US" altLang="ko-KR" sz="1400" dirty="0">
                  <a:latin typeface="Calibri" panose="020F0502020204030204" pitchFamily="34" charset="0"/>
                  <a:cs typeface="Calibri" panose="020F0502020204030204" pitchFamily="34" charset="0"/>
                </a:endParaRPr>
              </a:p>
              <a:p>
                <a:pPr marL="742950" lvl="1" indent="-285750">
                  <a:lnSpc>
                    <a:spcPct val="150000"/>
                  </a:lnSpc>
                  <a:buFont typeface="Wingdings" panose="05000000000000000000" pitchFamily="2" charset="2"/>
                  <a:buChar char="Ø"/>
                  <a:defRPr/>
                </a:pPr>
                <a:endParaRPr lang="en-US" altLang="ko-KR" sz="1400" dirty="0">
                  <a:latin typeface="Calibri" panose="020F0502020204030204" pitchFamily="34" charset="0"/>
                  <a:cs typeface="Calibri" panose="020F0502020204030204" pitchFamily="34" charset="0"/>
                </a:endParaRPr>
              </a:p>
              <a:p>
                <a:pPr marL="742950" lvl="1" indent="-285750">
                  <a:lnSpc>
                    <a:spcPct val="150000"/>
                  </a:lnSpc>
                  <a:buFont typeface="Wingdings" panose="05000000000000000000" pitchFamily="2" charset="2"/>
                  <a:buChar char="Ø"/>
                  <a:defRPr/>
                </a:pPr>
                <a:r>
                  <a:rPr lang="en-US" altLang="ko-KR" sz="1400" dirty="0">
                    <a:latin typeface="Calibri" panose="020F0502020204030204" pitchFamily="34" charset="0"/>
                    <a:cs typeface="Calibri" panose="020F0502020204030204" pitchFamily="34" charset="0"/>
                  </a:rPr>
                  <a:t>Linear Decelerations by velocity</a:t>
                </a:r>
              </a:p>
            </p:txBody>
          </p:sp>
        </mc:Choice>
        <mc:Fallback xmlns="">
          <p:sp>
            <p:nvSpPr>
              <p:cNvPr id="7" name="TextBox 6"/>
              <p:cNvSpPr txBox="1">
                <a:spLocks noRot="1" noChangeAspect="1" noMove="1" noResize="1" noEditPoints="1" noAdjustHandles="1" noChangeArrowheads="1" noChangeShapeType="1" noTextEdit="1"/>
              </p:cNvSpPr>
              <p:nvPr/>
            </p:nvSpPr>
            <p:spPr>
              <a:xfrm>
                <a:off x="1983958" y="1646189"/>
                <a:ext cx="8684042" cy="2105833"/>
              </a:xfrm>
              <a:prstGeom prst="rect">
                <a:avLst/>
              </a:prstGeom>
              <a:blipFill>
                <a:blip r:embed="rId3"/>
                <a:stretch>
                  <a:fillRect l="-281" b="-1739"/>
                </a:stretch>
              </a:blipFill>
            </p:spPr>
            <p:txBody>
              <a:bodyPr/>
              <a:lstStyle/>
              <a:p>
                <a:r>
                  <a:rPr lang="de-DE">
                    <a:noFill/>
                  </a:rPr>
                  <a:t> </a:t>
                </a:r>
              </a:p>
            </p:txBody>
          </p:sp>
        </mc:Fallback>
      </mc:AlternateContent>
      <p:sp>
        <p:nvSpPr>
          <p:cNvPr id="8" name="제목 7">
            <a:extLst>
              <a:ext uri="{FF2B5EF4-FFF2-40B4-BE49-F238E27FC236}">
                <a16:creationId xmlns:a16="http://schemas.microsoft.com/office/drawing/2014/main" xmlns="" id="{C241015E-1FA0-44A1-9174-B0420218538A}"/>
              </a:ext>
            </a:extLst>
          </p:cNvPr>
          <p:cNvSpPr>
            <a:spLocks noGrp="1"/>
          </p:cNvSpPr>
          <p:nvPr>
            <p:ph type="title"/>
          </p:nvPr>
        </p:nvSpPr>
        <p:spPr/>
        <p:txBody>
          <a:bodyPr>
            <a:normAutofit/>
          </a:bodyPr>
          <a:lstStyle/>
          <a:p>
            <a:r>
              <a:rPr lang="en-US" altLang="ko-KR" sz="3200" b="1" dirty="0"/>
              <a:t>New Approach for appropriate deceleration(2)</a:t>
            </a:r>
          </a:p>
        </p:txBody>
      </p:sp>
      <mc:AlternateContent xmlns:mc="http://schemas.openxmlformats.org/markup-compatibility/2006" xmlns:a14="http://schemas.microsoft.com/office/drawing/2010/main">
        <mc:Choice Requires="a14">
          <p:sp>
            <p:nvSpPr>
              <p:cNvPr id="9" name="TextBox 8"/>
              <p:cNvSpPr txBox="1"/>
              <p:nvPr/>
            </p:nvSpPr>
            <p:spPr>
              <a:xfrm>
                <a:off x="2855640" y="2420888"/>
                <a:ext cx="5760640" cy="334194"/>
              </a:xfrm>
              <a:prstGeom prst="rect">
                <a:avLst/>
              </a:prstGeom>
              <a:noFill/>
            </p:spPr>
            <p:txBody>
              <a:bodyPr wrap="square" lIns="0" tIns="0" rIns="0" bIns="0" rtlCol="0">
                <a:spAutoFit/>
              </a:bodyPr>
              <a:lstStyle/>
              <a:p>
                <a:pPr lvl="0">
                  <a:defRPr/>
                </a:pPr>
                <a14:m>
                  <m:oMathPara xmlns:m="http://schemas.openxmlformats.org/officeDocument/2006/math">
                    <m:oMathParaPr>
                      <m:jc m:val="centerGroup"/>
                    </m:oMathParaPr>
                    <m:oMath xmlns:m="http://schemas.openxmlformats.org/officeDocument/2006/math">
                      <m:sSub>
                        <m:sSubPr>
                          <m:ctrlPr>
                            <a:rPr lang="en-US" altLang="ko-KR" sz="2000" i="1">
                              <a:latin typeface="Cambria Math"/>
                            </a:rPr>
                          </m:ctrlPr>
                        </m:sSubPr>
                        <m:e>
                          <m:r>
                            <a:rPr lang="en-US" altLang="ko-KR" sz="2000" i="1">
                              <a:latin typeface="Cambria Math" panose="02040503050406030204" pitchFamily="18" charset="0"/>
                            </a:rPr>
                            <m:t>𝑎</m:t>
                          </m:r>
                        </m:e>
                        <m:sub>
                          <m:r>
                            <a:rPr lang="en-US" altLang="ko-KR" sz="2000" i="1">
                              <a:latin typeface="Cambria Math" panose="02040503050406030204" pitchFamily="18" charset="0"/>
                            </a:rPr>
                            <m:t>𝑥</m:t>
                          </m:r>
                          <m:r>
                            <a:rPr lang="en-US" altLang="ko-KR" sz="2000" i="1">
                              <a:latin typeface="Cambria Math" panose="02040503050406030204" pitchFamily="18" charset="0"/>
                            </a:rPr>
                            <m:t>0.8</m:t>
                          </m:r>
                          <m:r>
                            <m:rPr>
                              <m:sty m:val="p"/>
                            </m:rPr>
                            <a:rPr lang="el-GR" altLang="ko-KR" sz="2000" i="1">
                              <a:latin typeface="Cambria Math" panose="02040503050406030204" pitchFamily="18" charset="0"/>
                            </a:rPr>
                            <m:t>μ</m:t>
                          </m:r>
                        </m:sub>
                      </m:sSub>
                      <m:d>
                        <m:dPr>
                          <m:ctrlPr>
                            <a:rPr lang="en-US" altLang="ko-KR" sz="2000" i="1">
                              <a:latin typeface="Cambria Math"/>
                            </a:rPr>
                          </m:ctrlPr>
                        </m:dPr>
                        <m:e>
                          <m:sSub>
                            <m:sSubPr>
                              <m:ctrlPr>
                                <a:rPr lang="en-US" altLang="ko-KR" sz="2000" i="1">
                                  <a:latin typeface="Cambria Math"/>
                                </a:rPr>
                              </m:ctrlPr>
                            </m:sSubPr>
                            <m:e>
                              <m:r>
                                <a:rPr lang="en-US" altLang="ko-KR" sz="2000" i="1">
                                  <a:latin typeface="Cambria Math" panose="02040503050406030204" pitchFamily="18" charset="0"/>
                                </a:rPr>
                                <m:t>𝑣</m:t>
                              </m:r>
                            </m:e>
                            <m:sub>
                              <m:r>
                                <a:rPr lang="en-US" altLang="ko-KR" sz="2000" i="1">
                                  <a:latin typeface="Cambria Math" panose="02040503050406030204" pitchFamily="18" charset="0"/>
                                </a:rPr>
                                <m:t>𝑥</m:t>
                              </m:r>
                            </m:sub>
                          </m:sSub>
                        </m:e>
                      </m:d>
                      <m:r>
                        <a:rPr lang="en-US" altLang="ko-KR" sz="2000" i="1">
                          <a:latin typeface="Cambria Math" panose="02040503050406030204" pitchFamily="18" charset="0"/>
                        </a:rPr>
                        <m:t>=−0.0702</m:t>
                      </m:r>
                      <m:r>
                        <a:rPr lang="en-US" altLang="ko-KR" sz="2000" i="1">
                          <a:latin typeface="Cambria Math" panose="02040503050406030204" pitchFamily="18" charset="0"/>
                          <a:ea typeface="Cambria Math" panose="02040503050406030204" pitchFamily="18" charset="0"/>
                        </a:rPr>
                        <m:t>×</m:t>
                      </m:r>
                      <m:sSub>
                        <m:sSubPr>
                          <m:ctrlPr>
                            <a:rPr lang="en-US" altLang="ko-KR" sz="2000" i="1">
                              <a:latin typeface="Cambria Math"/>
                            </a:rPr>
                          </m:ctrlPr>
                        </m:sSubPr>
                        <m:e>
                          <m:r>
                            <a:rPr lang="en-US" altLang="ko-KR" sz="2000" i="1">
                              <a:latin typeface="Cambria Math" panose="02040503050406030204" pitchFamily="18" charset="0"/>
                            </a:rPr>
                            <m:t>𝑣</m:t>
                          </m:r>
                        </m:e>
                        <m:sub>
                          <m:r>
                            <a:rPr lang="en-US" altLang="ko-KR" sz="2000" i="1">
                              <a:latin typeface="Cambria Math" panose="02040503050406030204" pitchFamily="18" charset="0"/>
                            </a:rPr>
                            <m:t>𝑥</m:t>
                          </m:r>
                        </m:sub>
                      </m:sSub>
                      <m:r>
                        <a:rPr lang="en-US" altLang="ko-KR" sz="2000" i="1">
                          <a:latin typeface="Cambria Math" panose="02040503050406030204" pitchFamily="18" charset="0"/>
                        </a:rPr>
                        <m:t>+9.55</m:t>
                      </m:r>
                    </m:oMath>
                  </m:oMathPara>
                </a14:m>
                <a:endParaRPr lang="ko-KR" altLang="en-US" sz="2000" dirty="0">
                  <a:latin typeface="맑은 고딕"/>
                  <a:ea typeface="맑은 고딕" panose="020B0503020000020004" pitchFamily="50" charset="-127"/>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855640" y="2420888"/>
                <a:ext cx="5760640" cy="334194"/>
              </a:xfrm>
              <a:prstGeom prst="rect">
                <a:avLst/>
              </a:prstGeom>
              <a:blipFill>
                <a:blip r:embed="rId4"/>
                <a:stretch>
                  <a:fillRect b="-2000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855640" y="3068960"/>
                <a:ext cx="5760640" cy="334194"/>
              </a:xfrm>
              <a:prstGeom prst="rect">
                <a:avLst/>
              </a:prstGeom>
              <a:noFill/>
            </p:spPr>
            <p:txBody>
              <a:bodyPr wrap="square" lIns="0" tIns="0" rIns="0" bIns="0" rtlCol="0">
                <a:spAutoFit/>
              </a:bodyPr>
              <a:lstStyle/>
              <a:p>
                <a:pPr lvl="0">
                  <a:defRPr/>
                </a:pPr>
                <a14:m>
                  <m:oMathPara xmlns:m="http://schemas.openxmlformats.org/officeDocument/2006/math">
                    <m:oMathParaPr>
                      <m:jc m:val="centerGroup"/>
                    </m:oMathParaPr>
                    <m:oMath xmlns:m="http://schemas.openxmlformats.org/officeDocument/2006/math">
                      <m:sSub>
                        <m:sSubPr>
                          <m:ctrlPr>
                            <a:rPr lang="en-US" altLang="ko-KR" sz="2000" i="1">
                              <a:latin typeface="Cambria Math"/>
                            </a:rPr>
                          </m:ctrlPr>
                        </m:sSubPr>
                        <m:e>
                          <m:r>
                            <a:rPr lang="en-US" altLang="ko-KR" sz="2000" i="1">
                              <a:latin typeface="Cambria Math" panose="02040503050406030204" pitchFamily="18" charset="0"/>
                            </a:rPr>
                            <m:t>𝑎</m:t>
                          </m:r>
                        </m:e>
                        <m:sub>
                          <m:r>
                            <a:rPr lang="en-US" altLang="ko-KR" sz="2000" i="1">
                              <a:latin typeface="Cambria Math" panose="02040503050406030204" pitchFamily="18" charset="0"/>
                            </a:rPr>
                            <m:t>𝑥</m:t>
                          </m:r>
                          <m:r>
                            <a:rPr lang="en-US" altLang="ko-KR" sz="2000" i="1">
                              <a:latin typeface="Cambria Math" panose="02040503050406030204" pitchFamily="18" charset="0"/>
                            </a:rPr>
                            <m:t>0.3</m:t>
                          </m:r>
                          <m:r>
                            <m:rPr>
                              <m:sty m:val="p"/>
                            </m:rPr>
                            <a:rPr lang="el-GR" altLang="ko-KR" sz="2000" i="1">
                              <a:latin typeface="Cambria Math" panose="02040503050406030204" pitchFamily="18" charset="0"/>
                            </a:rPr>
                            <m:t>μ</m:t>
                          </m:r>
                        </m:sub>
                      </m:sSub>
                      <m:d>
                        <m:dPr>
                          <m:ctrlPr>
                            <a:rPr lang="en-US" altLang="ko-KR" sz="2000" i="1">
                              <a:latin typeface="Cambria Math"/>
                            </a:rPr>
                          </m:ctrlPr>
                        </m:dPr>
                        <m:e>
                          <m:sSub>
                            <m:sSubPr>
                              <m:ctrlPr>
                                <a:rPr lang="en-US" altLang="ko-KR" sz="2000" i="1">
                                  <a:latin typeface="Cambria Math"/>
                                </a:rPr>
                              </m:ctrlPr>
                            </m:sSubPr>
                            <m:e>
                              <m:r>
                                <a:rPr lang="en-US" altLang="ko-KR" sz="2000" i="1">
                                  <a:latin typeface="Cambria Math" panose="02040503050406030204" pitchFamily="18" charset="0"/>
                                </a:rPr>
                                <m:t>𝑣</m:t>
                              </m:r>
                            </m:e>
                            <m:sub>
                              <m:r>
                                <a:rPr lang="en-US" altLang="ko-KR" sz="2000" i="1">
                                  <a:latin typeface="Cambria Math" panose="02040503050406030204" pitchFamily="18" charset="0"/>
                                </a:rPr>
                                <m:t>𝑥</m:t>
                              </m:r>
                            </m:sub>
                          </m:sSub>
                        </m:e>
                      </m:d>
                      <m:r>
                        <a:rPr lang="en-US" altLang="ko-KR" sz="2000" i="1">
                          <a:latin typeface="Cambria Math" panose="02040503050406030204" pitchFamily="18" charset="0"/>
                        </a:rPr>
                        <m:t>=−0.0018</m:t>
                      </m:r>
                      <m:r>
                        <a:rPr lang="en-US" altLang="ko-KR" sz="2000" i="1">
                          <a:latin typeface="Cambria Math" panose="02040503050406030204" pitchFamily="18" charset="0"/>
                          <a:ea typeface="Cambria Math" panose="02040503050406030204" pitchFamily="18" charset="0"/>
                        </a:rPr>
                        <m:t>×</m:t>
                      </m:r>
                      <m:sSub>
                        <m:sSubPr>
                          <m:ctrlPr>
                            <a:rPr lang="en-US" altLang="ko-KR" sz="2000" i="1">
                              <a:latin typeface="Cambria Math"/>
                            </a:rPr>
                          </m:ctrlPr>
                        </m:sSubPr>
                        <m:e>
                          <m:r>
                            <a:rPr lang="en-US" altLang="ko-KR" sz="2000" i="1">
                              <a:latin typeface="Cambria Math" panose="02040503050406030204" pitchFamily="18" charset="0"/>
                            </a:rPr>
                            <m:t>𝑣</m:t>
                          </m:r>
                        </m:e>
                        <m:sub>
                          <m:r>
                            <a:rPr lang="en-US" altLang="ko-KR" sz="2000" i="1">
                              <a:latin typeface="Cambria Math" panose="02040503050406030204" pitchFamily="18" charset="0"/>
                            </a:rPr>
                            <m:t>𝑥</m:t>
                          </m:r>
                        </m:sub>
                      </m:sSub>
                      <m:r>
                        <a:rPr lang="en-US" altLang="ko-KR" sz="2000" i="1">
                          <a:latin typeface="Cambria Math" panose="02040503050406030204" pitchFamily="18" charset="0"/>
                        </a:rPr>
                        <m:t>+2.44</m:t>
                      </m:r>
                    </m:oMath>
                  </m:oMathPara>
                </a14:m>
                <a:endParaRPr lang="ko-KR" altLang="en-US" sz="2000" dirty="0">
                  <a:solidFill>
                    <a:srgbClr val="FF0000"/>
                  </a:solidFill>
                  <a:latin typeface="맑은 고딕"/>
                  <a:ea typeface="맑은 고딕" panose="020B0503020000020004" pitchFamily="50" charset="-127"/>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855640" y="3068960"/>
                <a:ext cx="5760640" cy="334194"/>
              </a:xfrm>
              <a:prstGeom prst="rect">
                <a:avLst/>
              </a:prstGeom>
              <a:blipFill>
                <a:blip r:embed="rId5"/>
                <a:stretch>
                  <a:fillRect b="-20000"/>
                </a:stretch>
              </a:blipFill>
            </p:spPr>
            <p:txBody>
              <a:bodyPr/>
              <a:lstStyle/>
              <a:p>
                <a:r>
                  <a:rPr lang="de-DE">
                    <a:noFill/>
                  </a:rPr>
                  <a:t> </a:t>
                </a:r>
              </a:p>
            </p:txBody>
          </p:sp>
        </mc:Fallback>
      </mc:AlternateContent>
      <p:pic>
        <p:nvPicPr>
          <p:cNvPr id="10" name="그림 9"/>
          <p:cNvPicPr>
            <a:picLocks noChangeAspect="1"/>
          </p:cNvPicPr>
          <p:nvPr/>
        </p:nvPicPr>
        <p:blipFill>
          <a:blip r:embed="rId6"/>
          <a:stretch>
            <a:fillRect/>
          </a:stretch>
        </p:blipFill>
        <p:spPr>
          <a:xfrm>
            <a:off x="1531921" y="3508812"/>
            <a:ext cx="9136079" cy="3349188"/>
          </a:xfrm>
          <a:prstGeom prst="rect">
            <a:avLst/>
          </a:prstGeom>
        </p:spPr>
      </p:pic>
      <p:cxnSp>
        <p:nvCxnSpPr>
          <p:cNvPr id="4" name="Straight Connector 3"/>
          <p:cNvCxnSpPr/>
          <p:nvPr/>
        </p:nvCxnSpPr>
        <p:spPr>
          <a:xfrm>
            <a:off x="2743200" y="5099901"/>
            <a:ext cx="7079530" cy="9427"/>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743200" y="4732256"/>
            <a:ext cx="7079530" cy="9427"/>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0020512" y="2044248"/>
            <a:ext cx="1838227" cy="1323439"/>
          </a:xfrm>
          <a:prstGeom prst="rect">
            <a:avLst/>
          </a:prstGeom>
          <a:noFill/>
        </p:spPr>
        <p:txBody>
          <a:bodyPr wrap="square" rtlCol="0">
            <a:spAutoFit/>
          </a:bodyPr>
          <a:lstStyle/>
          <a:p>
            <a:r>
              <a:rPr lang="en-GB" sz="1600" b="1" dirty="0">
                <a:solidFill>
                  <a:srgbClr val="7030A0"/>
                </a:solidFill>
              </a:rPr>
              <a:t>M1</a:t>
            </a:r>
            <a:r>
              <a:rPr lang="en-GB" sz="1600" dirty="0">
                <a:solidFill>
                  <a:srgbClr val="7030A0"/>
                </a:solidFill>
              </a:rPr>
              <a:t>:</a:t>
            </a:r>
          </a:p>
          <a:p>
            <a:r>
              <a:rPr lang="en-GB" sz="1600" dirty="0">
                <a:solidFill>
                  <a:srgbClr val="7030A0"/>
                </a:solidFill>
              </a:rPr>
              <a:t>Use actual measurement data to define minimum following distance</a:t>
            </a:r>
          </a:p>
        </p:txBody>
      </p:sp>
      <p:cxnSp>
        <p:nvCxnSpPr>
          <p:cNvPr id="17" name="Straight Arrow Connector 16"/>
          <p:cNvCxnSpPr>
            <a:stCxn id="16" idx="1"/>
          </p:cNvCxnSpPr>
          <p:nvPr/>
        </p:nvCxnSpPr>
        <p:spPr>
          <a:xfrm flipH="1">
            <a:off x="8700940" y="2705968"/>
            <a:ext cx="1319572" cy="1715203"/>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0020512" y="3384066"/>
            <a:ext cx="1838227" cy="584775"/>
          </a:xfrm>
          <a:prstGeom prst="rect">
            <a:avLst/>
          </a:prstGeom>
          <a:noFill/>
        </p:spPr>
        <p:txBody>
          <a:bodyPr wrap="square" rtlCol="0">
            <a:spAutoFit/>
          </a:bodyPr>
          <a:lstStyle/>
          <a:p>
            <a:r>
              <a:rPr lang="en-GB" sz="1600" dirty="0">
                <a:solidFill>
                  <a:srgbClr val="7030A0"/>
                </a:solidFill>
              </a:rPr>
              <a:t>UN R13H minimum requirements</a:t>
            </a:r>
          </a:p>
        </p:txBody>
      </p:sp>
      <p:cxnSp>
        <p:nvCxnSpPr>
          <p:cNvPr id="19" name="Straight Arrow Connector 18"/>
          <p:cNvCxnSpPr>
            <a:stCxn id="18" idx="1"/>
          </p:cNvCxnSpPr>
          <p:nvPr/>
        </p:nvCxnSpPr>
        <p:spPr>
          <a:xfrm flipH="1">
            <a:off x="9266548" y="3676454"/>
            <a:ext cx="753964" cy="1046117"/>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0047337" y="4276870"/>
            <a:ext cx="1973344" cy="2308324"/>
          </a:xfrm>
          <a:prstGeom prst="rect">
            <a:avLst/>
          </a:prstGeom>
          <a:noFill/>
        </p:spPr>
        <p:txBody>
          <a:bodyPr wrap="square" rtlCol="0">
            <a:spAutoFit/>
          </a:bodyPr>
          <a:lstStyle/>
          <a:p>
            <a:r>
              <a:rPr lang="en-GB" sz="1600" b="1" dirty="0">
                <a:solidFill>
                  <a:srgbClr val="C00000"/>
                </a:solidFill>
              </a:rPr>
              <a:t>N2/N3 and M2/M3: </a:t>
            </a:r>
          </a:p>
          <a:p>
            <a:r>
              <a:rPr lang="en-GB" sz="1600" dirty="0">
                <a:solidFill>
                  <a:srgbClr val="C00000"/>
                </a:solidFill>
              </a:rPr>
              <a:t>Use UN R13 minimum requirements</a:t>
            </a:r>
          </a:p>
          <a:p>
            <a:r>
              <a:rPr lang="en-GB" sz="1600" dirty="0">
                <a:solidFill>
                  <a:srgbClr val="C00000"/>
                </a:solidFill>
              </a:rPr>
              <a:t>to define minimum following distance</a:t>
            </a:r>
          </a:p>
          <a:p>
            <a:r>
              <a:rPr lang="en-GB" sz="1600" dirty="0">
                <a:solidFill>
                  <a:srgbClr val="C00000"/>
                </a:solidFill>
              </a:rPr>
              <a:t>=</a:t>
            </a:r>
          </a:p>
          <a:p>
            <a:r>
              <a:rPr lang="en-GB" sz="1600" dirty="0">
                <a:solidFill>
                  <a:srgbClr val="C00000"/>
                </a:solidFill>
              </a:rPr>
              <a:t>A more conservative approach than PCs</a:t>
            </a:r>
          </a:p>
        </p:txBody>
      </p:sp>
      <p:cxnSp>
        <p:nvCxnSpPr>
          <p:cNvPr id="22" name="Straight Arrow Connector 21"/>
          <p:cNvCxnSpPr/>
          <p:nvPr/>
        </p:nvCxnSpPr>
        <p:spPr>
          <a:xfrm flipH="1">
            <a:off x="9822730" y="4722571"/>
            <a:ext cx="224607" cy="38675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888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5">
            <a:extLst>
              <a:ext uri="{FF2B5EF4-FFF2-40B4-BE49-F238E27FC236}">
                <a16:creationId xmlns:a16="http://schemas.microsoft.com/office/drawing/2014/main" xmlns="" id="{1068BCEF-23CD-4465-8BDD-B1B8A1AF347D}"/>
              </a:ext>
            </a:extLst>
          </p:cNvPr>
          <p:cNvSpPr txBox="1"/>
          <p:nvPr/>
        </p:nvSpPr>
        <p:spPr>
          <a:xfrm>
            <a:off x="272271" y="187245"/>
            <a:ext cx="11647458" cy="1015663"/>
          </a:xfrm>
          <a:prstGeom prst="rect">
            <a:avLst/>
          </a:prstGeom>
          <a:noFill/>
        </p:spPr>
        <p:txBody>
          <a:bodyPr wrap="square" rtlCol="0">
            <a:spAutoFit/>
          </a:bodyPr>
          <a:lstStyle/>
          <a:p>
            <a:r>
              <a:rPr lang="en-GB" sz="2000" b="1" dirty="0"/>
              <a:t>Minimum Following Distance: </a:t>
            </a:r>
          </a:p>
          <a:p>
            <a:r>
              <a:rPr lang="en-GB" sz="2000" b="1" dirty="0"/>
              <a:t>Proposal for time gap for N2/N3 and M2/M3</a:t>
            </a:r>
          </a:p>
          <a:p>
            <a:endParaRPr lang="en-GB" sz="2000" b="1" dirty="0"/>
          </a:p>
        </p:txBody>
      </p:sp>
      <p:sp>
        <p:nvSpPr>
          <p:cNvPr id="8" name="Content Placeholder 2">
            <a:extLst>
              <a:ext uri="{FF2B5EF4-FFF2-40B4-BE49-F238E27FC236}">
                <a16:creationId xmlns:a16="http://schemas.microsoft.com/office/drawing/2014/main" xmlns="" id="{428EFD57-66CC-46E7-A433-E5DA1F306921}"/>
              </a:ext>
            </a:extLst>
          </p:cNvPr>
          <p:cNvSpPr txBox="1">
            <a:spLocks/>
          </p:cNvSpPr>
          <p:nvPr/>
        </p:nvSpPr>
        <p:spPr>
          <a:xfrm>
            <a:off x="838200" y="4355431"/>
            <a:ext cx="10515600" cy="215365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a:t>Example for calculation for a speed of 10 km/h:</a:t>
            </a:r>
          </a:p>
          <a:p>
            <a:pPr marL="0" indent="0">
              <a:buNone/>
            </a:pPr>
            <a:r>
              <a:rPr lang="en-GB" sz="2000" dirty="0"/>
              <a:t>S-brake = V²/2*a 				</a:t>
            </a:r>
            <a:r>
              <a:rPr lang="en-GB" sz="2000" dirty="0">
                <a:sym typeface="Wingdings" panose="05000000000000000000" pitchFamily="2" charset="2"/>
              </a:rPr>
              <a:t> (2.78m/s) ²/(2*5 m/s²) = 0.8m</a:t>
            </a:r>
          </a:p>
          <a:p>
            <a:pPr marL="0" indent="0">
              <a:buNone/>
            </a:pPr>
            <a:r>
              <a:rPr lang="en-GB" sz="2000" dirty="0">
                <a:sym typeface="Wingdings" panose="05000000000000000000" pitchFamily="2" charset="2"/>
              </a:rPr>
              <a:t>S-brake with 0.4s delay = S-brake + (0.4s*V) 	 0.8m + (0.4s*2.78m/s) = 1.9m</a:t>
            </a:r>
          </a:p>
          <a:p>
            <a:pPr marL="0" indent="0">
              <a:buNone/>
            </a:pPr>
            <a:endParaRPr lang="en-GB" sz="2000" dirty="0"/>
          </a:p>
          <a:p>
            <a:pPr marL="0" indent="0">
              <a:buNone/>
            </a:pPr>
            <a:endParaRPr lang="en-GB" sz="2000" dirty="0"/>
          </a:p>
          <a:p>
            <a:endParaRPr lang="en-GB" sz="2000" dirty="0"/>
          </a:p>
        </p:txBody>
      </p:sp>
      <p:sp>
        <p:nvSpPr>
          <p:cNvPr id="6" name="Rechteck 5">
            <a:extLst>
              <a:ext uri="{FF2B5EF4-FFF2-40B4-BE49-F238E27FC236}">
                <a16:creationId xmlns:a16="http://schemas.microsoft.com/office/drawing/2014/main" xmlns="" id="{6E829C2F-5E84-4224-A766-50735CCB5B3B}"/>
              </a:ext>
            </a:extLst>
          </p:cNvPr>
          <p:cNvSpPr/>
          <p:nvPr/>
        </p:nvSpPr>
        <p:spPr>
          <a:xfrm>
            <a:off x="4247146" y="2821280"/>
            <a:ext cx="830179" cy="186615"/>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xmlns="" id="{833B0D8E-AE32-46BF-AA0E-78CEE72771A2}"/>
              </a:ext>
            </a:extLst>
          </p:cNvPr>
          <p:cNvSpPr/>
          <p:nvPr/>
        </p:nvSpPr>
        <p:spPr>
          <a:xfrm>
            <a:off x="5765130" y="2821279"/>
            <a:ext cx="830179" cy="186615"/>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xmlns="" id="{E046853E-11EC-4B09-8FA2-6326E56A3C23}"/>
              </a:ext>
            </a:extLst>
          </p:cNvPr>
          <p:cNvSpPr/>
          <p:nvPr/>
        </p:nvSpPr>
        <p:spPr>
          <a:xfrm>
            <a:off x="8311815" y="4783383"/>
            <a:ext cx="591554" cy="278539"/>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a:extLst>
              <a:ext uri="{FF2B5EF4-FFF2-40B4-BE49-F238E27FC236}">
                <a16:creationId xmlns:a16="http://schemas.microsoft.com/office/drawing/2014/main" xmlns="" id="{8C075388-70C7-4DF9-9635-F7E905212275}"/>
              </a:ext>
            </a:extLst>
          </p:cNvPr>
          <p:cNvSpPr/>
          <p:nvPr/>
        </p:nvSpPr>
        <p:spPr>
          <a:xfrm>
            <a:off x="8311815" y="5201975"/>
            <a:ext cx="591554" cy="278539"/>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a:extLst>
              <a:ext uri="{FF2B5EF4-FFF2-40B4-BE49-F238E27FC236}">
                <a16:creationId xmlns:a16="http://schemas.microsoft.com/office/drawing/2014/main" xmlns="" id="{71B37BE9-2DEA-43F3-87B9-C78BEB6A9DFE}"/>
              </a:ext>
            </a:extLst>
          </p:cNvPr>
          <p:cNvPicPr>
            <a:picLocks noChangeAspect="1"/>
          </p:cNvPicPr>
          <p:nvPr/>
        </p:nvPicPr>
        <p:blipFill>
          <a:blip r:embed="rId2"/>
          <a:stretch>
            <a:fillRect/>
          </a:stretch>
        </p:blipFill>
        <p:spPr>
          <a:xfrm>
            <a:off x="988346" y="1078167"/>
            <a:ext cx="10215307" cy="3095238"/>
          </a:xfrm>
          <a:prstGeom prst="rect">
            <a:avLst/>
          </a:prstGeom>
        </p:spPr>
      </p:pic>
    </p:spTree>
    <p:extLst>
      <p:ext uri="{BB962C8B-B14F-4D97-AF65-F5344CB8AC3E}">
        <p14:creationId xmlns:p14="http://schemas.microsoft.com/office/powerpoint/2010/main" val="4056315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1914076" y="1284628"/>
            <a:ext cx="2897621" cy="4288743"/>
            <a:chOff x="907982" y="743712"/>
            <a:chExt cx="3938016" cy="6047232"/>
          </a:xfrm>
        </p:grpSpPr>
        <p:grpSp>
          <p:nvGrpSpPr>
            <p:cNvPr id="7" name="Group 6"/>
            <p:cNvGrpSpPr/>
            <p:nvPr/>
          </p:nvGrpSpPr>
          <p:grpSpPr>
            <a:xfrm rot="16200000">
              <a:off x="301079" y="3118264"/>
              <a:ext cx="5114366" cy="1159764"/>
              <a:chOff x="2702623" y="2667000"/>
              <a:chExt cx="6441272" cy="1246632"/>
            </a:xfrm>
          </p:grpSpPr>
          <p:pic>
            <p:nvPicPr>
              <p:cNvPr id="8" name="Picture 7"/>
              <p:cNvPicPr>
                <a:picLocks noChangeAspect="1"/>
              </p:cNvPicPr>
              <p:nvPr/>
            </p:nvPicPr>
            <p:blipFill>
              <a:blip r:embed="rId2"/>
              <a:stretch>
                <a:fillRect/>
              </a:stretch>
            </p:blipFill>
            <p:spPr>
              <a:xfrm>
                <a:off x="2702623" y="2733675"/>
                <a:ext cx="6441272" cy="1179957"/>
              </a:xfrm>
              <a:prstGeom prst="rect">
                <a:avLst/>
              </a:prstGeom>
            </p:spPr>
          </p:pic>
          <p:sp>
            <p:nvSpPr>
              <p:cNvPr id="9" name="Rectangle 8"/>
              <p:cNvSpPr/>
              <p:nvPr/>
            </p:nvSpPr>
            <p:spPr>
              <a:xfrm>
                <a:off x="2766060" y="2865120"/>
                <a:ext cx="5196840" cy="93726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766060" y="2667000"/>
                <a:ext cx="5196840" cy="19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Rectangle 20"/>
            <p:cNvSpPr/>
            <p:nvPr/>
          </p:nvSpPr>
          <p:spPr>
            <a:xfrm>
              <a:off x="3438144" y="1140962"/>
              <a:ext cx="1407854" cy="51143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907982" y="1140961"/>
              <a:ext cx="1451214" cy="511436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p:nvPr/>
          </p:nvCxnSpPr>
          <p:spPr>
            <a:xfrm>
              <a:off x="2200334" y="743712"/>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584126" y="743712"/>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845998" y="743712"/>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907982" y="743712"/>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33" name="Rectangle 32"/>
          <p:cNvSpPr/>
          <p:nvPr/>
        </p:nvSpPr>
        <p:spPr>
          <a:xfrm>
            <a:off x="291970" y="5727507"/>
            <a:ext cx="5770990" cy="830997"/>
          </a:xfrm>
          <a:prstGeom prst="rect">
            <a:avLst/>
          </a:prstGeom>
          <a:solidFill>
            <a:srgbClr val="FFFF00"/>
          </a:solidFill>
        </p:spPr>
        <p:txBody>
          <a:bodyPr wrap="square">
            <a:spAutoFit/>
          </a:bodyPr>
          <a:lstStyle/>
          <a:p>
            <a:r>
              <a:rPr lang="en-US" sz="1600" b="1" dirty="0"/>
              <a:t>Conclusions:</a:t>
            </a:r>
          </a:p>
          <a:p>
            <a:pPr marL="285750" indent="-285750">
              <a:buFont typeface="Arial" panose="020B0604020202020204" pitchFamily="34" charset="0"/>
              <a:buChar char="•"/>
            </a:pPr>
            <a:r>
              <a:rPr lang="en-US" sz="1600" dirty="0"/>
              <a:t>These requirements are to be checked at type approval.</a:t>
            </a:r>
          </a:p>
          <a:p>
            <a:pPr marL="285750" indent="-285750">
              <a:buFont typeface="Arial" panose="020B0604020202020204" pitchFamily="34" charset="0"/>
              <a:buChar char="•"/>
            </a:pPr>
            <a:r>
              <a:rPr lang="en-US" sz="1600" dirty="0"/>
              <a:t>No need for the truck to know about trailer length.</a:t>
            </a:r>
            <a:endParaRPr lang="en-GB" sz="1600" dirty="0"/>
          </a:p>
        </p:txBody>
      </p:sp>
      <p:sp>
        <p:nvSpPr>
          <p:cNvPr id="38" name="Rectangle 37"/>
          <p:cNvSpPr/>
          <p:nvPr/>
        </p:nvSpPr>
        <p:spPr>
          <a:xfrm>
            <a:off x="6169219" y="1049304"/>
            <a:ext cx="5787449" cy="5509200"/>
          </a:xfrm>
          <a:prstGeom prst="rect">
            <a:avLst/>
          </a:prstGeom>
          <a:solidFill>
            <a:schemeClr val="bg1">
              <a:lumMod val="95000"/>
            </a:schemeClr>
          </a:solidFill>
        </p:spPr>
        <p:txBody>
          <a:bodyPr wrap="square">
            <a:spAutoFit/>
          </a:bodyPr>
          <a:lstStyle/>
          <a:p>
            <a:pPr marL="622300" indent="-622300"/>
            <a:r>
              <a:rPr lang="en-US" sz="1600" dirty="0"/>
              <a:t>7.1.	Sensing requirements </a:t>
            </a:r>
          </a:p>
          <a:p>
            <a:pPr marL="622300" indent="-622300"/>
            <a:r>
              <a:rPr lang="en-US" sz="1600" dirty="0"/>
              <a:t>	… The ALKS vehicle shall be equipped with a sensing system such that, it can at least determine the driving environment (e.g. road geometry ahead, lane markings) and the traffic dynamics:</a:t>
            </a:r>
          </a:p>
          <a:p>
            <a:pPr marL="1255713" indent="-354013"/>
            <a:r>
              <a:rPr lang="en-US" sz="1600" dirty="0"/>
              <a:t>(a)	Across the full width of its own traffic lane, the full width of the traffic lanes immediately to its left and to its right, up to the limit of the forward detection range;</a:t>
            </a:r>
          </a:p>
          <a:p>
            <a:pPr marL="1255713" indent="-354013"/>
            <a:r>
              <a:rPr lang="en-US" sz="1600" dirty="0"/>
              <a:t>(b)	Along the full length of the vehicle </a:t>
            </a:r>
            <a:r>
              <a:rPr lang="en-US" sz="1600" b="1" dirty="0">
                <a:solidFill>
                  <a:srgbClr val="FF0000"/>
                </a:solidFill>
              </a:rPr>
              <a:t>or combination </a:t>
            </a:r>
            <a:r>
              <a:rPr lang="en-US" sz="1600" dirty="0"/>
              <a:t>and up to the limit of the lateral detection range.</a:t>
            </a:r>
          </a:p>
          <a:p>
            <a:pPr marL="622300" indent="-622300"/>
            <a:r>
              <a:rPr lang="en-US" sz="1600" dirty="0"/>
              <a:t>	The requirements of this paragraph are without prejudice to other requirements in this Regulation, most </a:t>
            </a:r>
            <a:r>
              <a:rPr lang="en-US" sz="1600" u="sng" dirty="0"/>
              <a:t>notably paragraph 5.1.1</a:t>
            </a:r>
            <a:r>
              <a:rPr lang="en-US" sz="1600" dirty="0"/>
              <a:t>.</a:t>
            </a:r>
          </a:p>
          <a:p>
            <a:pPr marL="622300" indent="-622300"/>
            <a:r>
              <a:rPr lang="en-US" sz="1600" dirty="0"/>
              <a:t>7.1.2.	Lateral detection range</a:t>
            </a:r>
          </a:p>
          <a:p>
            <a:pPr marL="622300" indent="-622300"/>
            <a:r>
              <a:rPr lang="en-US" sz="1600" dirty="0"/>
              <a:t>	The manufacturer shall declare the lateral detection range. The declared range shall be sufficient to cover the full width of the lane immediately to the left and of the lane immediately to the right of the vehicle </a:t>
            </a:r>
            <a:r>
              <a:rPr lang="en-US" sz="1600" b="1" dirty="0">
                <a:solidFill>
                  <a:srgbClr val="FF0000"/>
                </a:solidFill>
              </a:rPr>
              <a:t>or combination</a:t>
            </a:r>
            <a:r>
              <a:rPr lang="en-US" sz="1600" u="sng" dirty="0"/>
              <a:t>.</a:t>
            </a:r>
          </a:p>
          <a:p>
            <a:pPr marL="622300" indent="-622300"/>
            <a:r>
              <a:rPr lang="en-US" sz="1600" dirty="0"/>
              <a:t>	The Technical Service shall verify that the vehicle sensing system detects vehicles during the relevant test in Annex 5. This range shall be equal or greater than the declared range.</a:t>
            </a:r>
            <a:endParaRPr lang="en-GB" sz="1600" dirty="0"/>
          </a:p>
        </p:txBody>
      </p:sp>
      <p:cxnSp>
        <p:nvCxnSpPr>
          <p:cNvPr id="40" name="Straight Arrow Connector 39"/>
          <p:cNvCxnSpPr/>
          <p:nvPr/>
        </p:nvCxnSpPr>
        <p:spPr>
          <a:xfrm flipH="1" flipV="1">
            <a:off x="4108704" y="3523488"/>
            <a:ext cx="2137350" cy="170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1987296" y="3803904"/>
            <a:ext cx="4258758" cy="1219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15">
            <a:extLst>
              <a:ext uri="{FF2B5EF4-FFF2-40B4-BE49-F238E27FC236}">
                <a16:creationId xmlns:a16="http://schemas.microsoft.com/office/drawing/2014/main" xmlns="" id="{DD8BAEE2-B65C-4026-B3C9-58F7A060AAAB}"/>
              </a:ext>
            </a:extLst>
          </p:cNvPr>
          <p:cNvSpPr txBox="1"/>
          <p:nvPr/>
        </p:nvSpPr>
        <p:spPr>
          <a:xfrm>
            <a:off x="272271" y="187245"/>
            <a:ext cx="11647458" cy="1015663"/>
          </a:xfrm>
          <a:prstGeom prst="rect">
            <a:avLst/>
          </a:prstGeom>
          <a:noFill/>
        </p:spPr>
        <p:txBody>
          <a:bodyPr wrap="square" rtlCol="0">
            <a:spAutoFit/>
          </a:bodyPr>
          <a:lstStyle/>
          <a:p>
            <a:r>
              <a:rPr lang="en-GB" sz="2000" b="1" dirty="0"/>
              <a:t>Trailer Length:</a:t>
            </a:r>
          </a:p>
          <a:p>
            <a:r>
              <a:rPr lang="en-GB" sz="2000" b="1" dirty="0"/>
              <a:t>Where could “trailer length” be of interest for the truck strategy?</a:t>
            </a:r>
          </a:p>
          <a:p>
            <a:endParaRPr lang="en-GB" sz="2000" b="1" dirty="0"/>
          </a:p>
        </p:txBody>
      </p:sp>
    </p:spTree>
    <p:extLst>
      <p:ext uri="{BB962C8B-B14F-4D97-AF65-F5344CB8AC3E}">
        <p14:creationId xmlns:p14="http://schemas.microsoft.com/office/powerpoint/2010/main" val="1153004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72271" y="999744"/>
            <a:ext cx="5630131" cy="5509200"/>
          </a:xfrm>
          <a:prstGeom prst="rect">
            <a:avLst/>
          </a:prstGeom>
          <a:solidFill>
            <a:schemeClr val="bg1">
              <a:lumMod val="95000"/>
            </a:schemeClr>
          </a:solidFill>
        </p:spPr>
        <p:txBody>
          <a:bodyPr wrap="square" rtlCol="0">
            <a:spAutoFit/>
          </a:bodyPr>
          <a:lstStyle/>
          <a:p>
            <a:pPr marL="622300" indent="-622300"/>
            <a:r>
              <a:rPr lang="en-GB" sz="1600" dirty="0"/>
              <a:t>5.1.1.	The activated system shall perform the DDT shall manage all situations including failures, and shall be free of unreasonable risks for the vehicle occupants or any other road users.</a:t>
            </a:r>
            <a:endParaRPr lang="en-US" sz="1600" dirty="0"/>
          </a:p>
          <a:p>
            <a:pPr marL="622300" indent="-622300"/>
            <a:r>
              <a:rPr lang="en-GB" sz="1600" dirty="0"/>
              <a:t>	</a:t>
            </a:r>
            <a:r>
              <a:rPr lang="en-GB" sz="1600" u="sng" dirty="0"/>
              <a:t>The activated system shall not cause any collisions </a:t>
            </a:r>
            <a:r>
              <a:rPr lang="en-GB" sz="1600" dirty="0"/>
              <a:t>that are reasonably foreseeable and preventable. </a:t>
            </a:r>
            <a:r>
              <a:rPr lang="en-GB" sz="1600" u="sng" dirty="0"/>
              <a:t>If a collision can be safely avoided without causing another one, it shall be avoided. </a:t>
            </a:r>
            <a:r>
              <a:rPr lang="en-GB" sz="1600" dirty="0"/>
              <a:t>When the vehicle is involved in a detectable collision, the vehicle shall be brought to a standstill. </a:t>
            </a:r>
            <a:endParaRPr lang="en-US" sz="1600" dirty="0"/>
          </a:p>
          <a:p>
            <a:pPr marL="622300" indent="-622300"/>
            <a:endParaRPr lang="en-GB" sz="1600" dirty="0"/>
          </a:p>
          <a:p>
            <a:pPr marL="622300" indent="-622300"/>
            <a:r>
              <a:rPr lang="en-GB" sz="1600" dirty="0"/>
              <a:t>5.2.1.	The activated system shall keep the vehicle inside its lane of travel and ensure that the vehicle does not cross any lane marking (outer edge of the front tyre to outer edge of the lane marking). </a:t>
            </a:r>
            <a:r>
              <a:rPr lang="en-GB" sz="1600" u="sng" dirty="0"/>
              <a:t>The system shall aim to keep the vehicle in a stable lateral position inside the lane of travel to avoid confusing other road users.</a:t>
            </a:r>
          </a:p>
          <a:p>
            <a:pPr marL="622300" indent="-622300"/>
            <a:endParaRPr lang="en-US" sz="1600" dirty="0"/>
          </a:p>
          <a:p>
            <a:pPr marL="622300" indent="-622300"/>
            <a:r>
              <a:rPr lang="en-GB" sz="1600" dirty="0"/>
              <a:t>5.2.2.	The activated system shall detect a vehicle driving beside as defined in paragraph 7.1.2.  and, </a:t>
            </a:r>
            <a:r>
              <a:rPr lang="en-GB" sz="1600" u="sng" dirty="0"/>
              <a:t>if necessary, adjust the speed and/or the lateral position of the vehicle within its lane as appropriate.</a:t>
            </a:r>
            <a:endParaRPr lang="en-US" sz="1600" u="sng" dirty="0"/>
          </a:p>
          <a:p>
            <a:endParaRPr lang="en-US" sz="1600" dirty="0"/>
          </a:p>
        </p:txBody>
      </p:sp>
      <p:sp>
        <p:nvSpPr>
          <p:cNvPr id="4" name="TextBox 15">
            <a:extLst>
              <a:ext uri="{FF2B5EF4-FFF2-40B4-BE49-F238E27FC236}">
                <a16:creationId xmlns:a16="http://schemas.microsoft.com/office/drawing/2014/main" xmlns="" id="{290AEBB2-E206-481F-91A0-D13C8A3C6676}"/>
              </a:ext>
            </a:extLst>
          </p:cNvPr>
          <p:cNvSpPr txBox="1"/>
          <p:nvPr/>
        </p:nvSpPr>
        <p:spPr>
          <a:xfrm>
            <a:off x="272271" y="187245"/>
            <a:ext cx="11647458" cy="707886"/>
          </a:xfrm>
          <a:prstGeom prst="rect">
            <a:avLst/>
          </a:prstGeom>
          <a:noFill/>
        </p:spPr>
        <p:txBody>
          <a:bodyPr wrap="square" rtlCol="0">
            <a:spAutoFit/>
          </a:bodyPr>
          <a:lstStyle/>
          <a:p>
            <a:r>
              <a:rPr lang="en-GB" sz="2000" b="1" dirty="0"/>
              <a:t>Trailer Length:</a:t>
            </a:r>
          </a:p>
          <a:p>
            <a:r>
              <a:rPr lang="en-GB" sz="2000" b="1" dirty="0"/>
              <a:t>Where could “trailer length” be of interest for the truck strategy?</a:t>
            </a:r>
          </a:p>
        </p:txBody>
      </p:sp>
    </p:spTree>
    <p:extLst>
      <p:ext uri="{BB962C8B-B14F-4D97-AF65-F5344CB8AC3E}">
        <p14:creationId xmlns:p14="http://schemas.microsoft.com/office/powerpoint/2010/main" val="1548210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7851648" y="316992"/>
            <a:ext cx="4059936" cy="2585323"/>
          </a:xfrm>
          <a:prstGeom prst="rect">
            <a:avLst/>
          </a:prstGeom>
          <a:noFill/>
        </p:spPr>
        <p:txBody>
          <a:bodyPr wrap="square" rtlCol="0">
            <a:spAutoFit/>
          </a:bodyPr>
          <a:lstStyle/>
          <a:p>
            <a:r>
              <a:rPr lang="en-GB" b="1" dirty="0"/>
              <a:t>Scenario:</a:t>
            </a:r>
          </a:p>
          <a:p>
            <a:r>
              <a:rPr lang="en-GB" dirty="0">
                <a:solidFill>
                  <a:srgbClr val="FF0000"/>
                </a:solidFill>
              </a:rPr>
              <a:t>The </a:t>
            </a:r>
            <a:r>
              <a:rPr lang="en-GB" b="1" dirty="0">
                <a:solidFill>
                  <a:srgbClr val="FF0000"/>
                </a:solidFill>
              </a:rPr>
              <a:t>red car </a:t>
            </a:r>
            <a:r>
              <a:rPr lang="en-GB" dirty="0">
                <a:solidFill>
                  <a:srgbClr val="FF0000"/>
                </a:solidFill>
              </a:rPr>
              <a:t>drifts towards the truck.</a:t>
            </a:r>
          </a:p>
          <a:p>
            <a:endParaRPr lang="en-GB" dirty="0"/>
          </a:p>
          <a:p>
            <a:r>
              <a:rPr lang="en-GB" b="1" dirty="0"/>
              <a:t>Strategy:</a:t>
            </a:r>
          </a:p>
          <a:p>
            <a:r>
              <a:rPr lang="en-GB" dirty="0"/>
              <a:t>Detection of the red car by 7.1.. The truck cannot do so much to avoid a collision, apart from possibly drifting a bit to the left side of the lane (by e.g. 30cm). This is permitted by 5.2.2.</a:t>
            </a:r>
          </a:p>
        </p:txBody>
      </p:sp>
      <p:grpSp>
        <p:nvGrpSpPr>
          <p:cNvPr id="20" name="Group 19"/>
          <p:cNvGrpSpPr/>
          <p:nvPr/>
        </p:nvGrpSpPr>
        <p:grpSpPr>
          <a:xfrm rot="5400000">
            <a:off x="2249102" y="76064"/>
            <a:ext cx="3938016" cy="6047232"/>
            <a:chOff x="907982" y="536448"/>
            <a:chExt cx="3938016" cy="6047232"/>
          </a:xfrm>
        </p:grpSpPr>
        <p:grpSp>
          <p:nvGrpSpPr>
            <p:cNvPr id="21" name="Group 20"/>
            <p:cNvGrpSpPr/>
            <p:nvPr/>
          </p:nvGrpSpPr>
          <p:grpSpPr>
            <a:xfrm rot="16200000">
              <a:off x="301079" y="2911000"/>
              <a:ext cx="5114366" cy="1159764"/>
              <a:chOff x="2702623" y="2667000"/>
              <a:chExt cx="6441272" cy="1246632"/>
            </a:xfrm>
          </p:grpSpPr>
          <p:pic>
            <p:nvPicPr>
              <p:cNvPr id="30" name="Picture 29"/>
              <p:cNvPicPr>
                <a:picLocks noChangeAspect="1"/>
              </p:cNvPicPr>
              <p:nvPr/>
            </p:nvPicPr>
            <p:blipFill>
              <a:blip r:embed="rId2"/>
              <a:stretch>
                <a:fillRect/>
              </a:stretch>
            </p:blipFill>
            <p:spPr>
              <a:xfrm>
                <a:off x="2702623" y="2733675"/>
                <a:ext cx="6441272" cy="1179957"/>
              </a:xfrm>
              <a:prstGeom prst="rect">
                <a:avLst/>
              </a:prstGeom>
            </p:spPr>
          </p:pic>
          <p:sp>
            <p:nvSpPr>
              <p:cNvPr id="31" name="Rectangle 30"/>
              <p:cNvSpPr/>
              <p:nvPr/>
            </p:nvSpPr>
            <p:spPr>
              <a:xfrm>
                <a:off x="2766060" y="2865120"/>
                <a:ext cx="5196840" cy="93726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2766060" y="2667000"/>
                <a:ext cx="5196840" cy="19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2" name="Straight Connector 21"/>
            <p:cNvCxnSpPr/>
            <p:nvPr/>
          </p:nvCxnSpPr>
          <p:spPr>
            <a:xfrm>
              <a:off x="2200334"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84126"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845998"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907982"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pic>
        <p:nvPicPr>
          <p:cNvPr id="33" name="Picture 32"/>
          <p:cNvPicPr>
            <a:picLocks noChangeAspect="1"/>
          </p:cNvPicPr>
          <p:nvPr/>
        </p:nvPicPr>
        <p:blipFill>
          <a:blip r:embed="rId3"/>
          <a:stretch>
            <a:fillRect/>
          </a:stretch>
        </p:blipFill>
        <p:spPr>
          <a:xfrm rot="5400000">
            <a:off x="2128573" y="3557498"/>
            <a:ext cx="699087" cy="1261546"/>
          </a:xfrm>
          <a:prstGeom prst="rect">
            <a:avLst/>
          </a:prstGeom>
        </p:spPr>
      </p:pic>
      <p:sp>
        <p:nvSpPr>
          <p:cNvPr id="34" name="Freeform 33"/>
          <p:cNvSpPr/>
          <p:nvPr/>
        </p:nvSpPr>
        <p:spPr>
          <a:xfrm>
            <a:off x="3157728" y="3657600"/>
            <a:ext cx="1889760" cy="512064"/>
          </a:xfrm>
          <a:custGeom>
            <a:avLst/>
            <a:gdLst>
              <a:gd name="connsiteX0" fmla="*/ 0 w 1889760"/>
              <a:gd name="connsiteY0" fmla="*/ 512064 h 512064"/>
              <a:gd name="connsiteX1" fmla="*/ 499872 w 1889760"/>
              <a:gd name="connsiteY1" fmla="*/ 402336 h 512064"/>
              <a:gd name="connsiteX2" fmla="*/ 1377696 w 1889760"/>
              <a:gd name="connsiteY2" fmla="*/ 109728 h 512064"/>
              <a:gd name="connsiteX3" fmla="*/ 1889760 w 1889760"/>
              <a:gd name="connsiteY3" fmla="*/ 0 h 512064"/>
            </a:gdLst>
            <a:ahLst/>
            <a:cxnLst>
              <a:cxn ang="0">
                <a:pos x="connsiteX0" y="connsiteY0"/>
              </a:cxn>
              <a:cxn ang="0">
                <a:pos x="connsiteX1" y="connsiteY1"/>
              </a:cxn>
              <a:cxn ang="0">
                <a:pos x="connsiteX2" y="connsiteY2"/>
              </a:cxn>
              <a:cxn ang="0">
                <a:pos x="connsiteX3" y="connsiteY3"/>
              </a:cxn>
            </a:cxnLst>
            <a:rect l="l" t="t" r="r" b="b"/>
            <a:pathLst>
              <a:path w="1889760" h="512064">
                <a:moveTo>
                  <a:pt x="0" y="512064"/>
                </a:moveTo>
                <a:cubicBezTo>
                  <a:pt x="135128" y="490728"/>
                  <a:pt x="270256" y="469392"/>
                  <a:pt x="499872" y="402336"/>
                </a:cubicBezTo>
                <a:cubicBezTo>
                  <a:pt x="729488" y="335280"/>
                  <a:pt x="1146048" y="176784"/>
                  <a:pt x="1377696" y="109728"/>
                </a:cubicBezTo>
                <a:cubicBezTo>
                  <a:pt x="1609344" y="42672"/>
                  <a:pt x="1749552" y="21336"/>
                  <a:pt x="1889760"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272271" y="187245"/>
            <a:ext cx="7451302" cy="707886"/>
          </a:xfrm>
          <a:prstGeom prst="rect">
            <a:avLst/>
          </a:prstGeom>
          <a:noFill/>
        </p:spPr>
        <p:txBody>
          <a:bodyPr wrap="square" rtlCol="0">
            <a:spAutoFit/>
          </a:bodyPr>
          <a:lstStyle/>
          <a:p>
            <a:r>
              <a:rPr lang="en-GB" sz="2000" b="1" dirty="0"/>
              <a:t>Trailer Length:</a:t>
            </a:r>
          </a:p>
          <a:p>
            <a:r>
              <a:rPr lang="en-GB" sz="2000" b="1" dirty="0"/>
              <a:t>Where could “trailer length” be of interest for the truck strategy?</a:t>
            </a:r>
          </a:p>
        </p:txBody>
      </p:sp>
    </p:spTree>
    <p:extLst>
      <p:ext uri="{BB962C8B-B14F-4D97-AF65-F5344CB8AC3E}">
        <p14:creationId xmlns:p14="http://schemas.microsoft.com/office/powerpoint/2010/main" val="121674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2"/>
          <a:stretch>
            <a:fillRect/>
          </a:stretch>
        </p:blipFill>
        <p:spPr>
          <a:xfrm rot="5400000">
            <a:off x="3965530" y="1562034"/>
            <a:ext cx="606513" cy="1127492"/>
          </a:xfrm>
          <a:prstGeom prst="rect">
            <a:avLst/>
          </a:prstGeom>
        </p:spPr>
      </p:pic>
      <p:sp>
        <p:nvSpPr>
          <p:cNvPr id="29" name="TextBox 28"/>
          <p:cNvSpPr txBox="1"/>
          <p:nvPr/>
        </p:nvSpPr>
        <p:spPr>
          <a:xfrm>
            <a:off x="7851648" y="316992"/>
            <a:ext cx="4120896" cy="2585323"/>
          </a:xfrm>
          <a:prstGeom prst="rect">
            <a:avLst/>
          </a:prstGeom>
          <a:noFill/>
        </p:spPr>
        <p:txBody>
          <a:bodyPr wrap="square" rtlCol="0">
            <a:spAutoFit/>
          </a:bodyPr>
          <a:lstStyle/>
          <a:p>
            <a:r>
              <a:rPr lang="en-GB" b="1" dirty="0"/>
              <a:t>Scenario:</a:t>
            </a:r>
          </a:p>
          <a:p>
            <a:r>
              <a:rPr lang="en-GB" dirty="0">
                <a:solidFill>
                  <a:srgbClr val="FF0000"/>
                </a:solidFill>
              </a:rPr>
              <a:t>The </a:t>
            </a:r>
            <a:r>
              <a:rPr lang="en-GB" b="1" dirty="0">
                <a:solidFill>
                  <a:srgbClr val="FF0000"/>
                </a:solidFill>
              </a:rPr>
              <a:t>red car </a:t>
            </a:r>
            <a:r>
              <a:rPr lang="en-GB" dirty="0">
                <a:solidFill>
                  <a:srgbClr val="FF0000"/>
                </a:solidFill>
              </a:rPr>
              <a:t>drifts towards the truck.</a:t>
            </a:r>
          </a:p>
          <a:p>
            <a:endParaRPr lang="en-GB" dirty="0"/>
          </a:p>
          <a:p>
            <a:r>
              <a:rPr lang="en-GB" b="1" dirty="0"/>
              <a:t>Strategy:</a:t>
            </a:r>
          </a:p>
          <a:p>
            <a:r>
              <a:rPr lang="en-GB" dirty="0"/>
              <a:t>Detection of red and blue car by 7.1.. In that situation, the truck should rather not move in its lane, due to the presence of the </a:t>
            </a:r>
            <a:r>
              <a:rPr lang="en-GB" b="1" dirty="0">
                <a:solidFill>
                  <a:srgbClr val="0070C0"/>
                </a:solidFill>
              </a:rPr>
              <a:t>blue car </a:t>
            </a:r>
            <a:r>
              <a:rPr lang="en-GB" dirty="0"/>
              <a:t>close to the marking. This behaviour responds to 5.2.1.</a:t>
            </a:r>
          </a:p>
        </p:txBody>
      </p:sp>
      <p:pic>
        <p:nvPicPr>
          <p:cNvPr id="30" name="Picture 29"/>
          <p:cNvPicPr>
            <a:picLocks noChangeAspect="1"/>
          </p:cNvPicPr>
          <p:nvPr/>
        </p:nvPicPr>
        <p:blipFill>
          <a:blip r:embed="rId3"/>
          <a:stretch>
            <a:fillRect/>
          </a:stretch>
        </p:blipFill>
        <p:spPr>
          <a:xfrm rot="5400000">
            <a:off x="682751" y="1478913"/>
            <a:ext cx="757958" cy="1290547"/>
          </a:xfrm>
          <a:prstGeom prst="rect">
            <a:avLst/>
          </a:prstGeom>
        </p:spPr>
      </p:pic>
      <p:grpSp>
        <p:nvGrpSpPr>
          <p:cNvPr id="31" name="Group 30"/>
          <p:cNvGrpSpPr/>
          <p:nvPr/>
        </p:nvGrpSpPr>
        <p:grpSpPr>
          <a:xfrm rot="5400000">
            <a:off x="2249102" y="76064"/>
            <a:ext cx="3938016" cy="6047232"/>
            <a:chOff x="907982" y="536448"/>
            <a:chExt cx="3938016" cy="6047232"/>
          </a:xfrm>
        </p:grpSpPr>
        <p:grpSp>
          <p:nvGrpSpPr>
            <p:cNvPr id="32" name="Group 31"/>
            <p:cNvGrpSpPr/>
            <p:nvPr/>
          </p:nvGrpSpPr>
          <p:grpSpPr>
            <a:xfrm rot="16200000">
              <a:off x="301079" y="2911000"/>
              <a:ext cx="5114366" cy="1159764"/>
              <a:chOff x="2702623" y="2667000"/>
              <a:chExt cx="6441272" cy="1246632"/>
            </a:xfrm>
          </p:grpSpPr>
          <p:pic>
            <p:nvPicPr>
              <p:cNvPr id="37" name="Picture 36"/>
              <p:cNvPicPr>
                <a:picLocks noChangeAspect="1"/>
              </p:cNvPicPr>
              <p:nvPr/>
            </p:nvPicPr>
            <p:blipFill>
              <a:blip r:embed="rId4"/>
              <a:stretch>
                <a:fillRect/>
              </a:stretch>
            </p:blipFill>
            <p:spPr>
              <a:xfrm>
                <a:off x="2702623" y="2733675"/>
                <a:ext cx="6441272" cy="1179957"/>
              </a:xfrm>
              <a:prstGeom prst="rect">
                <a:avLst/>
              </a:prstGeom>
            </p:spPr>
          </p:pic>
          <p:sp>
            <p:nvSpPr>
              <p:cNvPr id="38" name="Rectangle 37"/>
              <p:cNvSpPr/>
              <p:nvPr/>
            </p:nvSpPr>
            <p:spPr>
              <a:xfrm>
                <a:off x="2766060" y="2865120"/>
                <a:ext cx="5196840" cy="93726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2766060" y="2667000"/>
                <a:ext cx="5196840" cy="19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3" name="Straight Connector 32"/>
            <p:cNvCxnSpPr/>
            <p:nvPr/>
          </p:nvCxnSpPr>
          <p:spPr>
            <a:xfrm>
              <a:off x="2200334"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584126"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845998"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07982"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pic>
        <p:nvPicPr>
          <p:cNvPr id="18" name="Picture 17"/>
          <p:cNvPicPr>
            <a:picLocks noChangeAspect="1"/>
          </p:cNvPicPr>
          <p:nvPr/>
        </p:nvPicPr>
        <p:blipFill>
          <a:blip r:embed="rId5"/>
          <a:stretch>
            <a:fillRect/>
          </a:stretch>
        </p:blipFill>
        <p:spPr>
          <a:xfrm rot="5400000">
            <a:off x="2128573" y="3557498"/>
            <a:ext cx="699087" cy="1261546"/>
          </a:xfrm>
          <a:prstGeom prst="rect">
            <a:avLst/>
          </a:prstGeom>
        </p:spPr>
      </p:pic>
      <p:sp>
        <p:nvSpPr>
          <p:cNvPr id="20" name="Freeform 19"/>
          <p:cNvSpPr/>
          <p:nvPr/>
        </p:nvSpPr>
        <p:spPr>
          <a:xfrm>
            <a:off x="3157728" y="3657600"/>
            <a:ext cx="1889760" cy="512064"/>
          </a:xfrm>
          <a:custGeom>
            <a:avLst/>
            <a:gdLst>
              <a:gd name="connsiteX0" fmla="*/ 0 w 1889760"/>
              <a:gd name="connsiteY0" fmla="*/ 512064 h 512064"/>
              <a:gd name="connsiteX1" fmla="*/ 499872 w 1889760"/>
              <a:gd name="connsiteY1" fmla="*/ 402336 h 512064"/>
              <a:gd name="connsiteX2" fmla="*/ 1377696 w 1889760"/>
              <a:gd name="connsiteY2" fmla="*/ 109728 h 512064"/>
              <a:gd name="connsiteX3" fmla="*/ 1889760 w 1889760"/>
              <a:gd name="connsiteY3" fmla="*/ 0 h 512064"/>
            </a:gdLst>
            <a:ahLst/>
            <a:cxnLst>
              <a:cxn ang="0">
                <a:pos x="connsiteX0" y="connsiteY0"/>
              </a:cxn>
              <a:cxn ang="0">
                <a:pos x="connsiteX1" y="connsiteY1"/>
              </a:cxn>
              <a:cxn ang="0">
                <a:pos x="connsiteX2" y="connsiteY2"/>
              </a:cxn>
              <a:cxn ang="0">
                <a:pos x="connsiteX3" y="connsiteY3"/>
              </a:cxn>
            </a:cxnLst>
            <a:rect l="l" t="t" r="r" b="b"/>
            <a:pathLst>
              <a:path w="1889760" h="512064">
                <a:moveTo>
                  <a:pt x="0" y="512064"/>
                </a:moveTo>
                <a:cubicBezTo>
                  <a:pt x="135128" y="490728"/>
                  <a:pt x="270256" y="469392"/>
                  <a:pt x="499872" y="402336"/>
                </a:cubicBezTo>
                <a:cubicBezTo>
                  <a:pt x="729488" y="335280"/>
                  <a:pt x="1146048" y="176784"/>
                  <a:pt x="1377696" y="109728"/>
                </a:cubicBezTo>
                <a:cubicBezTo>
                  <a:pt x="1609344" y="42672"/>
                  <a:pt x="1749552" y="21336"/>
                  <a:pt x="1889760"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35">
            <a:extLst>
              <a:ext uri="{FF2B5EF4-FFF2-40B4-BE49-F238E27FC236}">
                <a16:creationId xmlns:a16="http://schemas.microsoft.com/office/drawing/2014/main" xmlns="" id="{2201A365-D2A3-4FD1-BB3D-3D8B16DDE2DF}"/>
              </a:ext>
            </a:extLst>
          </p:cNvPr>
          <p:cNvSpPr txBox="1"/>
          <p:nvPr/>
        </p:nvSpPr>
        <p:spPr>
          <a:xfrm>
            <a:off x="272271" y="187245"/>
            <a:ext cx="7451302" cy="707886"/>
          </a:xfrm>
          <a:prstGeom prst="rect">
            <a:avLst/>
          </a:prstGeom>
          <a:noFill/>
        </p:spPr>
        <p:txBody>
          <a:bodyPr wrap="square" rtlCol="0">
            <a:spAutoFit/>
          </a:bodyPr>
          <a:lstStyle/>
          <a:p>
            <a:r>
              <a:rPr lang="en-GB" sz="2000" b="1" dirty="0"/>
              <a:t>Trailer Length:</a:t>
            </a:r>
          </a:p>
          <a:p>
            <a:r>
              <a:rPr lang="en-GB" sz="2000" b="1" dirty="0"/>
              <a:t>Where could “trailer length” be of interest for the truck strategy?</a:t>
            </a:r>
          </a:p>
        </p:txBody>
      </p:sp>
    </p:spTree>
    <p:extLst>
      <p:ext uri="{BB962C8B-B14F-4D97-AF65-F5344CB8AC3E}">
        <p14:creationId xmlns:p14="http://schemas.microsoft.com/office/powerpoint/2010/main" val="2851572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rot="5400000">
            <a:off x="1042576" y="1482380"/>
            <a:ext cx="757958" cy="1290547"/>
          </a:xfrm>
          <a:prstGeom prst="rect">
            <a:avLst/>
          </a:prstGeom>
        </p:spPr>
      </p:pic>
      <p:pic>
        <p:nvPicPr>
          <p:cNvPr id="17" name="Picture 16"/>
          <p:cNvPicPr>
            <a:picLocks noChangeAspect="1"/>
          </p:cNvPicPr>
          <p:nvPr/>
        </p:nvPicPr>
        <p:blipFill>
          <a:blip r:embed="rId2"/>
          <a:stretch>
            <a:fillRect/>
          </a:stretch>
        </p:blipFill>
        <p:spPr>
          <a:xfrm rot="5400000">
            <a:off x="682751" y="1478913"/>
            <a:ext cx="757958" cy="1290547"/>
          </a:xfrm>
          <a:prstGeom prst="rect">
            <a:avLst/>
          </a:prstGeom>
        </p:spPr>
      </p:pic>
      <p:grpSp>
        <p:nvGrpSpPr>
          <p:cNvPr id="16" name="Group 15"/>
          <p:cNvGrpSpPr/>
          <p:nvPr/>
        </p:nvGrpSpPr>
        <p:grpSpPr>
          <a:xfrm rot="5400000">
            <a:off x="2249102" y="76064"/>
            <a:ext cx="3938016" cy="6047232"/>
            <a:chOff x="907982" y="536448"/>
            <a:chExt cx="3938016" cy="6047232"/>
          </a:xfrm>
        </p:grpSpPr>
        <p:grpSp>
          <p:nvGrpSpPr>
            <p:cNvPr id="2" name="Group 1"/>
            <p:cNvGrpSpPr/>
            <p:nvPr/>
          </p:nvGrpSpPr>
          <p:grpSpPr>
            <a:xfrm rot="16200000">
              <a:off x="301079" y="2911000"/>
              <a:ext cx="5114366" cy="1159764"/>
              <a:chOff x="2702623" y="2667000"/>
              <a:chExt cx="6441272" cy="1246632"/>
            </a:xfrm>
          </p:grpSpPr>
          <p:pic>
            <p:nvPicPr>
              <p:cNvPr id="3" name="Picture 2"/>
              <p:cNvPicPr>
                <a:picLocks noChangeAspect="1"/>
              </p:cNvPicPr>
              <p:nvPr/>
            </p:nvPicPr>
            <p:blipFill>
              <a:blip r:embed="rId3"/>
              <a:stretch>
                <a:fillRect/>
              </a:stretch>
            </p:blipFill>
            <p:spPr>
              <a:xfrm>
                <a:off x="2702623" y="2733675"/>
                <a:ext cx="6441272" cy="1179957"/>
              </a:xfrm>
              <a:prstGeom prst="rect">
                <a:avLst/>
              </a:prstGeom>
            </p:spPr>
          </p:pic>
          <p:sp>
            <p:nvSpPr>
              <p:cNvPr id="4" name="Rectangle 3"/>
              <p:cNvSpPr/>
              <p:nvPr/>
            </p:nvSpPr>
            <p:spPr>
              <a:xfrm>
                <a:off x="2766060" y="2865120"/>
                <a:ext cx="5196840" cy="93726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766060" y="2667000"/>
                <a:ext cx="5196840" cy="198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 name="Straight Connector 7"/>
            <p:cNvCxnSpPr/>
            <p:nvPr/>
          </p:nvCxnSpPr>
          <p:spPr>
            <a:xfrm>
              <a:off x="2200334"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584126"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845998"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907982" y="536448"/>
              <a:ext cx="0" cy="6047232"/>
            </a:xfrm>
            <a:prstGeom prst="line">
              <a:avLst/>
            </a:prstGeom>
            <a:ln>
              <a:solidFill>
                <a:schemeClr val="bg1">
                  <a:lumMod val="50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7851648" y="316992"/>
            <a:ext cx="4133088" cy="4924425"/>
          </a:xfrm>
          <a:prstGeom prst="rect">
            <a:avLst/>
          </a:prstGeom>
          <a:noFill/>
        </p:spPr>
        <p:txBody>
          <a:bodyPr wrap="square" rtlCol="0">
            <a:spAutoFit/>
          </a:bodyPr>
          <a:lstStyle/>
          <a:p>
            <a:r>
              <a:rPr lang="en-GB" b="1" dirty="0"/>
              <a:t>Scenario:</a:t>
            </a:r>
          </a:p>
          <a:p>
            <a:r>
              <a:rPr lang="en-GB" dirty="0">
                <a:solidFill>
                  <a:srgbClr val="FF0000"/>
                </a:solidFill>
              </a:rPr>
              <a:t>The </a:t>
            </a:r>
            <a:r>
              <a:rPr lang="en-GB" b="1" dirty="0">
                <a:solidFill>
                  <a:srgbClr val="FF0000"/>
                </a:solidFill>
              </a:rPr>
              <a:t>red car </a:t>
            </a:r>
            <a:r>
              <a:rPr lang="en-GB" dirty="0">
                <a:solidFill>
                  <a:srgbClr val="FF0000"/>
                </a:solidFill>
              </a:rPr>
              <a:t>drifts towards the truck.</a:t>
            </a:r>
          </a:p>
          <a:p>
            <a:endParaRPr lang="en-GB" dirty="0"/>
          </a:p>
          <a:p>
            <a:r>
              <a:rPr lang="en-GB" b="1" dirty="0"/>
              <a:t>Strategy:</a:t>
            </a:r>
          </a:p>
          <a:p>
            <a:r>
              <a:rPr lang="en-GB" dirty="0"/>
              <a:t>In that case the trailer length may be “good to know” in order the truck to be able to differentiate between positions A and B of the green car.</a:t>
            </a:r>
          </a:p>
          <a:p>
            <a:endParaRPr lang="en-GB" dirty="0"/>
          </a:p>
          <a:p>
            <a:r>
              <a:rPr lang="en-GB" dirty="0"/>
              <a:t>Assuming the </a:t>
            </a:r>
            <a:r>
              <a:rPr lang="en-GB" b="1" dirty="0">
                <a:solidFill>
                  <a:srgbClr val="00B050"/>
                </a:solidFill>
              </a:rPr>
              <a:t>green car </a:t>
            </a:r>
            <a:r>
              <a:rPr lang="en-GB" dirty="0"/>
              <a:t>is at the same speed as the truck:</a:t>
            </a:r>
          </a:p>
          <a:p>
            <a:pPr marL="450850" indent="-285750">
              <a:buFont typeface="Arial" panose="020B0604020202020204" pitchFamily="34" charset="0"/>
              <a:buChar char="•"/>
            </a:pPr>
            <a:r>
              <a:rPr lang="en-GB" sz="1600" b="1" dirty="0"/>
              <a:t>With green car in position A</a:t>
            </a:r>
            <a:r>
              <a:rPr lang="en-GB" sz="1600" dirty="0"/>
              <a:t>: the truck may drift to the left without confusing the green car </a:t>
            </a:r>
            <a:r>
              <a:rPr lang="en-GB" sz="1400" dirty="0"/>
              <a:t>(which would actually be really the case if the green car was several meters behind the trailer rear-end…).</a:t>
            </a:r>
          </a:p>
          <a:p>
            <a:pPr marL="450850" indent="-285750">
              <a:buFont typeface="Arial" panose="020B0604020202020204" pitchFamily="34" charset="0"/>
              <a:buChar char="•"/>
            </a:pPr>
            <a:r>
              <a:rPr lang="en-GB" sz="1600" b="1" dirty="0"/>
              <a:t>With green car in position B:</a:t>
            </a:r>
            <a:r>
              <a:rPr lang="en-GB" sz="1600" dirty="0"/>
              <a:t> the truck should not drift to the left.</a:t>
            </a:r>
          </a:p>
        </p:txBody>
      </p:sp>
      <p:cxnSp>
        <p:nvCxnSpPr>
          <p:cNvPr id="7" name="Straight Connector 6"/>
          <p:cNvCxnSpPr/>
          <p:nvPr/>
        </p:nvCxnSpPr>
        <p:spPr>
          <a:xfrm flipV="1">
            <a:off x="1658236" y="1673345"/>
            <a:ext cx="0" cy="17795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2030253" y="1659863"/>
            <a:ext cx="0" cy="177950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502756" y="1231392"/>
            <a:ext cx="324128" cy="369332"/>
          </a:xfrm>
          <a:prstGeom prst="rect">
            <a:avLst/>
          </a:prstGeom>
          <a:noFill/>
        </p:spPr>
        <p:txBody>
          <a:bodyPr wrap="none" rtlCol="0">
            <a:spAutoFit/>
          </a:bodyPr>
          <a:lstStyle/>
          <a:p>
            <a:r>
              <a:rPr lang="en-GB" b="1" dirty="0">
                <a:solidFill>
                  <a:srgbClr val="FF0000"/>
                </a:solidFill>
              </a:rPr>
              <a:t>A</a:t>
            </a:r>
          </a:p>
        </p:txBody>
      </p:sp>
      <p:sp>
        <p:nvSpPr>
          <p:cNvPr id="25" name="TextBox 24"/>
          <p:cNvSpPr txBox="1"/>
          <p:nvPr/>
        </p:nvSpPr>
        <p:spPr>
          <a:xfrm>
            <a:off x="1898996" y="1237488"/>
            <a:ext cx="314510" cy="369332"/>
          </a:xfrm>
          <a:prstGeom prst="rect">
            <a:avLst/>
          </a:prstGeom>
          <a:noFill/>
        </p:spPr>
        <p:txBody>
          <a:bodyPr wrap="none" rtlCol="0">
            <a:spAutoFit/>
          </a:bodyPr>
          <a:lstStyle/>
          <a:p>
            <a:r>
              <a:rPr lang="en-GB" b="1" dirty="0">
                <a:solidFill>
                  <a:srgbClr val="7030A0"/>
                </a:solidFill>
              </a:rPr>
              <a:t>B</a:t>
            </a:r>
          </a:p>
        </p:txBody>
      </p:sp>
      <p:sp>
        <p:nvSpPr>
          <p:cNvPr id="15" name="Rectangle 14"/>
          <p:cNvSpPr/>
          <p:nvPr/>
        </p:nvSpPr>
        <p:spPr>
          <a:xfrm>
            <a:off x="621792" y="5888343"/>
            <a:ext cx="10802112" cy="646331"/>
          </a:xfrm>
          <a:prstGeom prst="rect">
            <a:avLst/>
          </a:prstGeom>
          <a:solidFill>
            <a:srgbClr val="FFFF00"/>
          </a:solidFill>
        </p:spPr>
        <p:txBody>
          <a:bodyPr wrap="square">
            <a:spAutoFit/>
          </a:bodyPr>
          <a:lstStyle/>
          <a:p>
            <a:r>
              <a:rPr lang="en-GB" b="1" dirty="0"/>
              <a:t>Conclusion</a:t>
            </a:r>
            <a:r>
              <a:rPr lang="en-GB" dirty="0"/>
              <a:t>: in this case, the exact trailer length is not necessarily needed. A rough assessment of trailer length, associated with a conservative strategy is sufficient to implement a safe strategy in line with 5.2.1 and 5.2.2. </a:t>
            </a:r>
          </a:p>
        </p:txBody>
      </p:sp>
      <p:pic>
        <p:nvPicPr>
          <p:cNvPr id="22" name="Picture 21"/>
          <p:cNvPicPr>
            <a:picLocks noChangeAspect="1"/>
          </p:cNvPicPr>
          <p:nvPr/>
        </p:nvPicPr>
        <p:blipFill>
          <a:blip r:embed="rId4"/>
          <a:stretch>
            <a:fillRect/>
          </a:stretch>
        </p:blipFill>
        <p:spPr>
          <a:xfrm rot="5400000">
            <a:off x="2128573" y="3557498"/>
            <a:ext cx="699087" cy="1261546"/>
          </a:xfrm>
          <a:prstGeom prst="rect">
            <a:avLst/>
          </a:prstGeom>
        </p:spPr>
      </p:pic>
      <p:sp>
        <p:nvSpPr>
          <p:cNvPr id="24" name="Freeform 23"/>
          <p:cNvSpPr/>
          <p:nvPr/>
        </p:nvSpPr>
        <p:spPr>
          <a:xfrm>
            <a:off x="3157728" y="3657600"/>
            <a:ext cx="1889760" cy="512064"/>
          </a:xfrm>
          <a:custGeom>
            <a:avLst/>
            <a:gdLst>
              <a:gd name="connsiteX0" fmla="*/ 0 w 1889760"/>
              <a:gd name="connsiteY0" fmla="*/ 512064 h 512064"/>
              <a:gd name="connsiteX1" fmla="*/ 499872 w 1889760"/>
              <a:gd name="connsiteY1" fmla="*/ 402336 h 512064"/>
              <a:gd name="connsiteX2" fmla="*/ 1377696 w 1889760"/>
              <a:gd name="connsiteY2" fmla="*/ 109728 h 512064"/>
              <a:gd name="connsiteX3" fmla="*/ 1889760 w 1889760"/>
              <a:gd name="connsiteY3" fmla="*/ 0 h 512064"/>
            </a:gdLst>
            <a:ahLst/>
            <a:cxnLst>
              <a:cxn ang="0">
                <a:pos x="connsiteX0" y="connsiteY0"/>
              </a:cxn>
              <a:cxn ang="0">
                <a:pos x="connsiteX1" y="connsiteY1"/>
              </a:cxn>
              <a:cxn ang="0">
                <a:pos x="connsiteX2" y="connsiteY2"/>
              </a:cxn>
              <a:cxn ang="0">
                <a:pos x="connsiteX3" y="connsiteY3"/>
              </a:cxn>
            </a:cxnLst>
            <a:rect l="l" t="t" r="r" b="b"/>
            <a:pathLst>
              <a:path w="1889760" h="512064">
                <a:moveTo>
                  <a:pt x="0" y="512064"/>
                </a:moveTo>
                <a:cubicBezTo>
                  <a:pt x="135128" y="490728"/>
                  <a:pt x="270256" y="469392"/>
                  <a:pt x="499872" y="402336"/>
                </a:cubicBezTo>
                <a:cubicBezTo>
                  <a:pt x="729488" y="335280"/>
                  <a:pt x="1146048" y="176784"/>
                  <a:pt x="1377696" y="109728"/>
                </a:cubicBezTo>
                <a:cubicBezTo>
                  <a:pt x="1609344" y="42672"/>
                  <a:pt x="1749552" y="21336"/>
                  <a:pt x="1889760"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35">
            <a:extLst>
              <a:ext uri="{FF2B5EF4-FFF2-40B4-BE49-F238E27FC236}">
                <a16:creationId xmlns:a16="http://schemas.microsoft.com/office/drawing/2014/main" xmlns="" id="{2C9FD83D-7228-4B10-B8AA-D14F5D2C1EE3}"/>
              </a:ext>
            </a:extLst>
          </p:cNvPr>
          <p:cNvSpPr txBox="1"/>
          <p:nvPr/>
        </p:nvSpPr>
        <p:spPr>
          <a:xfrm>
            <a:off x="272271" y="187245"/>
            <a:ext cx="7451302" cy="707886"/>
          </a:xfrm>
          <a:prstGeom prst="rect">
            <a:avLst/>
          </a:prstGeom>
          <a:noFill/>
        </p:spPr>
        <p:txBody>
          <a:bodyPr wrap="square" rtlCol="0">
            <a:spAutoFit/>
          </a:bodyPr>
          <a:lstStyle/>
          <a:p>
            <a:r>
              <a:rPr lang="en-GB" sz="2000" b="1" dirty="0"/>
              <a:t>Trailer Length:</a:t>
            </a:r>
          </a:p>
          <a:p>
            <a:r>
              <a:rPr lang="en-GB" sz="2000" b="1" dirty="0"/>
              <a:t>Where could “trailer length” be of interest for the truck strategy?</a:t>
            </a:r>
          </a:p>
        </p:txBody>
      </p:sp>
    </p:spTree>
    <p:extLst>
      <p:ext uri="{BB962C8B-B14F-4D97-AF65-F5344CB8AC3E}">
        <p14:creationId xmlns:p14="http://schemas.microsoft.com/office/powerpoint/2010/main" val="37983238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3B64F82E7098488BA699CD80F6C817" ma:contentTypeVersion="12" ma:contentTypeDescription="Create a new document." ma:contentTypeScope="" ma:versionID="277ebf662d848dea0c34255404869c57">
  <xsd:schema xmlns:xsd="http://www.w3.org/2001/XMLSchema" xmlns:xs="http://www.w3.org/2001/XMLSchema" xmlns:p="http://schemas.microsoft.com/office/2006/metadata/properties" xmlns:ns2="beab5909-2256-4ef5-9bfe-179cc9eb78a8" xmlns:ns3="a2803eea-376f-4b0d-b851-13f11d2e39ae" targetNamespace="http://schemas.microsoft.com/office/2006/metadata/properties" ma:root="true" ma:fieldsID="1898f4346036b0565a083ebaf0c905c5" ns2:_="" ns3:_="">
    <xsd:import namespace="beab5909-2256-4ef5-9bfe-179cc9eb78a8"/>
    <xsd:import namespace="a2803eea-376f-4b0d-b851-13f11d2e3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ab5909-2256-4ef5-9bfe-179cc9eb78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803eea-376f-4b0d-b851-13f11d2e39a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857362-6548-49BE-8EDE-FE37B2495C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ab5909-2256-4ef5-9bfe-179cc9eb78a8"/>
    <ds:schemaRef ds:uri="a2803eea-376f-4b0d-b851-13f11d2e3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AF86C62-43B0-47CA-AA59-BDB09AC72970}">
  <ds:schemaRefs>
    <ds:schemaRef ds:uri="http://schemas.microsoft.com/sharepoint/v3/contenttype/forms"/>
  </ds:schemaRefs>
</ds:datastoreItem>
</file>

<file path=customXml/itemProps3.xml><?xml version="1.0" encoding="utf-8"?>
<ds:datastoreItem xmlns:ds="http://schemas.openxmlformats.org/officeDocument/2006/customXml" ds:itemID="{2897D928-BCB8-4F4E-8887-926794426FA5}">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beab5909-2256-4ef5-9bfe-179cc9eb78a8"/>
    <ds:schemaRef ds:uri="http://schemas.microsoft.com/office/infopath/2007/PartnerControls"/>
    <ds:schemaRef ds:uri="a2803eea-376f-4b0d-b851-13f11d2e39a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1144</Words>
  <Application>Microsoft Office PowerPoint</Application>
  <PresentationFormat>Benutzerdefiniert</PresentationFormat>
  <Paragraphs>142</Paragraphs>
  <Slides>12</Slides>
  <Notes>1</Notes>
  <HiddenSlides>0</HiddenSlides>
  <MMClips>0</MMClips>
  <ScaleCrop>false</ScaleCrop>
  <HeadingPairs>
    <vt:vector size="4" baseType="variant">
      <vt:variant>
        <vt:lpstr>Design</vt:lpstr>
      </vt:variant>
      <vt:variant>
        <vt:i4>1</vt:i4>
      </vt:variant>
      <vt:variant>
        <vt:lpstr>Folientitel</vt:lpstr>
      </vt:variant>
      <vt:variant>
        <vt:i4>12</vt:i4>
      </vt:variant>
    </vt:vector>
  </HeadingPairs>
  <TitlesOfParts>
    <vt:vector size="13" baseType="lpstr">
      <vt:lpstr>Office Theme</vt:lpstr>
      <vt:lpstr>PowerPoint-Präsentation</vt:lpstr>
      <vt:lpstr>PowerPoint-Präsentation</vt:lpstr>
      <vt:lpstr>New Approach for appropriate deceleration(2)</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VolvoIT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Teyssier Pierre</dc:creator>
  <cp:lastModifiedBy>Hoppe, Isabelle</cp:lastModifiedBy>
  <cp:revision>21</cp:revision>
  <dcterms:created xsi:type="dcterms:W3CDTF">2021-03-04T16:14:48Z</dcterms:created>
  <dcterms:modified xsi:type="dcterms:W3CDTF">2021-03-18T07:30:36Z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0x0101004B3B64F82E7098488BA699CD80F6C817</vt:lpwstr>
  </property>
  <property fmtid="{D5CDD505-2E9C-101B-9397-08002B2CF9AE}" pid="3" name="MSIP_Label_19540963-e559-4020-8a90-fe8a502c2801_Enabled">
    <vt:lpwstr>true</vt:lpwstr>
  </property>
  <property fmtid="{D5CDD505-2E9C-101B-9397-08002B2CF9AE}" pid="4" name="MSIP_Label_19540963-e559-4020-8a90-fe8a502c2801_SetDate">
    <vt:lpwstr>2021-03-10T09:45:00Z</vt:lpwstr>
  </property>
  <property fmtid="{D5CDD505-2E9C-101B-9397-08002B2CF9AE}" pid="5" name="MSIP_Label_19540963-e559-4020-8a90-fe8a502c2801_Method">
    <vt:lpwstr>Standard</vt:lpwstr>
  </property>
  <property fmtid="{D5CDD505-2E9C-101B-9397-08002B2CF9AE}" pid="6" name="MSIP_Label_19540963-e559-4020-8a90-fe8a502c2801_Name">
    <vt:lpwstr>19540963-e559-4020-8a90-fe8a502c2801</vt:lpwstr>
  </property>
  <property fmtid="{D5CDD505-2E9C-101B-9397-08002B2CF9AE}" pid="7" name="MSIP_Label_19540963-e559-4020-8a90-fe8a502c2801_SiteId">
    <vt:lpwstr>f25493ae-1c98-41d7-8a33-0be75f5fe603</vt:lpwstr>
  </property>
  <property fmtid="{D5CDD505-2E9C-101B-9397-08002B2CF9AE}" pid="8" name="MSIP_Label_19540963-e559-4020-8a90-fe8a502c2801_ActionId">
    <vt:lpwstr>552a615b-c08c-45c2-bc6b-3487ef15e484</vt:lpwstr>
  </property>
  <property fmtid="{D5CDD505-2E9C-101B-9397-08002B2CF9AE}" pid="9" name="MSIP_Label_19540963-e559-4020-8a90-fe8a502c2801_ContentBits">
    <vt:lpwstr>0</vt:lpwstr>
  </property>
</Properties>
</file>