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75D1F-4669-4F73-9F89-7754F51A7CF9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391B6-E992-4CC4-A175-6D9741C6BAD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78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28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87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93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74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183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43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75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61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125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103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16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A63BA-66D1-4315-91D1-ED2CF6EB4446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836B8-5FCD-49F3-8E98-115639DA31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21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99BC17F7-87EF-4CE1-ACA6-D579D357A652}"/>
              </a:ext>
            </a:extLst>
          </p:cNvPr>
          <p:cNvSpPr txBox="1"/>
          <p:nvPr/>
        </p:nvSpPr>
        <p:spPr>
          <a:xfrm>
            <a:off x="1084810" y="2410691"/>
            <a:ext cx="6974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Japanese proposal of </a:t>
            </a:r>
          </a:p>
          <a:p>
            <a:pPr algn="ctr"/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minimum following distance for ALKS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xmlns="" id="{5A779570-A2CA-4E39-A1FF-301B6C59E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9834"/>
            <a:ext cx="918396" cy="68034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9B636524-4C5D-4352-8B75-89287C11C49A}"/>
              </a:ext>
            </a:extLst>
          </p:cNvPr>
          <p:cNvSpPr txBox="1"/>
          <p:nvPr/>
        </p:nvSpPr>
        <p:spPr>
          <a:xfrm>
            <a:off x="1737900" y="5252900"/>
            <a:ext cx="6552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National Traffic Safety and Environment Laboratory</a:t>
            </a:r>
            <a:endParaRPr kumimoji="1" lang="ja-JP" alt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C892E83-2FBE-40C9-85A1-470BA22724D1}"/>
              </a:ext>
            </a:extLst>
          </p:cNvPr>
          <p:cNvSpPr txBox="1"/>
          <p:nvPr/>
        </p:nvSpPr>
        <p:spPr>
          <a:xfrm>
            <a:off x="7775212" y="79554"/>
            <a:ext cx="111280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0" dirty="0" smtClean="0"/>
              <a:t>UNR157</a:t>
            </a:r>
            <a:r>
              <a:rPr lang="en-US" sz="1100" dirty="0" smtClean="0"/>
              <a:t>-05-03</a:t>
            </a:r>
            <a:endParaRPr lang="en-US" sz="1100" dirty="0"/>
          </a:p>
          <a:p>
            <a:pPr algn="r"/>
            <a:r>
              <a:rPr lang="en-US" sz="1100" dirty="0"/>
              <a:t>5</a:t>
            </a:r>
            <a:r>
              <a:rPr lang="en-US" sz="1100" baseline="30000" dirty="0"/>
              <a:t>h</a:t>
            </a:r>
            <a:r>
              <a:rPr lang="en-US" sz="1100" dirty="0"/>
              <a:t> SIG on R157</a:t>
            </a:r>
          </a:p>
          <a:p>
            <a:pPr algn="r"/>
            <a:r>
              <a:rPr lang="en-US" sz="1100" dirty="0"/>
              <a:t>10,11 May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D68345E-5E08-46FB-94E9-E79450255DAD}"/>
              </a:ext>
            </a:extLst>
          </p:cNvPr>
          <p:cNvSpPr txBox="1"/>
          <p:nvPr/>
        </p:nvSpPr>
        <p:spPr>
          <a:xfrm>
            <a:off x="179512" y="79554"/>
            <a:ext cx="2483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Submitted by the experts from Japan</a:t>
            </a:r>
          </a:p>
        </p:txBody>
      </p:sp>
    </p:spTree>
    <p:extLst>
      <p:ext uri="{BB962C8B-B14F-4D97-AF65-F5344CB8AC3E}">
        <p14:creationId xmlns:p14="http://schemas.microsoft.com/office/powerpoint/2010/main" val="2430203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xmlns="" id="{D3D5E39F-0DAA-4408-9E61-4723C8D02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83" y="236629"/>
            <a:ext cx="8757901" cy="65691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5942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xmlns="" id="{A472D8A2-0847-4223-9AFD-791182FD6968}"/>
              </a:ext>
            </a:extLst>
          </p:cNvPr>
          <p:cNvCxnSpPr>
            <a:cxnSpLocks/>
          </p:cNvCxnSpPr>
          <p:nvPr/>
        </p:nvCxnSpPr>
        <p:spPr>
          <a:xfrm>
            <a:off x="829963" y="5546502"/>
            <a:ext cx="827795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12" descr="上から見た車のイラスト（セダン） | かわいいフリー素材集 いらすとや">
            <a:extLst>
              <a:ext uri="{FF2B5EF4-FFF2-40B4-BE49-F238E27FC236}">
                <a16:creationId xmlns:a16="http://schemas.microsoft.com/office/drawing/2014/main" xmlns="" id="{47FE249D-4EDC-464A-B7A4-188DE66BA3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2" t="4680" r="15641" b="5665"/>
          <a:stretch/>
        </p:blipFill>
        <p:spPr bwMode="auto">
          <a:xfrm rot="5400000">
            <a:off x="6156942" y="5286205"/>
            <a:ext cx="620991" cy="1083089"/>
          </a:xfrm>
          <a:prstGeom prst="rect">
            <a:avLst/>
          </a:prstGeom>
          <a:noFill/>
          <a:scene3d>
            <a:camera prst="orthographicFront">
              <a:rot lat="0" lon="0" rev="204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CCCF64BB-6FCF-48E8-B32A-18FD0D08BEBD}"/>
              </a:ext>
            </a:extLst>
          </p:cNvPr>
          <p:cNvSpPr txBox="1"/>
          <p:nvPr/>
        </p:nvSpPr>
        <p:spPr>
          <a:xfrm>
            <a:off x="461982" y="475030"/>
            <a:ext cx="78813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ADS vehicle has to avoid a collision with the forward vehicle as well as a vehicle which is driven by a human driver even when the forward vehicle suddenly stops. A sudden stop of the forward vehicle includes the case that the forward vehicle stops abnormally by the effect other than the braking device (for example, a rear end collision). </a:t>
            </a:r>
            <a:b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(Note: Current minimum following distance requirement in R157 was decided based on the concept above.)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Therefore, Japan considers that the minimum following distance of ALKS should be decided based on the capability of braking distance.      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xmlns="" id="{4FA6C47D-B043-4545-A516-7696E5B6CD2E}"/>
              </a:ext>
            </a:extLst>
          </p:cNvPr>
          <p:cNvCxnSpPr>
            <a:cxnSpLocks/>
          </p:cNvCxnSpPr>
          <p:nvPr/>
        </p:nvCxnSpPr>
        <p:spPr>
          <a:xfrm>
            <a:off x="829963" y="6321640"/>
            <a:ext cx="8277959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上から見た車">
            <a:extLst>
              <a:ext uri="{FF2B5EF4-FFF2-40B4-BE49-F238E27FC236}">
                <a16:creationId xmlns:a16="http://schemas.microsoft.com/office/drawing/2014/main" xmlns="" id="{2573E52A-53FD-405B-B6C7-0832443D88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10800000">
            <a:off x="6927636" y="5610560"/>
            <a:ext cx="998154" cy="57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まとめ】車の無料イラスト素材｜イラストイメージ">
            <a:extLst>
              <a:ext uri="{FF2B5EF4-FFF2-40B4-BE49-F238E27FC236}">
                <a16:creationId xmlns:a16="http://schemas.microsoft.com/office/drawing/2014/main" xmlns="" id="{F8138CD7-F5EF-48F7-9A00-8AA1311087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1" t="24533" r="7356" b="23772"/>
          <a:stretch/>
        </p:blipFill>
        <p:spPr bwMode="auto">
          <a:xfrm rot="10800000">
            <a:off x="748646" y="5576284"/>
            <a:ext cx="1016876" cy="62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上から見た車">
            <a:extLst>
              <a:ext uri="{FF2B5EF4-FFF2-40B4-BE49-F238E27FC236}">
                <a16:creationId xmlns:a16="http://schemas.microsoft.com/office/drawing/2014/main" xmlns="" id="{D8990975-6FD2-4F75-8E99-E60BA123DD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10800000">
            <a:off x="8109768" y="5631152"/>
            <a:ext cx="998154" cy="57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xmlns="" id="{347DEE98-3F73-4F79-AAFA-08B0B28E019D}"/>
              </a:ext>
            </a:extLst>
          </p:cNvPr>
          <p:cNvSpPr/>
          <p:nvPr/>
        </p:nvSpPr>
        <p:spPr>
          <a:xfrm>
            <a:off x="8109768" y="5688618"/>
            <a:ext cx="79513" cy="1987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xmlns="" id="{7DD78825-FB94-4AAF-B107-97CC53B8D6AF}"/>
              </a:ext>
            </a:extLst>
          </p:cNvPr>
          <p:cNvSpPr/>
          <p:nvPr/>
        </p:nvSpPr>
        <p:spPr>
          <a:xfrm>
            <a:off x="8111093" y="5960284"/>
            <a:ext cx="79513" cy="1987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爆発: 8 pt 23">
            <a:extLst>
              <a:ext uri="{FF2B5EF4-FFF2-40B4-BE49-F238E27FC236}">
                <a16:creationId xmlns:a16="http://schemas.microsoft.com/office/drawing/2014/main" xmlns="" id="{1B131E40-7540-4F15-9470-5302E38F2548}"/>
              </a:ext>
            </a:extLst>
          </p:cNvPr>
          <p:cNvSpPr/>
          <p:nvPr/>
        </p:nvSpPr>
        <p:spPr>
          <a:xfrm>
            <a:off x="6743657" y="5344317"/>
            <a:ext cx="349857" cy="46882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xmlns="" id="{FB06D33E-ED81-4546-8109-827DA05E311B}"/>
              </a:ext>
            </a:extLst>
          </p:cNvPr>
          <p:cNvSpPr/>
          <p:nvPr/>
        </p:nvSpPr>
        <p:spPr>
          <a:xfrm>
            <a:off x="6910446" y="5721750"/>
            <a:ext cx="79513" cy="1987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xmlns="" id="{381E3E21-82C5-4479-BED3-D5CDD292C0F4}"/>
              </a:ext>
            </a:extLst>
          </p:cNvPr>
          <p:cNvSpPr/>
          <p:nvPr/>
        </p:nvSpPr>
        <p:spPr>
          <a:xfrm>
            <a:off x="6911771" y="5993416"/>
            <a:ext cx="79513" cy="1987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xmlns="" id="{97E3FF07-C2EB-407A-A007-E5432B56DC4A}"/>
              </a:ext>
            </a:extLst>
          </p:cNvPr>
          <p:cNvSpPr txBox="1"/>
          <p:nvPr/>
        </p:nvSpPr>
        <p:spPr>
          <a:xfrm>
            <a:off x="719251" y="5084764"/>
            <a:ext cx="614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An example of an abnormal sudden stop of the forward vehicle </a:t>
            </a:r>
            <a:endParaRPr kumimoji="1" lang="ja-JP" altLang="en-US" dirty="0"/>
          </a:p>
        </p:txBody>
      </p:sp>
      <p:pic>
        <p:nvPicPr>
          <p:cNvPr id="29" name="Picture 10" descr="まとめ】車の無料イラスト素材｜イラストイメージ">
            <a:extLst>
              <a:ext uri="{FF2B5EF4-FFF2-40B4-BE49-F238E27FC236}">
                <a16:creationId xmlns:a16="http://schemas.microsoft.com/office/drawing/2014/main" xmlns="" id="{428F2B00-8369-449C-92FE-6BD015F961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1" t="24533" r="7356" b="23772"/>
          <a:stretch/>
        </p:blipFill>
        <p:spPr bwMode="auto">
          <a:xfrm rot="10800000">
            <a:off x="4843079" y="5565965"/>
            <a:ext cx="1016876" cy="62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xmlns="" id="{536F40A4-43FE-419A-BCC2-7AE5C51DC23A}"/>
              </a:ext>
            </a:extLst>
          </p:cNvPr>
          <p:cNvSpPr/>
          <p:nvPr/>
        </p:nvSpPr>
        <p:spPr>
          <a:xfrm>
            <a:off x="4835232" y="5684496"/>
            <a:ext cx="79513" cy="1987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xmlns="" id="{803C8A2A-3EF5-41FB-980D-18171BEE5BEF}"/>
              </a:ext>
            </a:extLst>
          </p:cNvPr>
          <p:cNvSpPr/>
          <p:nvPr/>
        </p:nvSpPr>
        <p:spPr>
          <a:xfrm>
            <a:off x="4836557" y="5956162"/>
            <a:ext cx="79513" cy="1987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xmlns="" id="{B6C53DFC-219E-46E5-871D-0EF9B9A9FD30}"/>
              </a:ext>
            </a:extLst>
          </p:cNvPr>
          <p:cNvGrpSpPr/>
          <p:nvPr/>
        </p:nvGrpSpPr>
        <p:grpSpPr>
          <a:xfrm>
            <a:off x="3853122" y="5794769"/>
            <a:ext cx="620027" cy="222391"/>
            <a:chOff x="6102772" y="4202371"/>
            <a:chExt cx="620027" cy="222391"/>
          </a:xfrm>
        </p:grpSpPr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xmlns="" id="{0AD8D06B-D094-498A-AF94-9577CC13A2C9}"/>
                </a:ext>
              </a:extLst>
            </p:cNvPr>
            <p:cNvCxnSpPr>
              <a:cxnSpLocks/>
            </p:cNvCxnSpPr>
            <p:nvPr/>
          </p:nvCxnSpPr>
          <p:spPr>
            <a:xfrm>
              <a:off x="6102772" y="4202371"/>
              <a:ext cx="84680" cy="19723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xmlns="" id="{C36F6A86-2A47-4655-AF77-FE048FA66D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80560" y="4217720"/>
              <a:ext cx="54419" cy="17399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xmlns="" id="{D91754A1-4280-4DD6-9D66-1A0445506F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631" y="4235216"/>
              <a:ext cx="54419" cy="17399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xmlns="" id="{647E66A1-A800-4A44-873E-E67811D3BD77}"/>
                </a:ext>
              </a:extLst>
            </p:cNvPr>
            <p:cNvCxnSpPr>
              <a:cxnSpLocks/>
            </p:cNvCxnSpPr>
            <p:nvPr/>
          </p:nvCxnSpPr>
          <p:spPr>
            <a:xfrm>
              <a:off x="6373050" y="4211972"/>
              <a:ext cx="84680" cy="19723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xmlns="" id="{7F349C5E-F0CE-4629-B445-1B1EC68F8C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56701" y="4297521"/>
              <a:ext cx="51868" cy="12724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xmlns="" id="{F40D739E-7871-40F1-83B0-19A6C2074910}"/>
                </a:ext>
              </a:extLst>
            </p:cNvPr>
            <p:cNvCxnSpPr>
              <a:cxnSpLocks/>
            </p:cNvCxnSpPr>
            <p:nvPr/>
          </p:nvCxnSpPr>
          <p:spPr>
            <a:xfrm>
              <a:off x="6239911" y="4210048"/>
              <a:ext cx="84680" cy="19723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xmlns="" id="{7A7119B2-069E-4149-9410-ED488B0C6902}"/>
                </a:ext>
              </a:extLst>
            </p:cNvPr>
            <p:cNvCxnSpPr>
              <a:cxnSpLocks/>
            </p:cNvCxnSpPr>
            <p:nvPr/>
          </p:nvCxnSpPr>
          <p:spPr>
            <a:xfrm>
              <a:off x="6506189" y="4309248"/>
              <a:ext cx="21661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6" name="Picture 10" descr="まとめ】車の無料イラスト素材｜イラストイメージ">
            <a:extLst>
              <a:ext uri="{FF2B5EF4-FFF2-40B4-BE49-F238E27FC236}">
                <a16:creationId xmlns:a16="http://schemas.microsoft.com/office/drawing/2014/main" xmlns="" id="{DDA6A4CB-36C1-4941-BF5B-B999EED11B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1" t="24533" r="7356" b="23772"/>
          <a:stretch/>
        </p:blipFill>
        <p:spPr bwMode="auto">
          <a:xfrm rot="10800000">
            <a:off x="2897032" y="5594849"/>
            <a:ext cx="1016876" cy="62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xmlns="" id="{431E7F5F-A2BF-48B8-B443-AC98112857BA}"/>
              </a:ext>
            </a:extLst>
          </p:cNvPr>
          <p:cNvSpPr/>
          <p:nvPr/>
        </p:nvSpPr>
        <p:spPr>
          <a:xfrm>
            <a:off x="2879442" y="5698939"/>
            <a:ext cx="79513" cy="1987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xmlns="" id="{DAA40E82-6650-4CAF-8593-231AA55454C4}"/>
              </a:ext>
            </a:extLst>
          </p:cNvPr>
          <p:cNvSpPr/>
          <p:nvPr/>
        </p:nvSpPr>
        <p:spPr>
          <a:xfrm>
            <a:off x="2880557" y="5962562"/>
            <a:ext cx="79513" cy="1987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xmlns="" id="{3D1F4A45-E506-452D-8790-50A89CAECC6B}"/>
              </a:ext>
            </a:extLst>
          </p:cNvPr>
          <p:cNvCxnSpPr/>
          <p:nvPr/>
        </p:nvCxnSpPr>
        <p:spPr>
          <a:xfrm>
            <a:off x="1828800" y="5920037"/>
            <a:ext cx="46566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550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F906F1D2-477C-467A-8F1E-BD6935D8395B}"/>
              </a:ext>
            </a:extLst>
          </p:cNvPr>
          <p:cNvSpPr txBox="1"/>
          <p:nvPr/>
        </p:nvSpPr>
        <p:spPr>
          <a:xfrm>
            <a:off x="343446" y="127592"/>
            <a:ext cx="71749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Japan proposes to apply the values which are based on braking distance researched by Korea (ACSF-22-09r1) to the minimum following distance in the speed range above 60km/h.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No change is needed below 60 km/h, because the values are almost equal to or greater than the value based on braking distance.  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50E224BC-99C0-422A-92AB-8D9E18EBA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894" y="1428143"/>
            <a:ext cx="1809650" cy="13573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xmlns="" id="{05BFA88C-F84A-443B-9C2A-B88A23103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666" y="2281306"/>
            <a:ext cx="4301468" cy="29612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F906F1D2-477C-467A-8F1E-BD6935D8395B}"/>
              </a:ext>
            </a:extLst>
          </p:cNvPr>
          <p:cNvSpPr txBox="1"/>
          <p:nvPr/>
        </p:nvSpPr>
        <p:spPr>
          <a:xfrm>
            <a:off x="343446" y="5226784"/>
            <a:ext cx="71749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Notwithstanding the above requirement, the requirement can be deemed to be satisfied if the TS admit that the ADS is capable of avoiding collision in case of a sudden stop (i.e. velocity decreased suddenly to 0km/h) of the leading vehicle.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551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65D9AEC1-A523-49EC-8343-342911BD3CDD}"/>
              </a:ext>
            </a:extLst>
          </p:cNvPr>
          <p:cNvSpPr txBox="1"/>
          <p:nvPr/>
        </p:nvSpPr>
        <p:spPr>
          <a:xfrm>
            <a:off x="896106" y="2344393"/>
            <a:ext cx="7174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Appendix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D6A70DE1-2A33-4A8F-853A-371170ACB3D1}"/>
              </a:ext>
            </a:extLst>
          </p:cNvPr>
          <p:cNvSpPr txBox="1"/>
          <p:nvPr/>
        </p:nvSpPr>
        <p:spPr>
          <a:xfrm>
            <a:off x="1068602" y="3636445"/>
            <a:ext cx="7174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Extracts from ACSF-22-09r1 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655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xmlns="" id="{ADF0F594-BC22-432C-AD65-6AE9A9EEA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64" y="166895"/>
            <a:ext cx="8691823" cy="65195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71729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xmlns="" id="{C3631D7E-EF24-43E5-ACB1-A93C66ADE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355" y="251210"/>
            <a:ext cx="8647322" cy="64862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339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xmlns="" id="{C5349FEE-C025-4AE4-B822-1EC98CD7D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51" y="230758"/>
            <a:ext cx="8667889" cy="650163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47909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xmlns="" id="{90B492F8-A98A-4247-90AB-C4FC4F89F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557" y="223562"/>
            <a:ext cx="8546885" cy="64108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7015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xmlns="" id="{5ACB1866-32DB-415A-8B20-66DD1732E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58" y="211015"/>
            <a:ext cx="8680812" cy="65113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336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207</Words>
  <Application>Microsoft Office PowerPoint</Application>
  <PresentationFormat>Bildschirmpräsentation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Office テーマ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児島亨</dc:creator>
  <cp:lastModifiedBy>Hoppe, Isabelle</cp:lastModifiedBy>
  <cp:revision>44</cp:revision>
  <dcterms:created xsi:type="dcterms:W3CDTF">2021-04-05T01:03:06Z</dcterms:created>
  <dcterms:modified xsi:type="dcterms:W3CDTF">2021-04-28T07:13:32Z</dcterms:modified>
</cp:coreProperties>
</file>