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82" r:id="rId3"/>
    <p:sldId id="283" r:id="rId4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4133C8"/>
    <a:srgbClr val="FF0000"/>
    <a:srgbClr val="4087C8"/>
    <a:srgbClr val="EAEFF7"/>
    <a:srgbClr val="FF5050"/>
    <a:srgbClr val="FFCCFF"/>
    <a:srgbClr val="FFFF99"/>
    <a:srgbClr val="9BDFF7"/>
    <a:srgbClr val="8BD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04" autoAdjust="0"/>
  </p:normalViewPr>
  <p:slideViewPr>
    <p:cSldViewPr>
      <p:cViewPr varScale="1">
        <p:scale>
          <a:sx n="87" d="100"/>
          <a:sy n="87" d="100"/>
        </p:scale>
        <p:origin x="-13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AE83-6876-449D-BCCE-496EC707688A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39ECE-9559-4BF9-A72E-0A6C08851105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30D34-39EC-4333-89A4-48E429B38CE2}" type="datetimeFigureOut">
              <a:rPr kumimoji="1" lang="ja-JP" altLang="en-US" smtClean="0"/>
              <a:t>2021/4/28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5C97-5DEC-465A-942A-ECFBEE6DB4E1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974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0"/>
            <a:ext cx="752475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‹Nr.›</a:t>
            </a:fld>
            <a:endParaRPr lang="en-US" altLang="ja-JP" dirty="0"/>
          </a:p>
        </p:txBody>
      </p:sp>
      <p:pic>
        <p:nvPicPr>
          <p:cNvPr id="14" name="オブジェクト 7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41702" y="6111999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‹Nr.›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9144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4035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pic>
        <p:nvPicPr>
          <p:cNvPr id="19" name="オブジェクト 7"/>
          <p:cNvPicPr>
            <a:picLocks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5" r="67487" b="-17436"/>
          <a:stretch>
            <a:fillRect/>
          </a:stretch>
        </p:blipFill>
        <p:spPr bwMode="auto">
          <a:xfrm>
            <a:off x="7832476" y="23813"/>
            <a:ext cx="12588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15616" y="1844824"/>
            <a:ext cx="7772400" cy="1470025"/>
          </a:xfrm>
        </p:spPr>
        <p:txBody>
          <a:bodyPr/>
          <a:lstStyle/>
          <a:p>
            <a:r>
              <a:rPr lang="en-US" altLang="ja-JP" dirty="0" smtClean="0"/>
              <a:t>Lane change requirement concept</a:t>
            </a:r>
            <a:endParaRPr lang="ja-JP" altLang="en-US" dirty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653136"/>
            <a:ext cx="6400800" cy="1054968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latin typeface="ＭＳ Ｐゴシック" charset="-128"/>
              </a:rPr>
              <a:t>MLIT</a:t>
            </a:r>
            <a:r>
              <a:rPr lang="en-US" altLang="ja-JP" sz="2800" dirty="0">
                <a:latin typeface="ＭＳ Ｐゴシック" charset="-128"/>
              </a:rPr>
              <a:t>, Japan</a:t>
            </a:r>
            <a:endParaRPr lang="ja-JP" altLang="en-US" sz="2800" dirty="0">
              <a:latin typeface="ＭＳ Ｐゴシック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1E978-A3B9-4673-8199-37972939230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C81A1BA-EE1F-4999-BEEC-343EAF573224}"/>
              </a:ext>
            </a:extLst>
          </p:cNvPr>
          <p:cNvSpPr txBox="1"/>
          <p:nvPr/>
        </p:nvSpPr>
        <p:spPr>
          <a:xfrm>
            <a:off x="7693457" y="79554"/>
            <a:ext cx="119455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00" dirty="0" smtClean="0"/>
              <a:t>UNR157</a:t>
            </a:r>
            <a:r>
              <a:rPr lang="en-US" sz="1100" dirty="0" smtClean="0"/>
              <a:t>-05-04</a:t>
            </a:r>
            <a:endParaRPr lang="en-US" sz="1100" dirty="0"/>
          </a:p>
          <a:p>
            <a:pPr algn="r"/>
            <a:r>
              <a:rPr lang="en-US" sz="1100" dirty="0" smtClean="0"/>
              <a:t>5</a:t>
            </a:r>
            <a:r>
              <a:rPr lang="en-US" sz="1100" baseline="30000" dirty="0" smtClean="0"/>
              <a:t>h</a:t>
            </a:r>
            <a:r>
              <a:rPr lang="en-US" sz="1100" dirty="0" smtClean="0"/>
              <a:t> SIG on R157</a:t>
            </a:r>
          </a:p>
          <a:p>
            <a:pPr algn="r"/>
            <a:r>
              <a:rPr lang="en-US" sz="1100" dirty="0" smtClean="0"/>
              <a:t>10,11 May </a:t>
            </a:r>
            <a:r>
              <a:rPr lang="en-US" sz="1100" dirty="0"/>
              <a:t>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353FB79-8B18-41EF-A538-CA696263C12D}"/>
              </a:ext>
            </a:extLst>
          </p:cNvPr>
          <p:cNvSpPr txBox="1"/>
          <p:nvPr/>
        </p:nvSpPr>
        <p:spPr>
          <a:xfrm>
            <a:off x="179512" y="79554"/>
            <a:ext cx="2483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Submitted by the experts from Japan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956376" cy="476250"/>
          </a:xfrm>
        </p:spPr>
        <p:txBody>
          <a:bodyPr/>
          <a:lstStyle/>
          <a:p>
            <a:r>
              <a:rPr lang="en-US" altLang="ja-JP" sz="2400" dirty="0"/>
              <a:t>Lane change requirement concept</a:t>
            </a:r>
            <a:endParaRPr lang="ja-JP" altLang="en-US" sz="24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10400" y="6625158"/>
            <a:ext cx="2133600" cy="476250"/>
          </a:xfrm>
        </p:spPr>
        <p:txBody>
          <a:bodyPr/>
          <a:lstStyle/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299897"/>
              </p:ext>
            </p:extLst>
          </p:nvPr>
        </p:nvGraphicFramePr>
        <p:xfrm>
          <a:off x="107503" y="836712"/>
          <a:ext cx="9001001" cy="5959602"/>
        </p:xfrm>
        <a:graphic>
          <a:graphicData uri="http://schemas.openxmlformats.org/drawingml/2006/table">
            <a:tbl>
              <a:tblPr firstRow="1" bandRow="1"/>
              <a:tblGrid>
                <a:gridCol w="1512169">
                  <a:extLst>
                    <a:ext uri="{9D8B030D-6E8A-4147-A177-3AD203B41FA5}">
                      <a16:colId xmlns:a16="http://schemas.microsoft.com/office/drawing/2014/main" xmlns="" val="2723026834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xmlns="" val="3966744643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xmlns="" val="2234030162"/>
                    </a:ext>
                  </a:extLst>
                </a:gridCol>
              </a:tblGrid>
              <a:tr h="49397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r>
                        <a:rPr kumimoji="1" lang="en-US" altLang="ja-JP" sz="1600" dirty="0" smtClean="0">
                          <a:latin typeface="+mn-lt"/>
                        </a:rPr>
                        <a:t>Regular lane change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/>
                      </a:r>
                      <a:br>
                        <a:rPr kumimoji="1" lang="en-US" altLang="ja-JP" sz="1400" dirty="0" smtClean="0">
                          <a:latin typeface="+mn-lt"/>
                        </a:rPr>
                      </a:br>
                      <a:r>
                        <a:rPr kumimoji="1" lang="en-US" altLang="ja-JP" sz="1200" dirty="0" smtClean="0">
                          <a:latin typeface="+mn-lt"/>
                        </a:rPr>
                        <a:t>(Especially passing slow vehicles)</a:t>
                      </a:r>
                      <a:endParaRPr kumimoji="1" lang="ja-JP" altLang="en-US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r>
                        <a:rPr kumimoji="1" lang="en-US" altLang="ja-JP" sz="1600" dirty="0" smtClean="0">
                          <a:latin typeface="+mn-lt"/>
                        </a:rPr>
                        <a:t>Emergency lane change</a:t>
                      </a:r>
                      <a:r>
                        <a:rPr kumimoji="1" lang="en-US" altLang="ja-JP" sz="1200" dirty="0" smtClean="0">
                          <a:latin typeface="+mn-lt"/>
                        </a:rPr>
                        <a:t> (MRM, </a:t>
                      </a:r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emergency</a:t>
                      </a:r>
                      <a:r>
                        <a:rPr kumimoji="1" lang="en-US" altLang="ja-JP" sz="1200" dirty="0" smtClean="0">
                          <a:solidFill>
                            <a:srgbClr val="00B050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200" dirty="0" smtClean="0">
                          <a:latin typeface="+mn-lt"/>
                        </a:rPr>
                        <a:t>evasive </a:t>
                      </a:r>
                      <a:r>
                        <a:rPr kumimoji="1" lang="en-US" altLang="ja-JP" sz="1200" dirty="0" err="1" smtClean="0">
                          <a:latin typeface="+mn-lt"/>
                        </a:rPr>
                        <a:t>manoeuvre</a:t>
                      </a:r>
                      <a:r>
                        <a:rPr kumimoji="1" lang="en-US" altLang="ja-JP" sz="1200" dirty="0" smtClean="0">
                          <a:latin typeface="+mn-lt"/>
                        </a:rPr>
                        <a:t>)</a:t>
                      </a:r>
                      <a:endParaRPr kumimoji="1" lang="ja-JP" altLang="en-US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52548608"/>
                  </a:ext>
                </a:extLst>
              </a:tr>
              <a:tr h="132594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Situation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Lane change in order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to continue normal driving (i.e. passing slow vehicles, merging, departing)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These types of lane change are not necessarily essential.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Situations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that are safer by changing lane than by keeping lane. (risk mitigation, collision avoidance)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03376072"/>
                  </a:ext>
                </a:extLst>
              </a:tr>
              <a:tr h="9099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Required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safety level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As safe as lane keeping</a:t>
                      </a:r>
                      <a:b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ja-JP" sz="1400" b="1" dirty="0" smtClean="0">
                          <a:ln>
                            <a:solidFill>
                              <a:srgbClr val="4133C8"/>
                            </a:solidFill>
                          </a:ln>
                          <a:solidFill>
                            <a:schemeClr val="tx1"/>
                          </a:solidFill>
                        </a:rPr>
                        <a:t>safe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ja-JP" sz="1400" b="1" dirty="0" smtClean="0">
                          <a:ln>
                            <a:solidFill>
                              <a:srgbClr val="4133C8"/>
                            </a:solidFill>
                          </a:ln>
                          <a:solidFill>
                            <a:schemeClr val="tx1"/>
                          </a:solidFill>
                        </a:rPr>
                        <a:t>safe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Avoid collision or mitigate damage because the situation is already in danger</a:t>
                      </a:r>
                      <a:b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kumimoji="1" lang="en-US" altLang="ja-JP" sz="1400" b="1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</a:rPr>
                        <a:t>not safe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14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safer</a:t>
                      </a:r>
                      <a:r>
                        <a:rPr kumimoji="1" lang="en-US" altLang="ja-JP" sz="1400" b="1" baseline="0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 than before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0418229"/>
                  </a:ext>
                </a:extLst>
              </a:tr>
              <a:tr h="9099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Requirement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Do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not cause accident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Should detect the vehicles in the target lane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Should detect “next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next</a:t>
                      </a: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游ゴシック" panose="020F0502020204030204"/>
                          <a:ea typeface="+mn-ea"/>
                          <a:cs typeface="+mn-cs"/>
                        </a:rPr>
                        <a:t>”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lane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and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more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游ゴシック" panose="020F0502020204030204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Should avoid collision or </a:t>
                      </a:r>
                      <a:r>
                        <a:rPr kumimoji="1" lang="en-US" altLang="ja-JP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minimise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damage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8838465"/>
                  </a:ext>
                </a:extLst>
              </a:tr>
              <a:tr h="314859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Technical difficulty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83400943"/>
                  </a:ext>
                </a:extLst>
              </a:tr>
              <a:tr h="335979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Priority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 (not necessary with speed extension)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(necessary with</a:t>
                      </a:r>
                      <a:r>
                        <a:rPr kumimoji="1" lang="en-US" altLang="ja-JP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speed extension</a:t>
                      </a:r>
                      <a:r>
                        <a:rPr kumimoji="1" lang="en-US" altLang="ja-JP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1" lang="ja-JP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2855486"/>
                  </a:ext>
                </a:extLst>
              </a:tr>
              <a:tr h="132594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Way forward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Discuss this requirement in later stage.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(Since the various environment and movement of vehicles have to be considered by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scenario based testing, this issue should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be discussed in FRAV and VMAD first.</a:t>
                      </a:r>
                      <a:r>
                        <a:rPr kumimoji="1" lang="ja-JP" altLang="en-US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Avoiding divergence with FRAV/VMAD is also important aspect.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Discuss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this requirement first.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The requirement of RMF can be applicable.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Discussing step by step (from lower level to high level) can make the process easier.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5322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89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568" y="1381640"/>
            <a:ext cx="2926334" cy="4489001"/>
          </a:xfrm>
          <a:prstGeom prst="rect">
            <a:avLst/>
          </a:prstGeom>
        </p:spPr>
      </p:pic>
      <p:pic>
        <p:nvPicPr>
          <p:cNvPr id="18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73B4EF79-C58E-4E2D-9346-DE057DEC0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>
            <a:off x="6331676" y="3890593"/>
            <a:ext cx="465743" cy="8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7704203" y="3158374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73B4EF79-C58E-4E2D-9346-DE057DEC0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>
            <a:off x="5622139" y="2690915"/>
            <a:ext cx="465743" cy="8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曲線コネクタ 23"/>
          <p:cNvCxnSpPr>
            <a:stCxn id="18" idx="0"/>
            <a:endCxn id="22" idx="2"/>
          </p:cNvCxnSpPr>
          <p:nvPr/>
        </p:nvCxnSpPr>
        <p:spPr>
          <a:xfrm rot="16200000" flipV="1">
            <a:off x="6016100" y="3342144"/>
            <a:ext cx="387361" cy="70953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図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81640"/>
            <a:ext cx="2926334" cy="4489001"/>
          </a:xfrm>
          <a:prstGeom prst="rect">
            <a:avLst/>
          </a:prstGeom>
        </p:spPr>
      </p:pic>
      <p:pic>
        <p:nvPicPr>
          <p:cNvPr id="35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73B4EF79-C58E-4E2D-9346-DE057DEC0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>
            <a:off x="1548640" y="3890594"/>
            <a:ext cx="465743" cy="8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73B4EF79-C58E-4E2D-9346-DE057DEC0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>
            <a:off x="2350153" y="2695470"/>
            <a:ext cx="465743" cy="8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曲線コネクタ 38"/>
          <p:cNvCxnSpPr>
            <a:stCxn id="35" idx="0"/>
            <a:endCxn id="38" idx="2"/>
          </p:cNvCxnSpPr>
          <p:nvPr/>
        </p:nvCxnSpPr>
        <p:spPr>
          <a:xfrm rot="5400000" flipH="1" flipV="1">
            <a:off x="1990865" y="3298435"/>
            <a:ext cx="382807" cy="80151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6956528" y="5118499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2166319" y="5123548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7005383" y="1553792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2956527" y="3963725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曲線コネクタ 49"/>
          <p:cNvCxnSpPr>
            <a:stCxn id="49" idx="1"/>
          </p:cNvCxnSpPr>
          <p:nvPr/>
        </p:nvCxnSpPr>
        <p:spPr>
          <a:xfrm rot="16200000" flipV="1">
            <a:off x="2145795" y="2621041"/>
            <a:ext cx="1638480" cy="7316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2224924" y="1576630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516996" y="6235512"/>
            <a:ext cx="2001715" cy="510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Image of detection area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3938621" y="3097074"/>
            <a:ext cx="1168953" cy="762507"/>
          </a:xfrm>
          <a:prstGeom prst="wedgeRoundRectCallout">
            <a:avLst>
              <a:gd name="adj1" fmla="val -80242"/>
              <a:gd name="adj2" fmla="val 49331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Detect vehicle which</a:t>
            </a:r>
            <a:r>
              <a:rPr kumimoji="1" lang="en-US" altLang="ja-JP" sz="1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go to lane 2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22974" y="1020068"/>
            <a:ext cx="218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①　　　②　　　③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454578" y="1052286"/>
            <a:ext cx="218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①　　　②　　　③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角丸四角形吹き出し 36"/>
          <p:cNvSpPr/>
          <p:nvPr/>
        </p:nvSpPr>
        <p:spPr>
          <a:xfrm>
            <a:off x="3938621" y="5045010"/>
            <a:ext cx="1168954" cy="762507"/>
          </a:xfrm>
          <a:prstGeom prst="wedgeRoundRectCallout">
            <a:avLst>
              <a:gd name="adj1" fmla="val -144446"/>
              <a:gd name="adj2" fmla="val -720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Detect vehicle on lane 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43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1396603" y="2478806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曲線コネクタ 46"/>
          <p:cNvCxnSpPr>
            <a:stCxn id="43" idx="0"/>
            <a:endCxn id="51" idx="3"/>
          </p:cNvCxnSpPr>
          <p:nvPr/>
        </p:nvCxnSpPr>
        <p:spPr>
          <a:xfrm flipV="1">
            <a:off x="1987575" y="2167602"/>
            <a:ext cx="611657" cy="527868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角丸四角形吹き出し 47"/>
          <p:cNvSpPr/>
          <p:nvPr/>
        </p:nvSpPr>
        <p:spPr>
          <a:xfrm>
            <a:off x="158225" y="1372199"/>
            <a:ext cx="1168953" cy="762507"/>
          </a:xfrm>
          <a:prstGeom prst="wedgeRoundRectCallout">
            <a:avLst>
              <a:gd name="adj1" fmla="val 68383"/>
              <a:gd name="adj2" fmla="val 100725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Detect vehicle</a:t>
            </a:r>
            <a:r>
              <a:rPr kumimoji="1" lang="en-US" altLang="ja-JP" sz="1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which go to lane 2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062016" y="5884115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Regular lane change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713547" y="5884115"/>
            <a:ext cx="27383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Emergency lane change 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MRM,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Emergency evasive </a:t>
            </a:r>
            <a:r>
              <a:rPr kumimoji="1" lang="en-US" altLang="ja-JP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manoeuvre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52" name="Picture 12" descr="上から見た車のイラスト（セダン） | かわいいフリー素材集 いらすとや">
            <a:extLst>
              <a:ext uri="{FF2B5EF4-FFF2-40B4-BE49-F238E27FC236}">
                <a16:creationId xmlns:a16="http://schemas.microsoft.com/office/drawing/2014/main" xmlns="" id="{73B4EF79-C58E-4E2D-9346-DE057DEC0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4680" r="15641" b="5665"/>
          <a:stretch/>
        </p:blipFill>
        <p:spPr bwMode="auto">
          <a:xfrm>
            <a:off x="3903816" y="1347555"/>
            <a:ext cx="300840" cy="52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0" descr="まとめ】車の無料イラスト素材｜イラストイメージ">
            <a:extLst>
              <a:ext uri="{FF2B5EF4-FFF2-40B4-BE49-F238E27FC236}">
                <a16:creationId xmlns:a16="http://schemas.microsoft.com/office/drawing/2014/main" xmlns="" id="{95A9F223-24F3-465D-AA96-705CFA51A7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t="24533" r="7356" b="23772"/>
          <a:stretch/>
        </p:blipFill>
        <p:spPr bwMode="auto">
          <a:xfrm rot="5400000">
            <a:off x="3809484" y="-1181049"/>
            <a:ext cx="505353" cy="3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3798687" y="2253621"/>
            <a:ext cx="516945" cy="29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テキスト ボックス 26"/>
          <p:cNvSpPr txBox="1"/>
          <p:nvPr/>
        </p:nvSpPr>
        <p:spPr>
          <a:xfrm>
            <a:off x="4170598" y="1460005"/>
            <a:ext cx="1166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Ego vehicle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82424" y="-1185824"/>
            <a:ext cx="904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静止車両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202440" y="2234835"/>
            <a:ext cx="1511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 smtClean="0">
                <a:solidFill>
                  <a:srgbClr val="000000"/>
                </a:solidFill>
              </a:rPr>
              <a:t>Other vehicles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7" name="角丸四角形吹き出し 56"/>
          <p:cNvSpPr/>
          <p:nvPr/>
        </p:nvSpPr>
        <p:spPr>
          <a:xfrm>
            <a:off x="7144626" y="4033670"/>
            <a:ext cx="1168953" cy="762507"/>
          </a:xfrm>
          <a:prstGeom prst="wedgeRoundRectCallout">
            <a:avLst>
              <a:gd name="adj1" fmla="val -146174"/>
              <a:gd name="adj2" fmla="val 44192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Detect shoulder condition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546032" y="1447998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shoulder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59" name="Picture 6" descr="上から見た車">
            <a:extLst>
              <a:ext uri="{FF2B5EF4-FFF2-40B4-BE49-F238E27FC236}">
                <a16:creationId xmlns:a16="http://schemas.microsoft.com/office/drawing/2014/main" xmlns="" id="{708D6987-BD62-4E0F-A110-AA742067C3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26380" r="8678" b="25516"/>
          <a:stretch/>
        </p:blipFill>
        <p:spPr bwMode="auto">
          <a:xfrm rot="5400000">
            <a:off x="6200527" y="5202655"/>
            <a:ext cx="748616" cy="4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円 30"/>
          <p:cNvSpPr/>
          <p:nvPr/>
        </p:nvSpPr>
        <p:spPr>
          <a:xfrm rot="2525962">
            <a:off x="5564261" y="3457068"/>
            <a:ext cx="1780634" cy="1836231"/>
          </a:xfrm>
          <a:prstGeom prst="pi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0" name="円 39"/>
          <p:cNvSpPr/>
          <p:nvPr/>
        </p:nvSpPr>
        <p:spPr>
          <a:xfrm rot="13467974">
            <a:off x="573215" y="2742263"/>
            <a:ext cx="3032469" cy="3108981"/>
          </a:xfrm>
          <a:prstGeom prst="pie">
            <a:avLst>
              <a:gd name="adj1" fmla="val 187312"/>
              <a:gd name="adj2" fmla="val 16200000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flipH="1" flipV="1">
            <a:off x="2987824" y="5486896"/>
            <a:ext cx="559675" cy="74861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endCxn id="31" idx="1"/>
          </p:cNvCxnSpPr>
          <p:nvPr/>
        </p:nvCxnSpPr>
        <p:spPr>
          <a:xfrm flipV="1">
            <a:off x="5460178" y="5056410"/>
            <a:ext cx="378878" cy="115289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742701" y="563037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shoulder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8080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プレゼンテーションタイトル.pptx" id="{E7498F8A-E358-466F-AF97-A85145EC8708}" vid="{1396C27A-9803-4462-9F31-16E49278FC2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</Words>
  <Application>Microsoft Office PowerPoint</Application>
  <PresentationFormat>Bildschirmpräsentation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標準デザイン</vt:lpstr>
      <vt:lpstr>Lane change requirement concept</vt:lpstr>
      <vt:lpstr>Lane change requirement concept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recognition for scenario</dc:title>
  <dc:creator>ㅤ</dc:creator>
  <cp:lastModifiedBy>Hoppe, Isabelle</cp:lastModifiedBy>
  <cp:revision>96</cp:revision>
  <cp:lastPrinted>2020-08-19T06:33:26Z</cp:lastPrinted>
  <dcterms:created xsi:type="dcterms:W3CDTF">2020-08-07T01:55:54Z</dcterms:created>
  <dcterms:modified xsi:type="dcterms:W3CDTF">2021-04-28T07:16:13Z</dcterms:modified>
</cp:coreProperties>
</file>