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  <p:sldId id="261" r:id="rId7"/>
    <p:sldId id="259" r:id="rId8"/>
    <p:sldId id="260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-58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04CA-56C2-4382-A587-3A60F4D53708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18CA-54A0-42A4-8869-6CAC9B621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5781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04CA-56C2-4382-A587-3A60F4D53708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18CA-54A0-42A4-8869-6CAC9B621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2120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04CA-56C2-4382-A587-3A60F4D53708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18CA-54A0-42A4-8869-6CAC9B621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5984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04CA-56C2-4382-A587-3A60F4D53708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18CA-54A0-42A4-8869-6CAC9B621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7349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04CA-56C2-4382-A587-3A60F4D53708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18CA-54A0-42A4-8869-6CAC9B621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930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04CA-56C2-4382-A587-3A60F4D53708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18CA-54A0-42A4-8869-6CAC9B621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0369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04CA-56C2-4382-A587-3A60F4D53708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18CA-54A0-42A4-8869-6CAC9B621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6296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04CA-56C2-4382-A587-3A60F4D53708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18CA-54A0-42A4-8869-6CAC9B621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963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04CA-56C2-4382-A587-3A60F4D53708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18CA-54A0-42A4-8869-6CAC9B621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7116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04CA-56C2-4382-A587-3A60F4D53708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18CA-54A0-42A4-8869-6CAC9B621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0214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04CA-56C2-4382-A587-3A60F4D53708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18CA-54A0-42A4-8869-6CAC9B621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455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204CA-56C2-4382-A587-3A60F4D53708}" type="datetimeFigureOut">
              <a:rPr lang="de-DE" smtClean="0"/>
              <a:t>07.05.2021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118CA-54A0-42A4-8869-6CAC9B621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996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472730" y="1690884"/>
            <a:ext cx="8607229" cy="2680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de-DE" sz="3200" dirty="0"/>
              <a:t>OICA/CLEPA Input </a:t>
            </a:r>
          </a:p>
          <a:p>
            <a:pPr algn="ctr">
              <a:lnSpc>
                <a:spcPct val="120000"/>
              </a:lnSpc>
            </a:pP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</a:p>
          <a:p>
            <a:pPr algn="ctr">
              <a:lnSpc>
                <a:spcPct val="120000"/>
              </a:lnSpc>
            </a:pPr>
            <a:r>
              <a:rPr lang="en-US" sz="3200" dirty="0"/>
              <a:t>Special interest group on UN-R 157</a:t>
            </a:r>
          </a:p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en-US" dirty="0"/>
              <a:t>with regard to</a:t>
            </a:r>
          </a:p>
          <a:p>
            <a:pPr algn="ctr">
              <a:lnSpc>
                <a:spcPct val="120000"/>
              </a:lnSpc>
            </a:pPr>
            <a:r>
              <a:rPr lang="en-US" sz="3600" b="1" dirty="0"/>
              <a:t>Different types of lane crossing </a:t>
            </a:r>
            <a:r>
              <a:rPr lang="en-US" sz="3600" b="1" dirty="0" err="1"/>
              <a:t>manoeuvres</a:t>
            </a:r>
            <a:endParaRPr lang="de-DE" sz="3600" b="1" dirty="0"/>
          </a:p>
        </p:txBody>
      </p:sp>
      <p:pic>
        <p:nvPicPr>
          <p:cNvPr id="6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FA95-BD48-44A3-8FD1-EC503AF0B42B}" type="slidenum">
              <a:rPr lang="de-DE" smtClean="0"/>
              <a:t>1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9598024" y="1150657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UNR157-05-10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371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27487" y="290389"/>
            <a:ext cx="8937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ALKS </a:t>
            </a:r>
            <a:r>
              <a:rPr lang="de-DE" sz="2400" b="1" dirty="0" err="1"/>
              <a:t>types</a:t>
            </a:r>
            <a:r>
              <a:rPr lang="de-DE" sz="2400" b="1" dirty="0"/>
              <a:t> </a:t>
            </a:r>
            <a:r>
              <a:rPr lang="de-DE" sz="2400" b="1" dirty="0" err="1"/>
              <a:t>of</a:t>
            </a:r>
            <a:r>
              <a:rPr lang="de-DE" sz="2400" b="1" dirty="0"/>
              <a:t> </a:t>
            </a:r>
            <a:r>
              <a:rPr lang="de-DE" sz="2400" b="1" dirty="0" err="1"/>
              <a:t>manoeuvres</a:t>
            </a:r>
            <a:r>
              <a:rPr lang="de-DE" sz="2400" b="1" dirty="0"/>
              <a:t> </a:t>
            </a:r>
            <a:r>
              <a:rPr lang="de-DE" sz="2400" b="1" dirty="0" err="1"/>
              <a:t>leading</a:t>
            </a:r>
            <a:r>
              <a:rPr lang="de-DE" sz="2400" b="1" dirty="0"/>
              <a:t> </a:t>
            </a:r>
            <a:r>
              <a:rPr lang="de-DE" sz="2400" b="1" dirty="0" err="1"/>
              <a:t>the</a:t>
            </a:r>
            <a:r>
              <a:rPr lang="de-DE" sz="2400" b="1" dirty="0"/>
              <a:t> </a:t>
            </a:r>
            <a:r>
              <a:rPr lang="de-DE" sz="2400" b="1" dirty="0" err="1"/>
              <a:t>vehicle</a:t>
            </a:r>
            <a:r>
              <a:rPr lang="de-DE" sz="2400" b="1" dirty="0"/>
              <a:t> </a:t>
            </a:r>
            <a:r>
              <a:rPr lang="de-DE" sz="2400" b="1" dirty="0" err="1"/>
              <a:t>to</a:t>
            </a:r>
            <a:r>
              <a:rPr lang="de-DE" sz="2400" b="1" dirty="0"/>
              <a:t> </a:t>
            </a:r>
            <a:r>
              <a:rPr lang="de-DE" sz="2400" b="1" dirty="0" err="1"/>
              <a:t>cross</a:t>
            </a:r>
            <a:r>
              <a:rPr lang="de-DE" sz="2400" b="1" dirty="0"/>
              <a:t> </a:t>
            </a:r>
            <a:r>
              <a:rPr lang="de-DE" sz="2400" b="1" dirty="0" err="1"/>
              <a:t>lane</a:t>
            </a:r>
            <a:r>
              <a:rPr lang="de-DE" sz="2400" b="1" dirty="0"/>
              <a:t> </a:t>
            </a:r>
            <a:r>
              <a:rPr lang="de-DE" sz="2400" b="1" dirty="0" err="1"/>
              <a:t>markings</a:t>
            </a:r>
            <a:endParaRPr lang="de-DE" sz="2400" b="1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630379"/>
              </p:ext>
            </p:extLst>
          </p:nvPr>
        </p:nvGraphicFramePr>
        <p:xfrm>
          <a:off x="427487" y="1107855"/>
          <a:ext cx="11362183" cy="529877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188000">
                  <a:extLst>
                    <a:ext uri="{9D8B030D-6E8A-4147-A177-3AD203B41FA5}">
                      <a16:colId xmlns:a16="http://schemas.microsoft.com/office/drawing/2014/main" xmlns="" val="2027751669"/>
                    </a:ext>
                  </a:extLst>
                </a:gridCol>
                <a:gridCol w="1274362">
                  <a:extLst>
                    <a:ext uri="{9D8B030D-6E8A-4147-A177-3AD203B41FA5}">
                      <a16:colId xmlns:a16="http://schemas.microsoft.com/office/drawing/2014/main" xmlns="" val="3895339839"/>
                    </a:ext>
                  </a:extLst>
                </a:gridCol>
                <a:gridCol w="1397479">
                  <a:extLst>
                    <a:ext uri="{9D8B030D-6E8A-4147-A177-3AD203B41FA5}">
                      <a16:colId xmlns:a16="http://schemas.microsoft.com/office/drawing/2014/main" xmlns="" val="3978517865"/>
                    </a:ext>
                  </a:extLst>
                </a:gridCol>
                <a:gridCol w="1992702">
                  <a:extLst>
                    <a:ext uri="{9D8B030D-6E8A-4147-A177-3AD203B41FA5}">
                      <a16:colId xmlns:a16="http://schemas.microsoft.com/office/drawing/2014/main" xmlns="" val="4187632234"/>
                    </a:ext>
                  </a:extLst>
                </a:gridCol>
                <a:gridCol w="1955557">
                  <a:extLst>
                    <a:ext uri="{9D8B030D-6E8A-4147-A177-3AD203B41FA5}">
                      <a16:colId xmlns:a16="http://schemas.microsoft.com/office/drawing/2014/main" xmlns="" val="651831586"/>
                    </a:ext>
                  </a:extLst>
                </a:gridCol>
                <a:gridCol w="1475117">
                  <a:extLst>
                    <a:ext uri="{9D8B030D-6E8A-4147-A177-3AD203B41FA5}">
                      <a16:colId xmlns:a16="http://schemas.microsoft.com/office/drawing/2014/main" xmlns="" val="4228796521"/>
                    </a:ext>
                  </a:extLst>
                </a:gridCol>
                <a:gridCol w="2078966">
                  <a:extLst>
                    <a:ext uri="{9D8B030D-6E8A-4147-A177-3AD203B41FA5}">
                      <a16:colId xmlns:a16="http://schemas.microsoft.com/office/drawing/2014/main" xmlns="" val="2728023863"/>
                    </a:ext>
                  </a:extLst>
                </a:gridCol>
              </a:tblGrid>
              <a:tr h="522537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Category</a:t>
                      </a:r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Regular Lane Change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MRM Lane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/>
                        <a:t>Manoeuvre</a:t>
                      </a:r>
                      <a:r>
                        <a:rPr lang="de-DE" sz="1400" baseline="0" dirty="0"/>
                        <a:t> </a:t>
                      </a:r>
                      <a:r>
                        <a:rPr lang="de-DE" sz="1400" baseline="0" dirty="0" err="1"/>
                        <a:t>crossing</a:t>
                      </a:r>
                      <a:r>
                        <a:rPr lang="de-DE" sz="1400" baseline="0" dirty="0"/>
                        <a:t> </a:t>
                      </a:r>
                      <a:r>
                        <a:rPr lang="de-DE" sz="1400" baseline="0" dirty="0" err="1"/>
                        <a:t>lane</a:t>
                      </a:r>
                      <a:r>
                        <a:rPr lang="de-DE" sz="1400" baseline="0" dirty="0"/>
                        <a:t> </a:t>
                      </a:r>
                      <a:r>
                        <a:rPr lang="de-DE" sz="1400" baseline="0" dirty="0" err="1"/>
                        <a:t>markings</a:t>
                      </a:r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Evasive</a:t>
                      </a:r>
                      <a:r>
                        <a:rPr lang="de-DE" sz="14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400" b="1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Steering</a:t>
                      </a:r>
                      <a:r>
                        <a:rPr lang="de-DE" sz="14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400" b="1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crossing</a:t>
                      </a:r>
                      <a:r>
                        <a:rPr lang="de-DE" sz="14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400" b="1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lane</a:t>
                      </a:r>
                      <a:r>
                        <a:rPr lang="de-DE" sz="14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400" b="1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markings</a:t>
                      </a:r>
                      <a:r>
                        <a:rPr lang="de-DE" sz="14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400" b="1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during</a:t>
                      </a:r>
                      <a:r>
                        <a:rPr lang="de-DE" sz="14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 Emergency </a:t>
                      </a:r>
                      <a:r>
                        <a:rPr lang="de-DE" sz="1400" b="1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Manoeuvre</a:t>
                      </a:r>
                      <a:r>
                        <a:rPr lang="de-DE" sz="14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843410"/>
                  </a:ext>
                </a:extLst>
              </a:tr>
              <a:tr h="522537">
                <a:tc>
                  <a:txBody>
                    <a:bodyPr/>
                    <a:lstStyle/>
                    <a:p>
                      <a:r>
                        <a:rPr lang="de-DE" sz="1400" b="1" dirty="0" err="1"/>
                        <a:t>Subcategory</a:t>
                      </a:r>
                      <a:endParaRPr lang="de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Regular </a:t>
                      </a:r>
                      <a:r>
                        <a:rPr lang="de-DE" sz="1400" dirty="0" err="1"/>
                        <a:t>lane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change</a:t>
                      </a:r>
                      <a:r>
                        <a:rPr lang="de-DE" sz="1400" dirty="0"/>
                        <a:t> („optional“)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Regular </a:t>
                      </a:r>
                      <a:r>
                        <a:rPr lang="de-DE" sz="1400" dirty="0" err="1"/>
                        <a:t>lane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change</a:t>
                      </a:r>
                      <a:r>
                        <a:rPr lang="de-DE" sz="1400" dirty="0"/>
                        <a:t> („</a:t>
                      </a:r>
                      <a:r>
                        <a:rPr lang="de-DE" sz="1400" dirty="0" err="1"/>
                        <a:t>required</a:t>
                      </a:r>
                      <a:r>
                        <a:rPr lang="de-DE" sz="1400" dirty="0"/>
                        <a:t>“)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kern="1200" dirty="0"/>
                        <a:t>Emergency Lane Change</a:t>
                      </a:r>
                      <a:endParaRPr lang="de-DE" sz="14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/>
                        <a:t>Emergency evasive </a:t>
                      </a:r>
                      <a:r>
                        <a:rPr lang="de-DE" sz="1400" dirty="0" err="1"/>
                        <a:t>manoeuvre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crossing</a:t>
                      </a:r>
                      <a:r>
                        <a:rPr lang="de-DE" sz="1400" baseline="0" dirty="0"/>
                        <a:t> </a:t>
                      </a:r>
                      <a:r>
                        <a:rPr lang="de-DE" sz="1400" baseline="0" dirty="0" err="1"/>
                        <a:t>lane</a:t>
                      </a:r>
                      <a:r>
                        <a:rPr lang="de-DE" sz="1400" baseline="0" dirty="0"/>
                        <a:t> </a:t>
                      </a:r>
                      <a:r>
                        <a:rPr lang="de-DE" sz="1400" baseline="0" dirty="0" err="1"/>
                        <a:t>markings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4589258"/>
                  </a:ext>
                </a:extLst>
              </a:tr>
              <a:tr h="1332000">
                <a:tc>
                  <a:txBody>
                    <a:bodyPr/>
                    <a:lstStyle/>
                    <a:p>
                      <a:r>
                        <a:rPr lang="de-DE" sz="1400" b="1" dirty="0" err="1"/>
                        <a:t>Examples</a:t>
                      </a:r>
                      <a:endParaRPr lang="de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5989179"/>
                  </a:ext>
                </a:extLst>
              </a:tr>
              <a:tr h="1079292">
                <a:tc>
                  <a:txBody>
                    <a:bodyPr/>
                    <a:lstStyle/>
                    <a:p>
                      <a:r>
                        <a:rPr lang="de-DE" sz="1400" b="1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Operation </a:t>
                      </a:r>
                      <a:r>
                        <a:rPr lang="de-DE" sz="1200" dirty="0" err="1"/>
                        <a:t>can</a:t>
                      </a:r>
                      <a:r>
                        <a:rPr lang="de-DE" sz="1200" dirty="0"/>
                        <a:t> in </a:t>
                      </a:r>
                      <a:r>
                        <a:rPr lang="de-DE" sz="1200" dirty="0" err="1"/>
                        <a:t>principle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be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continued</a:t>
                      </a:r>
                      <a:r>
                        <a:rPr lang="de-DE" sz="1200" baseline="0" dirty="0"/>
                        <a:t> in </a:t>
                      </a:r>
                      <a:r>
                        <a:rPr lang="de-DE" sz="1200" baseline="0" dirty="0" err="1"/>
                        <a:t>the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current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lane</a:t>
                      </a:r>
                      <a:r>
                        <a:rPr lang="de-DE" sz="1200" baseline="0" dirty="0"/>
                        <a:t>, </a:t>
                      </a:r>
                      <a:r>
                        <a:rPr lang="de-DE" sz="1200" baseline="0" dirty="0" err="1"/>
                        <a:t>lane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change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is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performed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to</a:t>
                      </a:r>
                      <a:r>
                        <a:rPr lang="de-DE" sz="1200" baseline="0" dirty="0"/>
                        <a:t> e.g. </a:t>
                      </a:r>
                      <a:r>
                        <a:rPr lang="de-DE" sz="1200" baseline="0" dirty="0" err="1"/>
                        <a:t>maintain</a:t>
                      </a:r>
                      <a:r>
                        <a:rPr lang="de-DE" sz="1200" baseline="0" dirty="0"/>
                        <a:t> cruise </a:t>
                      </a:r>
                      <a:r>
                        <a:rPr lang="de-DE" sz="1200" baseline="0" dirty="0" err="1"/>
                        <a:t>speed</a:t>
                      </a:r>
                      <a:r>
                        <a:rPr lang="de-DE" sz="1200" baseline="0" dirty="0"/>
                        <a:t>, follow </a:t>
                      </a:r>
                      <a:r>
                        <a:rPr lang="de-DE" sz="1200" baseline="0" dirty="0" err="1"/>
                        <a:t>traffic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rules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Operation </a:t>
                      </a:r>
                      <a:r>
                        <a:rPr lang="de-DE" sz="1200" dirty="0" err="1"/>
                        <a:t>cannot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be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continued</a:t>
                      </a:r>
                      <a:r>
                        <a:rPr lang="de-DE" sz="1200" dirty="0"/>
                        <a:t> in </a:t>
                      </a:r>
                      <a:r>
                        <a:rPr lang="de-DE" sz="1200" dirty="0" err="1"/>
                        <a:t>the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current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lane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1200" dirty="0"/>
                        <a:t>Lane Change </a:t>
                      </a:r>
                      <a:r>
                        <a:rPr lang="de-DE" sz="1200" dirty="0" err="1"/>
                        <a:t>that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is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performed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during</a:t>
                      </a:r>
                      <a:r>
                        <a:rPr lang="de-DE" sz="1200" dirty="0"/>
                        <a:t> an MRM </a:t>
                      </a:r>
                    </a:p>
                    <a:p>
                      <a:pPr marL="266700" indent="-266700">
                        <a:buAutoNum type="alphaLcParenBoth"/>
                      </a:pPr>
                      <a:r>
                        <a:rPr lang="de-DE" sz="1200" dirty="0"/>
                        <a:t>MRM </a:t>
                      </a:r>
                      <a:r>
                        <a:rPr lang="de-DE" sz="1200" dirty="0" err="1"/>
                        <a:t>lane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change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across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regular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traffic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lanes</a:t>
                      </a:r>
                      <a:r>
                        <a:rPr lang="de-DE" sz="1200" dirty="0"/>
                        <a:t> </a:t>
                      </a:r>
                    </a:p>
                    <a:p>
                      <a:pPr marL="266700" indent="0">
                        <a:buNone/>
                      </a:pPr>
                      <a:r>
                        <a:rPr lang="de-DE" sz="1200" dirty="0"/>
                        <a:t>(a1) MRM </a:t>
                      </a:r>
                      <a:r>
                        <a:rPr lang="de-DE" sz="1200" dirty="0" err="1"/>
                        <a:t>lane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change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to</a:t>
                      </a:r>
                      <a:r>
                        <a:rPr lang="de-DE" sz="1200" dirty="0"/>
                        <a:t> a </a:t>
                      </a:r>
                      <a:r>
                        <a:rPr lang="en-US" sz="1200" dirty="0"/>
                        <a:t>lane intended for slower traffic </a:t>
                      </a:r>
                    </a:p>
                    <a:p>
                      <a:pPr marL="266700" indent="0">
                        <a:buNone/>
                      </a:pPr>
                      <a:r>
                        <a:rPr lang="de-DE" sz="1200" dirty="0"/>
                        <a:t>(a2) MRM </a:t>
                      </a:r>
                      <a:r>
                        <a:rPr lang="de-DE" sz="1200" dirty="0" err="1"/>
                        <a:t>lane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change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to</a:t>
                      </a:r>
                      <a:r>
                        <a:rPr lang="de-DE" sz="1200" dirty="0"/>
                        <a:t> </a:t>
                      </a:r>
                      <a:r>
                        <a:rPr lang="de-DE" sz="1200" baseline="0" dirty="0"/>
                        <a:t>a </a:t>
                      </a:r>
                      <a:r>
                        <a:rPr lang="de-DE" sz="1200" baseline="0" dirty="0" err="1"/>
                        <a:t>lane</a:t>
                      </a:r>
                      <a:r>
                        <a:rPr lang="de-DE" sz="1200" dirty="0"/>
                        <a:t> </a:t>
                      </a:r>
                      <a:r>
                        <a:rPr lang="en-US" sz="1200" dirty="0"/>
                        <a:t>intended for faster traffic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200" dirty="0"/>
                        <a:t>(b) </a:t>
                      </a:r>
                      <a:r>
                        <a:rPr lang="de-DE" sz="1200" dirty="0"/>
                        <a:t>MRM </a:t>
                      </a:r>
                      <a:r>
                        <a:rPr lang="de-DE" sz="1200" dirty="0" err="1"/>
                        <a:t>lane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change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to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the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hard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shoulder</a:t>
                      </a:r>
                      <a:endParaRPr lang="de-DE" sz="1200" dirty="0"/>
                    </a:p>
                    <a:p>
                      <a:pPr marL="0" indent="0">
                        <a:buNone/>
                      </a:pP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Examples</a:t>
                      </a:r>
                      <a:r>
                        <a:rPr lang="de-DE" sz="1200" dirty="0"/>
                        <a:t>:</a:t>
                      </a:r>
                    </a:p>
                    <a:p>
                      <a:pPr marL="228600" indent="-228600">
                        <a:buAutoNum type="alphaLcParenBoth"/>
                      </a:pPr>
                      <a:r>
                        <a:rPr lang="de-DE" sz="1200" baseline="0" dirty="0" err="1"/>
                        <a:t>Forming</a:t>
                      </a:r>
                      <a:r>
                        <a:rPr lang="de-DE" sz="1200" baseline="0" dirty="0"/>
                        <a:t> an </a:t>
                      </a:r>
                      <a:r>
                        <a:rPr lang="de-DE" sz="1200" baseline="0" dirty="0" err="1"/>
                        <a:t>acess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corridor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for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emergency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vehicles</a:t>
                      </a:r>
                      <a:r>
                        <a:rPr lang="de-DE" sz="1200" baseline="0" dirty="0"/>
                        <a:t> </a:t>
                      </a:r>
                    </a:p>
                    <a:p>
                      <a:pPr marL="228600" indent="-228600">
                        <a:buAutoNum type="alphaLcParenBoth"/>
                      </a:pPr>
                      <a:r>
                        <a:rPr lang="de-DE" sz="1200" baseline="0" dirty="0" err="1"/>
                        <a:t>Moving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the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vehicle</a:t>
                      </a:r>
                      <a:r>
                        <a:rPr lang="de-DE" sz="1200" baseline="0" dirty="0"/>
                        <a:t> off </a:t>
                      </a:r>
                      <a:r>
                        <a:rPr lang="de-DE" sz="1200" baseline="0" dirty="0" err="1"/>
                        <a:t>the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road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as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far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as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possible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during</a:t>
                      </a:r>
                      <a:r>
                        <a:rPr lang="de-DE" sz="1200" baseline="0" dirty="0"/>
                        <a:t> an MRM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 </a:t>
                      </a:r>
                      <a:r>
                        <a:rPr lang="de-DE" sz="1200" dirty="0" err="1"/>
                        <a:t>maneuver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aimed</a:t>
                      </a:r>
                      <a:r>
                        <a:rPr lang="de-DE" sz="1200" dirty="0"/>
                        <a:t> at </a:t>
                      </a:r>
                      <a:r>
                        <a:rPr lang="de-DE" sz="1200" dirty="0" err="1"/>
                        <a:t>avoiding</a:t>
                      </a:r>
                      <a:r>
                        <a:rPr lang="de-DE" sz="1200" dirty="0"/>
                        <a:t> a </a:t>
                      </a:r>
                      <a:r>
                        <a:rPr lang="de-DE" sz="1200" dirty="0" err="1"/>
                        <a:t>collision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with</a:t>
                      </a:r>
                      <a:r>
                        <a:rPr lang="de-DE" sz="1200" dirty="0"/>
                        <a:t> an </a:t>
                      </a:r>
                      <a:r>
                        <a:rPr lang="de-DE" sz="1200" dirty="0" err="1"/>
                        <a:t>obstacle</a:t>
                      </a:r>
                      <a:r>
                        <a:rPr lang="de-DE" sz="1200" baseline="0" dirty="0"/>
                        <a:t>, </a:t>
                      </a:r>
                      <a:r>
                        <a:rPr lang="de-DE" sz="1200" baseline="0" dirty="0" err="1"/>
                        <a:t>by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creating</a:t>
                      </a:r>
                      <a:r>
                        <a:rPr lang="de-DE" sz="1200" baseline="0" dirty="0"/>
                        <a:t> a lateral </a:t>
                      </a:r>
                      <a:r>
                        <a:rPr lang="de-DE" sz="1200" baseline="0" dirty="0" err="1"/>
                        <a:t>offset</a:t>
                      </a:r>
                      <a:r>
                        <a:rPr lang="de-DE" sz="1200" baseline="0" dirty="0"/>
                        <a:t>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aseline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/>
                        <a:t>ALKS </a:t>
                      </a:r>
                      <a:r>
                        <a:rPr lang="de-DE" sz="1200" baseline="0" dirty="0" err="1"/>
                        <a:t>vehicle</a:t>
                      </a:r>
                      <a:r>
                        <a:rPr lang="de-DE" sz="1200" baseline="0" dirty="0"/>
                        <a:t> will </a:t>
                      </a:r>
                      <a:r>
                        <a:rPr lang="de-DE" sz="1200" baseline="0" dirty="0" err="1"/>
                        <a:t>continue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operation</a:t>
                      </a:r>
                      <a:r>
                        <a:rPr lang="de-DE" sz="1200" baseline="0" dirty="0"/>
                        <a:t> in </a:t>
                      </a:r>
                      <a:r>
                        <a:rPr lang="de-DE" sz="1200" baseline="0" dirty="0" err="1"/>
                        <a:t>the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adjacent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lane</a:t>
                      </a:r>
                      <a:r>
                        <a:rPr lang="de-DE" sz="1200" baseline="0" dirty="0"/>
                        <a:t>. </a:t>
                      </a:r>
                      <a:endParaRPr lang="de-DE" sz="1200" dirty="0"/>
                    </a:p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A </a:t>
                      </a:r>
                      <a:r>
                        <a:rPr lang="de-DE" sz="1200" dirty="0" err="1"/>
                        <a:t>maneuver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aimed</a:t>
                      </a:r>
                      <a:r>
                        <a:rPr lang="de-DE" sz="1200" dirty="0"/>
                        <a:t> at </a:t>
                      </a:r>
                      <a:r>
                        <a:rPr lang="de-DE" sz="1200" dirty="0" err="1"/>
                        <a:t>avoiding</a:t>
                      </a:r>
                      <a:r>
                        <a:rPr lang="de-DE" sz="1200" dirty="0"/>
                        <a:t> a </a:t>
                      </a:r>
                      <a:r>
                        <a:rPr lang="de-DE" sz="1200" dirty="0" err="1"/>
                        <a:t>collision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with</a:t>
                      </a:r>
                      <a:r>
                        <a:rPr lang="de-DE" sz="1200" dirty="0"/>
                        <a:t> an </a:t>
                      </a:r>
                      <a:r>
                        <a:rPr lang="de-DE" sz="1200" dirty="0" err="1"/>
                        <a:t>obstacle</a:t>
                      </a:r>
                      <a:r>
                        <a:rPr lang="de-DE" sz="1200" baseline="0" dirty="0"/>
                        <a:t>, </a:t>
                      </a:r>
                      <a:r>
                        <a:rPr lang="de-DE" sz="1200" baseline="0" dirty="0" err="1"/>
                        <a:t>by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creating</a:t>
                      </a:r>
                      <a:r>
                        <a:rPr lang="de-DE" sz="1200" baseline="0" dirty="0"/>
                        <a:t> a lateral </a:t>
                      </a:r>
                      <a:r>
                        <a:rPr lang="de-DE" sz="1200" baseline="0" dirty="0" err="1"/>
                        <a:t>offset</a:t>
                      </a:r>
                      <a:r>
                        <a:rPr lang="de-DE" sz="1200" baseline="0" dirty="0"/>
                        <a:t>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aseline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/>
                        <a:t>ALKS </a:t>
                      </a:r>
                      <a:r>
                        <a:rPr lang="de-DE" sz="1200" baseline="0" dirty="0" err="1"/>
                        <a:t>vehicle</a:t>
                      </a:r>
                      <a:r>
                        <a:rPr lang="de-DE" sz="1200" baseline="0" dirty="0"/>
                        <a:t> will </a:t>
                      </a:r>
                      <a:r>
                        <a:rPr lang="de-DE" sz="1200" baseline="0" dirty="0" err="1"/>
                        <a:t>continue</a:t>
                      </a:r>
                      <a:r>
                        <a:rPr lang="de-DE" sz="1200" baseline="0" dirty="0"/>
                        <a:t> </a:t>
                      </a:r>
                      <a:r>
                        <a:rPr lang="de-DE" sz="1200" baseline="0" dirty="0" err="1"/>
                        <a:t>operation</a:t>
                      </a:r>
                      <a:r>
                        <a:rPr lang="de-DE" sz="1200" baseline="0" dirty="0"/>
                        <a:t> in </a:t>
                      </a:r>
                      <a:r>
                        <a:rPr lang="de-DE" sz="1200" baseline="0" dirty="0" err="1"/>
                        <a:t>the</a:t>
                      </a:r>
                      <a:r>
                        <a:rPr lang="de-DE" sz="1200" baseline="0" dirty="0"/>
                        <a:t> original </a:t>
                      </a:r>
                      <a:r>
                        <a:rPr lang="de-DE" sz="1200" baseline="0" dirty="0" err="1"/>
                        <a:t>lane</a:t>
                      </a:r>
                      <a:r>
                        <a:rPr lang="de-DE" sz="1200" baseline="0" dirty="0"/>
                        <a:t>.</a:t>
                      </a:r>
                      <a:endParaRPr lang="de-DE" sz="1200" dirty="0"/>
                    </a:p>
                    <a:p>
                      <a:endParaRPr lang="de-DE" sz="1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5056536"/>
                  </a:ext>
                </a:extLst>
              </a:tr>
            </a:tbl>
          </a:graphicData>
        </a:graphic>
      </p:graphicFrame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970" y="2431107"/>
            <a:ext cx="835617" cy="100398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/>
          <a:srcRect b="5997"/>
          <a:stretch/>
        </p:blipFill>
        <p:spPr>
          <a:xfrm>
            <a:off x="4689122" y="2451774"/>
            <a:ext cx="1194973" cy="96615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/>
          <a:srcRect b="9912"/>
          <a:stretch/>
        </p:blipFill>
        <p:spPr>
          <a:xfrm>
            <a:off x="6413602" y="2468847"/>
            <a:ext cx="688478" cy="776378"/>
          </a:xfrm>
          <a:prstGeom prst="rect">
            <a:avLst/>
          </a:prstGeom>
        </p:spPr>
      </p:pic>
      <p:pic>
        <p:nvPicPr>
          <p:cNvPr id="41" name="Grafik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3703" y="2451774"/>
            <a:ext cx="637671" cy="1000484"/>
          </a:xfrm>
          <a:prstGeom prst="rect">
            <a:avLst/>
          </a:prstGeom>
        </p:spPr>
      </p:pic>
      <p:grpSp>
        <p:nvGrpSpPr>
          <p:cNvPr id="10" name="Gruppieren 9"/>
          <p:cNvGrpSpPr/>
          <p:nvPr/>
        </p:nvGrpSpPr>
        <p:grpSpPr>
          <a:xfrm>
            <a:off x="8444060" y="2480537"/>
            <a:ext cx="1112808" cy="871270"/>
            <a:chOff x="8444060" y="2661686"/>
            <a:chExt cx="1112808" cy="871270"/>
          </a:xfrm>
        </p:grpSpPr>
        <p:sp>
          <p:nvSpPr>
            <p:cNvPr id="20" name="Rechteck 19"/>
            <p:cNvSpPr/>
            <p:nvPr/>
          </p:nvSpPr>
          <p:spPr>
            <a:xfrm>
              <a:off x="8444060" y="2661687"/>
              <a:ext cx="1112808" cy="8712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1" name="Gerader Verbinder 20"/>
            <p:cNvCxnSpPr/>
            <p:nvPr/>
          </p:nvCxnSpPr>
          <p:spPr>
            <a:xfrm>
              <a:off x="8573457" y="2661687"/>
              <a:ext cx="0" cy="87126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/>
            <p:cNvCxnSpPr/>
            <p:nvPr/>
          </p:nvCxnSpPr>
          <p:spPr>
            <a:xfrm>
              <a:off x="8863880" y="2661686"/>
              <a:ext cx="0" cy="871269"/>
            </a:xfrm>
            <a:prstGeom prst="line">
              <a:avLst/>
            </a:prstGeom>
            <a:ln w="381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>
              <a:off x="9188809" y="2661686"/>
              <a:ext cx="0" cy="87126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Abgerundetes Rechteck 24"/>
            <p:cNvSpPr/>
            <p:nvPr/>
          </p:nvSpPr>
          <p:spPr>
            <a:xfrm>
              <a:off x="8932893" y="2700092"/>
              <a:ext cx="169654" cy="198409"/>
            </a:xfrm>
            <a:prstGeom prst="round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Abgerundetes Rechteck 25"/>
            <p:cNvSpPr/>
            <p:nvPr/>
          </p:nvSpPr>
          <p:spPr>
            <a:xfrm>
              <a:off x="8953019" y="3256910"/>
              <a:ext cx="140899" cy="27604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0" name="Gekrümmter Verbinder 26">
              <a:extLst>
                <a:ext uri="{FF2B5EF4-FFF2-40B4-BE49-F238E27FC236}">
                  <a16:creationId xmlns:a16="http://schemas.microsoft.com/office/drawing/2014/main" xmlns="" id="{E295AB79-F8F5-4C12-B1FE-AB91D5F693C5}"/>
                </a:ext>
              </a:extLst>
            </p:cNvPr>
            <p:cNvCxnSpPr/>
            <p:nvPr/>
          </p:nvCxnSpPr>
          <p:spPr>
            <a:xfrm rot="16200000" flipV="1">
              <a:off x="8597636" y="2869431"/>
              <a:ext cx="488601" cy="337505"/>
            </a:xfrm>
            <a:prstGeom prst="curvedConnector3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r Verbinder 23"/>
            <p:cNvCxnSpPr/>
            <p:nvPr/>
          </p:nvCxnSpPr>
          <p:spPr>
            <a:xfrm>
              <a:off x="9375714" y="2661686"/>
              <a:ext cx="0" cy="87126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uppieren 11"/>
          <p:cNvGrpSpPr/>
          <p:nvPr/>
        </p:nvGrpSpPr>
        <p:grpSpPr>
          <a:xfrm>
            <a:off x="10268054" y="2480537"/>
            <a:ext cx="1015299" cy="871270"/>
            <a:chOff x="9897116" y="2661686"/>
            <a:chExt cx="1015299" cy="871270"/>
          </a:xfrm>
        </p:grpSpPr>
        <p:sp>
          <p:nvSpPr>
            <p:cNvPr id="32" name="Rechteck 31"/>
            <p:cNvSpPr/>
            <p:nvPr/>
          </p:nvSpPr>
          <p:spPr>
            <a:xfrm>
              <a:off x="9897116" y="2661687"/>
              <a:ext cx="1015299" cy="8712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3" name="Gerader Verbinder 32"/>
            <p:cNvCxnSpPr/>
            <p:nvPr/>
          </p:nvCxnSpPr>
          <p:spPr>
            <a:xfrm>
              <a:off x="10026513" y="2661687"/>
              <a:ext cx="0" cy="87126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r Verbinder 33"/>
            <p:cNvCxnSpPr/>
            <p:nvPr/>
          </p:nvCxnSpPr>
          <p:spPr>
            <a:xfrm>
              <a:off x="10316936" y="2661686"/>
              <a:ext cx="0" cy="871269"/>
            </a:xfrm>
            <a:prstGeom prst="line">
              <a:avLst/>
            </a:prstGeom>
            <a:ln w="381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r Verbinder 34"/>
            <p:cNvCxnSpPr/>
            <p:nvPr/>
          </p:nvCxnSpPr>
          <p:spPr>
            <a:xfrm>
              <a:off x="10641865" y="2661686"/>
              <a:ext cx="0" cy="87126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Abgerundetes Rechteck 16"/>
            <p:cNvSpPr/>
            <p:nvPr/>
          </p:nvSpPr>
          <p:spPr>
            <a:xfrm>
              <a:off x="10427639" y="3256910"/>
              <a:ext cx="140899" cy="27604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9" name="Gekrümmter Verbinder 18"/>
            <p:cNvCxnSpPr/>
            <p:nvPr/>
          </p:nvCxnSpPr>
          <p:spPr>
            <a:xfrm rot="16200000" flipV="1">
              <a:off x="10117089" y="2954986"/>
              <a:ext cx="586596" cy="189781"/>
            </a:xfrm>
            <a:prstGeom prst="curvedConnector3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Abgerundetes Rechteck 15"/>
            <p:cNvSpPr/>
            <p:nvPr/>
          </p:nvSpPr>
          <p:spPr>
            <a:xfrm>
              <a:off x="10560058" y="2694678"/>
              <a:ext cx="194254" cy="198410"/>
            </a:xfrm>
            <a:prstGeom prst="round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7528612" y="2468845"/>
            <a:ext cx="494148" cy="871270"/>
            <a:chOff x="7450978" y="2649994"/>
            <a:chExt cx="494148" cy="871270"/>
          </a:xfrm>
        </p:grpSpPr>
        <p:sp>
          <p:nvSpPr>
            <p:cNvPr id="36" name="Rechteck 35"/>
            <p:cNvSpPr/>
            <p:nvPr/>
          </p:nvSpPr>
          <p:spPr>
            <a:xfrm>
              <a:off x="7450978" y="2649996"/>
              <a:ext cx="494148" cy="7763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7" name="Gerader Verbinder 36"/>
            <p:cNvCxnSpPr/>
            <p:nvPr/>
          </p:nvCxnSpPr>
          <p:spPr>
            <a:xfrm>
              <a:off x="7800347" y="2649995"/>
              <a:ext cx="0" cy="87126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Abgerundetes Rechteck 39"/>
            <p:cNvSpPr/>
            <p:nvPr/>
          </p:nvSpPr>
          <p:spPr>
            <a:xfrm>
              <a:off x="7727910" y="2649994"/>
              <a:ext cx="191072" cy="32780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7" name="Gekrümmter Verbinder 26"/>
            <p:cNvCxnSpPr>
              <a:cxnSpLocks/>
            </p:cNvCxnSpPr>
            <p:nvPr/>
          </p:nvCxnSpPr>
          <p:spPr>
            <a:xfrm rot="5400000" flipH="1" flipV="1">
              <a:off x="7597922" y="3010319"/>
              <a:ext cx="278980" cy="173358"/>
            </a:xfrm>
            <a:prstGeom prst="curvedConnector3">
              <a:avLst>
                <a:gd name="adj1" fmla="val 50000"/>
              </a:avLst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>
              <a:off x="7549789" y="2649995"/>
              <a:ext cx="0" cy="871269"/>
            </a:xfrm>
            <a:prstGeom prst="line">
              <a:avLst/>
            </a:prstGeom>
            <a:ln w="381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feld 17"/>
          <p:cNvSpPr txBox="1"/>
          <p:nvPr/>
        </p:nvSpPr>
        <p:spPr>
          <a:xfrm>
            <a:off x="6228689" y="3226562"/>
            <a:ext cx="10583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/>
              <a:t>Access </a:t>
            </a:r>
            <a:r>
              <a:rPr lang="de-DE" sz="1050" dirty="0" err="1"/>
              <a:t>corridor</a:t>
            </a:r>
            <a:endParaRPr lang="de-DE" sz="1050" dirty="0"/>
          </a:p>
        </p:txBody>
      </p:sp>
      <p:sp>
        <p:nvSpPr>
          <p:cNvPr id="44" name="Textfeld 43"/>
          <p:cNvSpPr txBox="1"/>
          <p:nvPr/>
        </p:nvSpPr>
        <p:spPr>
          <a:xfrm>
            <a:off x="7218988" y="3226562"/>
            <a:ext cx="109036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/>
              <a:t>MRM </a:t>
            </a:r>
            <a:r>
              <a:rPr lang="de-DE" sz="1050" dirty="0" err="1"/>
              <a:t>to</a:t>
            </a:r>
            <a:r>
              <a:rPr lang="de-DE" sz="1050" dirty="0"/>
              <a:t> </a:t>
            </a:r>
            <a:r>
              <a:rPr lang="de-DE" sz="1050" dirty="0" err="1"/>
              <a:t>narrow</a:t>
            </a:r>
            <a:r>
              <a:rPr lang="de-DE" sz="1050" dirty="0"/>
              <a:t> </a:t>
            </a:r>
          </a:p>
          <a:p>
            <a:r>
              <a:rPr lang="de-DE" sz="1050" dirty="0" err="1"/>
              <a:t>hard</a:t>
            </a:r>
            <a:r>
              <a:rPr lang="de-DE" sz="1050" dirty="0"/>
              <a:t> </a:t>
            </a:r>
            <a:r>
              <a:rPr lang="de-DE" sz="1050" dirty="0" err="1"/>
              <a:t>shoulder</a:t>
            </a:r>
            <a:endParaRPr lang="de-DE" sz="105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63B87513-CF7B-4F51-A15B-324B6CBA47FC}"/>
              </a:ext>
            </a:extLst>
          </p:cNvPr>
          <p:cNvSpPr txBox="1"/>
          <p:nvPr/>
        </p:nvSpPr>
        <p:spPr>
          <a:xfrm>
            <a:off x="791737" y="770789"/>
            <a:ext cx="41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</a:t>
            </a:r>
            <a:endParaRPr lang="en-GB" dirty="0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xmlns="" id="{83DFEE79-2C47-4BEC-B2AD-6D9A6C21B96A}"/>
              </a:ext>
            </a:extLst>
          </p:cNvPr>
          <p:cNvSpPr txBox="1"/>
          <p:nvPr/>
        </p:nvSpPr>
        <p:spPr>
          <a:xfrm>
            <a:off x="2069173" y="770789"/>
            <a:ext cx="41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</a:t>
            </a:r>
            <a:endParaRPr lang="en-GB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xmlns="" id="{F45B807A-E521-43FA-B342-4B21B3CBC8AE}"/>
              </a:ext>
            </a:extLst>
          </p:cNvPr>
          <p:cNvSpPr txBox="1"/>
          <p:nvPr/>
        </p:nvSpPr>
        <p:spPr>
          <a:xfrm>
            <a:off x="3401872" y="770789"/>
            <a:ext cx="41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</a:t>
            </a:r>
            <a:endParaRPr lang="en-GB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xmlns="" id="{E1D18D9B-493A-4A9A-A60C-9D31690C3C00}"/>
              </a:ext>
            </a:extLst>
          </p:cNvPr>
          <p:cNvSpPr txBox="1"/>
          <p:nvPr/>
        </p:nvSpPr>
        <p:spPr>
          <a:xfrm>
            <a:off x="5078463" y="770789"/>
            <a:ext cx="41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</a:t>
            </a:r>
            <a:endParaRPr lang="en-GB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xmlns="" id="{03C5D497-1203-4800-8D30-A1A4F5A01B61}"/>
              </a:ext>
            </a:extLst>
          </p:cNvPr>
          <p:cNvSpPr txBox="1"/>
          <p:nvPr/>
        </p:nvSpPr>
        <p:spPr>
          <a:xfrm>
            <a:off x="7080694" y="770789"/>
            <a:ext cx="41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</a:t>
            </a:r>
            <a:endParaRPr lang="en-GB" dirty="0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xmlns="" id="{3A8E4E30-B157-4B93-B369-9F7E5C2CD39E}"/>
              </a:ext>
            </a:extLst>
          </p:cNvPr>
          <p:cNvSpPr txBox="1"/>
          <p:nvPr/>
        </p:nvSpPr>
        <p:spPr>
          <a:xfrm>
            <a:off x="8863880" y="770789"/>
            <a:ext cx="41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</a:t>
            </a:r>
            <a:endParaRPr lang="en-GB" dirty="0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xmlns="" id="{E71B1562-1BE8-4348-8339-ED01F7B90636}"/>
              </a:ext>
            </a:extLst>
          </p:cNvPr>
          <p:cNvSpPr txBox="1"/>
          <p:nvPr/>
        </p:nvSpPr>
        <p:spPr>
          <a:xfrm>
            <a:off x="10578088" y="770789"/>
            <a:ext cx="41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</a:t>
            </a:r>
            <a:endParaRPr lang="en-GB" dirty="0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xmlns="" id="{E74483FC-6CF2-4AB3-8113-BB7B85E430DB}"/>
              </a:ext>
            </a:extLst>
          </p:cNvPr>
          <p:cNvSpPr txBox="1"/>
          <p:nvPr/>
        </p:nvSpPr>
        <p:spPr>
          <a:xfrm>
            <a:off x="51453" y="1789786"/>
            <a:ext cx="41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</a:t>
            </a:r>
            <a:endParaRPr lang="en-GB" dirty="0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xmlns="" id="{CE0EDC6C-02A7-417B-A136-E639E3BE0F8F}"/>
              </a:ext>
            </a:extLst>
          </p:cNvPr>
          <p:cNvSpPr txBox="1"/>
          <p:nvPr/>
        </p:nvSpPr>
        <p:spPr>
          <a:xfrm>
            <a:off x="51453" y="2792694"/>
            <a:ext cx="41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  <a:endParaRPr lang="en-GB" dirty="0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xmlns="" id="{48282B14-2E62-4EB2-9B26-3760F79D2DB0}"/>
              </a:ext>
            </a:extLst>
          </p:cNvPr>
          <p:cNvSpPr txBox="1"/>
          <p:nvPr/>
        </p:nvSpPr>
        <p:spPr>
          <a:xfrm>
            <a:off x="51453" y="4514217"/>
            <a:ext cx="41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  <a:endParaRPr lang="en-GB" dirty="0"/>
          </a:p>
        </p:txBody>
      </p:sp>
      <p:pic>
        <p:nvPicPr>
          <p:cNvPr id="51" name="Picture 2" descr="Image result for clep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8724" y="86987"/>
            <a:ext cx="1561557" cy="61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Image result for OIC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1069" y="0"/>
            <a:ext cx="1321182" cy="71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382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388187" y="785003"/>
            <a:ext cx="2510287" cy="58228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 Lane Change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(=</a:t>
            </a:r>
            <a:r>
              <a:rPr lang="de-DE" sz="1200" dirty="0" err="1">
                <a:solidFill>
                  <a:schemeClr val="tx1"/>
                </a:solidFill>
              </a:rPr>
              <a:t>operation</a:t>
            </a:r>
            <a:r>
              <a:rPr lang="de-DE" sz="1200" dirty="0">
                <a:solidFill>
                  <a:schemeClr val="tx1"/>
                </a:solidFill>
              </a:rPr>
              <a:t> in an </a:t>
            </a:r>
            <a:r>
              <a:rPr lang="de-DE" sz="1200" dirty="0" err="1">
                <a:solidFill>
                  <a:schemeClr val="tx1"/>
                </a:solidFill>
              </a:rPr>
              <a:t>adjacent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lane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of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travel</a:t>
            </a:r>
            <a:r>
              <a:rPr lang="de-DE" sz="12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" name="Rechteck 4"/>
          <p:cNvSpPr/>
          <p:nvPr/>
        </p:nvSpPr>
        <p:spPr>
          <a:xfrm>
            <a:off x="4720084" y="1032294"/>
            <a:ext cx="2510287" cy="38818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Critical Situation </a:t>
            </a:r>
          </a:p>
          <a:p>
            <a:pPr algn="ctr"/>
            <a:r>
              <a:rPr lang="de-DE" sz="1200" dirty="0" err="1">
                <a:solidFill>
                  <a:schemeClr val="tx1"/>
                </a:solidFill>
              </a:rPr>
              <a:t>for</a:t>
            </a:r>
            <a:r>
              <a:rPr lang="de-DE" sz="1200" dirty="0">
                <a:solidFill>
                  <a:schemeClr val="tx1"/>
                </a:solidFill>
              </a:rPr>
              <a:t> Regular Lane Change</a:t>
            </a:r>
          </a:p>
        </p:txBody>
      </p:sp>
      <p:sp>
        <p:nvSpPr>
          <p:cNvPr id="6" name="Rechteck 5"/>
          <p:cNvSpPr/>
          <p:nvPr/>
        </p:nvSpPr>
        <p:spPr>
          <a:xfrm>
            <a:off x="4720083" y="1712343"/>
            <a:ext cx="2510287" cy="38818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Critical Situation </a:t>
            </a:r>
          </a:p>
          <a:p>
            <a:pPr algn="ctr"/>
            <a:r>
              <a:rPr lang="de-DE" sz="1200" dirty="0" err="1">
                <a:solidFill>
                  <a:schemeClr val="tx1"/>
                </a:solidFill>
              </a:rPr>
              <a:t>for</a:t>
            </a:r>
            <a:r>
              <a:rPr lang="de-DE" sz="1200" dirty="0">
                <a:solidFill>
                  <a:schemeClr val="tx1"/>
                </a:solidFill>
              </a:rPr>
              <a:t> MRM Lane Change</a:t>
            </a:r>
          </a:p>
        </p:txBody>
      </p:sp>
      <p:sp>
        <p:nvSpPr>
          <p:cNvPr id="7" name="Rechteck 6"/>
          <p:cNvSpPr/>
          <p:nvPr/>
        </p:nvSpPr>
        <p:spPr>
          <a:xfrm>
            <a:off x="388187" y="3551208"/>
            <a:ext cx="2510287" cy="38818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Emergency </a:t>
            </a:r>
            <a:r>
              <a:rPr lang="de-DE" sz="1200" dirty="0" err="1">
                <a:solidFill>
                  <a:schemeClr val="tx1"/>
                </a:solidFill>
              </a:rPr>
              <a:t>Maneuver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8" name="Rechteck 7"/>
          <p:cNvSpPr/>
          <p:nvPr/>
        </p:nvSpPr>
        <p:spPr>
          <a:xfrm>
            <a:off x="3464941" y="3173083"/>
            <a:ext cx="2510287" cy="38818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>
                <a:solidFill>
                  <a:schemeClr val="tx1"/>
                </a:solidFill>
              </a:rPr>
              <a:t>Braking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3464941" y="3939397"/>
            <a:ext cx="2510287" cy="38818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Evasive </a:t>
            </a:r>
            <a:r>
              <a:rPr lang="de-DE" sz="1200" dirty="0" err="1">
                <a:solidFill>
                  <a:schemeClr val="tx1"/>
                </a:solidFill>
              </a:rPr>
              <a:t>Maneuver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(=</a:t>
            </a:r>
            <a:r>
              <a:rPr lang="de-DE" sz="1200" dirty="0" err="1">
                <a:solidFill>
                  <a:schemeClr val="tx1"/>
                </a:solidFill>
              </a:rPr>
              <a:t>return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to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the</a:t>
            </a:r>
            <a:r>
              <a:rPr lang="de-DE" sz="1200" dirty="0">
                <a:solidFill>
                  <a:schemeClr val="tx1"/>
                </a:solidFill>
              </a:rPr>
              <a:t> original </a:t>
            </a:r>
            <a:r>
              <a:rPr lang="de-DE" sz="1200" dirty="0" err="1">
                <a:solidFill>
                  <a:schemeClr val="tx1"/>
                </a:solidFill>
              </a:rPr>
              <a:t>lane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of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travel</a:t>
            </a:r>
            <a:r>
              <a:rPr lang="de-DE" sz="12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Rechteck 10"/>
          <p:cNvSpPr/>
          <p:nvPr/>
        </p:nvSpPr>
        <p:spPr>
          <a:xfrm>
            <a:off x="7377016" y="3745302"/>
            <a:ext cx="2510287" cy="38818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Evasive </a:t>
            </a:r>
            <a:r>
              <a:rPr lang="de-DE" sz="1200" dirty="0" err="1">
                <a:solidFill>
                  <a:schemeClr val="tx1"/>
                </a:solidFill>
              </a:rPr>
              <a:t>Maneuver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crossing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the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lane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marking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up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to</a:t>
            </a:r>
            <a:r>
              <a:rPr lang="de-DE" sz="1200" dirty="0">
                <a:solidFill>
                  <a:schemeClr val="tx1"/>
                </a:solidFill>
              </a:rPr>
              <a:t> [30]cm</a:t>
            </a:r>
          </a:p>
        </p:txBody>
      </p:sp>
      <p:sp>
        <p:nvSpPr>
          <p:cNvPr id="12" name="Rechteck 11"/>
          <p:cNvSpPr/>
          <p:nvPr/>
        </p:nvSpPr>
        <p:spPr>
          <a:xfrm>
            <a:off x="7369831" y="4545401"/>
            <a:ext cx="2895603" cy="38818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Evasive </a:t>
            </a:r>
            <a:r>
              <a:rPr lang="de-DE" sz="1200" dirty="0" err="1">
                <a:solidFill>
                  <a:schemeClr val="tx1"/>
                </a:solidFill>
              </a:rPr>
              <a:t>Maneuver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crossing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the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lane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marking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up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to</a:t>
            </a:r>
            <a:r>
              <a:rPr lang="de-DE" sz="1200" dirty="0">
                <a:solidFill>
                  <a:schemeClr val="tx1"/>
                </a:solidFill>
              </a:rPr>
              <a:t> [half </a:t>
            </a:r>
            <a:r>
              <a:rPr lang="de-DE" sz="1200" dirty="0" err="1">
                <a:solidFill>
                  <a:schemeClr val="tx1"/>
                </a:solidFill>
              </a:rPr>
              <a:t>the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vehicle‘s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width</a:t>
            </a:r>
            <a:r>
              <a:rPr lang="de-DE" sz="1200" dirty="0">
                <a:solidFill>
                  <a:schemeClr val="tx1"/>
                </a:solidFill>
              </a:rPr>
              <a:t>]cm</a:t>
            </a:r>
          </a:p>
        </p:txBody>
      </p:sp>
      <p:sp>
        <p:nvSpPr>
          <p:cNvPr id="13" name="Rechteck 12"/>
          <p:cNvSpPr/>
          <p:nvPr/>
        </p:nvSpPr>
        <p:spPr>
          <a:xfrm>
            <a:off x="7369831" y="5345499"/>
            <a:ext cx="3068131" cy="38818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Evasive </a:t>
            </a:r>
            <a:r>
              <a:rPr lang="de-DE" sz="1200" dirty="0" err="1">
                <a:solidFill>
                  <a:schemeClr val="tx1"/>
                </a:solidFill>
              </a:rPr>
              <a:t>Maneuver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crossing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the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lane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marking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more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than</a:t>
            </a:r>
            <a:r>
              <a:rPr lang="de-DE" sz="1200" dirty="0">
                <a:solidFill>
                  <a:schemeClr val="tx1"/>
                </a:solidFill>
              </a:rPr>
              <a:t> [half </a:t>
            </a:r>
            <a:r>
              <a:rPr lang="de-DE" sz="1200" dirty="0" err="1">
                <a:solidFill>
                  <a:schemeClr val="tx1"/>
                </a:solidFill>
              </a:rPr>
              <a:t>the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vehicle‘s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width</a:t>
            </a:r>
            <a:r>
              <a:rPr lang="de-DE" sz="1200" dirty="0">
                <a:solidFill>
                  <a:schemeClr val="tx1"/>
                </a:solidFill>
              </a:rPr>
              <a:t>]cm</a:t>
            </a:r>
          </a:p>
        </p:txBody>
      </p:sp>
      <p:cxnSp>
        <p:nvCxnSpPr>
          <p:cNvPr id="15" name="Gerade Verbindung mit Pfeil 14"/>
          <p:cNvCxnSpPr>
            <a:stCxn id="36" idx="3"/>
            <a:endCxn id="5" idx="1"/>
          </p:cNvCxnSpPr>
          <p:nvPr/>
        </p:nvCxnSpPr>
        <p:spPr>
          <a:xfrm flipV="1">
            <a:off x="3669100" y="1226389"/>
            <a:ext cx="1050984" cy="6832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36" idx="3"/>
            <a:endCxn id="6" idx="1"/>
          </p:cNvCxnSpPr>
          <p:nvPr/>
        </p:nvCxnSpPr>
        <p:spPr>
          <a:xfrm flipV="1">
            <a:off x="3669100" y="1906438"/>
            <a:ext cx="1050983" cy="3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 19"/>
          <p:cNvSpPr/>
          <p:nvPr/>
        </p:nvSpPr>
        <p:spPr>
          <a:xfrm>
            <a:off x="902895" y="1411137"/>
            <a:ext cx="2562046" cy="298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</a:rPr>
              <a:t>General </a:t>
            </a:r>
            <a:r>
              <a:rPr lang="de-DE" sz="1200" dirty="0" err="1">
                <a:solidFill>
                  <a:schemeClr val="bg1"/>
                </a:solidFill>
              </a:rPr>
              <a:t>provisions</a:t>
            </a:r>
            <a:r>
              <a:rPr lang="de-DE" sz="1200" dirty="0">
                <a:solidFill>
                  <a:schemeClr val="bg1"/>
                </a:solidFill>
              </a:rPr>
              <a:t> </a:t>
            </a:r>
            <a:r>
              <a:rPr lang="de-DE" sz="1200" dirty="0" err="1">
                <a:solidFill>
                  <a:schemeClr val="bg1"/>
                </a:solidFill>
              </a:rPr>
              <a:t>for</a:t>
            </a:r>
            <a:r>
              <a:rPr lang="de-DE" sz="1200" dirty="0">
                <a:solidFill>
                  <a:schemeClr val="bg1"/>
                </a:solidFill>
              </a:rPr>
              <a:t> </a:t>
            </a:r>
            <a:r>
              <a:rPr lang="de-DE" sz="1200" dirty="0" err="1">
                <a:solidFill>
                  <a:schemeClr val="bg1"/>
                </a:solidFill>
              </a:rPr>
              <a:t>lane</a:t>
            </a:r>
            <a:r>
              <a:rPr lang="de-DE" sz="1200" dirty="0">
                <a:solidFill>
                  <a:schemeClr val="bg1"/>
                </a:solidFill>
              </a:rPr>
              <a:t> </a:t>
            </a:r>
            <a:r>
              <a:rPr lang="de-DE" sz="1200" dirty="0" err="1">
                <a:solidFill>
                  <a:schemeClr val="bg1"/>
                </a:solidFill>
              </a:rPr>
              <a:t>change</a:t>
            </a:r>
            <a:endParaRPr lang="de-DE" sz="1200" dirty="0">
              <a:solidFill>
                <a:schemeClr val="bg1"/>
              </a:solidFill>
            </a:endParaRPr>
          </a:p>
        </p:txBody>
      </p:sp>
      <p:cxnSp>
        <p:nvCxnSpPr>
          <p:cNvPr id="24" name="Gerade Verbindung mit Pfeil 23"/>
          <p:cNvCxnSpPr>
            <a:stCxn id="7" idx="3"/>
            <a:endCxn id="8" idx="1"/>
          </p:cNvCxnSpPr>
          <p:nvPr/>
        </p:nvCxnSpPr>
        <p:spPr>
          <a:xfrm flipV="1">
            <a:off x="2898474" y="3367178"/>
            <a:ext cx="566467" cy="378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>
            <a:stCxn id="7" idx="3"/>
            <a:endCxn id="9" idx="1"/>
          </p:cNvCxnSpPr>
          <p:nvPr/>
        </p:nvCxnSpPr>
        <p:spPr>
          <a:xfrm>
            <a:off x="2898474" y="3745303"/>
            <a:ext cx="566467" cy="388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26"/>
          <p:cNvSpPr/>
          <p:nvPr/>
        </p:nvSpPr>
        <p:spPr>
          <a:xfrm>
            <a:off x="3925017" y="4439728"/>
            <a:ext cx="2510287" cy="38818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</a:rPr>
              <a:t>General </a:t>
            </a:r>
            <a:r>
              <a:rPr lang="de-DE" sz="1200" dirty="0" err="1">
                <a:solidFill>
                  <a:schemeClr val="bg1"/>
                </a:solidFill>
              </a:rPr>
              <a:t>provisions</a:t>
            </a:r>
            <a:r>
              <a:rPr lang="de-DE" sz="1200" dirty="0">
                <a:solidFill>
                  <a:schemeClr val="bg1"/>
                </a:solidFill>
              </a:rPr>
              <a:t> </a:t>
            </a:r>
            <a:r>
              <a:rPr lang="de-DE" sz="1200" dirty="0" err="1">
                <a:solidFill>
                  <a:schemeClr val="bg1"/>
                </a:solidFill>
              </a:rPr>
              <a:t>for</a:t>
            </a:r>
            <a:r>
              <a:rPr lang="de-DE" sz="1200" dirty="0">
                <a:solidFill>
                  <a:schemeClr val="bg1"/>
                </a:solidFill>
              </a:rPr>
              <a:t> an evasive </a:t>
            </a:r>
            <a:r>
              <a:rPr lang="de-DE" sz="1200" dirty="0" err="1">
                <a:solidFill>
                  <a:schemeClr val="bg1"/>
                </a:solidFill>
              </a:rPr>
              <a:t>maneuver</a:t>
            </a:r>
            <a:r>
              <a:rPr lang="de-DE" sz="1200" dirty="0">
                <a:solidFill>
                  <a:schemeClr val="bg1"/>
                </a:solidFill>
              </a:rPr>
              <a:t> </a:t>
            </a:r>
            <a:r>
              <a:rPr lang="de-DE" sz="1200" dirty="0" err="1">
                <a:solidFill>
                  <a:schemeClr val="bg1"/>
                </a:solidFill>
              </a:rPr>
              <a:t>crossing</a:t>
            </a:r>
            <a:r>
              <a:rPr lang="de-DE" sz="1200" dirty="0">
                <a:solidFill>
                  <a:schemeClr val="bg1"/>
                </a:solidFill>
              </a:rPr>
              <a:t> </a:t>
            </a:r>
            <a:r>
              <a:rPr lang="de-DE" sz="1200" dirty="0" err="1">
                <a:solidFill>
                  <a:schemeClr val="bg1"/>
                </a:solidFill>
              </a:rPr>
              <a:t>lane</a:t>
            </a:r>
            <a:r>
              <a:rPr lang="de-DE" sz="1200" dirty="0">
                <a:solidFill>
                  <a:schemeClr val="bg1"/>
                </a:solidFill>
              </a:rPr>
              <a:t> </a:t>
            </a:r>
            <a:r>
              <a:rPr lang="de-DE" sz="1200" dirty="0" err="1">
                <a:solidFill>
                  <a:schemeClr val="bg1"/>
                </a:solidFill>
              </a:rPr>
              <a:t>markings</a:t>
            </a:r>
            <a:endParaRPr lang="de-DE" sz="1200" dirty="0">
              <a:solidFill>
                <a:schemeClr val="bg1"/>
              </a:solidFill>
            </a:endParaRPr>
          </a:p>
        </p:txBody>
      </p:sp>
      <p:cxnSp>
        <p:nvCxnSpPr>
          <p:cNvPr id="31" name="Gerade Verbindung mit Pfeil 30"/>
          <p:cNvCxnSpPr>
            <a:stCxn id="39" idx="3"/>
            <a:endCxn id="11" idx="1"/>
          </p:cNvCxnSpPr>
          <p:nvPr/>
        </p:nvCxnSpPr>
        <p:spPr>
          <a:xfrm flipV="1">
            <a:off x="6587704" y="3939397"/>
            <a:ext cx="789312" cy="1118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>
            <a:stCxn id="39" idx="3"/>
            <a:endCxn id="12" idx="1"/>
          </p:cNvCxnSpPr>
          <p:nvPr/>
        </p:nvCxnSpPr>
        <p:spPr>
          <a:xfrm flipV="1">
            <a:off x="6587704" y="4739496"/>
            <a:ext cx="782127" cy="318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>
            <a:stCxn id="39" idx="3"/>
            <a:endCxn id="13" idx="1"/>
          </p:cNvCxnSpPr>
          <p:nvPr/>
        </p:nvCxnSpPr>
        <p:spPr>
          <a:xfrm>
            <a:off x="6587704" y="5057956"/>
            <a:ext cx="782127" cy="481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hteck 35"/>
          <p:cNvSpPr/>
          <p:nvPr/>
        </p:nvSpPr>
        <p:spPr>
          <a:xfrm>
            <a:off x="1107054" y="1760506"/>
            <a:ext cx="2562046" cy="2983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>
                <a:solidFill>
                  <a:schemeClr val="bg1"/>
                </a:solidFill>
              </a:rPr>
              <a:t>What</a:t>
            </a:r>
            <a:r>
              <a:rPr lang="de-DE" sz="1200" dirty="0">
                <a:solidFill>
                  <a:schemeClr val="bg1"/>
                </a:solidFill>
              </a:rPr>
              <a:t> </a:t>
            </a:r>
            <a:r>
              <a:rPr lang="de-DE" sz="1200" dirty="0" err="1">
                <a:solidFill>
                  <a:schemeClr val="bg1"/>
                </a:solidFill>
              </a:rPr>
              <a:t>is</a:t>
            </a:r>
            <a:r>
              <a:rPr lang="de-DE" sz="1200" dirty="0">
                <a:solidFill>
                  <a:schemeClr val="bg1"/>
                </a:solidFill>
              </a:rPr>
              <a:t> a </a:t>
            </a:r>
            <a:r>
              <a:rPr lang="de-DE" sz="1200" dirty="0" err="1">
                <a:solidFill>
                  <a:schemeClr val="bg1"/>
                </a:solidFill>
              </a:rPr>
              <a:t>critical</a:t>
            </a:r>
            <a:r>
              <a:rPr lang="de-DE" sz="1200" dirty="0">
                <a:solidFill>
                  <a:schemeClr val="bg1"/>
                </a:solidFill>
              </a:rPr>
              <a:t> </a:t>
            </a:r>
            <a:r>
              <a:rPr lang="de-DE" sz="1200" dirty="0" err="1">
                <a:solidFill>
                  <a:schemeClr val="bg1"/>
                </a:solidFill>
              </a:rPr>
              <a:t>situation</a:t>
            </a:r>
            <a:r>
              <a:rPr lang="de-DE" sz="1200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39" name="Rechteck 38"/>
          <p:cNvSpPr/>
          <p:nvPr/>
        </p:nvSpPr>
        <p:spPr>
          <a:xfrm>
            <a:off x="4077417" y="4909869"/>
            <a:ext cx="2510287" cy="2961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>
                <a:solidFill>
                  <a:schemeClr val="bg1"/>
                </a:solidFill>
              </a:rPr>
              <a:t>What</a:t>
            </a:r>
            <a:r>
              <a:rPr lang="de-DE" sz="1200" dirty="0">
                <a:solidFill>
                  <a:schemeClr val="bg1"/>
                </a:solidFill>
              </a:rPr>
              <a:t> </a:t>
            </a:r>
            <a:r>
              <a:rPr lang="de-DE" sz="1200" dirty="0" err="1">
                <a:solidFill>
                  <a:schemeClr val="bg1"/>
                </a:solidFill>
              </a:rPr>
              <a:t>is</a:t>
            </a:r>
            <a:r>
              <a:rPr lang="de-DE" sz="1200" dirty="0">
                <a:solidFill>
                  <a:schemeClr val="bg1"/>
                </a:solidFill>
              </a:rPr>
              <a:t> a </a:t>
            </a:r>
            <a:r>
              <a:rPr lang="de-DE" sz="1200" dirty="0" err="1">
                <a:solidFill>
                  <a:schemeClr val="bg1"/>
                </a:solidFill>
              </a:rPr>
              <a:t>critical</a:t>
            </a:r>
            <a:r>
              <a:rPr lang="de-DE" sz="1200" dirty="0">
                <a:solidFill>
                  <a:schemeClr val="bg1"/>
                </a:solidFill>
              </a:rPr>
              <a:t> </a:t>
            </a:r>
            <a:r>
              <a:rPr lang="de-DE" sz="1200" dirty="0" err="1">
                <a:solidFill>
                  <a:schemeClr val="bg1"/>
                </a:solidFill>
              </a:rPr>
              <a:t>situation</a:t>
            </a:r>
            <a:r>
              <a:rPr lang="de-DE" sz="1200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51" name="Rechteck 50"/>
          <p:cNvSpPr/>
          <p:nvPr/>
        </p:nvSpPr>
        <p:spPr>
          <a:xfrm>
            <a:off x="8281353" y="274272"/>
            <a:ext cx="1005387" cy="325070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2" name="Gerader Verbinder 51"/>
          <p:cNvCxnSpPr/>
          <p:nvPr/>
        </p:nvCxnSpPr>
        <p:spPr>
          <a:xfrm>
            <a:off x="9089567" y="286438"/>
            <a:ext cx="0" cy="3240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>
            <a:off x="8715755" y="286438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53"/>
          <p:cNvCxnSpPr/>
          <p:nvPr/>
        </p:nvCxnSpPr>
        <p:spPr>
          <a:xfrm>
            <a:off x="8376450" y="286438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bgerundetes Rechteck 54"/>
          <p:cNvSpPr/>
          <p:nvPr/>
        </p:nvSpPr>
        <p:spPr>
          <a:xfrm>
            <a:off x="8786204" y="2590689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8922789" y="1362233"/>
            <a:ext cx="199180" cy="769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Abgerundetes Rechteck 56"/>
          <p:cNvSpPr/>
          <p:nvPr/>
        </p:nvSpPr>
        <p:spPr>
          <a:xfrm>
            <a:off x="8665232" y="1283028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8" name="Gekrümmter Verbinder 57"/>
          <p:cNvCxnSpPr>
            <a:stCxn id="55" idx="0"/>
            <a:endCxn id="57" idx="2"/>
          </p:cNvCxnSpPr>
          <p:nvPr/>
        </p:nvCxnSpPr>
        <p:spPr>
          <a:xfrm rot="16200000" flipV="1">
            <a:off x="8361007" y="2072706"/>
            <a:ext cx="914995" cy="120972"/>
          </a:xfrm>
          <a:prstGeom prst="curvedConnector3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Abgerundetes Rechteck 58"/>
          <p:cNvSpPr/>
          <p:nvPr/>
        </p:nvSpPr>
        <p:spPr>
          <a:xfrm>
            <a:off x="8789558" y="368034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0" name="Gekrümmter Verbinder 59"/>
          <p:cNvCxnSpPr>
            <a:stCxn id="57" idx="0"/>
            <a:endCxn id="59" idx="2"/>
          </p:cNvCxnSpPr>
          <p:nvPr/>
        </p:nvCxnSpPr>
        <p:spPr>
          <a:xfrm rot="5400000" flipH="1" flipV="1">
            <a:off x="8559017" y="959701"/>
            <a:ext cx="522328" cy="124326"/>
          </a:xfrm>
          <a:prstGeom prst="curvedConnector3">
            <a:avLst>
              <a:gd name="adj1" fmla="val 50000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Abgerundetes Rechteck 61"/>
          <p:cNvSpPr/>
          <p:nvPr/>
        </p:nvSpPr>
        <p:spPr>
          <a:xfrm>
            <a:off x="8454656" y="2058836"/>
            <a:ext cx="185572" cy="39266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Rechteck 62"/>
          <p:cNvSpPr/>
          <p:nvPr/>
        </p:nvSpPr>
        <p:spPr>
          <a:xfrm>
            <a:off x="7197302" y="3651854"/>
            <a:ext cx="273173" cy="22536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64" name="Rechteck 63"/>
          <p:cNvSpPr/>
          <p:nvPr/>
        </p:nvSpPr>
        <p:spPr>
          <a:xfrm>
            <a:off x="7197301" y="4397314"/>
            <a:ext cx="273173" cy="22536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65" name="Rechteck 64"/>
          <p:cNvSpPr/>
          <p:nvPr/>
        </p:nvSpPr>
        <p:spPr>
          <a:xfrm>
            <a:off x="7197301" y="5182322"/>
            <a:ext cx="273173" cy="22536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3</a:t>
            </a:r>
          </a:p>
        </p:txBody>
      </p:sp>
      <p:sp>
        <p:nvSpPr>
          <p:cNvPr id="66" name="Rechteck 65"/>
          <p:cNvSpPr/>
          <p:nvPr/>
        </p:nvSpPr>
        <p:spPr>
          <a:xfrm>
            <a:off x="8192893" y="173758"/>
            <a:ext cx="273173" cy="22536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69" name="Abgerundetes Rechteck 68"/>
          <p:cNvSpPr/>
          <p:nvPr/>
        </p:nvSpPr>
        <p:spPr>
          <a:xfrm>
            <a:off x="8401543" y="1086695"/>
            <a:ext cx="185572" cy="39266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echteck 69"/>
          <p:cNvSpPr/>
          <p:nvPr/>
        </p:nvSpPr>
        <p:spPr>
          <a:xfrm>
            <a:off x="8587115" y="1283028"/>
            <a:ext cx="335674" cy="775808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chteck 70"/>
          <p:cNvSpPr/>
          <p:nvPr/>
        </p:nvSpPr>
        <p:spPr>
          <a:xfrm>
            <a:off x="9584938" y="274272"/>
            <a:ext cx="1005387" cy="325070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2" name="Gerader Verbinder 71"/>
          <p:cNvCxnSpPr/>
          <p:nvPr/>
        </p:nvCxnSpPr>
        <p:spPr>
          <a:xfrm>
            <a:off x="10393152" y="286438"/>
            <a:ext cx="0" cy="3240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/>
          <p:cNvCxnSpPr/>
          <p:nvPr/>
        </p:nvCxnSpPr>
        <p:spPr>
          <a:xfrm>
            <a:off x="10019340" y="286438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r Verbinder 73"/>
          <p:cNvCxnSpPr/>
          <p:nvPr/>
        </p:nvCxnSpPr>
        <p:spPr>
          <a:xfrm>
            <a:off x="9680035" y="286438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Abgerundetes Rechteck 74"/>
          <p:cNvSpPr/>
          <p:nvPr/>
        </p:nvSpPr>
        <p:spPr>
          <a:xfrm>
            <a:off x="10089789" y="2590689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>
            <a:off x="10226374" y="1362233"/>
            <a:ext cx="199180" cy="769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Abgerundetes Rechteck 76"/>
          <p:cNvSpPr/>
          <p:nvPr/>
        </p:nvSpPr>
        <p:spPr>
          <a:xfrm>
            <a:off x="9912161" y="1287762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8" name="Gekrümmter Verbinder 77"/>
          <p:cNvCxnSpPr>
            <a:stCxn id="75" idx="0"/>
            <a:endCxn id="77" idx="2"/>
          </p:cNvCxnSpPr>
          <p:nvPr/>
        </p:nvCxnSpPr>
        <p:spPr>
          <a:xfrm rot="16200000" flipV="1">
            <a:off x="9638631" y="2046745"/>
            <a:ext cx="910261" cy="177628"/>
          </a:xfrm>
          <a:prstGeom prst="curvedConnector3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Abgerundetes Rechteck 78"/>
          <p:cNvSpPr/>
          <p:nvPr/>
        </p:nvSpPr>
        <p:spPr>
          <a:xfrm>
            <a:off x="10093143" y="368034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0" name="Gekrümmter Verbinder 79"/>
          <p:cNvCxnSpPr>
            <a:stCxn id="77" idx="0"/>
            <a:endCxn id="79" idx="2"/>
          </p:cNvCxnSpPr>
          <p:nvPr/>
        </p:nvCxnSpPr>
        <p:spPr>
          <a:xfrm rot="5400000" flipH="1" flipV="1">
            <a:off x="9831907" y="933740"/>
            <a:ext cx="527062" cy="180982"/>
          </a:xfrm>
          <a:prstGeom prst="curvedConnector3">
            <a:avLst>
              <a:gd name="adj1" fmla="val 50000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Abgerundetes Rechteck 80"/>
          <p:cNvSpPr/>
          <p:nvPr/>
        </p:nvSpPr>
        <p:spPr>
          <a:xfrm>
            <a:off x="9740740" y="2623886"/>
            <a:ext cx="185572" cy="39266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Rechteck 81"/>
          <p:cNvSpPr/>
          <p:nvPr/>
        </p:nvSpPr>
        <p:spPr>
          <a:xfrm>
            <a:off x="9496478" y="173758"/>
            <a:ext cx="273173" cy="22536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84" name="Rechteck 83"/>
          <p:cNvSpPr/>
          <p:nvPr/>
        </p:nvSpPr>
        <p:spPr>
          <a:xfrm>
            <a:off x="9712436" y="1283028"/>
            <a:ext cx="513938" cy="1306200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Rechteck 86"/>
          <p:cNvSpPr/>
          <p:nvPr/>
        </p:nvSpPr>
        <p:spPr>
          <a:xfrm>
            <a:off x="10877137" y="274272"/>
            <a:ext cx="1005387" cy="325070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8" name="Gerader Verbinder 87"/>
          <p:cNvCxnSpPr/>
          <p:nvPr/>
        </p:nvCxnSpPr>
        <p:spPr>
          <a:xfrm>
            <a:off x="11685351" y="286438"/>
            <a:ext cx="0" cy="3240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88"/>
          <p:cNvCxnSpPr/>
          <p:nvPr/>
        </p:nvCxnSpPr>
        <p:spPr>
          <a:xfrm>
            <a:off x="11311539" y="286438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/>
          <p:cNvCxnSpPr/>
          <p:nvPr/>
        </p:nvCxnSpPr>
        <p:spPr>
          <a:xfrm>
            <a:off x="10972234" y="286438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Abgerundetes Rechteck 90"/>
          <p:cNvSpPr/>
          <p:nvPr/>
        </p:nvSpPr>
        <p:spPr>
          <a:xfrm>
            <a:off x="11381988" y="2590689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Rechteck 91"/>
          <p:cNvSpPr/>
          <p:nvPr/>
        </p:nvSpPr>
        <p:spPr>
          <a:xfrm>
            <a:off x="11518573" y="1362233"/>
            <a:ext cx="199180" cy="769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Abgerundetes Rechteck 92"/>
          <p:cNvSpPr/>
          <p:nvPr/>
        </p:nvSpPr>
        <p:spPr>
          <a:xfrm>
            <a:off x="11098322" y="1287762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4" name="Gekrümmter Verbinder 93"/>
          <p:cNvCxnSpPr>
            <a:stCxn id="91" idx="0"/>
            <a:endCxn id="93" idx="2"/>
          </p:cNvCxnSpPr>
          <p:nvPr/>
        </p:nvCxnSpPr>
        <p:spPr>
          <a:xfrm rot="16200000" flipV="1">
            <a:off x="10877811" y="1993726"/>
            <a:ext cx="910261" cy="283666"/>
          </a:xfrm>
          <a:prstGeom prst="curvedConnector3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Abgerundetes Rechteck 94"/>
          <p:cNvSpPr/>
          <p:nvPr/>
        </p:nvSpPr>
        <p:spPr>
          <a:xfrm>
            <a:off x="11385342" y="368034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6" name="Gekrümmter Verbinder 95"/>
          <p:cNvCxnSpPr>
            <a:stCxn id="93" idx="0"/>
            <a:endCxn id="95" idx="2"/>
          </p:cNvCxnSpPr>
          <p:nvPr/>
        </p:nvCxnSpPr>
        <p:spPr>
          <a:xfrm rot="5400000" flipH="1" flipV="1">
            <a:off x="11071087" y="880721"/>
            <a:ext cx="527062" cy="287020"/>
          </a:xfrm>
          <a:prstGeom prst="curvedConnector3">
            <a:avLst>
              <a:gd name="adj1" fmla="val 50000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1041904" y="3016552"/>
            <a:ext cx="185572" cy="39266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" name="Rechteck 97"/>
          <p:cNvSpPr/>
          <p:nvPr/>
        </p:nvSpPr>
        <p:spPr>
          <a:xfrm>
            <a:off x="10788677" y="173758"/>
            <a:ext cx="273173" cy="22536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3</a:t>
            </a:r>
          </a:p>
        </p:txBody>
      </p:sp>
      <p:sp>
        <p:nvSpPr>
          <p:cNvPr id="99" name="Rechteck 98"/>
          <p:cNvSpPr/>
          <p:nvPr/>
        </p:nvSpPr>
        <p:spPr>
          <a:xfrm>
            <a:off x="11004635" y="1283027"/>
            <a:ext cx="513938" cy="1700327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Textfeld 101"/>
          <p:cNvSpPr txBox="1"/>
          <p:nvPr/>
        </p:nvSpPr>
        <p:spPr>
          <a:xfrm>
            <a:off x="10877137" y="3489867"/>
            <a:ext cx="12789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rgbClr val="C00000"/>
                </a:solidFill>
              </a:rPr>
              <a:t>Identical</a:t>
            </a:r>
            <a:r>
              <a:rPr lang="de-DE" sz="1400" dirty="0">
                <a:solidFill>
                  <a:srgbClr val="C00000"/>
                </a:solidFill>
              </a:rPr>
              <a:t> </a:t>
            </a:r>
            <a:r>
              <a:rPr lang="de-DE" sz="1400" dirty="0" err="1">
                <a:solidFill>
                  <a:srgbClr val="C00000"/>
                </a:solidFill>
              </a:rPr>
              <a:t>as</a:t>
            </a:r>
            <a:r>
              <a:rPr lang="de-DE" sz="1400" dirty="0">
                <a:solidFill>
                  <a:srgbClr val="C00000"/>
                </a:solidFill>
              </a:rPr>
              <a:t> </a:t>
            </a:r>
            <a:r>
              <a:rPr lang="de-DE" sz="1400" dirty="0" err="1">
                <a:solidFill>
                  <a:srgbClr val="C00000"/>
                </a:solidFill>
              </a:rPr>
              <a:t>for</a:t>
            </a:r>
            <a:r>
              <a:rPr lang="de-DE" sz="1400" dirty="0">
                <a:solidFill>
                  <a:srgbClr val="C00000"/>
                </a:solidFill>
              </a:rPr>
              <a:t> </a:t>
            </a:r>
            <a:br>
              <a:rPr lang="de-DE" sz="1400" dirty="0">
                <a:solidFill>
                  <a:srgbClr val="C00000"/>
                </a:solidFill>
              </a:rPr>
            </a:br>
            <a:r>
              <a:rPr lang="de-DE" sz="1400" dirty="0">
                <a:solidFill>
                  <a:srgbClr val="C00000"/>
                </a:solidFill>
              </a:rPr>
              <a:t>[MRM]</a:t>
            </a:r>
          </a:p>
          <a:p>
            <a:r>
              <a:rPr lang="de-DE" sz="1400" dirty="0" err="1">
                <a:solidFill>
                  <a:srgbClr val="C00000"/>
                </a:solidFill>
              </a:rPr>
              <a:t>lane</a:t>
            </a:r>
            <a:r>
              <a:rPr lang="de-DE" sz="1400" dirty="0">
                <a:solidFill>
                  <a:srgbClr val="C00000"/>
                </a:solidFill>
              </a:rPr>
              <a:t> </a:t>
            </a:r>
            <a:r>
              <a:rPr lang="de-DE" sz="1400" dirty="0" err="1">
                <a:solidFill>
                  <a:srgbClr val="C00000"/>
                </a:solidFill>
              </a:rPr>
              <a:t>change</a:t>
            </a:r>
            <a:endParaRPr lang="de-DE" sz="1400" dirty="0">
              <a:solidFill>
                <a:srgbClr val="C00000"/>
              </a:solidFill>
            </a:endParaRPr>
          </a:p>
        </p:txBody>
      </p:sp>
      <p:sp>
        <p:nvSpPr>
          <p:cNvPr id="103" name="Rechteck 102"/>
          <p:cNvSpPr/>
          <p:nvPr/>
        </p:nvSpPr>
        <p:spPr>
          <a:xfrm>
            <a:off x="388187" y="5824878"/>
            <a:ext cx="3076754" cy="38818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FF0000"/>
                </a:solidFill>
              </a:rPr>
              <a:t>Regular </a:t>
            </a:r>
            <a:r>
              <a:rPr lang="de-DE" sz="1200" b="1" dirty="0" err="1">
                <a:solidFill>
                  <a:srgbClr val="FF0000"/>
                </a:solidFill>
              </a:rPr>
              <a:t>maneuver</a:t>
            </a:r>
            <a:r>
              <a:rPr lang="de-DE" sz="1200" b="1" dirty="0">
                <a:solidFill>
                  <a:srgbClr val="FF0000"/>
                </a:solidFill>
              </a:rPr>
              <a:t> </a:t>
            </a:r>
            <a:r>
              <a:rPr lang="de-DE" sz="1200" b="1" dirty="0" err="1">
                <a:solidFill>
                  <a:srgbClr val="FF0000"/>
                </a:solidFill>
              </a:rPr>
              <a:t>crossing</a:t>
            </a:r>
            <a:r>
              <a:rPr lang="de-DE" sz="1200" b="1" dirty="0">
                <a:solidFill>
                  <a:srgbClr val="FF0000"/>
                </a:solidFill>
              </a:rPr>
              <a:t> </a:t>
            </a:r>
            <a:r>
              <a:rPr lang="de-DE" sz="1200" b="1" dirty="0" err="1">
                <a:solidFill>
                  <a:srgbClr val="FF0000"/>
                </a:solidFill>
              </a:rPr>
              <a:t>lane</a:t>
            </a:r>
            <a:r>
              <a:rPr lang="de-DE" sz="1200" b="1" dirty="0">
                <a:solidFill>
                  <a:srgbClr val="FF0000"/>
                </a:solidFill>
              </a:rPr>
              <a:t> </a:t>
            </a:r>
            <a:r>
              <a:rPr lang="de-DE" sz="1200" b="1" dirty="0" err="1">
                <a:solidFill>
                  <a:srgbClr val="FF0000"/>
                </a:solidFill>
              </a:rPr>
              <a:t>markings</a:t>
            </a:r>
            <a:r>
              <a:rPr lang="de-DE" sz="1200" b="1" dirty="0">
                <a:solidFill>
                  <a:srgbClr val="FF0000"/>
                </a:solidFill>
              </a:rPr>
              <a:t>?? </a:t>
            </a:r>
            <a:r>
              <a:rPr lang="de-DE" sz="1200" dirty="0">
                <a:solidFill>
                  <a:schemeClr val="tx1"/>
                </a:solidFill>
              </a:rPr>
              <a:t>See </a:t>
            </a:r>
            <a:r>
              <a:rPr lang="de-DE" sz="1200" dirty="0" err="1">
                <a:solidFill>
                  <a:schemeClr val="tx1"/>
                </a:solidFill>
              </a:rPr>
              <a:t>next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slides</a:t>
            </a:r>
            <a:endParaRPr lang="de-DE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22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Rechteck 196"/>
          <p:cNvSpPr/>
          <p:nvPr/>
        </p:nvSpPr>
        <p:spPr>
          <a:xfrm>
            <a:off x="10696753" y="836761"/>
            <a:ext cx="1481203" cy="4339087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6" name="Rechteck 195"/>
          <p:cNvSpPr/>
          <p:nvPr/>
        </p:nvSpPr>
        <p:spPr>
          <a:xfrm>
            <a:off x="45672" y="836762"/>
            <a:ext cx="1481203" cy="4339087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427487" y="290389"/>
            <a:ext cx="8937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ALKS </a:t>
            </a:r>
            <a:r>
              <a:rPr lang="de-DE" sz="2400" b="1" dirty="0" err="1"/>
              <a:t>types</a:t>
            </a:r>
            <a:r>
              <a:rPr lang="de-DE" sz="2400" b="1" dirty="0"/>
              <a:t> </a:t>
            </a:r>
            <a:r>
              <a:rPr lang="de-DE" sz="2400" b="1" dirty="0" err="1"/>
              <a:t>of</a:t>
            </a:r>
            <a:r>
              <a:rPr lang="de-DE" sz="2400" b="1" dirty="0"/>
              <a:t> </a:t>
            </a:r>
            <a:r>
              <a:rPr lang="de-DE" sz="2400" b="1" dirty="0" err="1"/>
              <a:t>manoeuvres</a:t>
            </a:r>
            <a:r>
              <a:rPr lang="de-DE" sz="2400" b="1" dirty="0"/>
              <a:t> </a:t>
            </a:r>
            <a:r>
              <a:rPr lang="de-DE" sz="2400" b="1" dirty="0" err="1"/>
              <a:t>leading</a:t>
            </a:r>
            <a:r>
              <a:rPr lang="de-DE" sz="2400" b="1" dirty="0"/>
              <a:t> </a:t>
            </a:r>
            <a:r>
              <a:rPr lang="de-DE" sz="2400" b="1" dirty="0" err="1"/>
              <a:t>the</a:t>
            </a:r>
            <a:r>
              <a:rPr lang="de-DE" sz="2400" b="1" dirty="0"/>
              <a:t> </a:t>
            </a:r>
            <a:r>
              <a:rPr lang="de-DE" sz="2400" b="1" dirty="0" err="1"/>
              <a:t>vehicle</a:t>
            </a:r>
            <a:r>
              <a:rPr lang="de-DE" sz="2400" b="1" dirty="0"/>
              <a:t> </a:t>
            </a:r>
            <a:r>
              <a:rPr lang="de-DE" sz="2400" b="1" dirty="0" err="1"/>
              <a:t>to</a:t>
            </a:r>
            <a:r>
              <a:rPr lang="de-DE" sz="2400" b="1" dirty="0"/>
              <a:t> </a:t>
            </a:r>
            <a:r>
              <a:rPr lang="de-DE" sz="2400" b="1" dirty="0" err="1"/>
              <a:t>cross</a:t>
            </a:r>
            <a:r>
              <a:rPr lang="de-DE" sz="2400" b="1" dirty="0"/>
              <a:t> </a:t>
            </a:r>
            <a:r>
              <a:rPr lang="de-DE" sz="2400" b="1" dirty="0" err="1"/>
              <a:t>lane</a:t>
            </a:r>
            <a:r>
              <a:rPr lang="de-DE" sz="2400" b="1" dirty="0"/>
              <a:t> </a:t>
            </a:r>
            <a:r>
              <a:rPr lang="de-DE" sz="2400" b="1" dirty="0" err="1"/>
              <a:t>markings</a:t>
            </a:r>
            <a:endParaRPr lang="de-DE" sz="2400" b="1" dirty="0"/>
          </a:p>
        </p:txBody>
      </p:sp>
      <p:pic>
        <p:nvPicPr>
          <p:cNvPr id="51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8724" y="86987"/>
            <a:ext cx="1561557" cy="61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Image result for OI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1069" y="0"/>
            <a:ext cx="1321182" cy="71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eck 8"/>
          <p:cNvSpPr/>
          <p:nvPr/>
        </p:nvSpPr>
        <p:spPr>
          <a:xfrm>
            <a:off x="156663" y="1008219"/>
            <a:ext cx="1005387" cy="325070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r Verbinder 12"/>
          <p:cNvCxnSpPr/>
          <p:nvPr/>
        </p:nvCxnSpPr>
        <p:spPr>
          <a:xfrm>
            <a:off x="964877" y="1042099"/>
            <a:ext cx="0" cy="3240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>
            <a:off x="591065" y="1042099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53"/>
          <p:cNvCxnSpPr/>
          <p:nvPr/>
        </p:nvCxnSpPr>
        <p:spPr>
          <a:xfrm>
            <a:off x="251760" y="1042099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bgerundetes Rechteck 13"/>
          <p:cNvSpPr/>
          <p:nvPr/>
        </p:nvSpPr>
        <p:spPr>
          <a:xfrm>
            <a:off x="646658" y="3346351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877174" y="2117894"/>
            <a:ext cx="131137" cy="769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Abgerundetes Rechteck 54"/>
          <p:cNvSpPr/>
          <p:nvPr/>
        </p:nvSpPr>
        <p:spPr>
          <a:xfrm>
            <a:off x="608318" y="2022195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krümmter Verbinder 28"/>
          <p:cNvCxnSpPr>
            <a:stCxn id="14" idx="0"/>
            <a:endCxn id="55" idx="2"/>
          </p:cNvCxnSpPr>
          <p:nvPr/>
        </p:nvCxnSpPr>
        <p:spPr>
          <a:xfrm rot="16200000" flipV="1">
            <a:off x="254529" y="2861436"/>
            <a:ext cx="931490" cy="38340"/>
          </a:xfrm>
          <a:prstGeom prst="curvedConnector3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59059" y="4278433"/>
            <a:ext cx="1570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Evasive </a:t>
            </a:r>
            <a:r>
              <a:rPr lang="de-DE" sz="1400" dirty="0" err="1"/>
              <a:t>steering</a:t>
            </a:r>
            <a:r>
              <a:rPr lang="de-DE" sz="1400" dirty="0"/>
              <a:t> </a:t>
            </a:r>
            <a:r>
              <a:rPr lang="de-DE" sz="1400" b="1" dirty="0" err="1"/>
              <a:t>without</a:t>
            </a:r>
            <a:r>
              <a:rPr lang="de-DE" sz="1400" b="1" dirty="0"/>
              <a:t> </a:t>
            </a:r>
            <a:r>
              <a:rPr lang="de-DE" sz="1400" b="1" dirty="0" err="1"/>
              <a:t>crossing</a:t>
            </a:r>
            <a:r>
              <a:rPr lang="de-DE" sz="1400" b="1" dirty="0"/>
              <a:t> </a:t>
            </a:r>
            <a:r>
              <a:rPr lang="de-DE" sz="1400" b="1" dirty="0" err="1"/>
              <a:t>lane</a:t>
            </a:r>
            <a:r>
              <a:rPr lang="de-DE" sz="1400" b="1" dirty="0"/>
              <a:t> </a:t>
            </a:r>
            <a:r>
              <a:rPr lang="de-DE" sz="1400" b="1" dirty="0" err="1"/>
              <a:t>markings</a:t>
            </a:r>
            <a:endParaRPr lang="de-DE" sz="1400" b="1" dirty="0"/>
          </a:p>
        </p:txBody>
      </p:sp>
      <p:sp>
        <p:nvSpPr>
          <p:cNvPr id="56" name="Rechteck 55"/>
          <p:cNvSpPr/>
          <p:nvPr/>
        </p:nvSpPr>
        <p:spPr>
          <a:xfrm>
            <a:off x="1716380" y="1007917"/>
            <a:ext cx="1005387" cy="325070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7" name="Gerader Verbinder 56"/>
          <p:cNvCxnSpPr/>
          <p:nvPr/>
        </p:nvCxnSpPr>
        <p:spPr>
          <a:xfrm>
            <a:off x="2524594" y="1041797"/>
            <a:ext cx="0" cy="3240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/>
          <p:cNvCxnSpPr/>
          <p:nvPr/>
        </p:nvCxnSpPr>
        <p:spPr>
          <a:xfrm>
            <a:off x="2150782" y="1041797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/>
          <p:cNvCxnSpPr/>
          <p:nvPr/>
        </p:nvCxnSpPr>
        <p:spPr>
          <a:xfrm>
            <a:off x="1811477" y="1041797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Abgerundetes Rechteck 59"/>
          <p:cNvSpPr/>
          <p:nvPr/>
        </p:nvSpPr>
        <p:spPr>
          <a:xfrm>
            <a:off x="2221231" y="3346048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Rechteck 60"/>
          <p:cNvSpPr/>
          <p:nvPr/>
        </p:nvSpPr>
        <p:spPr>
          <a:xfrm>
            <a:off x="2357816" y="2117592"/>
            <a:ext cx="199180" cy="769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Abgerundetes Rechteck 61"/>
          <p:cNvSpPr/>
          <p:nvPr/>
        </p:nvSpPr>
        <p:spPr>
          <a:xfrm>
            <a:off x="2097586" y="2021893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3" name="Gekrümmter Verbinder 62"/>
          <p:cNvCxnSpPr>
            <a:stCxn id="60" idx="0"/>
            <a:endCxn id="62" idx="2"/>
          </p:cNvCxnSpPr>
          <p:nvPr/>
        </p:nvCxnSpPr>
        <p:spPr>
          <a:xfrm rot="16200000" flipV="1">
            <a:off x="1786451" y="2818481"/>
            <a:ext cx="931489" cy="123645"/>
          </a:xfrm>
          <a:prstGeom prst="curvedConnector3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feld 63"/>
          <p:cNvSpPr txBox="1"/>
          <p:nvPr/>
        </p:nvSpPr>
        <p:spPr>
          <a:xfrm>
            <a:off x="1624633" y="4268112"/>
            <a:ext cx="123402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Evasive </a:t>
            </a:r>
            <a:r>
              <a:rPr lang="de-DE" sz="1400" dirty="0" err="1"/>
              <a:t>steering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b="1" dirty="0"/>
              <a:t> </a:t>
            </a:r>
            <a:r>
              <a:rPr lang="de-DE" sz="1400" b="1" dirty="0" err="1"/>
              <a:t>up</a:t>
            </a:r>
            <a:r>
              <a:rPr lang="de-DE" sz="1400" b="1" dirty="0"/>
              <a:t> </a:t>
            </a:r>
            <a:r>
              <a:rPr lang="de-DE" sz="1400" b="1" dirty="0" err="1"/>
              <a:t>to</a:t>
            </a:r>
            <a:r>
              <a:rPr lang="de-DE" sz="1400" b="1" dirty="0"/>
              <a:t> [30cm] </a:t>
            </a:r>
            <a:r>
              <a:rPr lang="de-DE" sz="1400" dirty="0" err="1"/>
              <a:t>crossing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lane</a:t>
            </a:r>
            <a:r>
              <a:rPr lang="de-DE" sz="1400" dirty="0"/>
              <a:t> </a:t>
            </a:r>
            <a:r>
              <a:rPr lang="de-DE" sz="1400" dirty="0" err="1"/>
              <a:t>markings</a:t>
            </a:r>
            <a:endParaRPr lang="de-DE" sz="1400" dirty="0"/>
          </a:p>
        </p:txBody>
      </p:sp>
      <p:sp>
        <p:nvSpPr>
          <p:cNvPr id="66" name="Rechteck 65"/>
          <p:cNvSpPr/>
          <p:nvPr/>
        </p:nvSpPr>
        <p:spPr>
          <a:xfrm>
            <a:off x="3039692" y="1007917"/>
            <a:ext cx="1005387" cy="325070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7" name="Gerader Verbinder 66"/>
          <p:cNvCxnSpPr/>
          <p:nvPr/>
        </p:nvCxnSpPr>
        <p:spPr>
          <a:xfrm>
            <a:off x="3847906" y="1020083"/>
            <a:ext cx="0" cy="3240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/>
          <p:cNvCxnSpPr/>
          <p:nvPr/>
        </p:nvCxnSpPr>
        <p:spPr>
          <a:xfrm>
            <a:off x="3474094" y="1020083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r Verbinder 68"/>
          <p:cNvCxnSpPr/>
          <p:nvPr/>
        </p:nvCxnSpPr>
        <p:spPr>
          <a:xfrm>
            <a:off x="3134789" y="1020083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Abgerundetes Rechteck 69"/>
          <p:cNvSpPr/>
          <p:nvPr/>
        </p:nvSpPr>
        <p:spPr>
          <a:xfrm>
            <a:off x="3544543" y="3324334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chteck 70"/>
          <p:cNvSpPr/>
          <p:nvPr/>
        </p:nvSpPr>
        <p:spPr>
          <a:xfrm>
            <a:off x="3681128" y="2095878"/>
            <a:ext cx="199180" cy="769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Abgerundetes Rechteck 71"/>
          <p:cNvSpPr/>
          <p:nvPr/>
        </p:nvSpPr>
        <p:spPr>
          <a:xfrm>
            <a:off x="3350450" y="2000179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3" name="Gekrümmter Verbinder 72"/>
          <p:cNvCxnSpPr>
            <a:stCxn id="70" idx="0"/>
            <a:endCxn id="72" idx="2"/>
          </p:cNvCxnSpPr>
          <p:nvPr/>
        </p:nvCxnSpPr>
        <p:spPr>
          <a:xfrm rot="16200000" flipV="1">
            <a:off x="3074539" y="2761543"/>
            <a:ext cx="931489" cy="194093"/>
          </a:xfrm>
          <a:prstGeom prst="curvedConnector3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feld 73"/>
          <p:cNvSpPr txBox="1"/>
          <p:nvPr/>
        </p:nvSpPr>
        <p:spPr>
          <a:xfrm>
            <a:off x="2977035" y="4270788"/>
            <a:ext cx="138516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Evasive </a:t>
            </a:r>
            <a:r>
              <a:rPr lang="de-DE" sz="1400" dirty="0" err="1"/>
              <a:t>steering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b="1" dirty="0" err="1"/>
              <a:t>up</a:t>
            </a:r>
            <a:r>
              <a:rPr lang="de-DE" sz="1400" b="1" dirty="0"/>
              <a:t> </a:t>
            </a:r>
            <a:r>
              <a:rPr lang="de-DE" sz="1400" b="1" dirty="0" err="1"/>
              <a:t>to</a:t>
            </a:r>
            <a:r>
              <a:rPr lang="de-DE" sz="1400" b="1" dirty="0"/>
              <a:t> [half </a:t>
            </a:r>
            <a:r>
              <a:rPr lang="de-DE" sz="1400" b="1" dirty="0" err="1"/>
              <a:t>the</a:t>
            </a:r>
            <a:r>
              <a:rPr lang="de-DE" sz="1400" b="1" dirty="0"/>
              <a:t> </a:t>
            </a:r>
            <a:r>
              <a:rPr lang="de-DE" sz="1400" b="1" dirty="0" err="1"/>
              <a:t>vehicle‘s</a:t>
            </a:r>
            <a:r>
              <a:rPr lang="de-DE" sz="1400" b="1" dirty="0"/>
              <a:t> </a:t>
            </a:r>
            <a:r>
              <a:rPr lang="de-DE" sz="1400" b="1" dirty="0" err="1"/>
              <a:t>width</a:t>
            </a:r>
            <a:r>
              <a:rPr lang="de-DE" sz="1400" b="1" dirty="0"/>
              <a:t>] </a:t>
            </a:r>
            <a:r>
              <a:rPr lang="de-DE" sz="1400" dirty="0" err="1"/>
              <a:t>crossing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lane</a:t>
            </a:r>
            <a:r>
              <a:rPr lang="de-DE" sz="1400" dirty="0"/>
              <a:t> </a:t>
            </a:r>
            <a:r>
              <a:rPr lang="de-DE" sz="1400" dirty="0" err="1"/>
              <a:t>markings</a:t>
            </a:r>
            <a:endParaRPr lang="de-DE" sz="1400" dirty="0"/>
          </a:p>
        </p:txBody>
      </p:sp>
      <p:sp>
        <p:nvSpPr>
          <p:cNvPr id="82" name="Rechteck 81"/>
          <p:cNvSpPr/>
          <p:nvPr/>
        </p:nvSpPr>
        <p:spPr>
          <a:xfrm>
            <a:off x="4365139" y="1020083"/>
            <a:ext cx="1005387" cy="325070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3" name="Gerader Verbinder 82"/>
          <p:cNvCxnSpPr/>
          <p:nvPr/>
        </p:nvCxnSpPr>
        <p:spPr>
          <a:xfrm>
            <a:off x="5173353" y="1032249"/>
            <a:ext cx="0" cy="3240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r Verbinder 83"/>
          <p:cNvCxnSpPr/>
          <p:nvPr/>
        </p:nvCxnSpPr>
        <p:spPr>
          <a:xfrm>
            <a:off x="4799541" y="1032249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r Verbinder 84"/>
          <p:cNvCxnSpPr/>
          <p:nvPr/>
        </p:nvCxnSpPr>
        <p:spPr>
          <a:xfrm>
            <a:off x="4460236" y="1032249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Abgerundetes Rechteck 85"/>
          <p:cNvSpPr/>
          <p:nvPr/>
        </p:nvSpPr>
        <p:spPr>
          <a:xfrm>
            <a:off x="4869990" y="3336500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Rechteck 86"/>
          <p:cNvSpPr/>
          <p:nvPr/>
        </p:nvSpPr>
        <p:spPr>
          <a:xfrm>
            <a:off x="5006575" y="2108044"/>
            <a:ext cx="199180" cy="769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Abgerundetes Rechteck 87"/>
          <p:cNvSpPr/>
          <p:nvPr/>
        </p:nvSpPr>
        <p:spPr>
          <a:xfrm>
            <a:off x="4632285" y="2012345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9" name="Gekrümmter Verbinder 88"/>
          <p:cNvCxnSpPr>
            <a:stCxn id="86" idx="0"/>
            <a:endCxn id="88" idx="2"/>
          </p:cNvCxnSpPr>
          <p:nvPr/>
        </p:nvCxnSpPr>
        <p:spPr>
          <a:xfrm rot="16200000" flipV="1">
            <a:off x="4378180" y="2751903"/>
            <a:ext cx="931489" cy="237705"/>
          </a:xfrm>
          <a:prstGeom prst="curvedConnector3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331946" y="4271748"/>
            <a:ext cx="157048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Evasive </a:t>
            </a:r>
            <a:r>
              <a:rPr lang="de-DE" sz="1400" dirty="0" err="1"/>
              <a:t>steering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b="1" dirty="0" err="1"/>
              <a:t>more</a:t>
            </a:r>
            <a:r>
              <a:rPr lang="de-DE" sz="1400" b="1" dirty="0"/>
              <a:t> </a:t>
            </a:r>
            <a:r>
              <a:rPr lang="de-DE" sz="1400" b="1" dirty="0" err="1"/>
              <a:t>than</a:t>
            </a:r>
            <a:r>
              <a:rPr lang="de-DE" sz="1400" b="1" dirty="0"/>
              <a:t> [half </a:t>
            </a:r>
            <a:r>
              <a:rPr lang="de-DE" sz="1400" b="1" dirty="0" err="1"/>
              <a:t>the</a:t>
            </a:r>
            <a:r>
              <a:rPr lang="de-DE" sz="1400" b="1" dirty="0"/>
              <a:t> </a:t>
            </a:r>
            <a:r>
              <a:rPr lang="de-DE" sz="1400" b="1" dirty="0" err="1"/>
              <a:t>vehicle‘s</a:t>
            </a:r>
            <a:r>
              <a:rPr lang="de-DE" sz="1400" b="1" dirty="0"/>
              <a:t> </a:t>
            </a:r>
            <a:r>
              <a:rPr lang="de-DE" sz="1400" b="1" dirty="0" err="1"/>
              <a:t>width</a:t>
            </a:r>
            <a:r>
              <a:rPr lang="de-DE" sz="1400" b="1" dirty="0"/>
              <a:t>] </a:t>
            </a:r>
            <a:r>
              <a:rPr lang="de-DE" sz="1400" dirty="0" err="1"/>
              <a:t>crossing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lane</a:t>
            </a:r>
            <a:r>
              <a:rPr lang="de-DE" sz="1400" dirty="0"/>
              <a:t> </a:t>
            </a:r>
            <a:r>
              <a:rPr lang="de-DE" sz="1400" dirty="0" err="1"/>
              <a:t>markings</a:t>
            </a:r>
            <a:endParaRPr lang="de-DE" sz="1400" dirty="0"/>
          </a:p>
        </p:txBody>
      </p:sp>
      <p:sp>
        <p:nvSpPr>
          <p:cNvPr id="94" name="Abgerundetes Rechteck 93"/>
          <p:cNvSpPr/>
          <p:nvPr/>
        </p:nvSpPr>
        <p:spPr>
          <a:xfrm>
            <a:off x="659357" y="1123695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" name="Abgerundetes Rechteck 94"/>
          <p:cNvSpPr/>
          <p:nvPr/>
        </p:nvSpPr>
        <p:spPr>
          <a:xfrm>
            <a:off x="2220993" y="1095331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" name="Abgerundetes Rechteck 95"/>
          <p:cNvSpPr/>
          <p:nvPr/>
        </p:nvSpPr>
        <p:spPr>
          <a:xfrm>
            <a:off x="3527290" y="1103835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" name="Abgerundetes Rechteck 96"/>
          <p:cNvSpPr/>
          <p:nvPr/>
        </p:nvSpPr>
        <p:spPr>
          <a:xfrm>
            <a:off x="4873344" y="1113845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9" name="Gekrümmter Verbinder 98"/>
          <p:cNvCxnSpPr>
            <a:stCxn id="55" idx="0"/>
            <a:endCxn id="94" idx="2"/>
          </p:cNvCxnSpPr>
          <p:nvPr/>
        </p:nvCxnSpPr>
        <p:spPr>
          <a:xfrm rot="5400000" flipH="1" flipV="1">
            <a:off x="473706" y="1743759"/>
            <a:ext cx="505834" cy="51039"/>
          </a:xfrm>
          <a:prstGeom prst="curvedConnector3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krümmter Verbinder 99"/>
          <p:cNvCxnSpPr>
            <a:stCxn id="62" idx="0"/>
            <a:endCxn id="95" idx="2"/>
          </p:cNvCxnSpPr>
          <p:nvPr/>
        </p:nvCxnSpPr>
        <p:spPr>
          <a:xfrm rot="5400000" flipH="1" flipV="1">
            <a:off x="1985127" y="1693242"/>
            <a:ext cx="533896" cy="123407"/>
          </a:xfrm>
          <a:prstGeom prst="curvedConnector3">
            <a:avLst>
              <a:gd name="adj1" fmla="val 50000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krümmter Verbinder 102"/>
          <p:cNvCxnSpPr>
            <a:stCxn id="72" idx="0"/>
            <a:endCxn id="96" idx="2"/>
          </p:cNvCxnSpPr>
          <p:nvPr/>
        </p:nvCxnSpPr>
        <p:spPr>
          <a:xfrm rot="5400000" flipH="1" flipV="1">
            <a:off x="3279817" y="1659920"/>
            <a:ext cx="503678" cy="176840"/>
          </a:xfrm>
          <a:prstGeom prst="curvedConnector3">
            <a:avLst>
              <a:gd name="adj1" fmla="val 50000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krümmter Verbinder 105"/>
          <p:cNvCxnSpPr>
            <a:stCxn id="88" idx="0"/>
            <a:endCxn id="97" idx="2"/>
          </p:cNvCxnSpPr>
          <p:nvPr/>
        </p:nvCxnSpPr>
        <p:spPr>
          <a:xfrm rot="5400000" flipH="1" flipV="1">
            <a:off x="4592683" y="1638899"/>
            <a:ext cx="505834" cy="241059"/>
          </a:xfrm>
          <a:prstGeom prst="curvedConnector3">
            <a:avLst>
              <a:gd name="adj1" fmla="val 50000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hteck 108"/>
          <p:cNvSpPr/>
          <p:nvPr/>
        </p:nvSpPr>
        <p:spPr>
          <a:xfrm>
            <a:off x="8292753" y="996509"/>
            <a:ext cx="1005387" cy="325070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0" name="Gerader Verbinder 109"/>
          <p:cNvCxnSpPr/>
          <p:nvPr/>
        </p:nvCxnSpPr>
        <p:spPr>
          <a:xfrm>
            <a:off x="9100967" y="1008675"/>
            <a:ext cx="0" cy="3240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r Verbinder 110"/>
          <p:cNvCxnSpPr/>
          <p:nvPr/>
        </p:nvCxnSpPr>
        <p:spPr>
          <a:xfrm>
            <a:off x="8727155" y="1008675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Gerader Verbinder 111"/>
          <p:cNvCxnSpPr/>
          <p:nvPr/>
        </p:nvCxnSpPr>
        <p:spPr>
          <a:xfrm>
            <a:off x="8387850" y="1008675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Abgerundetes Rechteck 112"/>
          <p:cNvSpPr/>
          <p:nvPr/>
        </p:nvSpPr>
        <p:spPr>
          <a:xfrm>
            <a:off x="8797604" y="3312926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4" name="Rechteck 113"/>
          <p:cNvSpPr/>
          <p:nvPr/>
        </p:nvSpPr>
        <p:spPr>
          <a:xfrm>
            <a:off x="8934189" y="2084470"/>
            <a:ext cx="199180" cy="769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5" name="Abgerundetes Rechteck 114"/>
          <p:cNvSpPr/>
          <p:nvPr/>
        </p:nvSpPr>
        <p:spPr>
          <a:xfrm>
            <a:off x="8619515" y="2049643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6" name="Gekrümmter Verbinder 115"/>
          <p:cNvCxnSpPr>
            <a:stCxn id="113" idx="0"/>
            <a:endCxn id="115" idx="2"/>
          </p:cNvCxnSpPr>
          <p:nvPr/>
        </p:nvCxnSpPr>
        <p:spPr>
          <a:xfrm rot="16200000" flipV="1">
            <a:off x="8366038" y="2788573"/>
            <a:ext cx="870617" cy="178089"/>
          </a:xfrm>
          <a:prstGeom prst="curvedConnector3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Abgerundetes Rechteck 116"/>
          <p:cNvSpPr/>
          <p:nvPr/>
        </p:nvSpPr>
        <p:spPr>
          <a:xfrm>
            <a:off x="8445838" y="1076531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8" name="Gekrümmter Verbinder 117"/>
          <p:cNvCxnSpPr>
            <a:stCxn id="115" idx="0"/>
            <a:endCxn id="117" idx="2"/>
          </p:cNvCxnSpPr>
          <p:nvPr/>
        </p:nvCxnSpPr>
        <p:spPr>
          <a:xfrm rot="16200000" flipV="1">
            <a:off x="8335240" y="1672581"/>
            <a:ext cx="580446" cy="173677"/>
          </a:xfrm>
          <a:prstGeom prst="curvedConnector3">
            <a:avLst>
              <a:gd name="adj1" fmla="val 50000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hteck 119"/>
          <p:cNvSpPr/>
          <p:nvPr/>
        </p:nvSpPr>
        <p:spPr>
          <a:xfrm>
            <a:off x="9553337" y="996509"/>
            <a:ext cx="1005387" cy="325070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1" name="Gerader Verbinder 120"/>
          <p:cNvCxnSpPr/>
          <p:nvPr/>
        </p:nvCxnSpPr>
        <p:spPr>
          <a:xfrm>
            <a:off x="10361551" y="1008675"/>
            <a:ext cx="0" cy="3240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rader Verbinder 121"/>
          <p:cNvCxnSpPr/>
          <p:nvPr/>
        </p:nvCxnSpPr>
        <p:spPr>
          <a:xfrm>
            <a:off x="9987739" y="1008675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Gerader Verbinder 122"/>
          <p:cNvCxnSpPr/>
          <p:nvPr/>
        </p:nvCxnSpPr>
        <p:spPr>
          <a:xfrm>
            <a:off x="9648434" y="1008675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Abgerundetes Rechteck 123"/>
          <p:cNvSpPr/>
          <p:nvPr/>
        </p:nvSpPr>
        <p:spPr>
          <a:xfrm>
            <a:off x="10075442" y="3769350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5" name="Rechteck 124"/>
          <p:cNvSpPr/>
          <p:nvPr/>
        </p:nvSpPr>
        <p:spPr>
          <a:xfrm>
            <a:off x="10194773" y="2084470"/>
            <a:ext cx="199180" cy="769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6" name="Abgerundetes Rechteck 125"/>
          <p:cNvSpPr/>
          <p:nvPr/>
        </p:nvSpPr>
        <p:spPr>
          <a:xfrm>
            <a:off x="9702363" y="2408533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7" name="Gekrümmter Verbinder 126"/>
          <p:cNvCxnSpPr>
            <a:stCxn id="124" idx="0"/>
            <a:endCxn id="126" idx="2"/>
          </p:cNvCxnSpPr>
          <p:nvPr/>
        </p:nvCxnSpPr>
        <p:spPr>
          <a:xfrm rot="16200000" flipV="1">
            <a:off x="9497614" y="3098735"/>
            <a:ext cx="968151" cy="373079"/>
          </a:xfrm>
          <a:prstGeom prst="curvedConnector3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Abgerundetes Rechteck 127"/>
          <p:cNvSpPr/>
          <p:nvPr/>
        </p:nvSpPr>
        <p:spPr>
          <a:xfrm>
            <a:off x="9706422" y="1076531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9" name="Gekrümmter Verbinder 128"/>
          <p:cNvCxnSpPr>
            <a:stCxn id="126" idx="0"/>
            <a:endCxn id="128" idx="2"/>
          </p:cNvCxnSpPr>
          <p:nvPr/>
        </p:nvCxnSpPr>
        <p:spPr>
          <a:xfrm rot="5400000" flipH="1" flipV="1">
            <a:off x="9327510" y="1936836"/>
            <a:ext cx="939336" cy="4059"/>
          </a:xfrm>
          <a:prstGeom prst="curvedConnector3">
            <a:avLst>
              <a:gd name="adj1" fmla="val 50000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Geschweifte Klammer rechts 132"/>
          <p:cNvSpPr/>
          <p:nvPr/>
        </p:nvSpPr>
        <p:spPr>
          <a:xfrm rot="5400000">
            <a:off x="2835379" y="2705080"/>
            <a:ext cx="385711" cy="574839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4" name="Textfeld 133"/>
          <p:cNvSpPr txBox="1"/>
          <p:nvPr/>
        </p:nvSpPr>
        <p:spPr>
          <a:xfrm>
            <a:off x="45672" y="5812972"/>
            <a:ext cx="67488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How</a:t>
            </a:r>
            <a:r>
              <a:rPr lang="de-DE" sz="1600" dirty="0"/>
              <a:t> </a:t>
            </a:r>
            <a:r>
              <a:rPr lang="de-DE" sz="1600" dirty="0" err="1"/>
              <a:t>far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vehicle</a:t>
            </a:r>
            <a:r>
              <a:rPr lang="de-DE" sz="1600" dirty="0"/>
              <a:t> </a:t>
            </a:r>
            <a:r>
              <a:rPr lang="de-DE" sz="1600" dirty="0" err="1"/>
              <a:t>enters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adjacent</a:t>
            </a:r>
            <a:r>
              <a:rPr lang="de-DE" sz="1600" dirty="0"/>
              <a:t> </a:t>
            </a:r>
            <a:r>
              <a:rPr lang="de-DE" sz="1600" dirty="0" err="1"/>
              <a:t>lane</a:t>
            </a:r>
            <a:r>
              <a:rPr lang="de-DE" sz="1600" dirty="0"/>
              <a:t> </a:t>
            </a:r>
            <a:r>
              <a:rPr lang="de-DE" sz="1600" dirty="0" err="1"/>
              <a:t>influences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required</a:t>
            </a:r>
            <a:r>
              <a:rPr lang="de-DE" sz="1600" dirty="0"/>
              <a:t> </a:t>
            </a:r>
            <a:r>
              <a:rPr lang="de-DE" sz="1600" dirty="0" err="1"/>
              <a:t>freespace</a:t>
            </a:r>
            <a:r>
              <a:rPr lang="de-DE" sz="1600" dirty="0"/>
              <a:t>.</a:t>
            </a:r>
          </a:p>
        </p:txBody>
      </p:sp>
      <p:sp>
        <p:nvSpPr>
          <p:cNvPr id="135" name="Geschweifte Klammer rechts 134"/>
          <p:cNvSpPr/>
          <p:nvPr/>
        </p:nvSpPr>
        <p:spPr>
          <a:xfrm rot="5400000">
            <a:off x="9150590" y="4261967"/>
            <a:ext cx="385897" cy="263741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6" name="Textfeld 135"/>
          <p:cNvSpPr txBox="1"/>
          <p:nvPr/>
        </p:nvSpPr>
        <p:spPr>
          <a:xfrm>
            <a:off x="7922266" y="5780782"/>
            <a:ext cx="34523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As </a:t>
            </a:r>
            <a:r>
              <a:rPr lang="de-DE" sz="1600" dirty="0" err="1"/>
              <a:t>the</a:t>
            </a:r>
            <a:r>
              <a:rPr lang="de-DE" sz="1600" dirty="0"/>
              <a:t> ALKS </a:t>
            </a:r>
            <a:r>
              <a:rPr lang="de-DE" sz="1600" dirty="0" err="1"/>
              <a:t>does</a:t>
            </a:r>
            <a:r>
              <a:rPr lang="de-DE" sz="1600" dirty="0"/>
              <a:t> not </a:t>
            </a:r>
            <a:r>
              <a:rPr lang="de-DE" sz="1600" dirty="0" err="1"/>
              <a:t>return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its</a:t>
            </a:r>
            <a:r>
              <a:rPr lang="de-DE" sz="1600" dirty="0"/>
              <a:t> original </a:t>
            </a:r>
            <a:r>
              <a:rPr lang="de-DE" sz="1600" dirty="0" err="1"/>
              <a:t>lane</a:t>
            </a:r>
            <a:r>
              <a:rPr lang="de-DE" sz="1600" dirty="0"/>
              <a:t>,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criticality</a:t>
            </a:r>
            <a:r>
              <a:rPr lang="de-DE" sz="1600" dirty="0"/>
              <a:t> </a:t>
            </a:r>
            <a:r>
              <a:rPr lang="de-DE" sz="1600" dirty="0" err="1"/>
              <a:t>assessment</a:t>
            </a:r>
            <a:r>
              <a:rPr lang="de-DE" sz="1600" dirty="0"/>
              <a:t> </a:t>
            </a:r>
            <a:r>
              <a:rPr lang="de-DE" sz="1600" dirty="0" err="1"/>
              <a:t>shall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same </a:t>
            </a:r>
            <a:r>
              <a:rPr lang="de-DE" sz="1600" dirty="0" err="1"/>
              <a:t>as</a:t>
            </a:r>
            <a:r>
              <a:rPr lang="de-DE" sz="1600" dirty="0"/>
              <a:t> </a:t>
            </a:r>
            <a:r>
              <a:rPr lang="de-DE" sz="1600" dirty="0" err="1"/>
              <a:t>that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a </a:t>
            </a:r>
            <a:r>
              <a:rPr lang="de-DE" sz="1600" dirty="0" err="1"/>
              <a:t>lane</a:t>
            </a:r>
            <a:r>
              <a:rPr lang="de-DE" sz="1600" dirty="0"/>
              <a:t> </a:t>
            </a:r>
            <a:r>
              <a:rPr lang="de-DE" sz="1600" dirty="0" err="1"/>
              <a:t>change</a:t>
            </a:r>
            <a:r>
              <a:rPr lang="de-DE" sz="1600" dirty="0"/>
              <a:t>. </a:t>
            </a:r>
          </a:p>
        </p:txBody>
      </p:sp>
      <p:sp>
        <p:nvSpPr>
          <p:cNvPr id="143" name="Rechteck 142"/>
          <p:cNvSpPr/>
          <p:nvPr/>
        </p:nvSpPr>
        <p:spPr>
          <a:xfrm>
            <a:off x="6538720" y="1007917"/>
            <a:ext cx="1005387" cy="325070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4" name="Gerader Verbinder 143"/>
          <p:cNvCxnSpPr/>
          <p:nvPr/>
        </p:nvCxnSpPr>
        <p:spPr>
          <a:xfrm>
            <a:off x="7346934" y="1020083"/>
            <a:ext cx="0" cy="3240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Gerader Verbinder 144"/>
          <p:cNvCxnSpPr/>
          <p:nvPr/>
        </p:nvCxnSpPr>
        <p:spPr>
          <a:xfrm>
            <a:off x="6973122" y="1020083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Gerader Verbinder 145"/>
          <p:cNvCxnSpPr/>
          <p:nvPr/>
        </p:nvCxnSpPr>
        <p:spPr>
          <a:xfrm>
            <a:off x="6633817" y="1020083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Abgerundetes Rechteck 146"/>
          <p:cNvSpPr/>
          <p:nvPr/>
        </p:nvSpPr>
        <p:spPr>
          <a:xfrm>
            <a:off x="7050444" y="3854694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8" name="Rechteck 147"/>
          <p:cNvSpPr/>
          <p:nvPr/>
        </p:nvSpPr>
        <p:spPr>
          <a:xfrm>
            <a:off x="7180156" y="2095878"/>
            <a:ext cx="199180" cy="769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9" name="Abgerundetes Rechteck 148"/>
          <p:cNvSpPr/>
          <p:nvPr/>
        </p:nvSpPr>
        <p:spPr>
          <a:xfrm>
            <a:off x="6840821" y="2736220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0" name="Gekrümmter Verbinder 149"/>
          <p:cNvCxnSpPr>
            <a:stCxn id="147" idx="0"/>
            <a:endCxn id="149" idx="2"/>
          </p:cNvCxnSpPr>
          <p:nvPr/>
        </p:nvCxnSpPr>
        <p:spPr>
          <a:xfrm rot="16200000" flipV="1">
            <a:off x="6675515" y="3386978"/>
            <a:ext cx="725808" cy="209623"/>
          </a:xfrm>
          <a:prstGeom prst="curvedConnector3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Abgerundetes Rechteck 150"/>
          <p:cNvSpPr/>
          <p:nvPr/>
        </p:nvSpPr>
        <p:spPr>
          <a:xfrm>
            <a:off x="7046925" y="1101679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2" name="Gekrümmter Verbinder 151"/>
          <p:cNvCxnSpPr>
            <a:stCxn id="149" idx="0"/>
            <a:endCxn id="151" idx="2"/>
          </p:cNvCxnSpPr>
          <p:nvPr/>
        </p:nvCxnSpPr>
        <p:spPr>
          <a:xfrm rot="5400000" flipH="1" flipV="1">
            <a:off x="6415722" y="2012231"/>
            <a:ext cx="1241875" cy="206104"/>
          </a:xfrm>
          <a:prstGeom prst="curvedConnector3">
            <a:avLst>
              <a:gd name="adj1" fmla="val 50000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Rechteck 178"/>
          <p:cNvSpPr/>
          <p:nvPr/>
        </p:nvSpPr>
        <p:spPr>
          <a:xfrm>
            <a:off x="11057071" y="993687"/>
            <a:ext cx="1005387" cy="325070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80" name="Gerader Verbinder 179"/>
          <p:cNvCxnSpPr/>
          <p:nvPr/>
        </p:nvCxnSpPr>
        <p:spPr>
          <a:xfrm>
            <a:off x="11865285" y="1005853"/>
            <a:ext cx="0" cy="3240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r Verbinder 180"/>
          <p:cNvCxnSpPr/>
          <p:nvPr/>
        </p:nvCxnSpPr>
        <p:spPr>
          <a:xfrm>
            <a:off x="11491473" y="1005853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Gerader Verbinder 181"/>
          <p:cNvCxnSpPr/>
          <p:nvPr/>
        </p:nvCxnSpPr>
        <p:spPr>
          <a:xfrm>
            <a:off x="11152168" y="1005853"/>
            <a:ext cx="0" cy="324000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Abgerundetes Rechteck 182"/>
          <p:cNvSpPr/>
          <p:nvPr/>
        </p:nvSpPr>
        <p:spPr>
          <a:xfrm>
            <a:off x="11579176" y="3766528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5" name="Abgerundetes Rechteck 184"/>
          <p:cNvSpPr/>
          <p:nvPr/>
        </p:nvSpPr>
        <p:spPr>
          <a:xfrm>
            <a:off x="11206097" y="2405711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86" name="Gekrümmter Verbinder 185"/>
          <p:cNvCxnSpPr>
            <a:stCxn id="183" idx="0"/>
            <a:endCxn id="185" idx="2"/>
          </p:cNvCxnSpPr>
          <p:nvPr/>
        </p:nvCxnSpPr>
        <p:spPr>
          <a:xfrm rot="16200000" flipV="1">
            <a:off x="11001348" y="3095913"/>
            <a:ext cx="968151" cy="373079"/>
          </a:xfrm>
          <a:prstGeom prst="curvedConnector3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Abgerundetes Rechteck 186"/>
          <p:cNvSpPr/>
          <p:nvPr/>
        </p:nvSpPr>
        <p:spPr>
          <a:xfrm>
            <a:off x="11210156" y="1073709"/>
            <a:ext cx="185572" cy="392666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88" name="Gekrümmter Verbinder 187"/>
          <p:cNvCxnSpPr>
            <a:stCxn id="185" idx="0"/>
            <a:endCxn id="187" idx="2"/>
          </p:cNvCxnSpPr>
          <p:nvPr/>
        </p:nvCxnSpPr>
        <p:spPr>
          <a:xfrm rot="5400000" flipH="1" flipV="1">
            <a:off x="10831244" y="1934014"/>
            <a:ext cx="939336" cy="4059"/>
          </a:xfrm>
          <a:prstGeom prst="curvedConnector3">
            <a:avLst>
              <a:gd name="adj1" fmla="val 50000"/>
            </a:avLst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feld 188"/>
          <p:cNvSpPr txBox="1"/>
          <p:nvPr/>
        </p:nvSpPr>
        <p:spPr>
          <a:xfrm>
            <a:off x="10979504" y="4267725"/>
            <a:ext cx="1570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Regular Lane Change</a:t>
            </a:r>
          </a:p>
        </p:txBody>
      </p:sp>
      <p:sp>
        <p:nvSpPr>
          <p:cNvPr id="190" name="Gleichschenkliges Dreieck 189"/>
          <p:cNvSpPr/>
          <p:nvPr/>
        </p:nvSpPr>
        <p:spPr>
          <a:xfrm rot="16200000">
            <a:off x="11486401" y="3735907"/>
            <a:ext cx="141054" cy="112302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1" name="Gleichschenkliges Dreieck 190"/>
          <p:cNvSpPr/>
          <p:nvPr/>
        </p:nvSpPr>
        <p:spPr>
          <a:xfrm rot="16200000">
            <a:off x="11484725" y="4070174"/>
            <a:ext cx="141054" cy="112302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8" name="Textfeld 197"/>
          <p:cNvSpPr txBox="1"/>
          <p:nvPr/>
        </p:nvSpPr>
        <p:spPr>
          <a:xfrm>
            <a:off x="6437368" y="4394092"/>
            <a:ext cx="2227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>
                <a:solidFill>
                  <a:srgbClr val="FF0000"/>
                </a:solidFill>
              </a:rPr>
              <a:t>Is</a:t>
            </a:r>
            <a:r>
              <a:rPr lang="de-DE" sz="1400" b="1" dirty="0">
                <a:solidFill>
                  <a:srgbClr val="FF0000"/>
                </a:solidFill>
              </a:rPr>
              <a:t> </a:t>
            </a:r>
            <a:r>
              <a:rPr lang="de-DE" sz="1400" b="1" dirty="0" err="1">
                <a:solidFill>
                  <a:srgbClr val="FF0000"/>
                </a:solidFill>
              </a:rPr>
              <a:t>criticality</a:t>
            </a:r>
            <a:r>
              <a:rPr lang="de-DE" sz="1400" b="1" dirty="0">
                <a:solidFill>
                  <a:srgbClr val="FF0000"/>
                </a:solidFill>
              </a:rPr>
              <a:t> </a:t>
            </a:r>
            <a:r>
              <a:rPr lang="de-DE" sz="1400" b="1" dirty="0" err="1">
                <a:solidFill>
                  <a:srgbClr val="FF0000"/>
                </a:solidFill>
              </a:rPr>
              <a:t>really</a:t>
            </a:r>
            <a:r>
              <a:rPr lang="de-DE" sz="1400" b="1" dirty="0">
                <a:solidFill>
                  <a:srgbClr val="FF0000"/>
                </a:solidFill>
              </a:rPr>
              <a:t> relevant?</a:t>
            </a:r>
          </a:p>
        </p:txBody>
      </p:sp>
    </p:spTree>
    <p:extLst>
      <p:ext uri="{BB962C8B-B14F-4D97-AF65-F5344CB8AC3E}">
        <p14:creationId xmlns:p14="http://schemas.microsoft.com/office/powerpoint/2010/main" val="3047286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27487" y="290389"/>
            <a:ext cx="8937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ALKS </a:t>
            </a:r>
            <a:r>
              <a:rPr lang="de-DE" sz="2400" b="1" dirty="0" err="1"/>
              <a:t>types</a:t>
            </a:r>
            <a:r>
              <a:rPr lang="de-DE" sz="2400" b="1" dirty="0"/>
              <a:t> </a:t>
            </a:r>
            <a:r>
              <a:rPr lang="de-DE" sz="2400" b="1" dirty="0" err="1"/>
              <a:t>of</a:t>
            </a:r>
            <a:r>
              <a:rPr lang="de-DE" sz="2400" b="1" dirty="0"/>
              <a:t> </a:t>
            </a:r>
            <a:r>
              <a:rPr lang="de-DE" sz="2400" b="1" dirty="0" err="1"/>
              <a:t>manoeuvres</a:t>
            </a:r>
            <a:r>
              <a:rPr lang="de-DE" sz="2400" b="1" dirty="0"/>
              <a:t> </a:t>
            </a:r>
            <a:r>
              <a:rPr lang="de-DE" sz="2400" b="1" dirty="0" err="1"/>
              <a:t>leading</a:t>
            </a:r>
            <a:r>
              <a:rPr lang="de-DE" sz="2400" b="1" dirty="0"/>
              <a:t> </a:t>
            </a:r>
            <a:r>
              <a:rPr lang="de-DE" sz="2400" b="1" dirty="0" err="1"/>
              <a:t>the</a:t>
            </a:r>
            <a:r>
              <a:rPr lang="de-DE" sz="2400" b="1" dirty="0"/>
              <a:t> </a:t>
            </a:r>
            <a:r>
              <a:rPr lang="de-DE" sz="2400" b="1" dirty="0" err="1"/>
              <a:t>vehicle</a:t>
            </a:r>
            <a:r>
              <a:rPr lang="de-DE" sz="2400" b="1" dirty="0"/>
              <a:t> </a:t>
            </a:r>
            <a:r>
              <a:rPr lang="de-DE" sz="2400" b="1" dirty="0" err="1"/>
              <a:t>to</a:t>
            </a:r>
            <a:r>
              <a:rPr lang="de-DE" sz="2400" b="1" dirty="0"/>
              <a:t> </a:t>
            </a:r>
            <a:r>
              <a:rPr lang="de-DE" sz="2400" b="1" dirty="0" err="1"/>
              <a:t>cross</a:t>
            </a:r>
            <a:r>
              <a:rPr lang="de-DE" sz="2400" b="1" dirty="0"/>
              <a:t> </a:t>
            </a:r>
            <a:r>
              <a:rPr lang="de-DE" sz="2400" b="1" dirty="0" err="1"/>
              <a:t>lane</a:t>
            </a:r>
            <a:r>
              <a:rPr lang="de-DE" sz="2400" b="1" dirty="0"/>
              <a:t> </a:t>
            </a:r>
            <a:r>
              <a:rPr lang="de-DE" sz="2400" b="1" dirty="0" err="1"/>
              <a:t>markings</a:t>
            </a:r>
            <a:endParaRPr lang="de-DE" sz="2400" b="1" dirty="0"/>
          </a:p>
        </p:txBody>
      </p:sp>
      <p:pic>
        <p:nvPicPr>
          <p:cNvPr id="51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8724" y="86987"/>
            <a:ext cx="1561557" cy="61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Image result for OI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1069" y="0"/>
            <a:ext cx="1321182" cy="71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4188604" y="1200705"/>
            <a:ext cx="3062377" cy="69011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Can </a:t>
            </a:r>
            <a:r>
              <a:rPr lang="de-DE" sz="1400" dirty="0" err="1">
                <a:solidFill>
                  <a:schemeClr val="tx1"/>
                </a:solidFill>
              </a:rPr>
              <a:t>the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situation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be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addressed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by</a:t>
            </a:r>
            <a:r>
              <a:rPr lang="de-DE" sz="1400" dirty="0">
                <a:solidFill>
                  <a:schemeClr val="tx1"/>
                </a:solidFill>
              </a:rPr>
              <a:t> a </a:t>
            </a:r>
            <a:r>
              <a:rPr lang="de-DE" sz="1400" dirty="0" err="1">
                <a:solidFill>
                  <a:schemeClr val="tx1"/>
                </a:solidFill>
              </a:rPr>
              <a:t>regular</a:t>
            </a:r>
            <a:r>
              <a:rPr lang="de-DE" sz="1400" dirty="0">
                <a:solidFill>
                  <a:schemeClr val="tx1"/>
                </a:solidFill>
              </a:rPr>
              <a:t>/MRM </a:t>
            </a:r>
            <a:r>
              <a:rPr lang="de-DE" sz="1400" dirty="0" err="1">
                <a:solidFill>
                  <a:schemeClr val="tx1"/>
                </a:solidFill>
              </a:rPr>
              <a:t>lane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change</a:t>
            </a:r>
            <a:r>
              <a:rPr lang="de-DE" sz="1400" dirty="0">
                <a:solidFill>
                  <a:schemeClr val="tx1"/>
                </a:solidFill>
              </a:rPr>
              <a:t>? </a:t>
            </a:r>
          </a:p>
        </p:txBody>
      </p:sp>
      <p:sp>
        <p:nvSpPr>
          <p:cNvPr id="91" name="Rechteck 90"/>
          <p:cNvSpPr/>
          <p:nvPr/>
        </p:nvSpPr>
        <p:spPr>
          <a:xfrm>
            <a:off x="7639171" y="2379614"/>
            <a:ext cx="2567794" cy="40970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Regular/MRM Lane Change</a:t>
            </a:r>
          </a:p>
        </p:txBody>
      </p:sp>
      <p:cxnSp>
        <p:nvCxnSpPr>
          <p:cNvPr id="6" name="Gerade Verbindung mit Pfeil 5"/>
          <p:cNvCxnSpPr>
            <a:stCxn id="3" idx="2"/>
            <a:endCxn id="91" idx="0"/>
          </p:cNvCxnSpPr>
          <p:nvPr/>
        </p:nvCxnSpPr>
        <p:spPr>
          <a:xfrm>
            <a:off x="5719793" y="1890818"/>
            <a:ext cx="3203275" cy="4887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7639171" y="1981327"/>
            <a:ext cx="465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Yes.</a:t>
            </a:r>
          </a:p>
        </p:txBody>
      </p:sp>
      <p:sp>
        <p:nvSpPr>
          <p:cNvPr id="92" name="Rechteck 91"/>
          <p:cNvSpPr/>
          <p:nvPr/>
        </p:nvSpPr>
        <p:spPr>
          <a:xfrm>
            <a:off x="2043502" y="2379614"/>
            <a:ext cx="1308341" cy="3061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>
                <a:solidFill>
                  <a:schemeClr val="tx1"/>
                </a:solidFill>
              </a:rPr>
              <a:t>Why</a:t>
            </a:r>
            <a:r>
              <a:rPr lang="de-DE" sz="1400" dirty="0">
                <a:solidFill>
                  <a:schemeClr val="tx1"/>
                </a:solidFill>
              </a:rPr>
              <a:t> not?</a:t>
            </a:r>
          </a:p>
        </p:txBody>
      </p:sp>
      <p:cxnSp>
        <p:nvCxnSpPr>
          <p:cNvPr id="11" name="Gerade Verbindung mit Pfeil 10"/>
          <p:cNvCxnSpPr>
            <a:stCxn id="3" idx="2"/>
            <a:endCxn id="92" idx="0"/>
          </p:cNvCxnSpPr>
          <p:nvPr/>
        </p:nvCxnSpPr>
        <p:spPr>
          <a:xfrm flipH="1">
            <a:off x="2697673" y="1890818"/>
            <a:ext cx="3022120" cy="4887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feld 92"/>
          <p:cNvSpPr txBox="1"/>
          <p:nvPr/>
        </p:nvSpPr>
        <p:spPr>
          <a:xfrm>
            <a:off x="3045234" y="1890818"/>
            <a:ext cx="439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No</a:t>
            </a:r>
            <a:r>
              <a:rPr lang="de-DE" sz="1400" dirty="0"/>
              <a:t>.</a:t>
            </a:r>
          </a:p>
        </p:txBody>
      </p:sp>
      <p:sp>
        <p:nvSpPr>
          <p:cNvPr id="98" name="Rechteck 97"/>
          <p:cNvSpPr/>
          <p:nvPr/>
        </p:nvSpPr>
        <p:spPr>
          <a:xfrm>
            <a:off x="4947730" y="3038228"/>
            <a:ext cx="3053749" cy="3061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Time </a:t>
            </a:r>
            <a:r>
              <a:rPr lang="de-DE" sz="1400" dirty="0" err="1">
                <a:solidFill>
                  <a:schemeClr val="tx1"/>
                </a:solidFill>
              </a:rPr>
              <a:t>is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too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short</a:t>
            </a:r>
            <a:r>
              <a:rPr lang="de-DE" sz="1400" dirty="0">
                <a:solidFill>
                  <a:schemeClr val="tx1"/>
                </a:solidFill>
              </a:rPr>
              <a:t>/</a:t>
            </a:r>
            <a:r>
              <a:rPr lang="de-DE" sz="1400" dirty="0" err="1">
                <a:solidFill>
                  <a:schemeClr val="tx1"/>
                </a:solidFill>
              </a:rPr>
              <a:t>Criticality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is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too</a:t>
            </a:r>
            <a:r>
              <a:rPr lang="de-DE" sz="1400" dirty="0">
                <a:solidFill>
                  <a:schemeClr val="tx1"/>
                </a:solidFill>
              </a:rPr>
              <a:t> high</a:t>
            </a:r>
          </a:p>
        </p:txBody>
      </p:sp>
      <p:sp>
        <p:nvSpPr>
          <p:cNvPr id="101" name="Rechteck 100"/>
          <p:cNvSpPr/>
          <p:nvPr/>
        </p:nvSpPr>
        <p:spPr>
          <a:xfrm>
            <a:off x="2256291" y="3038228"/>
            <a:ext cx="2130724" cy="74468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>
                <a:solidFill>
                  <a:schemeClr val="tx1"/>
                </a:solidFill>
              </a:rPr>
              <a:t>There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is</a:t>
            </a:r>
            <a:r>
              <a:rPr lang="de-DE" sz="1400" dirty="0">
                <a:solidFill>
                  <a:schemeClr val="tx1"/>
                </a:solidFill>
              </a:rPr>
              <a:t> not </a:t>
            </a:r>
            <a:r>
              <a:rPr lang="de-DE" sz="1400" dirty="0" err="1">
                <a:solidFill>
                  <a:schemeClr val="tx1"/>
                </a:solidFill>
              </a:rPr>
              <a:t>enough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freespace</a:t>
            </a:r>
            <a:r>
              <a:rPr lang="de-DE" sz="1400" dirty="0">
                <a:solidFill>
                  <a:schemeClr val="tx1"/>
                </a:solidFill>
              </a:rPr>
              <a:t> in </a:t>
            </a:r>
            <a:r>
              <a:rPr lang="de-DE" sz="1400" dirty="0" err="1">
                <a:solidFill>
                  <a:schemeClr val="tx1"/>
                </a:solidFill>
              </a:rPr>
              <a:t>the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adjacent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lane</a:t>
            </a:r>
            <a:endParaRPr lang="de-DE" sz="1400" dirty="0">
              <a:solidFill>
                <a:schemeClr val="tx1"/>
              </a:solidFill>
            </a:endParaRPr>
          </a:p>
        </p:txBody>
      </p:sp>
      <p:cxnSp>
        <p:nvCxnSpPr>
          <p:cNvPr id="19" name="Gerade Verbindung mit Pfeil 18"/>
          <p:cNvCxnSpPr>
            <a:stCxn id="92" idx="2"/>
            <a:endCxn id="98" idx="0"/>
          </p:cNvCxnSpPr>
          <p:nvPr/>
        </p:nvCxnSpPr>
        <p:spPr>
          <a:xfrm>
            <a:off x="2697673" y="2685802"/>
            <a:ext cx="3776932" cy="3524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>
            <a:stCxn id="92" idx="2"/>
            <a:endCxn id="101" idx="0"/>
          </p:cNvCxnSpPr>
          <p:nvPr/>
        </p:nvCxnSpPr>
        <p:spPr>
          <a:xfrm>
            <a:off x="2697673" y="2685802"/>
            <a:ext cx="623980" cy="3524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7321430" y="1200705"/>
            <a:ext cx="3764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System </a:t>
            </a:r>
            <a:r>
              <a:rPr lang="de-DE" sz="1200" dirty="0" err="1"/>
              <a:t>capable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performing</a:t>
            </a:r>
            <a:r>
              <a:rPr lang="de-DE" sz="1200" dirty="0"/>
              <a:t> </a:t>
            </a:r>
            <a:r>
              <a:rPr lang="de-DE" sz="1200" dirty="0" err="1"/>
              <a:t>regular</a:t>
            </a:r>
            <a:r>
              <a:rPr lang="de-DE" sz="1200" dirty="0"/>
              <a:t> </a:t>
            </a:r>
            <a:r>
              <a:rPr lang="de-DE" sz="1200" dirty="0" err="1"/>
              <a:t>lane</a:t>
            </a:r>
            <a:r>
              <a:rPr lang="de-DE" sz="1200" dirty="0"/>
              <a:t> </a:t>
            </a:r>
            <a:r>
              <a:rPr lang="de-DE" sz="1200" dirty="0" err="1"/>
              <a:t>changes</a:t>
            </a:r>
            <a:r>
              <a:rPr lang="de-DE" sz="1200" dirty="0"/>
              <a:t>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err="1"/>
              <a:t>Detected</a:t>
            </a:r>
            <a:r>
              <a:rPr lang="de-DE" sz="1200" dirty="0"/>
              <a:t> </a:t>
            </a:r>
            <a:r>
              <a:rPr lang="de-DE" sz="1200" dirty="0" err="1"/>
              <a:t>early</a:t>
            </a:r>
            <a:r>
              <a:rPr lang="de-DE" sz="1200" dirty="0"/>
              <a:t> </a:t>
            </a:r>
            <a:r>
              <a:rPr lang="de-DE" sz="1200" dirty="0" err="1"/>
              <a:t>enough</a:t>
            </a:r>
            <a:r>
              <a:rPr lang="de-DE" sz="1200" dirty="0"/>
              <a:t>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err="1"/>
              <a:t>Enough</a:t>
            </a:r>
            <a:r>
              <a:rPr lang="de-DE" sz="1200" dirty="0"/>
              <a:t> </a:t>
            </a:r>
            <a:r>
              <a:rPr lang="de-DE" sz="1200" dirty="0" err="1"/>
              <a:t>free</a:t>
            </a:r>
            <a:r>
              <a:rPr lang="de-DE" sz="1200" dirty="0"/>
              <a:t> </a:t>
            </a:r>
            <a:r>
              <a:rPr lang="de-DE" sz="1200" dirty="0" err="1"/>
              <a:t>space</a:t>
            </a:r>
            <a:r>
              <a:rPr lang="de-DE" sz="1200" dirty="0"/>
              <a:t> in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adjacent</a:t>
            </a:r>
            <a:r>
              <a:rPr lang="de-DE" sz="1200" dirty="0"/>
              <a:t> </a:t>
            </a:r>
            <a:r>
              <a:rPr lang="de-DE" sz="1200" dirty="0" err="1"/>
              <a:t>lane</a:t>
            </a:r>
            <a:r>
              <a:rPr lang="de-DE" sz="1200" dirty="0"/>
              <a:t>?</a:t>
            </a:r>
          </a:p>
        </p:txBody>
      </p:sp>
      <p:sp>
        <p:nvSpPr>
          <p:cNvPr id="107" name="Rechteck 106"/>
          <p:cNvSpPr/>
          <p:nvPr/>
        </p:nvSpPr>
        <p:spPr>
          <a:xfrm>
            <a:off x="427487" y="3038227"/>
            <a:ext cx="1709469" cy="74468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System not </a:t>
            </a:r>
            <a:r>
              <a:rPr lang="de-DE" sz="1400" dirty="0" err="1">
                <a:solidFill>
                  <a:schemeClr val="tx1"/>
                </a:solidFill>
              </a:rPr>
              <a:t>capable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of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performing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regular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lane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changes</a:t>
            </a:r>
            <a:endParaRPr lang="de-DE" sz="1400" dirty="0">
              <a:solidFill>
                <a:schemeClr val="tx1"/>
              </a:solidFill>
            </a:endParaRPr>
          </a:p>
        </p:txBody>
      </p:sp>
      <p:cxnSp>
        <p:nvCxnSpPr>
          <p:cNvPr id="26" name="Gerade Verbindung mit Pfeil 25"/>
          <p:cNvCxnSpPr>
            <a:stCxn id="92" idx="2"/>
            <a:endCxn id="107" idx="0"/>
          </p:cNvCxnSpPr>
          <p:nvPr/>
        </p:nvCxnSpPr>
        <p:spPr>
          <a:xfrm flipH="1">
            <a:off x="1282222" y="2685802"/>
            <a:ext cx="1415451" cy="352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hteck 118"/>
          <p:cNvSpPr/>
          <p:nvPr/>
        </p:nvSpPr>
        <p:spPr>
          <a:xfrm>
            <a:off x="2256291" y="4227294"/>
            <a:ext cx="2130724" cy="74468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>
                <a:solidFill>
                  <a:schemeClr val="tx1"/>
                </a:solidFill>
              </a:rPr>
              <a:t>Is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there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enough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space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for</a:t>
            </a:r>
            <a:r>
              <a:rPr lang="de-DE" sz="1400" dirty="0">
                <a:solidFill>
                  <a:schemeClr val="tx1"/>
                </a:solidFill>
              </a:rPr>
              <a:t> an evasive </a:t>
            </a:r>
            <a:r>
              <a:rPr lang="de-DE" sz="1400" dirty="0" err="1">
                <a:solidFill>
                  <a:schemeClr val="tx1"/>
                </a:solidFill>
              </a:rPr>
              <a:t>maneuver</a:t>
            </a:r>
            <a:r>
              <a:rPr lang="de-DE" sz="1400" dirty="0">
                <a:solidFill>
                  <a:schemeClr val="tx1"/>
                </a:solidFill>
              </a:rPr>
              <a:t>?</a:t>
            </a:r>
          </a:p>
        </p:txBody>
      </p:sp>
      <p:cxnSp>
        <p:nvCxnSpPr>
          <p:cNvPr id="33" name="Gerade Verbindung mit Pfeil 32"/>
          <p:cNvCxnSpPr>
            <a:stCxn id="101" idx="2"/>
            <a:endCxn id="119" idx="0"/>
          </p:cNvCxnSpPr>
          <p:nvPr/>
        </p:nvCxnSpPr>
        <p:spPr>
          <a:xfrm>
            <a:off x="3321653" y="3782909"/>
            <a:ext cx="0" cy="444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hteck 129"/>
          <p:cNvSpPr/>
          <p:nvPr/>
        </p:nvSpPr>
        <p:spPr>
          <a:xfrm>
            <a:off x="1282222" y="5324400"/>
            <a:ext cx="1982784" cy="4697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Brake</a:t>
            </a:r>
          </a:p>
        </p:txBody>
      </p:sp>
      <p:sp>
        <p:nvSpPr>
          <p:cNvPr id="131" name="Rechteck 130"/>
          <p:cNvSpPr/>
          <p:nvPr/>
        </p:nvSpPr>
        <p:spPr>
          <a:xfrm>
            <a:off x="3763108" y="5324400"/>
            <a:ext cx="1968572" cy="4697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Evasive </a:t>
            </a:r>
            <a:r>
              <a:rPr lang="de-DE" sz="1400" dirty="0" err="1">
                <a:solidFill>
                  <a:schemeClr val="tx1"/>
                </a:solidFill>
              </a:rPr>
              <a:t>Maneuver</a:t>
            </a:r>
            <a:r>
              <a:rPr lang="de-DE" sz="1400" dirty="0">
                <a:solidFill>
                  <a:schemeClr val="tx1"/>
                </a:solidFill>
              </a:rPr>
              <a:t> possible</a:t>
            </a:r>
          </a:p>
        </p:txBody>
      </p:sp>
      <p:cxnSp>
        <p:nvCxnSpPr>
          <p:cNvPr id="36" name="Gerade Verbindung mit Pfeil 35"/>
          <p:cNvCxnSpPr>
            <a:stCxn id="119" idx="2"/>
            <a:endCxn id="130" idx="0"/>
          </p:cNvCxnSpPr>
          <p:nvPr/>
        </p:nvCxnSpPr>
        <p:spPr>
          <a:xfrm flipH="1">
            <a:off x="2273614" y="4971975"/>
            <a:ext cx="1048039" cy="352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>
            <a:stCxn id="119" idx="2"/>
            <a:endCxn id="131" idx="0"/>
          </p:cNvCxnSpPr>
          <p:nvPr/>
        </p:nvCxnSpPr>
        <p:spPr>
          <a:xfrm>
            <a:off x="3321653" y="4971975"/>
            <a:ext cx="1425741" cy="352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feld 131"/>
          <p:cNvSpPr txBox="1"/>
          <p:nvPr/>
        </p:nvSpPr>
        <p:spPr>
          <a:xfrm>
            <a:off x="2138318" y="4971975"/>
            <a:ext cx="439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No</a:t>
            </a:r>
            <a:r>
              <a:rPr lang="de-DE" sz="1400" dirty="0"/>
              <a:t>.</a:t>
            </a:r>
          </a:p>
        </p:txBody>
      </p:sp>
      <p:sp>
        <p:nvSpPr>
          <p:cNvPr id="137" name="Textfeld 136"/>
          <p:cNvSpPr txBox="1"/>
          <p:nvPr/>
        </p:nvSpPr>
        <p:spPr>
          <a:xfrm>
            <a:off x="4236096" y="4970889"/>
            <a:ext cx="465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Yes.</a:t>
            </a:r>
          </a:p>
        </p:txBody>
      </p:sp>
    </p:spTree>
    <p:extLst>
      <p:ext uri="{BB962C8B-B14F-4D97-AF65-F5344CB8AC3E}">
        <p14:creationId xmlns:p14="http://schemas.microsoft.com/office/powerpoint/2010/main" val="3426488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3B64F82E7098488BA699CD80F6C817" ma:contentTypeVersion="12" ma:contentTypeDescription="Create a new document." ma:contentTypeScope="" ma:versionID="277ebf662d848dea0c34255404869c57">
  <xsd:schema xmlns:xsd="http://www.w3.org/2001/XMLSchema" xmlns:xs="http://www.w3.org/2001/XMLSchema" xmlns:p="http://schemas.microsoft.com/office/2006/metadata/properties" xmlns:ns2="beab5909-2256-4ef5-9bfe-179cc9eb78a8" xmlns:ns3="a2803eea-376f-4b0d-b851-13f11d2e39ae" targetNamespace="http://schemas.microsoft.com/office/2006/metadata/properties" ma:root="true" ma:fieldsID="1898f4346036b0565a083ebaf0c905c5" ns2:_="" ns3:_="">
    <xsd:import namespace="beab5909-2256-4ef5-9bfe-179cc9eb78a8"/>
    <xsd:import namespace="a2803eea-376f-4b0d-b851-13f11d2e39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ab5909-2256-4ef5-9bfe-179cc9eb78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03eea-376f-4b0d-b851-13f11d2e39a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DBC61A-4383-4AC0-A283-0524354444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ab5909-2256-4ef5-9bfe-179cc9eb78a8"/>
    <ds:schemaRef ds:uri="a2803eea-376f-4b0d-b851-13f11d2e39a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B2E0B81-FCD2-4501-A835-1A87FFE571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172524-54C2-4408-9DE6-61D45DAFEE03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a2803eea-376f-4b0d-b851-13f11d2e39ae"/>
    <ds:schemaRef ds:uri="beab5909-2256-4ef5-9bfe-179cc9eb78a8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569</Words>
  <Application>Microsoft Office PowerPoint</Application>
  <PresentationFormat>Benutzerdefiniert</PresentationFormat>
  <Paragraphs>101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Daimler AG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Kirschner, Tina (059)</dc:creator>
  <cp:lastModifiedBy>Hoppe, Isabelle</cp:lastModifiedBy>
  <cp:revision>27</cp:revision>
  <dcterms:created xsi:type="dcterms:W3CDTF">2021-01-18T06:22:17Z</dcterms:created>
  <dcterms:modified xsi:type="dcterms:W3CDTF">2021-05-07T11:53:43Z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0x0101004B3B64F82E7098488BA699CD80F6C817</vt:lpwstr>
  </property>
</Properties>
</file>