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0"/>
  </p:notesMasterIdLst>
  <p:handoutMasterIdLst>
    <p:handoutMasterId r:id="rId51"/>
  </p:handoutMasterIdLst>
  <p:sldIdLst>
    <p:sldId id="357" r:id="rId2"/>
    <p:sldId id="358" r:id="rId3"/>
    <p:sldId id="359" r:id="rId4"/>
    <p:sldId id="360" r:id="rId5"/>
    <p:sldId id="361" r:id="rId6"/>
    <p:sldId id="367" r:id="rId7"/>
    <p:sldId id="329" r:id="rId8"/>
    <p:sldId id="366" r:id="rId9"/>
    <p:sldId id="347" r:id="rId10"/>
    <p:sldId id="348" r:id="rId11"/>
    <p:sldId id="350" r:id="rId12"/>
    <p:sldId id="338" r:id="rId13"/>
    <p:sldId id="352" r:id="rId14"/>
    <p:sldId id="346" r:id="rId15"/>
    <p:sldId id="356" r:id="rId16"/>
    <p:sldId id="363" r:id="rId17"/>
    <p:sldId id="362" r:id="rId18"/>
    <p:sldId id="318" r:id="rId19"/>
    <p:sldId id="319" r:id="rId20"/>
    <p:sldId id="320" r:id="rId21"/>
    <p:sldId id="322" r:id="rId22"/>
    <p:sldId id="321" r:id="rId23"/>
    <p:sldId id="323" r:id="rId24"/>
    <p:sldId id="324" r:id="rId25"/>
    <p:sldId id="325" r:id="rId26"/>
    <p:sldId id="313" r:id="rId27"/>
    <p:sldId id="333" r:id="rId28"/>
    <p:sldId id="326" r:id="rId29"/>
    <p:sldId id="327" r:id="rId30"/>
    <p:sldId id="314" r:id="rId31"/>
    <p:sldId id="368" r:id="rId32"/>
    <p:sldId id="364" r:id="rId33"/>
    <p:sldId id="371" r:id="rId34"/>
    <p:sldId id="365" r:id="rId35"/>
    <p:sldId id="369" r:id="rId36"/>
    <p:sldId id="351" r:id="rId37"/>
    <p:sldId id="354" r:id="rId38"/>
    <p:sldId id="355" r:id="rId39"/>
    <p:sldId id="370" r:id="rId40"/>
    <p:sldId id="336" r:id="rId41"/>
    <p:sldId id="337" r:id="rId42"/>
    <p:sldId id="372" r:id="rId43"/>
    <p:sldId id="342" r:id="rId44"/>
    <p:sldId id="343" r:id="rId45"/>
    <p:sldId id="344" r:id="rId46"/>
    <p:sldId id="373" r:id="rId47"/>
    <p:sldId id="345" r:id="rId48"/>
    <p:sldId id="300" r:id="rId4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777">
          <p15:clr>
            <a:srgbClr val="A4A3A4"/>
          </p15:clr>
        </p15:guide>
        <p15:guide id="4" pos="3839">
          <p15:clr>
            <a:srgbClr val="A4A3A4"/>
          </p15:clr>
        </p15:guide>
        <p15:guide id="5" orient="horz" pos="2162">
          <p15:clr>
            <a:srgbClr val="A4A3A4"/>
          </p15:clr>
        </p15:guide>
        <p15:guide id="6" pos="383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7DC1"/>
    <a:srgbClr val="195989"/>
    <a:srgbClr val="1D679F"/>
    <a:srgbClr val="FFC000"/>
    <a:srgbClr val="1F6DA6"/>
    <a:srgbClr val="1B5B87"/>
    <a:srgbClr val="2178B9"/>
    <a:srgbClr val="2177B7"/>
    <a:srgbClr val="2175B3"/>
    <a:srgbClr val="E0A4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9" autoAdjust="0"/>
    <p:restoredTop sz="86418" autoAdjust="0"/>
  </p:normalViewPr>
  <p:slideViewPr>
    <p:cSldViewPr snapToGrid="0">
      <p:cViewPr varScale="1">
        <p:scale>
          <a:sx n="75" d="100"/>
          <a:sy n="75" d="100"/>
        </p:scale>
        <p:origin x="-966" y="-84"/>
      </p:cViewPr>
      <p:guideLst>
        <p:guide orient="horz" pos="2092"/>
        <p:guide orient="horz" pos="3777"/>
        <p:guide orient="horz" pos="2162"/>
        <p:guide pos="3840"/>
        <p:guide pos="3839"/>
        <p:guide pos="38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-2048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07/05/2021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07/05/2021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myintracomm.ec.europa.eu/corp/intellectual-property/Documents/2019_Reuse-guidelines(CC-BY).pdf" TargetMode="External"/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</a:t>
            </a:r>
            <a:r>
              <a:rPr lang="x-none" dirty="0"/>
              <a:t>er/his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3636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/>
              <a:t>Update/add/delete parts of the</a:t>
            </a:r>
            <a:r>
              <a:rPr lang="en-IE" baseline="0" dirty="0"/>
              <a:t> copy right notice where appropriate.</a:t>
            </a:r>
          </a:p>
          <a:p>
            <a:r>
              <a:rPr lang="en-IE" baseline="0" dirty="0"/>
              <a:t>More information: </a:t>
            </a:r>
            <a:r>
              <a:rPr lang="en-GB" dirty="0">
                <a:hlinkClick r:id="rId3"/>
              </a:rPr>
              <a:t>https://myintracomm.ec.europa.eu/corp/intellectual-property/Documents/2019_Reuse-guidelines%28CC-BY%29.pdf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5199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</a:t>
            </a:r>
            <a:r>
              <a:rPr lang="x-none" dirty="0"/>
              <a:t>er/his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87902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</a:t>
            </a:r>
            <a:r>
              <a:rPr lang="x-none" dirty="0"/>
              <a:t>er/his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1039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</a:t>
            </a:r>
            <a:r>
              <a:rPr lang="x-none" dirty="0"/>
              <a:t>er/his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8145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8295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60934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42966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16608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74881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073101"/>
            <a:ext cx="12192000" cy="57849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49" y="1992572"/>
            <a:ext cx="10290265" cy="2149523"/>
          </a:xfrm>
          <a:prstGeom prst="rect">
            <a:avLst/>
          </a:prstGeo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0" y="4418049"/>
            <a:ext cx="10290265" cy="89775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3" y="5391726"/>
            <a:ext cx="5267202" cy="87745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spcAft>
                <a:spcPts val="800"/>
              </a:spcAft>
              <a:buFontTx/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/>
              <a:t>Speaker</a:t>
            </a:r>
            <a:br>
              <a:rPr lang="en-GB" noProof="0" dirty="0"/>
            </a:br>
            <a:r>
              <a:rPr lang="en-GB" noProof="0" dirty="0"/>
              <a:t>Venue and date</a:t>
            </a:r>
          </a:p>
        </p:txBody>
      </p:sp>
      <p:pic>
        <p:nvPicPr>
          <p:cNvPr id="8" name="Picture 7" descr="Foote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7221" y="6390001"/>
            <a:ext cx="697559" cy="467999"/>
          </a:xfrm>
          <a:prstGeom prst="rect">
            <a:avLst/>
          </a:prstGeom>
        </p:spPr>
      </p:pic>
      <p:pic>
        <p:nvPicPr>
          <p:cNvPr id="13" name="Picture 12" descr="EC-JRC-logo_vertical_EN_pos_transparent-background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3" t="5040" r="4159" b="4382"/>
          <a:stretch/>
        </p:blipFill>
        <p:spPr>
          <a:xfrm>
            <a:off x="5373779" y="264907"/>
            <a:ext cx="1674947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7615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4048" y="1992572"/>
            <a:ext cx="8010798" cy="3616657"/>
          </a:xfrm>
          <a:prstGeom prst="rect">
            <a:avLst/>
          </a:prstGeo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62614" y="1825625"/>
            <a:ext cx="4583519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/>
          <a:lstStyle/>
          <a:p>
            <a:fld id="{F46C79FD-C571-418B-AB0F-5EE936C85276}" type="slidenum">
              <a:rPr lang="en-GB" smtClean="0"/>
              <a:t>‹Nr.›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662614" y="586765"/>
            <a:ext cx="4581771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Pictur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-63280" y="-62165"/>
            <a:ext cx="12318560" cy="3468939"/>
          </a:xfrm>
          <a:prstGeom prst="rect">
            <a:avLst/>
          </a:prstGeom>
          <a:solidFill>
            <a:schemeClr val="bg2"/>
          </a:solidFill>
          <a:ln w="28575" cmpd="sng">
            <a:solidFill>
              <a:schemeClr val="accent5"/>
            </a:solidFill>
          </a:ln>
        </p:spPr>
        <p:txBody>
          <a:bodyPr/>
          <a:lstStyle>
            <a:lvl1pPr marL="0" indent="0">
              <a:buClr>
                <a:schemeClr val="accent2"/>
              </a:buClr>
              <a:buFont typeface="Arial"/>
              <a:buNone/>
              <a:defRPr/>
            </a:lvl1pPr>
          </a:lstStyle>
          <a:p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7385" y="2818576"/>
            <a:ext cx="10287000" cy="6283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957385" y="3630613"/>
            <a:ext cx="10287000" cy="2365375"/>
          </a:xfrm>
          <a:prstGeom prst="rect">
            <a:avLst/>
          </a:prstGeom>
        </p:spPr>
        <p:txBody>
          <a:bodyPr/>
          <a:lstStyle>
            <a:lvl1pPr marL="342900" indent="-342900" algn="l">
              <a:buClr>
                <a:schemeClr val="accent5"/>
              </a:buClr>
              <a:buFont typeface="Arial"/>
              <a:buChar char="•"/>
              <a:defRPr/>
            </a:lvl1pPr>
            <a:lvl2pPr marL="800100" indent="-342900">
              <a:buClr>
                <a:schemeClr val="accent5"/>
              </a:buClr>
              <a:buFont typeface="Arial"/>
              <a:buChar char="•"/>
              <a:defRPr/>
            </a:lvl2pPr>
            <a:lvl3pPr marL="1200150" indent="-285750">
              <a:buClr>
                <a:schemeClr val="accent5"/>
              </a:buClr>
              <a:buFont typeface="Arial"/>
              <a:buChar char="•"/>
              <a:defRPr/>
            </a:lvl3pPr>
            <a:lvl4pPr marL="1657350" indent="-285750">
              <a:buClr>
                <a:schemeClr val="accent5"/>
              </a:buClr>
              <a:buFont typeface="Arial"/>
              <a:buChar char="•"/>
              <a:defRPr/>
            </a:lvl4pPr>
            <a:lvl5pPr marL="2114550" indent="-285750">
              <a:buClr>
                <a:schemeClr val="accent5"/>
              </a:buClr>
              <a:buFont typeface="Arial"/>
              <a:buChar char="•"/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840157" y="2284667"/>
            <a:ext cx="3347997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40525" y="2284668"/>
            <a:ext cx="3419998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390340" y="2284667"/>
            <a:ext cx="3347998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179376" y="4038684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729560" y="4041944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315745" y="4037437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489177" y="2159957"/>
            <a:ext cx="25189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489175" y="4076343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197546" y="2159956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887605" y="4076342"/>
            <a:ext cx="2483779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957385" y="2159957"/>
            <a:ext cx="2334846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197548" y="4076342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957385" y="4076343"/>
            <a:ext cx="2334846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19308" y="2159956"/>
            <a:ext cx="2452077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30587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rgbClr val="F8CC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110061777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12192000" cy="34321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30550287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cover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"/>
            <a:ext cx="12192000" cy="68580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281657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rgbClr val="FFD129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1657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rgbClr val="FFD1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929" y="6193922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cover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284602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4602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929" y="6193922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7154" y="1825624"/>
            <a:ext cx="10267462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2525" y="1825625"/>
            <a:ext cx="5002090" cy="4170363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Clr>
                <a:schemeClr val="accent5"/>
              </a:buClr>
              <a:buFont typeface="Arial"/>
              <a:buNone/>
              <a:defRPr/>
            </a:lvl1pPr>
          </a:lstStyle>
          <a:p>
            <a:pPr lvl="0"/>
            <a:endParaRPr lang="en-GB" noProof="0" dirty="0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idx="10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1"/>
          </p:nvPr>
        </p:nvSpPr>
        <p:spPr>
          <a:xfrm>
            <a:off x="623252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 strike="noStrike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0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0722" y="1825625"/>
            <a:ext cx="3229533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476002" y="1825624"/>
            <a:ext cx="3239996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half" idx="15"/>
          </p:nvPr>
        </p:nvSpPr>
        <p:spPr>
          <a:xfrm>
            <a:off x="7990763" y="1825624"/>
            <a:ext cx="3239998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0722" y="1681163"/>
            <a:ext cx="5003999" cy="823912"/>
          </a:xfrm>
          <a:prstGeom prst="rect">
            <a:avLst/>
          </a:prstGeo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70722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2768" y="1681163"/>
            <a:ext cx="5003999" cy="823912"/>
          </a:xfrm>
          <a:prstGeom prst="rect">
            <a:avLst/>
          </a:prstGeo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2768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1750540"/>
            <a:ext cx="12192000" cy="4245448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EC-JRC-logo_horizontal_EN_pos_transparent-background.png"/>
          <p:cNvPicPr>
            <a:picLocks noChangeAspect="1"/>
          </p:cNvPicPr>
          <p:nvPr userDrawn="1"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2" t="10944" r="6669" b="9113"/>
          <a:stretch/>
        </p:blipFill>
        <p:spPr>
          <a:xfrm>
            <a:off x="9945929" y="6177847"/>
            <a:ext cx="1727997" cy="4672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38200" y="625429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015BF1-D259-0341-94F8-9E410F79F67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49" r:id="rId2"/>
    <p:sldLayoutId id="2147483651" r:id="rId3"/>
    <p:sldLayoutId id="2147483650" r:id="rId4"/>
    <p:sldLayoutId id="2147483660" r:id="rId5"/>
    <p:sldLayoutId id="2147483652" r:id="rId6"/>
    <p:sldLayoutId id="2147483661" r:id="rId7"/>
    <p:sldLayoutId id="2147483653" r:id="rId8"/>
    <p:sldLayoutId id="2147483654" r:id="rId9"/>
    <p:sldLayoutId id="2147483659" r:id="rId10"/>
    <p:sldLayoutId id="2147483658" r:id="rId11"/>
    <p:sldLayoutId id="2147483668" r:id="rId12"/>
    <p:sldLayoutId id="2147483666" r:id="rId13"/>
    <p:sldLayoutId id="2147483667" r:id="rId14"/>
    <p:sldLayoutId id="2147483655" r:id="rId15"/>
    <p:sldLayoutId id="2147483670" r:id="rId16"/>
    <p:sldLayoutId id="214748366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1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3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4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wrap="square"/>
          <a:lstStyle/>
          <a:p>
            <a:r>
              <a:rPr lang="en-US" dirty="0"/>
              <a:t>Alternative assessment of ALKS performance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1350" y="3769036"/>
            <a:ext cx="10290265" cy="897754"/>
          </a:xfrm>
        </p:spPr>
        <p:txBody>
          <a:bodyPr/>
          <a:lstStyle/>
          <a:p>
            <a:r>
              <a:rPr lang="nl-NL" dirty="0"/>
              <a:t>Response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OICA’s</a:t>
            </a:r>
            <a:r>
              <a:rPr lang="nl-NL" dirty="0"/>
              <a:t> </a:t>
            </a:r>
            <a:r>
              <a:rPr lang="nl-NL" dirty="0" err="1"/>
              <a:t>comments</a:t>
            </a:r>
            <a:r>
              <a:rPr lang="nl-NL" dirty="0"/>
              <a:t/>
            </a:r>
            <a:br>
              <a:rPr lang="nl-NL" dirty="0"/>
            </a:br>
            <a:r>
              <a:rPr lang="nl-NL" dirty="0"/>
              <a:t>Assessment of </a:t>
            </a:r>
            <a:r>
              <a:rPr lang="nl-NL" dirty="0" err="1"/>
              <a:t>additional</a:t>
            </a:r>
            <a:r>
              <a:rPr lang="nl-NL" dirty="0"/>
              <a:t> </a:t>
            </a:r>
            <a:r>
              <a:rPr lang="nl-NL" dirty="0" err="1"/>
              <a:t>scenarios</a:t>
            </a:r>
            <a:r>
              <a:rPr lang="nl-NL" dirty="0"/>
              <a:t> </a:t>
            </a:r>
            <a:br>
              <a:rPr lang="nl-NL" dirty="0"/>
            </a:br>
            <a:r>
              <a:rPr lang="nl-NL" dirty="0" err="1"/>
              <a:t>Criticality-based</a:t>
            </a:r>
            <a:r>
              <a:rPr lang="nl-NL" dirty="0"/>
              <a:t> scenario </a:t>
            </a:r>
            <a:r>
              <a:rPr lang="nl-NL" dirty="0" err="1"/>
              <a:t>classification</a:t>
            </a:r>
            <a:endParaRPr lang="nl-NL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5072744" y="5391726"/>
            <a:ext cx="6288872" cy="877455"/>
          </a:xfrm>
        </p:spPr>
        <p:txBody>
          <a:bodyPr/>
          <a:lstStyle/>
          <a:p>
            <a:r>
              <a:rPr lang="nl-NL" dirty="0"/>
              <a:t>K. </a:t>
            </a:r>
            <a:r>
              <a:rPr lang="nl-NL" dirty="0" err="1"/>
              <a:t>Mattas</a:t>
            </a:r>
            <a:r>
              <a:rPr lang="nl-NL" dirty="0"/>
              <a:t>, B. Ciuffo, S. </a:t>
            </a:r>
            <a:r>
              <a:rPr lang="nl-NL" dirty="0" err="1"/>
              <a:t>Vass</a:t>
            </a:r>
            <a:r>
              <a:rPr lang="nl-NL" dirty="0"/>
              <a:t>, C. </a:t>
            </a:r>
            <a:r>
              <a:rPr lang="nl-NL" dirty="0" err="1"/>
              <a:t>Galassi</a:t>
            </a:r>
            <a:r>
              <a:rPr lang="nl-NL" dirty="0"/>
              <a:t> 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9499600" y="304799"/>
            <a:ext cx="22589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de-DE" sz="2400" noProof="0" dirty="0" smtClean="0"/>
              <a:t>UNR157-05-12</a:t>
            </a:r>
            <a:endParaRPr lang="de-DE" sz="2400" noProof="0" dirty="0" smtClean="0"/>
          </a:p>
        </p:txBody>
      </p:sp>
    </p:spTree>
    <p:extLst>
      <p:ext uri="{BB962C8B-B14F-4D97-AF65-F5344CB8AC3E}">
        <p14:creationId xmlns:p14="http://schemas.microsoft.com/office/powerpoint/2010/main" val="40361743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Cut in scenario, minimum </a:t>
            </a:r>
            <a:r>
              <a:rPr lang="en-GB" dirty="0" err="1"/>
              <a:t>TTC</a:t>
            </a:r>
            <a:endParaRPr lang="en-GB" dirty="0"/>
          </a:p>
        </p:txBody>
      </p:sp>
      <p:pic>
        <p:nvPicPr>
          <p:cNvPr id="9" name="Content Placeholder 8" descr="Chart&#10;&#10;Description automatically generated with low confidence">
            <a:extLst>
              <a:ext uri="{FF2B5EF4-FFF2-40B4-BE49-F238E27FC236}">
                <a16:creationId xmlns:a16="http://schemas.microsoft.com/office/drawing/2014/main" xmlns="" id="{FA5F3E6A-26D1-4179-8AE4-A0CE8D87A1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103" y="2111132"/>
            <a:ext cx="5560484" cy="4170363"/>
          </a:xfrm>
        </p:spPr>
      </p:pic>
      <p:pic>
        <p:nvPicPr>
          <p:cNvPr id="11" name="Picture 10" descr="Chart&#10;&#10;Description automatically generated with medium confidence">
            <a:extLst>
              <a:ext uri="{FF2B5EF4-FFF2-40B4-BE49-F238E27FC236}">
                <a16:creationId xmlns:a16="http://schemas.microsoft.com/office/drawing/2014/main" xmlns="" id="{4E9104A6-4CAB-48EB-9D51-C7A33DB5726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2668" y="2111132"/>
            <a:ext cx="5852172" cy="438912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C0D39959-30AD-48CE-AAA5-E9D0631D669C}"/>
              </a:ext>
            </a:extLst>
          </p:cNvPr>
          <p:cNvSpPr txBox="1"/>
          <p:nvPr/>
        </p:nvSpPr>
        <p:spPr>
          <a:xfrm>
            <a:off x="1391455" y="1649467"/>
            <a:ext cx="35797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400" noProof="0" dirty="0"/>
              <a:t>CC human driver model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5C457993-9B7D-43E5-B1A7-C525DD9BA29C}"/>
              </a:ext>
            </a:extLst>
          </p:cNvPr>
          <p:cNvSpPr txBox="1"/>
          <p:nvPr/>
        </p:nvSpPr>
        <p:spPr>
          <a:xfrm>
            <a:off x="7515439" y="1618832"/>
            <a:ext cx="32851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400" noProof="0" dirty="0"/>
              <a:t>Reg 157 model</a:t>
            </a:r>
          </a:p>
        </p:txBody>
      </p:sp>
    </p:spTree>
    <p:extLst>
      <p:ext uri="{BB962C8B-B14F-4D97-AF65-F5344CB8AC3E}">
        <p14:creationId xmlns:p14="http://schemas.microsoft.com/office/powerpoint/2010/main" val="30794835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64053" y="246942"/>
            <a:ext cx="10263893" cy="782357"/>
          </a:xfrm>
        </p:spPr>
        <p:txBody>
          <a:bodyPr/>
          <a:lstStyle/>
          <a:p>
            <a:r>
              <a:rPr lang="en-GB" dirty="0"/>
              <a:t>Cut in scenario, using Fuzzy </a:t>
            </a:r>
            <a:r>
              <a:rPr lang="en-GB" dirty="0" err="1"/>
              <a:t>SSMs</a:t>
            </a:r>
            <a:r>
              <a:rPr lang="en-GB" dirty="0"/>
              <a:t> examples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xmlns="" id="{4E48BD1E-8AEB-49A1-8421-7D9943EC1F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9144" y="3772499"/>
            <a:ext cx="3657600" cy="2743200"/>
          </a:xfr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6CD5A2D8-4D06-4790-8CF2-7CC3F046E95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9144" y="1029299"/>
            <a:ext cx="3657600" cy="274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E5264233-7D4E-42CB-9510-B3C27FC2B17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5659" y="3772499"/>
            <a:ext cx="3657600" cy="27432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A739D529-944B-4388-9D31-3C381234BCE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5659" y="1029299"/>
            <a:ext cx="3657600" cy="2743200"/>
          </a:xfrm>
          <a:prstGeom prst="rect">
            <a:avLst/>
          </a:prstGeom>
        </p:spPr>
      </p:pic>
      <p:sp>
        <p:nvSpPr>
          <p:cNvPr id="18" name="Content Placeholder 3">
            <a:extLst>
              <a:ext uri="{FF2B5EF4-FFF2-40B4-BE49-F238E27FC236}">
                <a16:creationId xmlns:a16="http://schemas.microsoft.com/office/drawing/2014/main" xmlns="" id="{0ACCDD30-95B7-4FC1-955C-F69026338322}"/>
              </a:ext>
            </a:extLst>
          </p:cNvPr>
          <p:cNvSpPr txBox="1">
            <a:spLocks/>
          </p:cNvSpPr>
          <p:nvPr/>
        </p:nvSpPr>
        <p:spPr>
          <a:xfrm>
            <a:off x="640447" y="1343818"/>
            <a:ext cx="3928697" cy="501888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b="1" dirty="0"/>
              <a:t>Green: Easy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Not a big challenge for the ADS</a:t>
            </a:r>
          </a:p>
          <a:p>
            <a:pPr marL="0" indent="0">
              <a:buFont typeface="Arial"/>
              <a:buNone/>
            </a:pPr>
            <a:r>
              <a:rPr lang="en-US" b="1" dirty="0"/>
              <a:t>Yellow: Medium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More interesting than easy cases</a:t>
            </a:r>
          </a:p>
          <a:p>
            <a:pPr marL="0" indent="0">
              <a:buFont typeface="Arial"/>
              <a:buNone/>
            </a:pPr>
            <a:r>
              <a:rPr lang="en-US" b="1" dirty="0"/>
              <a:t>Red: Hard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Most of the scenarios in test track should be hard cases, as they represent the most important challenge to the control</a:t>
            </a:r>
          </a:p>
        </p:txBody>
      </p:sp>
    </p:spTree>
    <p:extLst>
      <p:ext uri="{BB962C8B-B14F-4D97-AF65-F5344CB8AC3E}">
        <p14:creationId xmlns:p14="http://schemas.microsoft.com/office/powerpoint/2010/main" val="2587267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7662" y="1825624"/>
            <a:ext cx="6042520" cy="4170363"/>
          </a:xfrm>
        </p:spPr>
        <p:txBody>
          <a:bodyPr/>
          <a:lstStyle/>
          <a:p>
            <a:r>
              <a:rPr lang="en-GB" dirty="0"/>
              <a:t>CC -&gt; no collisions</a:t>
            </a:r>
            <a:endParaRPr lang="en-GB" baseline="30000" dirty="0"/>
          </a:p>
          <a:p>
            <a:r>
              <a:rPr lang="en-GB" dirty="0"/>
              <a:t>RSS -&gt; collisions at high speed</a:t>
            </a:r>
          </a:p>
          <a:p>
            <a:r>
              <a:rPr lang="en-GB" dirty="0"/>
              <a:t>FSM -&gt; no collisions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Car-following scenarios</a:t>
            </a:r>
          </a:p>
        </p:txBody>
      </p:sp>
      <p:pic>
        <p:nvPicPr>
          <p:cNvPr id="9" name="Picture 8" descr="Chart, text&#10;&#10;Description automatically generated">
            <a:extLst>
              <a:ext uri="{FF2B5EF4-FFF2-40B4-BE49-F238E27FC236}">
                <a16:creationId xmlns:a16="http://schemas.microsoft.com/office/drawing/2014/main" xmlns="" id="{066185EB-8DDC-453E-997D-A8B032DB028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3152" y="3618000"/>
            <a:ext cx="4320000" cy="3240000"/>
          </a:xfrm>
          <a:prstGeom prst="rect">
            <a:avLst/>
          </a:prstGeom>
        </p:spPr>
      </p:pic>
      <p:pic>
        <p:nvPicPr>
          <p:cNvPr id="11" name="Picture 10" descr="Chart, text&#10;&#10;Description automatically generated">
            <a:extLst>
              <a:ext uri="{FF2B5EF4-FFF2-40B4-BE49-F238E27FC236}">
                <a16:creationId xmlns:a16="http://schemas.microsoft.com/office/drawing/2014/main" xmlns="" id="{DCF36CF1-B21B-46F1-B43F-D0131139570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8041" y="378000"/>
            <a:ext cx="4320000" cy="3240000"/>
          </a:xfrm>
          <a:prstGeom prst="rect">
            <a:avLst/>
          </a:prstGeom>
        </p:spPr>
      </p:pic>
      <p:pic>
        <p:nvPicPr>
          <p:cNvPr id="14" name="Picture 13" descr="Chart, text&#10;&#10;Description automatically generated">
            <a:extLst>
              <a:ext uri="{FF2B5EF4-FFF2-40B4-BE49-F238E27FC236}">
                <a16:creationId xmlns:a16="http://schemas.microsoft.com/office/drawing/2014/main" xmlns="" id="{3E08B05A-45C0-48FE-9F6A-DCFA5D9D9A9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2260" y="3618000"/>
            <a:ext cx="4320000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20879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19538" y="2241261"/>
            <a:ext cx="4674889" cy="4170363"/>
          </a:xfrm>
        </p:spPr>
        <p:txBody>
          <a:bodyPr/>
          <a:lstStyle/>
          <a:p>
            <a:pPr marL="0" indent="0" algn="just">
              <a:buNone/>
            </a:pPr>
            <a:r>
              <a:rPr lang="en-GB" dirty="0"/>
              <a:t>In this case the criticality of the scenario is affected by the steady state distance used for the driver</a:t>
            </a:r>
          </a:p>
          <a:p>
            <a:pPr marL="0" indent="0" algn="just">
              <a:buNone/>
            </a:pPr>
            <a:endParaRPr lang="en-GB" dirty="0"/>
          </a:p>
          <a:p>
            <a:pPr marL="0" indent="0" algn="just">
              <a:buNone/>
            </a:pPr>
            <a:r>
              <a:rPr lang="en-GB" dirty="0"/>
              <a:t>The initial distance is set to have PFS = 0 in the model.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Classification of car-following scenarios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B32FFFA9-7933-4D03-B40A-186A5AE0954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3547" y="1649887"/>
            <a:ext cx="5852667" cy="438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4296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7154" y="1742499"/>
            <a:ext cx="10267462" cy="4170363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At higher speeds a few collisions for all models.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Pictures for ego vehicle speed of </a:t>
            </a:r>
            <a:r>
              <a:rPr lang="en-GB" b="1" dirty="0"/>
              <a:t>110 km/h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Cut-out scenarios results</a:t>
            </a:r>
          </a:p>
        </p:txBody>
      </p:sp>
      <p:pic>
        <p:nvPicPr>
          <p:cNvPr id="6" name="Picture 5" descr="Background pattern&#10;&#10;Description automatically generated">
            <a:extLst>
              <a:ext uri="{FF2B5EF4-FFF2-40B4-BE49-F238E27FC236}">
                <a16:creationId xmlns:a16="http://schemas.microsoft.com/office/drawing/2014/main" xmlns="" id="{C772D1D5-48E0-4DF4-923C-676783A393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9378" y="378000"/>
            <a:ext cx="4320000" cy="3240000"/>
          </a:xfrm>
          <a:prstGeom prst="rect">
            <a:avLst/>
          </a:prstGeom>
        </p:spPr>
      </p:pic>
      <p:pic>
        <p:nvPicPr>
          <p:cNvPr id="10" name="Picture 9" descr="Background pattern&#10;&#10;Description automatically generated">
            <a:extLst>
              <a:ext uri="{FF2B5EF4-FFF2-40B4-BE49-F238E27FC236}">
                <a16:creationId xmlns:a16="http://schemas.microsoft.com/office/drawing/2014/main" xmlns="" id="{E68909B2-E3C8-4E69-977A-48CF5B075A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52" y="3618000"/>
            <a:ext cx="4320000" cy="3240000"/>
          </a:xfrm>
          <a:prstGeom prst="rect">
            <a:avLst/>
          </a:prstGeom>
        </p:spPr>
      </p:pic>
      <p:pic>
        <p:nvPicPr>
          <p:cNvPr id="12" name="Picture 11" descr="Background pattern&#10;&#10;Description automatically generated">
            <a:extLst>
              <a:ext uri="{FF2B5EF4-FFF2-40B4-BE49-F238E27FC236}">
                <a16:creationId xmlns:a16="http://schemas.microsoft.com/office/drawing/2014/main" xmlns="" id="{FBB191BE-82AC-49D4-AB5F-E2C2FE87EC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9378" y="3618000"/>
            <a:ext cx="4320000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1567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Classification for cut out scenarios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E9159D09-C93C-4CA2-9151-26F454DA25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722" y="1699165"/>
            <a:ext cx="4876800" cy="3657600"/>
          </a:xfrm>
          <a:prstGeom prst="rect">
            <a:avLst/>
          </a:prstGeom>
        </p:spPr>
      </p:pic>
      <p:pic>
        <p:nvPicPr>
          <p:cNvPr id="17" name="Picture 16" descr="Background pattern&#10;&#10;Description automatically generated">
            <a:extLst>
              <a:ext uri="{FF2B5EF4-FFF2-40B4-BE49-F238E27FC236}">
                <a16:creationId xmlns:a16="http://schemas.microsoft.com/office/drawing/2014/main" xmlns="" id="{2E093067-9B39-44F0-B345-C90AFB668D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7815" y="1699165"/>
            <a:ext cx="48768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3153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E91C3817-3CCE-6441-B03A-C5332FF5F2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/>
              <a:t>Criticisms to the performance model proposed by the EC raised by industry </a:t>
            </a:r>
            <a:r>
              <a:rPr lang="x-none" b="1" dirty="0"/>
              <a:t>do not seem to hold</a:t>
            </a:r>
          </a:p>
          <a:p>
            <a:r>
              <a:rPr lang="x-none" dirty="0"/>
              <a:t>The proposed approach shows </a:t>
            </a:r>
            <a:r>
              <a:rPr lang="x-none" b="1" dirty="0"/>
              <a:t>better performances </a:t>
            </a:r>
            <a:r>
              <a:rPr lang="x-none" dirty="0"/>
              <a:t>than what included in current text and a </a:t>
            </a:r>
            <a:r>
              <a:rPr lang="x-none" b="1" dirty="0"/>
              <a:t>good compromise </a:t>
            </a:r>
            <a:r>
              <a:rPr lang="x-none" dirty="0"/>
              <a:t>wr other SoA models like the RSS</a:t>
            </a:r>
          </a:p>
          <a:p>
            <a:r>
              <a:rPr lang="x-none" dirty="0"/>
              <a:t>The proposed model allows a </a:t>
            </a:r>
            <a:r>
              <a:rPr lang="x-none" b="1" dirty="0"/>
              <a:t>simple classification of the criticality of a prevetable scenario</a:t>
            </a:r>
            <a:r>
              <a:rPr lang="x-none" dirty="0"/>
              <a:t> that can help in the parameter selection for track-tests</a:t>
            </a:r>
          </a:p>
          <a:p>
            <a:r>
              <a:rPr lang="x-none" dirty="0"/>
              <a:t>The proposed model shows similar results to the current models regarding </a:t>
            </a:r>
            <a:r>
              <a:rPr lang="x-none" b="1" dirty="0"/>
              <a:t>car-following </a:t>
            </a:r>
            <a:r>
              <a:rPr lang="x-none" dirty="0"/>
              <a:t>(no unpreventable cases) and </a:t>
            </a:r>
            <a:r>
              <a:rPr lang="x-none" b="1" dirty="0"/>
              <a:t>cut-out </a:t>
            </a:r>
            <a:r>
              <a:rPr lang="x-none" dirty="0"/>
              <a:t>(a few unpreventable cases for high-speed scenarios)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C960ACD9-B6A6-D44A-B26E-959A989A55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3740413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B7F4886-AE4B-F84C-B150-41739E17465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x-none" dirty="0"/>
              <a:t>Background information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0C194BA8-92A4-A544-A4EE-A8F701682FB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x-none" dirty="0"/>
              <a:t>Section 1. The Fuzzy surrogate Model</a:t>
            </a:r>
          </a:p>
        </p:txBody>
      </p:sp>
    </p:spTree>
    <p:extLst>
      <p:ext uri="{BB962C8B-B14F-4D97-AF65-F5344CB8AC3E}">
        <p14:creationId xmlns:p14="http://schemas.microsoft.com/office/powerpoint/2010/main" val="40223429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7154" y="1825624"/>
            <a:ext cx="4581239" cy="4170363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Classical set is a collection of distinct objects. Any element is either in a set or not.</a:t>
            </a:r>
            <a:endParaRPr lang="en-GB" b="1" dirty="0"/>
          </a:p>
          <a:p>
            <a:pPr marL="0" indent="0">
              <a:buNone/>
            </a:pPr>
            <a:r>
              <a:rPr lang="en-GB" dirty="0"/>
              <a:t>We can describe a set by its characteristic function. It takes the value 1 for elements that are in the set and the value 0 for elements that are not in the set</a:t>
            </a:r>
          </a:p>
          <a:p>
            <a:pPr marL="0" indent="0">
              <a:buNone/>
            </a:pPr>
            <a:r>
              <a:rPr lang="en-GB" dirty="0"/>
              <a:t>The sets are ‘Crisp’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Fuzzy Logic? Crisp sets</a:t>
            </a:r>
          </a:p>
        </p:txBody>
      </p:sp>
      <p:pic>
        <p:nvPicPr>
          <p:cNvPr id="5" name="Picture 4" descr="Chart, histogram&#10;&#10;Description automatically generated">
            <a:extLst>
              <a:ext uri="{FF2B5EF4-FFF2-40B4-BE49-F238E27FC236}">
                <a16:creationId xmlns:a16="http://schemas.microsoft.com/office/drawing/2014/main" xmlns="" id="{345137CF-A56F-4238-882D-A555E878B3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0947" y="1357577"/>
            <a:ext cx="6010402" cy="4507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835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7154" y="1825624"/>
            <a:ext cx="4581239" cy="4170363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Characteristic functions of Fuzzy sets can take all values from 0 to 1</a:t>
            </a:r>
          </a:p>
          <a:p>
            <a:pPr marL="0" indent="0">
              <a:buNone/>
            </a:pPr>
            <a:r>
              <a:rPr lang="en-GB" dirty="0"/>
              <a:t>This can be helpful in many cases to better describe a situation</a:t>
            </a:r>
          </a:p>
          <a:p>
            <a:pPr marL="0" indent="0">
              <a:buNone/>
            </a:pPr>
            <a:r>
              <a:rPr lang="en-GB" dirty="0"/>
              <a:t>Based on those we can create fuzzy rules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Fuzzy Logic? Fuzzy sets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684BF1B9-DECC-44A0-85B7-52B1F5B64D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814" y="1416728"/>
            <a:ext cx="5852667" cy="438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93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xmlns="" id="{325C830A-4717-114E-9A5D-277D1DEAB2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7154" y="1522106"/>
            <a:ext cx="10267462" cy="4587399"/>
          </a:xfrm>
        </p:spPr>
        <p:txBody>
          <a:bodyPr/>
          <a:lstStyle/>
          <a:p>
            <a:pPr marL="0" lvl="0" indent="0">
              <a:spcAft>
                <a:spcPts val="0"/>
              </a:spcAft>
              <a:buClrTx/>
              <a:buNone/>
            </a:pPr>
            <a:r>
              <a:rPr lang="en-US" altLang="ja-JP" sz="1800" b="1" kern="1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34" charset="-128"/>
                <a:cs typeface="Arial" panose="020B0604020202020204" pitchFamily="34" charset="0"/>
              </a:rPr>
              <a:t>1. Possible adverse affect on the surrounding vehicles' traffic flow</a:t>
            </a:r>
          </a:p>
          <a:p>
            <a:pPr marL="800100" lvl="1" indent="-342900">
              <a:spcBef>
                <a:spcPts val="0"/>
              </a:spcBef>
              <a:spcAft>
                <a:spcPts val="0"/>
              </a:spcAft>
              <a:buClrTx/>
            </a:pPr>
            <a:r>
              <a:rPr lang="en-US" altLang="ja-JP" sz="1600" kern="1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34" charset="-128"/>
                <a:cs typeface="Arial" panose="020B0604020202020204" pitchFamily="34" charset="0"/>
              </a:rPr>
              <a:t>The proposed conditions don’t take false reaction avoidance sufficiently into account</a:t>
            </a:r>
          </a:p>
          <a:p>
            <a:pPr marL="800100" lvl="1" indent="-342900">
              <a:spcBef>
                <a:spcPts val="0"/>
              </a:spcBef>
              <a:spcAft>
                <a:spcPts val="0"/>
              </a:spcAft>
              <a:buClrTx/>
            </a:pPr>
            <a:r>
              <a:rPr lang="en-US" altLang="ja-JP" sz="1600" kern="1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34" charset="-128"/>
                <a:cs typeface="Arial" panose="020B0604020202020204" pitchFamily="34" charset="0"/>
              </a:rPr>
              <a:t>When braking earlier, it is natural, that more collisions could be avoided, </a:t>
            </a:r>
            <a:r>
              <a:rPr lang="en-US" altLang="ja-JP" sz="1600" u="sng" kern="100" dirty="0">
                <a:solidFill>
                  <a:srgbClr val="FF0000"/>
                </a:solidFill>
                <a:latin typeface="Calibri" panose="020F0502020204030204"/>
                <a:ea typeface="游ゴシック" panose="020B0400000000000000" pitchFamily="34" charset="-128"/>
                <a:cs typeface="Arial" panose="020B0604020202020204" pitchFamily="34" charset="0"/>
              </a:rPr>
              <a:t>but this could be detrimental to many other aspects of road safety, (e.g. rear end collision by a following vehicle)</a:t>
            </a:r>
          </a:p>
          <a:p>
            <a:pPr marL="800100" lvl="1" indent="-342900">
              <a:spcBef>
                <a:spcPts val="0"/>
              </a:spcBef>
              <a:spcAft>
                <a:spcPts val="0"/>
              </a:spcAft>
              <a:buClrTx/>
            </a:pPr>
            <a:r>
              <a:rPr lang="en-US" altLang="ja-JP" sz="1600" kern="1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34" charset="-128"/>
                <a:cs typeface="Arial" panose="020B0604020202020204" pitchFamily="34" charset="0"/>
              </a:rPr>
              <a:t>When ALKS vehicles are forced to brake too strongly too early, this will likely disrupt traffic flow</a:t>
            </a:r>
          </a:p>
          <a:p>
            <a:pPr lvl="5"/>
            <a:endParaRPr lang="x-none" dirty="0"/>
          </a:p>
          <a:p>
            <a:r>
              <a:rPr lang="x-none" b="1" u="sng" dirty="0"/>
              <a:t>EC reply</a:t>
            </a:r>
          </a:p>
          <a:p>
            <a:pPr marL="914400" lvl="1" indent="-457200">
              <a:spcAft>
                <a:spcPts val="600"/>
              </a:spcAft>
              <a:buFont typeface="+mj-lt"/>
              <a:buAutoNum type="arabicPeriod"/>
            </a:pPr>
            <a:r>
              <a:rPr lang="x-none" dirty="0"/>
              <a:t>The proposed approach is a </a:t>
            </a:r>
            <a:r>
              <a:rPr lang="x-none" b="1" dirty="0"/>
              <a:t>performance model </a:t>
            </a:r>
            <a:r>
              <a:rPr lang="x-none" dirty="0"/>
              <a:t>used only to define whether a certain scenario would be </a:t>
            </a:r>
            <a:r>
              <a:rPr lang="x-none" u="sng" dirty="0"/>
              <a:t>preventable or not</a:t>
            </a:r>
            <a:r>
              <a:rPr lang="x-none" dirty="0"/>
              <a:t> for an </a:t>
            </a:r>
            <a:r>
              <a:rPr lang="x-none" b="1" dirty="0"/>
              <a:t>attentive human driver</a:t>
            </a:r>
            <a:r>
              <a:rPr lang="x-none" dirty="0"/>
              <a:t>. It does not introduce any operational requirement to the ALKS. It is based on tactical safety approach adopted by experienced drivers</a:t>
            </a:r>
          </a:p>
          <a:p>
            <a:pPr marL="914400" lvl="1" indent="-457200">
              <a:spcAft>
                <a:spcPts val="600"/>
              </a:spcAft>
              <a:buFont typeface="+mj-lt"/>
              <a:buAutoNum type="arabicPeriod"/>
            </a:pPr>
            <a:r>
              <a:rPr lang="x-none" dirty="0"/>
              <a:t>The model assumes that driver is able to anticipate the risk by </a:t>
            </a:r>
            <a:r>
              <a:rPr lang="x-none" b="1" dirty="0"/>
              <a:t>mild decelerations before reaching a safety critical situation</a:t>
            </a:r>
            <a:r>
              <a:rPr lang="x-none" dirty="0"/>
              <a:t>. The comment on braking </a:t>
            </a:r>
            <a:r>
              <a:rPr lang="x-none" u="sng" dirty="0"/>
              <a:t>too strong too soon does not seem to hold</a:t>
            </a:r>
            <a:r>
              <a:rPr lang="x-none" dirty="0"/>
              <a:t>.</a:t>
            </a:r>
          </a:p>
          <a:p>
            <a:pPr marL="914400" lvl="1" indent="-457200">
              <a:spcAft>
                <a:spcPts val="600"/>
              </a:spcAft>
              <a:buFont typeface="+mj-lt"/>
              <a:buAutoNum type="arabicPeriod"/>
            </a:pPr>
            <a:r>
              <a:rPr lang="x-none" dirty="0"/>
              <a:t>Is industry suggesting that </a:t>
            </a:r>
            <a:r>
              <a:rPr lang="x-none" b="1" dirty="0"/>
              <a:t>ALKS vehicles will not be able to be at least as safe as a competent human driver</a:t>
            </a:r>
            <a:r>
              <a:rPr lang="x-none" dirty="0"/>
              <a:t>?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xmlns="" id="{A3D04097-0D46-B446-B15F-98738736D2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/>
              <a:t>OICA’s comments (UNR157-04-10) to EC proposed text (UNR157-03-06)</a:t>
            </a:r>
          </a:p>
        </p:txBody>
      </p:sp>
    </p:spTree>
    <p:extLst>
      <p:ext uri="{BB962C8B-B14F-4D97-AF65-F5344CB8AC3E}">
        <p14:creationId xmlns:p14="http://schemas.microsoft.com/office/powerpoint/2010/main" val="18935977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4053" y="1544910"/>
            <a:ext cx="10263893" cy="782357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Two vehicles with known speeds. What is a safe distance?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Fuzzy logic</a:t>
            </a:r>
          </a:p>
        </p:txBody>
      </p:sp>
      <p:pic>
        <p:nvPicPr>
          <p:cNvPr id="5" name="Picture 4" descr="A picture containing drawing&#10;&#10;Description automatically generated">
            <a:extLst>
              <a:ext uri="{FF2B5EF4-FFF2-40B4-BE49-F238E27FC236}">
                <a16:creationId xmlns:a16="http://schemas.microsoft.com/office/drawing/2014/main" xmlns="" id="{A2860C11-DB73-42F7-9FFD-35462E9E61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178" y="2089809"/>
            <a:ext cx="1597510" cy="914400"/>
          </a:xfrm>
          <a:prstGeom prst="rect">
            <a:avLst/>
          </a:prstGeom>
        </p:spPr>
      </p:pic>
      <p:pic>
        <p:nvPicPr>
          <p:cNvPr id="6" name="Picture 5" descr="A drawing of a cartoon character&#10;&#10;Description automatically generated">
            <a:extLst>
              <a:ext uri="{FF2B5EF4-FFF2-40B4-BE49-F238E27FC236}">
                <a16:creationId xmlns:a16="http://schemas.microsoft.com/office/drawing/2014/main" xmlns="" id="{21F853CF-CC02-48DD-8877-CDA72891ED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7447" y="2057400"/>
            <a:ext cx="1427480" cy="914400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05BA4D15-21E4-48B1-BF95-8C075AB968BA}"/>
              </a:ext>
            </a:extLst>
          </p:cNvPr>
          <p:cNvCxnSpPr>
            <a:cxnSpLocks/>
          </p:cNvCxnSpPr>
          <p:nvPr/>
        </p:nvCxnSpPr>
        <p:spPr>
          <a:xfrm>
            <a:off x="1008128" y="3641388"/>
            <a:ext cx="4338842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3C4D416D-A009-405D-883E-F2896F591650}"/>
              </a:ext>
            </a:extLst>
          </p:cNvPr>
          <p:cNvCxnSpPr>
            <a:cxnSpLocks/>
          </p:cNvCxnSpPr>
          <p:nvPr/>
        </p:nvCxnSpPr>
        <p:spPr>
          <a:xfrm>
            <a:off x="5346970" y="3641388"/>
            <a:ext cx="572310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xmlns="" id="{61DD827D-DB15-46CF-9CE7-6848476E78C7}"/>
              </a:ext>
            </a:extLst>
          </p:cNvPr>
          <p:cNvCxnSpPr>
            <a:cxnSpLocks/>
          </p:cNvCxnSpPr>
          <p:nvPr/>
        </p:nvCxnSpPr>
        <p:spPr>
          <a:xfrm>
            <a:off x="5346970" y="3277254"/>
            <a:ext cx="0" cy="364134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xmlns="" id="{E05057A0-5161-4B03-8148-1D6820DFD48F}"/>
              </a:ext>
            </a:extLst>
          </p:cNvPr>
          <p:cNvCxnSpPr>
            <a:cxnSpLocks/>
          </p:cNvCxnSpPr>
          <p:nvPr/>
        </p:nvCxnSpPr>
        <p:spPr>
          <a:xfrm>
            <a:off x="5346970" y="3277255"/>
            <a:ext cx="5752290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A49A2068-6658-4884-A138-800C9F7EC539}"/>
              </a:ext>
            </a:extLst>
          </p:cNvPr>
          <p:cNvSpPr txBox="1"/>
          <p:nvPr/>
        </p:nvSpPr>
        <p:spPr>
          <a:xfrm>
            <a:off x="2299942" y="3725594"/>
            <a:ext cx="1863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400" noProof="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Safe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06A9F873-CD28-48CF-8C8A-5F36691F0C3B}"/>
              </a:ext>
            </a:extLst>
          </p:cNvPr>
          <p:cNvSpPr txBox="1"/>
          <p:nvPr/>
        </p:nvSpPr>
        <p:spPr>
          <a:xfrm>
            <a:off x="6657145" y="3811745"/>
            <a:ext cx="2535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400" noProof="0" dirty="0">
                <a:solidFill>
                  <a:srgbClr val="FF0000"/>
                </a:solidFill>
              </a:rPr>
              <a:t>Unsafe</a:t>
            </a:r>
          </a:p>
        </p:txBody>
      </p:sp>
    </p:spTree>
    <p:extLst>
      <p:ext uri="{BB962C8B-B14F-4D97-AF65-F5344CB8AC3E}">
        <p14:creationId xmlns:p14="http://schemas.microsoft.com/office/powerpoint/2010/main" val="6650478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4053" y="1544910"/>
            <a:ext cx="10263893" cy="782357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Two vehicles with known speeds. What is a safe distance?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Fuzzy logic</a:t>
            </a:r>
          </a:p>
        </p:txBody>
      </p:sp>
      <p:pic>
        <p:nvPicPr>
          <p:cNvPr id="5" name="Picture 4" descr="A picture containing drawing&#10;&#10;Description automatically generated">
            <a:extLst>
              <a:ext uri="{FF2B5EF4-FFF2-40B4-BE49-F238E27FC236}">
                <a16:creationId xmlns:a16="http://schemas.microsoft.com/office/drawing/2014/main" xmlns="" id="{A2860C11-DB73-42F7-9FFD-35462E9E61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178" y="2089809"/>
            <a:ext cx="1597510" cy="914400"/>
          </a:xfrm>
          <a:prstGeom prst="rect">
            <a:avLst/>
          </a:prstGeom>
        </p:spPr>
      </p:pic>
      <p:pic>
        <p:nvPicPr>
          <p:cNvPr id="6" name="Picture 5" descr="A drawing of a cartoon character&#10;&#10;Description automatically generated">
            <a:extLst>
              <a:ext uri="{FF2B5EF4-FFF2-40B4-BE49-F238E27FC236}">
                <a16:creationId xmlns:a16="http://schemas.microsoft.com/office/drawing/2014/main" xmlns="" id="{21F853CF-CC02-48DD-8877-CDA72891ED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7447" y="2057400"/>
            <a:ext cx="1427480" cy="914400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05BA4D15-21E4-48B1-BF95-8C075AB968BA}"/>
              </a:ext>
            </a:extLst>
          </p:cNvPr>
          <p:cNvCxnSpPr>
            <a:cxnSpLocks/>
          </p:cNvCxnSpPr>
          <p:nvPr/>
        </p:nvCxnSpPr>
        <p:spPr>
          <a:xfrm>
            <a:off x="1008128" y="3641388"/>
            <a:ext cx="4338842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3C4D416D-A009-405D-883E-F2896F591650}"/>
              </a:ext>
            </a:extLst>
          </p:cNvPr>
          <p:cNvCxnSpPr>
            <a:cxnSpLocks/>
          </p:cNvCxnSpPr>
          <p:nvPr/>
        </p:nvCxnSpPr>
        <p:spPr>
          <a:xfrm>
            <a:off x="5346970" y="3641388"/>
            <a:ext cx="572310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xmlns="" id="{61DD827D-DB15-46CF-9CE7-6848476E78C7}"/>
              </a:ext>
            </a:extLst>
          </p:cNvPr>
          <p:cNvCxnSpPr>
            <a:cxnSpLocks/>
          </p:cNvCxnSpPr>
          <p:nvPr/>
        </p:nvCxnSpPr>
        <p:spPr>
          <a:xfrm>
            <a:off x="5346970" y="3277254"/>
            <a:ext cx="0" cy="364134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xmlns="" id="{E05057A0-5161-4B03-8148-1D6820DFD48F}"/>
              </a:ext>
            </a:extLst>
          </p:cNvPr>
          <p:cNvCxnSpPr>
            <a:cxnSpLocks/>
          </p:cNvCxnSpPr>
          <p:nvPr/>
        </p:nvCxnSpPr>
        <p:spPr>
          <a:xfrm>
            <a:off x="5346970" y="3277255"/>
            <a:ext cx="5752290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A49A2068-6658-4884-A138-800C9F7EC539}"/>
              </a:ext>
            </a:extLst>
          </p:cNvPr>
          <p:cNvSpPr txBox="1"/>
          <p:nvPr/>
        </p:nvSpPr>
        <p:spPr>
          <a:xfrm>
            <a:off x="2299942" y="3725594"/>
            <a:ext cx="18634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400" noProof="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Safe</a:t>
            </a:r>
          </a:p>
          <a:p>
            <a:pPr>
              <a:buClr>
                <a:schemeClr val="accent5"/>
              </a:buClr>
            </a:pP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Do nothing</a:t>
            </a:r>
            <a:endParaRPr lang="en-US" sz="2400" noProof="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06A9F873-CD28-48CF-8C8A-5F36691F0C3B}"/>
              </a:ext>
            </a:extLst>
          </p:cNvPr>
          <p:cNvSpPr txBox="1"/>
          <p:nvPr/>
        </p:nvSpPr>
        <p:spPr>
          <a:xfrm>
            <a:off x="6657145" y="3811745"/>
            <a:ext cx="25354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400" noProof="0" dirty="0">
                <a:solidFill>
                  <a:srgbClr val="FF0000"/>
                </a:solidFill>
              </a:rPr>
              <a:t>Unsafe</a:t>
            </a:r>
          </a:p>
          <a:p>
            <a:pPr>
              <a:buClr>
                <a:schemeClr val="accent5"/>
              </a:buClr>
            </a:pPr>
            <a:r>
              <a:rPr lang="en-US" sz="2400" dirty="0">
                <a:solidFill>
                  <a:srgbClr val="FF0000"/>
                </a:solidFill>
              </a:rPr>
              <a:t>Decelerate hard</a:t>
            </a:r>
            <a:endParaRPr lang="en-US" sz="2400" noProof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6063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4053" y="1544910"/>
            <a:ext cx="10263893" cy="782357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Two vehicles with known speeds. What is a safe distance?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Fuzzy logic</a:t>
            </a:r>
          </a:p>
        </p:txBody>
      </p:sp>
      <p:pic>
        <p:nvPicPr>
          <p:cNvPr id="5" name="Picture 4" descr="A picture containing drawing&#10;&#10;Description automatically generated">
            <a:extLst>
              <a:ext uri="{FF2B5EF4-FFF2-40B4-BE49-F238E27FC236}">
                <a16:creationId xmlns:a16="http://schemas.microsoft.com/office/drawing/2014/main" xmlns="" id="{A2860C11-DB73-42F7-9FFD-35462E9E61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178" y="2089809"/>
            <a:ext cx="1597510" cy="914400"/>
          </a:xfrm>
          <a:prstGeom prst="rect">
            <a:avLst/>
          </a:prstGeom>
        </p:spPr>
      </p:pic>
      <p:pic>
        <p:nvPicPr>
          <p:cNvPr id="6" name="Picture 5" descr="A drawing of a cartoon character&#10;&#10;Description automatically generated">
            <a:extLst>
              <a:ext uri="{FF2B5EF4-FFF2-40B4-BE49-F238E27FC236}">
                <a16:creationId xmlns:a16="http://schemas.microsoft.com/office/drawing/2014/main" xmlns="" id="{21F853CF-CC02-48DD-8877-CDA72891ED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7447" y="2057400"/>
            <a:ext cx="1427480" cy="914400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05BA4D15-21E4-48B1-BF95-8C075AB968BA}"/>
              </a:ext>
            </a:extLst>
          </p:cNvPr>
          <p:cNvCxnSpPr>
            <a:cxnSpLocks/>
          </p:cNvCxnSpPr>
          <p:nvPr/>
        </p:nvCxnSpPr>
        <p:spPr>
          <a:xfrm>
            <a:off x="1008128" y="3641388"/>
            <a:ext cx="4338842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3C4D416D-A009-405D-883E-F2896F591650}"/>
              </a:ext>
            </a:extLst>
          </p:cNvPr>
          <p:cNvCxnSpPr>
            <a:cxnSpLocks/>
          </p:cNvCxnSpPr>
          <p:nvPr/>
        </p:nvCxnSpPr>
        <p:spPr>
          <a:xfrm>
            <a:off x="5346970" y="3641388"/>
            <a:ext cx="572310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xmlns="" id="{61DD827D-DB15-46CF-9CE7-6848476E78C7}"/>
              </a:ext>
            </a:extLst>
          </p:cNvPr>
          <p:cNvCxnSpPr>
            <a:cxnSpLocks/>
          </p:cNvCxnSpPr>
          <p:nvPr/>
        </p:nvCxnSpPr>
        <p:spPr>
          <a:xfrm>
            <a:off x="5346970" y="3277254"/>
            <a:ext cx="0" cy="364134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xmlns="" id="{E05057A0-5161-4B03-8148-1D6820DFD48F}"/>
              </a:ext>
            </a:extLst>
          </p:cNvPr>
          <p:cNvCxnSpPr>
            <a:cxnSpLocks/>
          </p:cNvCxnSpPr>
          <p:nvPr/>
        </p:nvCxnSpPr>
        <p:spPr>
          <a:xfrm>
            <a:off x="5346970" y="3277255"/>
            <a:ext cx="5752290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A49A2068-6658-4884-A138-800C9F7EC539}"/>
              </a:ext>
            </a:extLst>
          </p:cNvPr>
          <p:cNvSpPr txBox="1"/>
          <p:nvPr/>
        </p:nvSpPr>
        <p:spPr>
          <a:xfrm>
            <a:off x="2299942" y="3725594"/>
            <a:ext cx="18634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400" noProof="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Safe</a:t>
            </a:r>
          </a:p>
          <a:p>
            <a:pPr>
              <a:buClr>
                <a:schemeClr val="accent5"/>
              </a:buClr>
            </a:pP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Do nothing</a:t>
            </a:r>
            <a:endParaRPr lang="en-US" sz="2400" noProof="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06A9F873-CD28-48CF-8C8A-5F36691F0C3B}"/>
              </a:ext>
            </a:extLst>
          </p:cNvPr>
          <p:cNvSpPr txBox="1"/>
          <p:nvPr/>
        </p:nvSpPr>
        <p:spPr>
          <a:xfrm>
            <a:off x="6657145" y="3811745"/>
            <a:ext cx="25354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400" noProof="0" dirty="0">
                <a:solidFill>
                  <a:srgbClr val="FF0000"/>
                </a:solidFill>
              </a:rPr>
              <a:t>Unsafe</a:t>
            </a:r>
          </a:p>
          <a:p>
            <a:pPr>
              <a:buClr>
                <a:schemeClr val="accent5"/>
              </a:buClr>
            </a:pPr>
            <a:r>
              <a:rPr lang="en-US" sz="2400" dirty="0">
                <a:solidFill>
                  <a:srgbClr val="FF0000"/>
                </a:solidFill>
              </a:rPr>
              <a:t>Decelerate hard</a:t>
            </a:r>
            <a:endParaRPr lang="en-US" sz="2400" noProof="0" dirty="0">
              <a:solidFill>
                <a:srgbClr val="FF0000"/>
              </a:solidFill>
            </a:endParaRPr>
          </a:p>
        </p:txBody>
      </p:sp>
      <p:pic>
        <p:nvPicPr>
          <p:cNvPr id="12" name="Picture 11" descr="A picture containing drawing&#10;&#10;Description automatically generated">
            <a:extLst>
              <a:ext uri="{FF2B5EF4-FFF2-40B4-BE49-F238E27FC236}">
                <a16:creationId xmlns:a16="http://schemas.microsoft.com/office/drawing/2014/main" xmlns="" id="{D577C80C-6D48-471F-99BD-50E1770FCD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9719" y="2033799"/>
            <a:ext cx="1597510" cy="9144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0E452608-0F23-488F-9DF9-FC1E4696A971}"/>
              </a:ext>
            </a:extLst>
          </p:cNvPr>
          <p:cNvSpPr/>
          <p:nvPr/>
        </p:nvSpPr>
        <p:spPr>
          <a:xfrm>
            <a:off x="3879719" y="2033799"/>
            <a:ext cx="1597504" cy="970409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3207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4053" y="1544910"/>
            <a:ext cx="10263893" cy="782357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Two vehicles with known speeds. What is a safe distance?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Fuzzy logic</a:t>
            </a:r>
          </a:p>
        </p:txBody>
      </p:sp>
      <p:pic>
        <p:nvPicPr>
          <p:cNvPr id="5" name="Picture 4" descr="A picture containing drawing&#10;&#10;Description automatically generated">
            <a:extLst>
              <a:ext uri="{FF2B5EF4-FFF2-40B4-BE49-F238E27FC236}">
                <a16:creationId xmlns:a16="http://schemas.microsoft.com/office/drawing/2014/main" xmlns="" id="{A2860C11-DB73-42F7-9FFD-35462E9E61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178" y="2089809"/>
            <a:ext cx="1597510" cy="914400"/>
          </a:xfrm>
          <a:prstGeom prst="rect">
            <a:avLst/>
          </a:prstGeom>
        </p:spPr>
      </p:pic>
      <p:pic>
        <p:nvPicPr>
          <p:cNvPr id="6" name="Picture 5" descr="A drawing of a cartoon character&#10;&#10;Description automatically generated">
            <a:extLst>
              <a:ext uri="{FF2B5EF4-FFF2-40B4-BE49-F238E27FC236}">
                <a16:creationId xmlns:a16="http://schemas.microsoft.com/office/drawing/2014/main" xmlns="" id="{21F853CF-CC02-48DD-8877-CDA72891ED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7447" y="2057400"/>
            <a:ext cx="1427480" cy="914400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05BA4D15-21E4-48B1-BF95-8C075AB968BA}"/>
              </a:ext>
            </a:extLst>
          </p:cNvPr>
          <p:cNvCxnSpPr>
            <a:cxnSpLocks/>
          </p:cNvCxnSpPr>
          <p:nvPr/>
        </p:nvCxnSpPr>
        <p:spPr>
          <a:xfrm>
            <a:off x="1008128" y="3641388"/>
            <a:ext cx="4338842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3C4D416D-A009-405D-883E-F2896F591650}"/>
              </a:ext>
            </a:extLst>
          </p:cNvPr>
          <p:cNvCxnSpPr>
            <a:cxnSpLocks/>
          </p:cNvCxnSpPr>
          <p:nvPr/>
        </p:nvCxnSpPr>
        <p:spPr>
          <a:xfrm>
            <a:off x="5346970" y="3641388"/>
            <a:ext cx="572310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xmlns="" id="{61DD827D-DB15-46CF-9CE7-6848476E78C7}"/>
              </a:ext>
            </a:extLst>
          </p:cNvPr>
          <p:cNvCxnSpPr>
            <a:cxnSpLocks/>
          </p:cNvCxnSpPr>
          <p:nvPr/>
        </p:nvCxnSpPr>
        <p:spPr>
          <a:xfrm>
            <a:off x="5346970" y="3277254"/>
            <a:ext cx="0" cy="364134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xmlns="" id="{E05057A0-5161-4B03-8148-1D6820DFD48F}"/>
              </a:ext>
            </a:extLst>
          </p:cNvPr>
          <p:cNvCxnSpPr>
            <a:cxnSpLocks/>
          </p:cNvCxnSpPr>
          <p:nvPr/>
        </p:nvCxnSpPr>
        <p:spPr>
          <a:xfrm>
            <a:off x="5346970" y="3277255"/>
            <a:ext cx="5752290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A49A2068-6658-4884-A138-800C9F7EC539}"/>
              </a:ext>
            </a:extLst>
          </p:cNvPr>
          <p:cNvSpPr txBox="1"/>
          <p:nvPr/>
        </p:nvSpPr>
        <p:spPr>
          <a:xfrm>
            <a:off x="2299942" y="3725594"/>
            <a:ext cx="1863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400" noProof="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Safe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06A9F873-CD28-48CF-8C8A-5F36691F0C3B}"/>
              </a:ext>
            </a:extLst>
          </p:cNvPr>
          <p:cNvSpPr txBox="1"/>
          <p:nvPr/>
        </p:nvSpPr>
        <p:spPr>
          <a:xfrm>
            <a:off x="6657145" y="3811745"/>
            <a:ext cx="2535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400" noProof="0" dirty="0">
                <a:solidFill>
                  <a:srgbClr val="FF0000"/>
                </a:solidFill>
              </a:rPr>
              <a:t>Unsafe</a:t>
            </a:r>
          </a:p>
        </p:txBody>
      </p:sp>
      <p:pic>
        <p:nvPicPr>
          <p:cNvPr id="12" name="Picture 11" descr="A picture containing drawing&#10;&#10;Description automatically generated">
            <a:extLst>
              <a:ext uri="{FF2B5EF4-FFF2-40B4-BE49-F238E27FC236}">
                <a16:creationId xmlns:a16="http://schemas.microsoft.com/office/drawing/2014/main" xmlns="" id="{D577C80C-6D48-471F-99BD-50E1770FCD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9719" y="2033799"/>
            <a:ext cx="1597510" cy="9144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0E452608-0F23-488F-9DF9-FC1E4696A971}"/>
              </a:ext>
            </a:extLst>
          </p:cNvPr>
          <p:cNvSpPr/>
          <p:nvPr/>
        </p:nvSpPr>
        <p:spPr>
          <a:xfrm>
            <a:off x="3879719" y="2033799"/>
            <a:ext cx="1597504" cy="970409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E029B8D8-7541-4291-81A0-8F3A7882E71C}"/>
              </a:ext>
            </a:extLst>
          </p:cNvPr>
          <p:cNvCxnSpPr>
            <a:cxnSpLocks/>
          </p:cNvCxnSpPr>
          <p:nvPr/>
        </p:nvCxnSpPr>
        <p:spPr>
          <a:xfrm>
            <a:off x="978945" y="4867577"/>
            <a:ext cx="304830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xmlns="" id="{6D43C555-B4BA-4BE1-985E-92F20E640DEA}"/>
              </a:ext>
            </a:extLst>
          </p:cNvPr>
          <p:cNvCxnSpPr>
            <a:cxnSpLocks/>
          </p:cNvCxnSpPr>
          <p:nvPr/>
        </p:nvCxnSpPr>
        <p:spPr>
          <a:xfrm>
            <a:off x="4027251" y="4867577"/>
            <a:ext cx="701364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xmlns="" id="{B060D234-BE33-4E99-A581-D3EF265FC288}"/>
              </a:ext>
            </a:extLst>
          </p:cNvPr>
          <p:cNvCxnSpPr>
            <a:cxnSpLocks/>
          </p:cNvCxnSpPr>
          <p:nvPr/>
        </p:nvCxnSpPr>
        <p:spPr>
          <a:xfrm>
            <a:off x="6381345" y="4503443"/>
            <a:ext cx="4688732" cy="1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xmlns="" id="{E51EFF7E-FDB2-4D6C-887F-3B6B98D791D2}"/>
              </a:ext>
            </a:extLst>
          </p:cNvPr>
          <p:cNvCxnSpPr>
            <a:cxnSpLocks/>
          </p:cNvCxnSpPr>
          <p:nvPr/>
        </p:nvCxnSpPr>
        <p:spPr>
          <a:xfrm flipV="1">
            <a:off x="4027251" y="4503442"/>
            <a:ext cx="2354094" cy="364135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xmlns="" id="{5BA915ED-9B37-4CAA-91AC-7599ACE29C01}"/>
              </a:ext>
            </a:extLst>
          </p:cNvPr>
          <p:cNvCxnSpPr>
            <a:cxnSpLocks/>
          </p:cNvCxnSpPr>
          <p:nvPr/>
        </p:nvCxnSpPr>
        <p:spPr>
          <a:xfrm>
            <a:off x="4027251" y="4867577"/>
            <a:ext cx="0" cy="54587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xmlns="" id="{96137B4F-A2EF-4C34-8BFB-4F096D4C610A}"/>
              </a:ext>
            </a:extLst>
          </p:cNvPr>
          <p:cNvCxnSpPr>
            <a:cxnSpLocks/>
          </p:cNvCxnSpPr>
          <p:nvPr/>
        </p:nvCxnSpPr>
        <p:spPr>
          <a:xfrm>
            <a:off x="6381345" y="4503442"/>
            <a:ext cx="0" cy="91000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3128FA88-6075-4EE9-BBEB-E1CAE83FF67B}"/>
              </a:ext>
            </a:extLst>
          </p:cNvPr>
          <p:cNvSpPr txBox="1"/>
          <p:nvPr/>
        </p:nvSpPr>
        <p:spPr>
          <a:xfrm>
            <a:off x="2139449" y="4994215"/>
            <a:ext cx="1863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400" noProof="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Safe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EBAFB93F-B857-4C17-A67E-A16243A0C180}"/>
              </a:ext>
            </a:extLst>
          </p:cNvPr>
          <p:cNvSpPr txBox="1"/>
          <p:nvPr/>
        </p:nvSpPr>
        <p:spPr>
          <a:xfrm>
            <a:off x="6736510" y="4994215"/>
            <a:ext cx="2535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400" noProof="0" dirty="0">
                <a:solidFill>
                  <a:srgbClr val="FF0000"/>
                </a:solidFill>
              </a:rPr>
              <a:t>Unsafe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FB468F8D-A2FC-47F4-9719-A4AB54FB1BA7}"/>
              </a:ext>
            </a:extLst>
          </p:cNvPr>
          <p:cNvSpPr txBox="1"/>
          <p:nvPr/>
        </p:nvSpPr>
        <p:spPr>
          <a:xfrm>
            <a:off x="4547161" y="4994215"/>
            <a:ext cx="1863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400" noProof="0" dirty="0">
                <a:solidFill>
                  <a:srgbClr val="00B050"/>
                </a:solidFill>
              </a:rPr>
              <a:t>Fuzzy</a:t>
            </a:r>
          </a:p>
        </p:txBody>
      </p:sp>
    </p:spTree>
    <p:extLst>
      <p:ext uri="{BB962C8B-B14F-4D97-AF65-F5344CB8AC3E}">
        <p14:creationId xmlns:p14="http://schemas.microsoft.com/office/powerpoint/2010/main" val="34571937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4053" y="1544910"/>
            <a:ext cx="10263893" cy="782357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Two vehicles with known speeds. What is a safe distance?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Fuzzy logic</a:t>
            </a:r>
          </a:p>
        </p:txBody>
      </p:sp>
      <p:pic>
        <p:nvPicPr>
          <p:cNvPr id="5" name="Picture 4" descr="A picture containing drawing&#10;&#10;Description automatically generated">
            <a:extLst>
              <a:ext uri="{FF2B5EF4-FFF2-40B4-BE49-F238E27FC236}">
                <a16:creationId xmlns:a16="http://schemas.microsoft.com/office/drawing/2014/main" xmlns="" id="{A2860C11-DB73-42F7-9FFD-35462E9E61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178" y="2089809"/>
            <a:ext cx="1597510" cy="914400"/>
          </a:xfrm>
          <a:prstGeom prst="rect">
            <a:avLst/>
          </a:prstGeom>
        </p:spPr>
      </p:pic>
      <p:pic>
        <p:nvPicPr>
          <p:cNvPr id="6" name="Picture 5" descr="A drawing of a cartoon character&#10;&#10;Description automatically generated">
            <a:extLst>
              <a:ext uri="{FF2B5EF4-FFF2-40B4-BE49-F238E27FC236}">
                <a16:creationId xmlns:a16="http://schemas.microsoft.com/office/drawing/2014/main" xmlns="" id="{21F853CF-CC02-48DD-8877-CDA72891ED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7447" y="2057400"/>
            <a:ext cx="1427480" cy="914400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05BA4D15-21E4-48B1-BF95-8C075AB968BA}"/>
              </a:ext>
            </a:extLst>
          </p:cNvPr>
          <p:cNvCxnSpPr>
            <a:cxnSpLocks/>
          </p:cNvCxnSpPr>
          <p:nvPr/>
        </p:nvCxnSpPr>
        <p:spPr>
          <a:xfrm>
            <a:off x="1008128" y="3641388"/>
            <a:ext cx="4338842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3C4D416D-A009-405D-883E-F2896F591650}"/>
              </a:ext>
            </a:extLst>
          </p:cNvPr>
          <p:cNvCxnSpPr>
            <a:cxnSpLocks/>
          </p:cNvCxnSpPr>
          <p:nvPr/>
        </p:nvCxnSpPr>
        <p:spPr>
          <a:xfrm>
            <a:off x="5346970" y="3641388"/>
            <a:ext cx="572310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xmlns="" id="{61DD827D-DB15-46CF-9CE7-6848476E78C7}"/>
              </a:ext>
            </a:extLst>
          </p:cNvPr>
          <p:cNvCxnSpPr>
            <a:cxnSpLocks/>
          </p:cNvCxnSpPr>
          <p:nvPr/>
        </p:nvCxnSpPr>
        <p:spPr>
          <a:xfrm>
            <a:off x="5346970" y="3277254"/>
            <a:ext cx="0" cy="364134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xmlns="" id="{E05057A0-5161-4B03-8148-1D6820DFD48F}"/>
              </a:ext>
            </a:extLst>
          </p:cNvPr>
          <p:cNvCxnSpPr>
            <a:cxnSpLocks/>
          </p:cNvCxnSpPr>
          <p:nvPr/>
        </p:nvCxnSpPr>
        <p:spPr>
          <a:xfrm>
            <a:off x="5346970" y="3277255"/>
            <a:ext cx="5752290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A49A2068-6658-4884-A138-800C9F7EC539}"/>
              </a:ext>
            </a:extLst>
          </p:cNvPr>
          <p:cNvSpPr txBox="1"/>
          <p:nvPr/>
        </p:nvSpPr>
        <p:spPr>
          <a:xfrm>
            <a:off x="2299942" y="3725594"/>
            <a:ext cx="1863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400" noProof="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Safe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06A9F873-CD28-48CF-8C8A-5F36691F0C3B}"/>
              </a:ext>
            </a:extLst>
          </p:cNvPr>
          <p:cNvSpPr txBox="1"/>
          <p:nvPr/>
        </p:nvSpPr>
        <p:spPr>
          <a:xfrm>
            <a:off x="6657145" y="3811745"/>
            <a:ext cx="2535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400" noProof="0" dirty="0">
                <a:solidFill>
                  <a:srgbClr val="FF0000"/>
                </a:solidFill>
              </a:rPr>
              <a:t>Unsafe</a:t>
            </a:r>
          </a:p>
        </p:txBody>
      </p:sp>
      <p:pic>
        <p:nvPicPr>
          <p:cNvPr id="12" name="Picture 11" descr="A picture containing drawing&#10;&#10;Description automatically generated">
            <a:extLst>
              <a:ext uri="{FF2B5EF4-FFF2-40B4-BE49-F238E27FC236}">
                <a16:creationId xmlns:a16="http://schemas.microsoft.com/office/drawing/2014/main" xmlns="" id="{D577C80C-6D48-471F-99BD-50E1770FCD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9719" y="2033799"/>
            <a:ext cx="1597510" cy="9144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0E452608-0F23-488F-9DF9-FC1E4696A971}"/>
              </a:ext>
            </a:extLst>
          </p:cNvPr>
          <p:cNvSpPr/>
          <p:nvPr/>
        </p:nvSpPr>
        <p:spPr>
          <a:xfrm>
            <a:off x="3879719" y="2033799"/>
            <a:ext cx="1597504" cy="970409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E029B8D8-7541-4291-81A0-8F3A7882E71C}"/>
              </a:ext>
            </a:extLst>
          </p:cNvPr>
          <p:cNvCxnSpPr>
            <a:cxnSpLocks/>
          </p:cNvCxnSpPr>
          <p:nvPr/>
        </p:nvCxnSpPr>
        <p:spPr>
          <a:xfrm>
            <a:off x="978945" y="4867577"/>
            <a:ext cx="304830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xmlns="" id="{6D43C555-B4BA-4BE1-985E-92F20E640DEA}"/>
              </a:ext>
            </a:extLst>
          </p:cNvPr>
          <p:cNvCxnSpPr>
            <a:cxnSpLocks/>
          </p:cNvCxnSpPr>
          <p:nvPr/>
        </p:nvCxnSpPr>
        <p:spPr>
          <a:xfrm>
            <a:off x="4027251" y="4867577"/>
            <a:ext cx="701364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xmlns="" id="{B060D234-BE33-4E99-A581-D3EF265FC288}"/>
              </a:ext>
            </a:extLst>
          </p:cNvPr>
          <p:cNvCxnSpPr>
            <a:cxnSpLocks/>
          </p:cNvCxnSpPr>
          <p:nvPr/>
        </p:nvCxnSpPr>
        <p:spPr>
          <a:xfrm>
            <a:off x="6381345" y="4503443"/>
            <a:ext cx="4688732" cy="1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2384E022-9C93-4334-8FDB-4F1F736FF846}"/>
              </a:ext>
            </a:extLst>
          </p:cNvPr>
          <p:cNvSpPr txBox="1"/>
          <p:nvPr/>
        </p:nvSpPr>
        <p:spPr>
          <a:xfrm>
            <a:off x="2139449" y="4994215"/>
            <a:ext cx="1863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400" noProof="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Safe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CB246632-AC39-40EA-87F1-E6F7B5616D91}"/>
              </a:ext>
            </a:extLst>
          </p:cNvPr>
          <p:cNvSpPr txBox="1"/>
          <p:nvPr/>
        </p:nvSpPr>
        <p:spPr>
          <a:xfrm>
            <a:off x="6736510" y="4994215"/>
            <a:ext cx="2535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400" noProof="0" dirty="0">
                <a:solidFill>
                  <a:srgbClr val="FF0000"/>
                </a:solidFill>
              </a:rPr>
              <a:t>Unsafe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xmlns="" id="{E51EFF7E-FDB2-4D6C-887F-3B6B98D791D2}"/>
              </a:ext>
            </a:extLst>
          </p:cNvPr>
          <p:cNvCxnSpPr>
            <a:cxnSpLocks/>
          </p:cNvCxnSpPr>
          <p:nvPr/>
        </p:nvCxnSpPr>
        <p:spPr>
          <a:xfrm flipV="1">
            <a:off x="4027251" y="4503442"/>
            <a:ext cx="2354094" cy="364135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xmlns="" id="{5BA915ED-9B37-4CAA-91AC-7599ACE29C01}"/>
              </a:ext>
            </a:extLst>
          </p:cNvPr>
          <p:cNvCxnSpPr>
            <a:cxnSpLocks/>
          </p:cNvCxnSpPr>
          <p:nvPr/>
        </p:nvCxnSpPr>
        <p:spPr>
          <a:xfrm>
            <a:off x="4027251" y="4867577"/>
            <a:ext cx="0" cy="54587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xmlns="" id="{96137B4F-A2EF-4C34-8BFB-4F096D4C610A}"/>
              </a:ext>
            </a:extLst>
          </p:cNvPr>
          <p:cNvCxnSpPr>
            <a:cxnSpLocks/>
          </p:cNvCxnSpPr>
          <p:nvPr/>
        </p:nvCxnSpPr>
        <p:spPr>
          <a:xfrm>
            <a:off x="6381345" y="4503442"/>
            <a:ext cx="0" cy="91000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78166756-C480-4C5D-B8A6-FCEE6113A1CD}"/>
              </a:ext>
            </a:extLst>
          </p:cNvPr>
          <p:cNvSpPr txBox="1"/>
          <p:nvPr/>
        </p:nvSpPr>
        <p:spPr>
          <a:xfrm>
            <a:off x="4547161" y="4994215"/>
            <a:ext cx="1863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400" noProof="0" dirty="0">
                <a:solidFill>
                  <a:srgbClr val="00B050"/>
                </a:solidFill>
              </a:rPr>
              <a:t>Fuzzy</a:t>
            </a:r>
          </a:p>
        </p:txBody>
      </p:sp>
      <p:sp>
        <p:nvSpPr>
          <p:cNvPr id="34" name="Content Placeholder 1">
            <a:extLst>
              <a:ext uri="{FF2B5EF4-FFF2-40B4-BE49-F238E27FC236}">
                <a16:creationId xmlns:a16="http://schemas.microsoft.com/office/drawing/2014/main" xmlns="" id="{32270B85-6063-4D0A-A776-1A260E2C82FC}"/>
              </a:ext>
            </a:extLst>
          </p:cNvPr>
          <p:cNvSpPr txBox="1">
            <a:spLocks/>
          </p:cNvSpPr>
          <p:nvPr/>
        </p:nvSpPr>
        <p:spPr>
          <a:xfrm>
            <a:off x="777001" y="5758601"/>
            <a:ext cx="10263893" cy="78235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b="1" dirty="0"/>
              <a:t>The more unsafe, the harder the vehicle must decelerate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03236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Three models are compared</a:t>
            </a:r>
          </a:p>
          <a:p>
            <a:endParaRPr lang="en-GB" dirty="0"/>
          </a:p>
          <a:p>
            <a:r>
              <a:rPr lang="en-GB" dirty="0"/>
              <a:t>Regulation Appendix 3 model</a:t>
            </a:r>
          </a:p>
          <a:p>
            <a:r>
              <a:rPr lang="en-GB" dirty="0"/>
              <a:t>RSS model</a:t>
            </a:r>
          </a:p>
          <a:p>
            <a:r>
              <a:rPr lang="en-GB" dirty="0"/>
              <a:t>Fuzzy logic model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Car following scenarios</a:t>
            </a:r>
          </a:p>
        </p:txBody>
      </p:sp>
    </p:spTree>
    <p:extLst>
      <p:ext uri="{BB962C8B-B14F-4D97-AF65-F5344CB8AC3E}">
        <p14:creationId xmlns:p14="http://schemas.microsoft.com/office/powerpoint/2010/main" val="7284108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Two different definitions of unsafe:</a:t>
            </a:r>
          </a:p>
          <a:p>
            <a:r>
              <a:rPr lang="en-US" dirty="0"/>
              <a:t>If the leader vehicle decelerates, the follower vehicle cannot avoid an accident (Vienna Convention on Road Traffic)</a:t>
            </a:r>
          </a:p>
          <a:p>
            <a:r>
              <a:rPr lang="en-US" dirty="0"/>
              <a:t>If nothing changes, there will be a collision in x sec (</a:t>
            </a:r>
            <a:r>
              <a:rPr lang="en-US" dirty="0" err="1"/>
              <a:t>TTC</a:t>
            </a:r>
            <a:r>
              <a:rPr lang="en-US" dirty="0"/>
              <a:t>)</a:t>
            </a:r>
          </a:p>
          <a:p>
            <a:endParaRPr lang="en-US" dirty="0"/>
          </a:p>
          <a:p>
            <a:pPr marL="0" indent="0">
              <a:buNone/>
            </a:pPr>
            <a:r>
              <a:rPr lang="en-GB" dirty="0"/>
              <a:t>We calculated the Proactive Fuzzy </a:t>
            </a:r>
            <a:r>
              <a:rPr lang="en-GB" dirty="0" err="1"/>
              <a:t>SSM</a:t>
            </a:r>
            <a:r>
              <a:rPr lang="en-GB" dirty="0"/>
              <a:t> (</a:t>
            </a:r>
            <a:r>
              <a:rPr lang="en-GB" dirty="0" err="1"/>
              <a:t>PFS</a:t>
            </a:r>
            <a:r>
              <a:rPr lang="en-GB" dirty="0"/>
              <a:t>) and the Critical Fuzzy </a:t>
            </a:r>
            <a:r>
              <a:rPr lang="en-GB" dirty="0" err="1"/>
              <a:t>SSM</a:t>
            </a:r>
            <a:r>
              <a:rPr lang="en-GB" dirty="0"/>
              <a:t> (CFS)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Longitudinal safe distance according to Fuzzy </a:t>
            </a:r>
            <a:r>
              <a:rPr lang="en-GB" dirty="0" err="1"/>
              <a:t>SSMs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585090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Longitudinal safe distance according to Fuzzy </a:t>
            </a:r>
            <a:r>
              <a:rPr lang="en-GB" dirty="0" err="1"/>
              <a:t>SSMs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1F31A6C0-CE80-44D1-B8ED-B57B75E9FB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800" y="1789326"/>
            <a:ext cx="2061709" cy="70399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xmlns="" id="{853B37CA-47C7-4E7F-9AE4-E7A8659B202D}"/>
                  </a:ext>
                </a:extLst>
              </p:cNvPr>
              <p:cNvSpPr txBox="1"/>
              <p:nvPr/>
            </p:nvSpPr>
            <p:spPr>
              <a:xfrm>
                <a:off x="1997452" y="4223307"/>
                <a:ext cx="5410200" cy="14053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E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𝛢</m:t>
                          </m:r>
                        </m:sub>
                      </m:sSub>
                      <m:d>
                        <m:dPr>
                          <m:ctrlPr>
                            <a:rPr lang="en-IE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 </m:t>
                      </m:r>
                      <m:d>
                        <m:dPr>
                          <m:begChr m:val="{"/>
                          <m:endChr m:val=""/>
                          <m:ctrlPr>
                            <a:rPr lang="en-IE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IE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             ,  &amp;0&lt;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&lt;</m:t>
                              </m:r>
                              <m:sSub>
                                <m:sSubPr>
                                  <m:ctrlPr>
                                    <a:rPr lang="en-IE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𝑢𝑛𝑠𝑎𝑓𝑒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 0             ,  &amp;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&gt;</m:t>
                              </m:r>
                              <m:sSub>
                                <m:sSubPr>
                                  <m:ctrlPr>
                                    <a:rPr lang="en-IE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𝑠𝑎𝑓𝑒</m:t>
                                  </m:r>
                                </m:sub>
                              </m:sSub>
                            </m:e>
                            <m:e>
                              <m:f>
                                <m:fPr>
                                  <m:ctrlPr>
                                    <a:rPr lang="en-IE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IE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𝑠𝑎𝑓𝑒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IE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𝑢𝑛𝑠𝑎𝑓𝑒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IE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𝑠𝑎𝑓𝑒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  &amp;</m:t>
                              </m:r>
                              <m:sSub>
                                <m:sSubPr>
                                  <m:ctrlPr>
                                    <a:rPr lang="en-IE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𝑢𝑛𝑠𝑎𝑓𝑒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&lt;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&lt;</m:t>
                              </m:r>
                              <m:sSub>
                                <m:sSubPr>
                                  <m:ctrlPr>
                                    <a:rPr lang="en-IE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𝑠𝑎𝑓𝑒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53B37CA-47C7-4E7F-9AE4-E7A8659B20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7452" y="4223307"/>
                <a:ext cx="5410200" cy="140538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5241BFC6-79A4-42B7-A100-0260D3031447}"/>
              </a:ext>
            </a:extLst>
          </p:cNvPr>
          <p:cNvSpPr txBox="1"/>
          <p:nvPr/>
        </p:nvSpPr>
        <p:spPr>
          <a:xfrm>
            <a:off x="3452705" y="1789326"/>
            <a:ext cx="13822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Maximum</a:t>
            </a:r>
          </a:p>
          <a:p>
            <a:r>
              <a:rPr lang="en-US" dirty="0"/>
              <a:t>Unsafe</a:t>
            </a:r>
            <a:br>
              <a:rPr lang="en-US" dirty="0"/>
            </a:br>
            <a:r>
              <a:rPr lang="en-US" dirty="0"/>
              <a:t>distance</a:t>
            </a:r>
            <a:endParaRPr lang="en-I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50F28DAC-6BA6-46FE-826B-9F284AFE0D27}"/>
              </a:ext>
            </a:extLst>
          </p:cNvPr>
          <p:cNvSpPr txBox="1"/>
          <p:nvPr/>
        </p:nvSpPr>
        <p:spPr>
          <a:xfrm>
            <a:off x="3396017" y="3023762"/>
            <a:ext cx="13822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Minimum</a:t>
            </a:r>
          </a:p>
          <a:p>
            <a:r>
              <a:rPr lang="en-US" dirty="0"/>
              <a:t>Safe</a:t>
            </a:r>
            <a:br>
              <a:rPr lang="en-US" dirty="0"/>
            </a:br>
            <a:r>
              <a:rPr lang="en-US" dirty="0"/>
              <a:t>distance</a:t>
            </a:r>
            <a:endParaRPr lang="en-I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EE4DA5C0-B88E-4B7A-AE98-E5B6A0C12A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72" y="3023762"/>
            <a:ext cx="2061709" cy="70399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9A1BF0CA-158E-4D30-8DEF-383E964866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2552" y="1662214"/>
            <a:ext cx="2161095" cy="95822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4992B050-2588-4D34-BDA3-6E8D2DB5C3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7552" y="2896650"/>
            <a:ext cx="2161095" cy="95822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30595054-AC25-4A60-98CE-EDA88E1209E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964" y="1827100"/>
            <a:ext cx="5068425" cy="3801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9839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Longitudinal safe distance according to Fuzzy </a:t>
            </a:r>
            <a:r>
              <a:rPr lang="en-GB" dirty="0" err="1"/>
              <a:t>SSMs</a:t>
            </a:r>
            <a:endParaRPr lang="en-GB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xmlns="" id="{810432B3-A58C-43AB-A971-4D2678D89C2B}"/>
              </a:ext>
            </a:extLst>
          </p:cNvPr>
          <p:cNvSpPr txBox="1">
            <a:spLocks/>
          </p:cNvSpPr>
          <p:nvPr/>
        </p:nvSpPr>
        <p:spPr>
          <a:xfrm>
            <a:off x="970722" y="1627561"/>
            <a:ext cx="11652309" cy="73813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2B91C5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rgbClr val="2B91C5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rgbClr val="2B91C5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rgbClr val="2B91C5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rgbClr val="2B91C5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IE" altLang="en-US" sz="2000" b="1" dirty="0" err="1"/>
              <a:t>PFS</a:t>
            </a:r>
            <a:r>
              <a:rPr lang="en-IE" altLang="en-US" sz="2000" b="1" dirty="0"/>
              <a:t>: If the leader vehicle decelerates, the follower vehicle cannot avoid an accident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IE" sz="2000" dirty="0"/>
          </a:p>
          <a:p>
            <a:pPr marL="0" indent="0">
              <a:buFont typeface="Arial" panose="020B0604020202020204" pitchFamily="34" charset="0"/>
              <a:buNone/>
            </a:pPr>
            <a:endParaRPr lang="en-IE" alt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xmlns="" id="{EE89FB28-9634-4FB1-99FB-CB18CB645ADA}"/>
                  </a:ext>
                </a:extLst>
              </p:cNvPr>
              <p:cNvSpPr txBox="1"/>
              <p:nvPr/>
            </p:nvSpPr>
            <p:spPr>
              <a:xfrm>
                <a:off x="651753" y="2604958"/>
                <a:ext cx="6596334" cy="24992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dirty="0">
                              <a:solidFill>
                                <a:srgbClr val="093B37"/>
                              </a:solidFill>
                              <a:latin typeface="Cambria Math"/>
                              <a:cs typeface="Verdana"/>
                            </a:rPr>
                          </m:ctrlPr>
                        </m:sSubPr>
                        <m:e>
                          <m:r>
                            <a:rPr lang="en-US" sz="2800" i="1" dirty="0">
                              <a:solidFill>
                                <a:srgbClr val="093B37"/>
                              </a:solidFill>
                              <a:latin typeface="Cambria Math" panose="02040503050406030204" pitchFamily="18" charset="0"/>
                              <a:cs typeface="Verdana"/>
                            </a:rPr>
                            <m:t>𝑑</m:t>
                          </m:r>
                        </m:e>
                        <m:sub>
                          <m:r>
                            <a:rPr lang="en-US" sz="2800" i="1" dirty="0">
                              <a:solidFill>
                                <a:srgbClr val="093B37"/>
                              </a:solidFill>
                              <a:latin typeface="Cambria Math" panose="02040503050406030204" pitchFamily="18" charset="0"/>
                              <a:cs typeface="Verdana"/>
                            </a:rPr>
                            <m:t>𝑠𝑎𝑓𝑒</m:t>
                          </m:r>
                        </m:sub>
                      </m:sSub>
                      <m:r>
                        <a:rPr lang="en-US" sz="2800" i="1" dirty="0">
                          <a:solidFill>
                            <a:srgbClr val="093B37"/>
                          </a:solidFill>
                          <a:latin typeface="Cambria Math" panose="02040503050406030204" pitchFamily="18" charset="0"/>
                          <a:cs typeface="Verdana"/>
                        </a:rPr>
                        <m:t>(</m:t>
                      </m:r>
                      <m:r>
                        <a:rPr lang="en-US" sz="2800" i="1" dirty="0">
                          <a:solidFill>
                            <a:srgbClr val="093B37"/>
                          </a:solidFill>
                          <a:latin typeface="Cambria Math" panose="02040503050406030204" pitchFamily="18" charset="0"/>
                          <a:cs typeface="Verdana"/>
                        </a:rPr>
                        <m:t>𝑡</m:t>
                      </m:r>
                      <m:r>
                        <a:rPr lang="en-US" sz="2800" i="1" dirty="0">
                          <a:solidFill>
                            <a:srgbClr val="093B37"/>
                          </a:solidFill>
                          <a:latin typeface="Cambria Math" panose="02040503050406030204" pitchFamily="18" charset="0"/>
                          <a:cs typeface="Verdana"/>
                        </a:rPr>
                        <m:t>)=</m:t>
                      </m:r>
                      <m:sSub>
                        <m:sSubPr>
                          <m:ctrlPr>
                            <a:rPr lang="en-US" sz="2800" i="1" dirty="0">
                              <a:solidFill>
                                <a:srgbClr val="093B37"/>
                              </a:solidFill>
                              <a:latin typeface="Cambria Math"/>
                              <a:cs typeface="Verdana"/>
                            </a:rPr>
                          </m:ctrlPr>
                        </m:sSubPr>
                        <m:e>
                          <m:r>
                            <a:rPr lang="en-US" sz="2800" i="1" dirty="0">
                              <a:solidFill>
                                <a:srgbClr val="093B37"/>
                              </a:solidFill>
                              <a:latin typeface="Cambria Math" panose="02040503050406030204" pitchFamily="18" charset="0"/>
                              <a:cs typeface="Verdana"/>
                            </a:rPr>
                            <m:t>𝑢</m:t>
                          </m:r>
                        </m:e>
                        <m:sub>
                          <m:r>
                            <a:rPr lang="en-US" sz="2800" i="1" dirty="0">
                              <a:solidFill>
                                <a:srgbClr val="093B37"/>
                              </a:solidFill>
                              <a:latin typeface="Cambria Math" panose="02040503050406030204" pitchFamily="18" charset="0"/>
                              <a:cs typeface="Verdana"/>
                            </a:rPr>
                            <m:t>2</m:t>
                          </m:r>
                        </m:sub>
                      </m:sSub>
                      <m:r>
                        <a:rPr lang="en-US" sz="2800" i="1" dirty="0">
                          <a:solidFill>
                            <a:srgbClr val="093B37"/>
                          </a:solidFill>
                          <a:latin typeface="Cambria Math" panose="02040503050406030204" pitchFamily="18" charset="0"/>
                          <a:cs typeface="Verdana"/>
                        </a:rPr>
                        <m:t>(</m:t>
                      </m:r>
                      <m:r>
                        <a:rPr lang="en-US" sz="2800" i="1" dirty="0">
                          <a:solidFill>
                            <a:srgbClr val="093B37"/>
                          </a:solidFill>
                          <a:latin typeface="Cambria Math" panose="02040503050406030204" pitchFamily="18" charset="0"/>
                          <a:cs typeface="Verdana"/>
                        </a:rPr>
                        <m:t>𝑡</m:t>
                      </m:r>
                      <m:r>
                        <a:rPr lang="en-US" sz="2800" i="1" dirty="0">
                          <a:solidFill>
                            <a:srgbClr val="093B37"/>
                          </a:solidFill>
                          <a:latin typeface="Cambria Math" panose="02040503050406030204" pitchFamily="18" charset="0"/>
                          <a:cs typeface="Verdana"/>
                        </a:rPr>
                        <m:t>)</m:t>
                      </m:r>
                      <m:r>
                        <a:rPr lang="el-GR" sz="2800" i="1" dirty="0">
                          <a:solidFill>
                            <a:srgbClr val="093B37"/>
                          </a:solidFill>
                          <a:latin typeface="Cambria Math" panose="02040503050406030204" pitchFamily="18" charset="0"/>
                          <a:cs typeface="Verdana"/>
                        </a:rPr>
                        <m:t>𝜏</m:t>
                      </m:r>
                      <m:r>
                        <a:rPr lang="en-US" sz="2800" i="1" dirty="0">
                          <a:solidFill>
                            <a:srgbClr val="093B37"/>
                          </a:solidFill>
                          <a:latin typeface="Cambria Math" panose="02040503050406030204" pitchFamily="18" charset="0"/>
                          <a:cs typeface="Verdana"/>
                        </a:rPr>
                        <m:t>+</m:t>
                      </m:r>
                      <m:f>
                        <m:fPr>
                          <m:ctrlPr>
                            <a:rPr lang="en-US" sz="2800" i="1" dirty="0">
                              <a:solidFill>
                                <a:srgbClr val="093B37"/>
                              </a:solidFill>
                              <a:latin typeface="Cambria Math"/>
                              <a:cs typeface="Verdana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800" i="1" dirty="0">
                                  <a:solidFill>
                                    <a:srgbClr val="093B37"/>
                                  </a:solidFill>
                                  <a:latin typeface="Cambria Math"/>
                                  <a:cs typeface="Verdana"/>
                                </a:rPr>
                              </m:ctrlPr>
                            </m:sSubSupPr>
                            <m:e>
                              <m:r>
                                <a:rPr lang="en-US" sz="2800" i="1" dirty="0">
                                  <a:solidFill>
                                    <a:srgbClr val="093B37"/>
                                  </a:solidFill>
                                  <a:latin typeface="Cambria Math" panose="02040503050406030204" pitchFamily="18" charset="0"/>
                                  <a:cs typeface="Verdana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sz="2800" i="1" dirty="0">
                                  <a:solidFill>
                                    <a:srgbClr val="093B37"/>
                                  </a:solidFill>
                                  <a:latin typeface="Cambria Math" panose="02040503050406030204" pitchFamily="18" charset="0"/>
                                  <a:cs typeface="Verdana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sz="2800" i="1" dirty="0">
                                  <a:solidFill>
                                    <a:srgbClr val="093B37"/>
                                  </a:solidFill>
                                  <a:latin typeface="Cambria Math" panose="02040503050406030204" pitchFamily="18" charset="0"/>
                                  <a:cs typeface="Verdana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2800" i="1" dirty="0">
                              <a:solidFill>
                                <a:srgbClr val="093B37"/>
                              </a:solidFill>
                              <a:latin typeface="Cambria Math" panose="02040503050406030204" pitchFamily="18" charset="0"/>
                              <a:cs typeface="Verdana"/>
                            </a:rPr>
                            <m:t>(</m:t>
                          </m:r>
                          <m:r>
                            <a:rPr lang="en-US" sz="2800" i="1" dirty="0">
                              <a:solidFill>
                                <a:srgbClr val="093B37"/>
                              </a:solidFill>
                              <a:latin typeface="Cambria Math" panose="02040503050406030204" pitchFamily="18" charset="0"/>
                              <a:cs typeface="Verdana"/>
                            </a:rPr>
                            <m:t>𝑡</m:t>
                          </m:r>
                          <m:r>
                            <a:rPr lang="en-US" sz="2800" i="1" dirty="0">
                              <a:solidFill>
                                <a:srgbClr val="093B37"/>
                              </a:solidFill>
                              <a:latin typeface="Cambria Math" panose="02040503050406030204" pitchFamily="18" charset="0"/>
                              <a:cs typeface="Verdana"/>
                            </a:rPr>
                            <m:t>)</m:t>
                          </m:r>
                        </m:num>
                        <m:den>
                          <m:r>
                            <a:rPr lang="en-US" sz="2800" i="1" dirty="0">
                              <a:solidFill>
                                <a:srgbClr val="093B37"/>
                              </a:solidFill>
                              <a:latin typeface="Cambria Math" panose="02040503050406030204" pitchFamily="18" charset="0"/>
                              <a:cs typeface="Verdana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2800" i="1" dirty="0">
                                  <a:solidFill>
                                    <a:srgbClr val="093B37"/>
                                  </a:solidFill>
                                  <a:latin typeface="Cambria Math"/>
                                  <a:cs typeface="Verdana"/>
                                </a:rPr>
                              </m:ctrlPr>
                            </m:sSubPr>
                            <m:e>
                              <m:r>
                                <a:rPr lang="en-US" sz="2800" i="1" dirty="0">
                                  <a:solidFill>
                                    <a:srgbClr val="093B37"/>
                                  </a:solidFill>
                                  <a:latin typeface="Cambria Math" panose="02040503050406030204" pitchFamily="18" charset="0"/>
                                  <a:cs typeface="Verdana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sz="2800" i="1" dirty="0">
                                  <a:solidFill>
                                    <a:srgbClr val="093B37"/>
                                  </a:solidFill>
                                  <a:latin typeface="Cambria Math" panose="02040503050406030204" pitchFamily="18" charset="0"/>
                                  <a:cs typeface="Verdana"/>
                                </a:rPr>
                                <m:t>2</m:t>
                              </m:r>
                              <m:r>
                                <a:rPr lang="en-US" sz="2800" i="1" dirty="0">
                                  <a:solidFill>
                                    <a:srgbClr val="093B37"/>
                                  </a:solidFill>
                                  <a:latin typeface="Cambria Math" panose="02040503050406030204" pitchFamily="18" charset="0"/>
                                  <a:cs typeface="Verdana"/>
                                </a:rPr>
                                <m:t>𝑐𝑜𝑚𝑓</m:t>
                              </m:r>
                            </m:sub>
                          </m:sSub>
                        </m:den>
                      </m:f>
                      <m:r>
                        <a:rPr lang="en-US" sz="2800" i="1" dirty="0">
                          <a:solidFill>
                            <a:srgbClr val="093B37"/>
                          </a:solidFill>
                          <a:latin typeface="Cambria Math" panose="02040503050406030204" pitchFamily="18" charset="0"/>
                          <a:cs typeface="Verdana"/>
                        </a:rPr>
                        <m:t>− </m:t>
                      </m:r>
                      <m:f>
                        <m:fPr>
                          <m:ctrlPr>
                            <a:rPr lang="en-US" sz="2800" i="1" dirty="0">
                              <a:solidFill>
                                <a:srgbClr val="093B37"/>
                              </a:solidFill>
                              <a:latin typeface="Cambria Math"/>
                              <a:cs typeface="Verdana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800" i="1" dirty="0">
                                  <a:solidFill>
                                    <a:srgbClr val="093B37"/>
                                  </a:solidFill>
                                  <a:latin typeface="Cambria Math"/>
                                  <a:cs typeface="Verdana"/>
                                </a:rPr>
                              </m:ctrlPr>
                            </m:sSubSupPr>
                            <m:e>
                              <m:r>
                                <a:rPr lang="en-US" sz="2800" i="1" dirty="0">
                                  <a:solidFill>
                                    <a:srgbClr val="093B37"/>
                                  </a:solidFill>
                                  <a:latin typeface="Cambria Math" panose="02040503050406030204" pitchFamily="18" charset="0"/>
                                  <a:cs typeface="Verdana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sz="2800" i="1" dirty="0">
                                  <a:solidFill>
                                    <a:srgbClr val="093B37"/>
                                  </a:solidFill>
                                  <a:latin typeface="Cambria Math" panose="02040503050406030204" pitchFamily="18" charset="0"/>
                                  <a:cs typeface="Verdana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sz="2800" i="1" dirty="0">
                                  <a:solidFill>
                                    <a:srgbClr val="093B37"/>
                                  </a:solidFill>
                                  <a:latin typeface="Cambria Math" panose="02040503050406030204" pitchFamily="18" charset="0"/>
                                  <a:cs typeface="Verdana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2800" i="1" dirty="0">
                              <a:solidFill>
                                <a:srgbClr val="093B37"/>
                              </a:solidFill>
                              <a:latin typeface="Cambria Math" panose="02040503050406030204" pitchFamily="18" charset="0"/>
                              <a:cs typeface="Verdana"/>
                            </a:rPr>
                            <m:t>(</m:t>
                          </m:r>
                          <m:r>
                            <a:rPr lang="en-US" sz="2800" i="1" dirty="0">
                              <a:solidFill>
                                <a:srgbClr val="093B37"/>
                              </a:solidFill>
                              <a:latin typeface="Cambria Math" panose="02040503050406030204" pitchFamily="18" charset="0"/>
                              <a:cs typeface="Verdana"/>
                            </a:rPr>
                            <m:t>𝑡</m:t>
                          </m:r>
                          <m:r>
                            <a:rPr lang="en-US" sz="2800" i="1" dirty="0">
                              <a:solidFill>
                                <a:srgbClr val="093B37"/>
                              </a:solidFill>
                              <a:latin typeface="Cambria Math" panose="02040503050406030204" pitchFamily="18" charset="0"/>
                              <a:cs typeface="Verdana"/>
                            </a:rPr>
                            <m:t>)</m:t>
                          </m:r>
                        </m:num>
                        <m:den>
                          <m:r>
                            <a:rPr lang="en-US" sz="2800" i="1" dirty="0">
                              <a:solidFill>
                                <a:srgbClr val="093B37"/>
                              </a:solidFill>
                              <a:latin typeface="Cambria Math" panose="02040503050406030204" pitchFamily="18" charset="0"/>
                              <a:cs typeface="Verdana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2800" i="1" dirty="0">
                                  <a:solidFill>
                                    <a:srgbClr val="093B37"/>
                                  </a:solidFill>
                                  <a:latin typeface="Cambria Math"/>
                                  <a:cs typeface="Verdana"/>
                                </a:rPr>
                              </m:ctrlPr>
                            </m:sSubPr>
                            <m:e>
                              <m:r>
                                <a:rPr lang="en-US" sz="2800" i="1" dirty="0">
                                  <a:solidFill>
                                    <a:srgbClr val="093B37"/>
                                  </a:solidFill>
                                  <a:latin typeface="Cambria Math" panose="02040503050406030204" pitchFamily="18" charset="0"/>
                                  <a:cs typeface="Verdana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sz="2800" i="1" dirty="0">
                                  <a:solidFill>
                                    <a:srgbClr val="093B37"/>
                                  </a:solidFill>
                                  <a:latin typeface="Cambria Math" panose="02040503050406030204" pitchFamily="18" charset="0"/>
                                  <a:cs typeface="Verdana"/>
                                </a:rPr>
                                <m:t>1</m:t>
                              </m:r>
                              <m:r>
                                <a:rPr lang="en-US" sz="2800" i="1" dirty="0">
                                  <a:solidFill>
                                    <a:srgbClr val="093B37"/>
                                  </a:solidFill>
                                  <a:latin typeface="Cambria Math" panose="02040503050406030204" pitchFamily="18" charset="0"/>
                                  <a:cs typeface="Verdana"/>
                                </a:rPr>
                                <m:t>𝑚𝑎𝑥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IE" altLang="en-US" sz="2800" i="1" dirty="0">
                  <a:solidFill>
                    <a:srgbClr val="093B37"/>
                  </a:solidFill>
                  <a:latin typeface="Verdana"/>
                  <a:cs typeface="Verdana"/>
                </a:endParaRPr>
              </a:p>
              <a:p>
                <a:endParaRPr lang="en-IE" altLang="en-US" sz="2800" i="1" dirty="0">
                  <a:solidFill>
                    <a:srgbClr val="093B37"/>
                  </a:solidFill>
                  <a:latin typeface="Verdana"/>
                  <a:cs typeface="Verdana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dirty="0">
                              <a:solidFill>
                                <a:srgbClr val="093B37"/>
                              </a:solidFill>
                              <a:latin typeface="Cambria Math"/>
                              <a:cs typeface="Verdana"/>
                            </a:rPr>
                          </m:ctrlPr>
                        </m:sSubPr>
                        <m:e>
                          <m:r>
                            <a:rPr lang="en-US" sz="2800" i="1" dirty="0">
                              <a:solidFill>
                                <a:srgbClr val="093B37"/>
                              </a:solidFill>
                              <a:latin typeface="Cambria Math" panose="02040503050406030204" pitchFamily="18" charset="0"/>
                              <a:cs typeface="Verdana"/>
                            </a:rPr>
                            <m:t>𝑑</m:t>
                          </m:r>
                        </m:e>
                        <m:sub>
                          <m:r>
                            <a:rPr lang="en-US" sz="2800" i="1" dirty="0">
                              <a:solidFill>
                                <a:srgbClr val="093B37"/>
                              </a:solidFill>
                              <a:latin typeface="Cambria Math" panose="02040503050406030204" pitchFamily="18" charset="0"/>
                              <a:cs typeface="Verdana"/>
                            </a:rPr>
                            <m:t>𝑢𝑛𝑠𝑎𝑓𝑒</m:t>
                          </m:r>
                        </m:sub>
                      </m:sSub>
                      <m:r>
                        <a:rPr lang="en-US" sz="2800" i="1" dirty="0">
                          <a:solidFill>
                            <a:srgbClr val="093B37"/>
                          </a:solidFill>
                          <a:latin typeface="Cambria Math" panose="02040503050406030204" pitchFamily="18" charset="0"/>
                          <a:cs typeface="Verdana"/>
                        </a:rPr>
                        <m:t>(</m:t>
                      </m:r>
                      <m:r>
                        <a:rPr lang="en-US" sz="2800" i="1" dirty="0">
                          <a:solidFill>
                            <a:srgbClr val="093B37"/>
                          </a:solidFill>
                          <a:latin typeface="Cambria Math" panose="02040503050406030204" pitchFamily="18" charset="0"/>
                          <a:cs typeface="Verdana"/>
                        </a:rPr>
                        <m:t>𝑡</m:t>
                      </m:r>
                      <m:r>
                        <a:rPr lang="en-US" sz="2800" i="1" dirty="0">
                          <a:solidFill>
                            <a:srgbClr val="093B37"/>
                          </a:solidFill>
                          <a:latin typeface="Cambria Math" panose="02040503050406030204" pitchFamily="18" charset="0"/>
                          <a:cs typeface="Verdana"/>
                        </a:rPr>
                        <m:t>)= </m:t>
                      </m:r>
                      <m:sSub>
                        <m:sSubPr>
                          <m:ctrlPr>
                            <a:rPr lang="en-US" sz="2800" i="1" dirty="0">
                              <a:solidFill>
                                <a:srgbClr val="093B37"/>
                              </a:solidFill>
                              <a:latin typeface="Cambria Math"/>
                              <a:cs typeface="Verdana"/>
                            </a:rPr>
                          </m:ctrlPr>
                        </m:sSubPr>
                        <m:e>
                          <m:r>
                            <a:rPr lang="en-US" sz="2800" i="1" dirty="0">
                              <a:solidFill>
                                <a:srgbClr val="093B37"/>
                              </a:solidFill>
                              <a:latin typeface="Cambria Math" panose="02040503050406030204" pitchFamily="18" charset="0"/>
                              <a:cs typeface="Verdana"/>
                            </a:rPr>
                            <m:t>𝑢</m:t>
                          </m:r>
                        </m:e>
                        <m:sub>
                          <m:r>
                            <a:rPr lang="en-US" sz="2800" i="1" dirty="0">
                              <a:solidFill>
                                <a:srgbClr val="093B37"/>
                              </a:solidFill>
                              <a:latin typeface="Cambria Math" panose="02040503050406030204" pitchFamily="18" charset="0"/>
                              <a:cs typeface="Verdana"/>
                            </a:rPr>
                            <m:t>2</m:t>
                          </m:r>
                        </m:sub>
                      </m:sSub>
                      <m:r>
                        <a:rPr lang="en-US" sz="2800" i="1" dirty="0">
                          <a:solidFill>
                            <a:srgbClr val="093B37"/>
                          </a:solidFill>
                          <a:latin typeface="Cambria Math" panose="02040503050406030204" pitchFamily="18" charset="0"/>
                          <a:cs typeface="Verdana"/>
                        </a:rPr>
                        <m:t>(</m:t>
                      </m:r>
                      <m:r>
                        <a:rPr lang="en-US" sz="2800" i="1" dirty="0">
                          <a:solidFill>
                            <a:srgbClr val="093B37"/>
                          </a:solidFill>
                          <a:latin typeface="Cambria Math" panose="02040503050406030204" pitchFamily="18" charset="0"/>
                          <a:cs typeface="Verdana"/>
                        </a:rPr>
                        <m:t>𝑡</m:t>
                      </m:r>
                      <m:r>
                        <a:rPr lang="en-US" sz="2800" i="1" dirty="0">
                          <a:solidFill>
                            <a:srgbClr val="093B37"/>
                          </a:solidFill>
                          <a:latin typeface="Cambria Math" panose="02040503050406030204" pitchFamily="18" charset="0"/>
                          <a:cs typeface="Verdana"/>
                        </a:rPr>
                        <m:t>)</m:t>
                      </m:r>
                      <m:r>
                        <a:rPr lang="el-GR" sz="2800" i="1" dirty="0">
                          <a:solidFill>
                            <a:srgbClr val="093B37"/>
                          </a:solidFill>
                          <a:latin typeface="Cambria Math" panose="02040503050406030204" pitchFamily="18" charset="0"/>
                          <a:cs typeface="Verdana"/>
                        </a:rPr>
                        <m:t>𝜏</m:t>
                      </m:r>
                      <m:r>
                        <a:rPr lang="en-US" sz="2800" i="1" dirty="0">
                          <a:solidFill>
                            <a:srgbClr val="093B37"/>
                          </a:solidFill>
                          <a:latin typeface="Cambria Math" panose="02040503050406030204" pitchFamily="18" charset="0"/>
                          <a:cs typeface="Verdana"/>
                        </a:rPr>
                        <m:t>+</m:t>
                      </m:r>
                      <m:f>
                        <m:fPr>
                          <m:ctrlPr>
                            <a:rPr lang="en-US" sz="2800" i="1" dirty="0">
                              <a:solidFill>
                                <a:srgbClr val="093B37"/>
                              </a:solidFill>
                              <a:latin typeface="Cambria Math"/>
                              <a:cs typeface="Verdana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800" i="1" dirty="0">
                                  <a:solidFill>
                                    <a:srgbClr val="093B37"/>
                                  </a:solidFill>
                                  <a:latin typeface="Cambria Math"/>
                                  <a:cs typeface="Verdana"/>
                                </a:rPr>
                              </m:ctrlPr>
                            </m:sSubSupPr>
                            <m:e>
                              <m:r>
                                <a:rPr lang="en-US" sz="2800" i="1" dirty="0">
                                  <a:solidFill>
                                    <a:srgbClr val="093B37"/>
                                  </a:solidFill>
                                  <a:latin typeface="Cambria Math" panose="02040503050406030204" pitchFamily="18" charset="0"/>
                                  <a:cs typeface="Verdana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sz="2800" i="1" dirty="0">
                                  <a:solidFill>
                                    <a:srgbClr val="093B37"/>
                                  </a:solidFill>
                                  <a:latin typeface="Cambria Math" panose="02040503050406030204" pitchFamily="18" charset="0"/>
                                  <a:cs typeface="Verdana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sz="2800" i="1" dirty="0">
                                  <a:solidFill>
                                    <a:srgbClr val="093B37"/>
                                  </a:solidFill>
                                  <a:latin typeface="Cambria Math" panose="02040503050406030204" pitchFamily="18" charset="0"/>
                                  <a:cs typeface="Verdana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2800" i="1" dirty="0">
                              <a:solidFill>
                                <a:srgbClr val="093B37"/>
                              </a:solidFill>
                              <a:latin typeface="Cambria Math" panose="02040503050406030204" pitchFamily="18" charset="0"/>
                              <a:cs typeface="Verdana"/>
                            </a:rPr>
                            <m:t>(</m:t>
                          </m:r>
                          <m:r>
                            <a:rPr lang="en-US" sz="2800" i="1" dirty="0">
                              <a:solidFill>
                                <a:srgbClr val="093B37"/>
                              </a:solidFill>
                              <a:latin typeface="Cambria Math" panose="02040503050406030204" pitchFamily="18" charset="0"/>
                              <a:cs typeface="Verdana"/>
                            </a:rPr>
                            <m:t>𝑡</m:t>
                          </m:r>
                          <m:r>
                            <a:rPr lang="en-US" sz="2800" i="1" dirty="0">
                              <a:solidFill>
                                <a:srgbClr val="093B37"/>
                              </a:solidFill>
                              <a:latin typeface="Cambria Math" panose="02040503050406030204" pitchFamily="18" charset="0"/>
                              <a:cs typeface="Verdana"/>
                            </a:rPr>
                            <m:t>)</m:t>
                          </m:r>
                        </m:num>
                        <m:den>
                          <m:r>
                            <a:rPr lang="en-US" sz="2800" i="1" dirty="0">
                              <a:solidFill>
                                <a:srgbClr val="093B37"/>
                              </a:solidFill>
                              <a:latin typeface="Cambria Math" panose="02040503050406030204" pitchFamily="18" charset="0"/>
                              <a:cs typeface="Verdana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2800" i="1" dirty="0">
                                  <a:solidFill>
                                    <a:srgbClr val="093B37"/>
                                  </a:solidFill>
                                  <a:latin typeface="Cambria Math"/>
                                  <a:cs typeface="Verdana"/>
                                </a:rPr>
                              </m:ctrlPr>
                            </m:sSubPr>
                            <m:e>
                              <m:r>
                                <a:rPr lang="en-US" sz="2800" i="1" dirty="0">
                                  <a:solidFill>
                                    <a:srgbClr val="093B37"/>
                                  </a:solidFill>
                                  <a:latin typeface="Cambria Math" panose="02040503050406030204" pitchFamily="18" charset="0"/>
                                  <a:cs typeface="Verdana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sz="2800" i="1" dirty="0">
                                  <a:solidFill>
                                    <a:srgbClr val="093B37"/>
                                  </a:solidFill>
                                  <a:latin typeface="Cambria Math" panose="02040503050406030204" pitchFamily="18" charset="0"/>
                                  <a:cs typeface="Verdana"/>
                                </a:rPr>
                                <m:t>2</m:t>
                              </m:r>
                              <m:r>
                                <a:rPr lang="en-US" sz="2800" i="1" dirty="0">
                                  <a:solidFill>
                                    <a:srgbClr val="093B37"/>
                                  </a:solidFill>
                                  <a:latin typeface="Cambria Math" panose="02040503050406030204" pitchFamily="18" charset="0"/>
                                  <a:cs typeface="Verdana"/>
                                </a:rPr>
                                <m:t>𝑚𝑎𝑥</m:t>
                              </m:r>
                            </m:sub>
                          </m:sSub>
                        </m:den>
                      </m:f>
                      <m:r>
                        <a:rPr lang="en-US" sz="2800" i="1" dirty="0">
                          <a:solidFill>
                            <a:srgbClr val="093B37"/>
                          </a:solidFill>
                          <a:latin typeface="Cambria Math" panose="02040503050406030204" pitchFamily="18" charset="0"/>
                          <a:cs typeface="Verdana"/>
                        </a:rPr>
                        <m:t>− </m:t>
                      </m:r>
                      <m:f>
                        <m:fPr>
                          <m:ctrlPr>
                            <a:rPr lang="en-US" sz="2800" i="1" dirty="0">
                              <a:solidFill>
                                <a:srgbClr val="093B37"/>
                              </a:solidFill>
                              <a:latin typeface="Cambria Math"/>
                              <a:cs typeface="Verdana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800" i="1" dirty="0">
                                  <a:solidFill>
                                    <a:srgbClr val="093B37"/>
                                  </a:solidFill>
                                  <a:latin typeface="Cambria Math"/>
                                  <a:cs typeface="Verdana"/>
                                </a:rPr>
                              </m:ctrlPr>
                            </m:sSubSupPr>
                            <m:e>
                              <m:r>
                                <a:rPr lang="en-US" sz="2800" i="1" dirty="0">
                                  <a:solidFill>
                                    <a:srgbClr val="093B37"/>
                                  </a:solidFill>
                                  <a:latin typeface="Cambria Math" panose="02040503050406030204" pitchFamily="18" charset="0"/>
                                  <a:cs typeface="Verdana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sz="2800" i="1" dirty="0">
                                  <a:solidFill>
                                    <a:srgbClr val="093B37"/>
                                  </a:solidFill>
                                  <a:latin typeface="Cambria Math" panose="02040503050406030204" pitchFamily="18" charset="0"/>
                                  <a:cs typeface="Verdana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sz="2800" i="1" dirty="0">
                                  <a:solidFill>
                                    <a:srgbClr val="093B37"/>
                                  </a:solidFill>
                                  <a:latin typeface="Cambria Math" panose="02040503050406030204" pitchFamily="18" charset="0"/>
                                  <a:cs typeface="Verdana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2800" i="1" dirty="0">
                              <a:solidFill>
                                <a:srgbClr val="093B37"/>
                              </a:solidFill>
                              <a:latin typeface="Cambria Math" panose="02040503050406030204" pitchFamily="18" charset="0"/>
                              <a:cs typeface="Verdana"/>
                            </a:rPr>
                            <m:t>(</m:t>
                          </m:r>
                          <m:r>
                            <a:rPr lang="en-US" sz="2800" i="1" dirty="0">
                              <a:solidFill>
                                <a:srgbClr val="093B37"/>
                              </a:solidFill>
                              <a:latin typeface="Cambria Math" panose="02040503050406030204" pitchFamily="18" charset="0"/>
                              <a:cs typeface="Verdana"/>
                            </a:rPr>
                            <m:t>𝑡</m:t>
                          </m:r>
                          <m:r>
                            <a:rPr lang="en-US" sz="2800" i="1" dirty="0">
                              <a:solidFill>
                                <a:srgbClr val="093B37"/>
                              </a:solidFill>
                              <a:latin typeface="Cambria Math" panose="02040503050406030204" pitchFamily="18" charset="0"/>
                              <a:cs typeface="Verdana"/>
                            </a:rPr>
                            <m:t>)</m:t>
                          </m:r>
                        </m:num>
                        <m:den>
                          <m:r>
                            <a:rPr lang="en-US" sz="2800" i="1" dirty="0">
                              <a:solidFill>
                                <a:srgbClr val="093B37"/>
                              </a:solidFill>
                              <a:latin typeface="Cambria Math" panose="02040503050406030204" pitchFamily="18" charset="0"/>
                              <a:cs typeface="Verdana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2800" i="1" dirty="0">
                                  <a:solidFill>
                                    <a:srgbClr val="093B37"/>
                                  </a:solidFill>
                                  <a:latin typeface="Cambria Math"/>
                                  <a:cs typeface="Verdana"/>
                                </a:rPr>
                              </m:ctrlPr>
                            </m:sSubPr>
                            <m:e>
                              <m:r>
                                <a:rPr lang="en-US" sz="2800" i="1" dirty="0">
                                  <a:solidFill>
                                    <a:srgbClr val="093B37"/>
                                  </a:solidFill>
                                  <a:latin typeface="Cambria Math" panose="02040503050406030204" pitchFamily="18" charset="0"/>
                                  <a:cs typeface="Verdana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sz="2800" i="1" dirty="0">
                                  <a:solidFill>
                                    <a:srgbClr val="093B37"/>
                                  </a:solidFill>
                                  <a:latin typeface="Cambria Math" panose="02040503050406030204" pitchFamily="18" charset="0"/>
                                  <a:cs typeface="Verdana"/>
                                </a:rPr>
                                <m:t>1</m:t>
                              </m:r>
                              <m:r>
                                <a:rPr lang="en-US" sz="2800" i="1" dirty="0">
                                  <a:solidFill>
                                    <a:srgbClr val="093B37"/>
                                  </a:solidFill>
                                  <a:latin typeface="Cambria Math" panose="02040503050406030204" pitchFamily="18" charset="0"/>
                                  <a:cs typeface="Verdana"/>
                                </a:rPr>
                                <m:t>𝑚𝑎𝑥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800" i="1" dirty="0">
                  <a:solidFill>
                    <a:srgbClr val="093B37"/>
                  </a:solidFill>
                  <a:latin typeface="Verdana"/>
                  <a:cs typeface="Verdana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E89FB28-9634-4FB1-99FB-CB18CB645A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753" y="2604958"/>
                <a:ext cx="6596334" cy="249921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B2E79922-9824-4D4B-9A37-477974AC0F5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5" t="6653" b="7624"/>
          <a:stretch/>
        </p:blipFill>
        <p:spPr>
          <a:xfrm>
            <a:off x="7341438" y="2365695"/>
            <a:ext cx="4428920" cy="3020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16756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Longitudinal safe distance according to Fuzzy </a:t>
            </a:r>
            <a:r>
              <a:rPr lang="en-GB" dirty="0" err="1"/>
              <a:t>SSMs</a:t>
            </a:r>
            <a:endParaRPr lang="en-GB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xmlns="" id="{810432B3-A58C-43AB-A971-4D2678D89C2B}"/>
              </a:ext>
            </a:extLst>
          </p:cNvPr>
          <p:cNvSpPr txBox="1">
            <a:spLocks/>
          </p:cNvSpPr>
          <p:nvPr/>
        </p:nvSpPr>
        <p:spPr>
          <a:xfrm>
            <a:off x="970722" y="1627561"/>
            <a:ext cx="11652309" cy="73813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2B91C5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rgbClr val="2B91C5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rgbClr val="2B91C5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rgbClr val="2B91C5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rgbClr val="2B91C5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E" altLang="en-US" sz="2000" b="1" dirty="0"/>
              <a:t>CFS: If nothing changes, there will be a collision</a:t>
            </a:r>
            <a:endParaRPr lang="en-IE" sz="2000" dirty="0"/>
          </a:p>
          <a:p>
            <a:pPr marL="0" indent="0">
              <a:buFont typeface="Arial" panose="020B0604020202020204" pitchFamily="34" charset="0"/>
              <a:buNone/>
            </a:pPr>
            <a:endParaRPr lang="en-IE" altLang="en-US" sz="20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11A17045-9BD0-49AF-BFC4-6178DD69764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6" t="8253" b="7152"/>
          <a:stretch/>
        </p:blipFill>
        <p:spPr>
          <a:xfrm>
            <a:off x="7428776" y="2407639"/>
            <a:ext cx="4341582" cy="297809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xmlns="" id="{8F022A9F-064B-465E-A003-B0961013103F}"/>
                  </a:ext>
                </a:extLst>
              </p:cNvPr>
              <p:cNvSpPr txBox="1"/>
              <p:nvPr/>
            </p:nvSpPr>
            <p:spPr>
              <a:xfrm>
                <a:off x="1168485" y="2265878"/>
                <a:ext cx="6895750" cy="36850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 smtClean="0">
                            <a:solidFill>
                              <a:srgbClr val="093B37"/>
                            </a:solidFill>
                            <a:latin typeface="Cambria Math"/>
                            <a:cs typeface="Verdana"/>
                          </a:rPr>
                        </m:ctrlPr>
                      </m:sSubSupPr>
                      <m:e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𝑎</m:t>
                        </m:r>
                      </m:e>
                      <m:sub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2</m:t>
                        </m:r>
                      </m:sub>
                      <m:sup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′</m:t>
                        </m:r>
                      </m:sup>
                    </m:sSubSup>
                    <m:r>
                      <a:rPr lang="en-US" sz="2000" i="1">
                        <a:solidFill>
                          <a:srgbClr val="093B37"/>
                        </a:solidFill>
                        <a:latin typeface="Cambria Math" panose="02040503050406030204" pitchFamily="18" charset="0"/>
                        <a:cs typeface="Verdana"/>
                      </a:rPr>
                      <m:t>(</m:t>
                    </m:r>
                    <m:r>
                      <a:rPr lang="en-US" sz="2000" i="1">
                        <a:solidFill>
                          <a:srgbClr val="093B37"/>
                        </a:solidFill>
                        <a:latin typeface="Cambria Math" panose="02040503050406030204" pitchFamily="18" charset="0"/>
                        <a:cs typeface="Verdana"/>
                      </a:rPr>
                      <m:t>𝑡</m:t>
                    </m:r>
                    <m:r>
                      <a:rPr lang="en-US" sz="2000" i="1">
                        <a:solidFill>
                          <a:srgbClr val="093B37"/>
                        </a:solidFill>
                        <a:latin typeface="Cambria Math" panose="02040503050406030204" pitchFamily="18" charset="0"/>
                        <a:cs typeface="Verdana"/>
                      </a:rPr>
                      <m:t>)=</m:t>
                    </m:r>
                    <m:r>
                      <m:rPr>
                        <m:sty m:val="p"/>
                      </m:rPr>
                      <a:rPr lang="en-US" sz="2000" i="1">
                        <a:solidFill>
                          <a:srgbClr val="093B37"/>
                        </a:solidFill>
                        <a:latin typeface="Cambria Math" panose="02040503050406030204" pitchFamily="18" charset="0"/>
                        <a:cs typeface="Verdana"/>
                      </a:rPr>
                      <m:t>max</m:t>
                    </m:r>
                    <m:r>
                      <a:rPr lang="en-US" sz="2000" i="1">
                        <a:solidFill>
                          <a:srgbClr val="093B37"/>
                        </a:solidFill>
                        <a:latin typeface="Cambria Math" panose="02040503050406030204" pitchFamily="18" charset="0"/>
                        <a:cs typeface="Verdana"/>
                      </a:rPr>
                      <m:t>( </m:t>
                    </m:r>
                    <m:sSub>
                      <m:sSubPr>
                        <m:ctrlPr>
                          <a:rPr lang="en-US" sz="2000" i="1">
                            <a:solidFill>
                              <a:srgbClr val="093B37"/>
                            </a:solidFill>
                            <a:latin typeface="Cambria Math"/>
                            <a:cs typeface="Verdana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𝑎</m:t>
                        </m:r>
                      </m:e>
                      <m:sub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solidFill>
                              <a:srgbClr val="093B37"/>
                            </a:solidFill>
                            <a:latin typeface="Cambria Math"/>
                            <a:cs typeface="Verdana"/>
                          </a:rPr>
                        </m:ctrlPr>
                      </m:dPr>
                      <m:e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𝑡</m:t>
                        </m:r>
                      </m:e>
                    </m:d>
                    <m:r>
                      <a:rPr lang="en-US" sz="2000" i="1">
                        <a:solidFill>
                          <a:srgbClr val="093B37"/>
                        </a:solidFill>
                        <a:latin typeface="Cambria Math" panose="02040503050406030204" pitchFamily="18" charset="0"/>
                        <a:cs typeface="Verdana"/>
                      </a:rPr>
                      <m:t>, </m:t>
                    </m:r>
                    <m:sSub>
                      <m:sSubPr>
                        <m:ctrlPr>
                          <a:rPr lang="en-US" sz="2000" i="1">
                            <a:solidFill>
                              <a:srgbClr val="093B37"/>
                            </a:solidFill>
                            <a:latin typeface="Cambria Math"/>
                            <a:cs typeface="Verdana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−</m:t>
                        </m:r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𝑏</m:t>
                        </m:r>
                      </m:e>
                      <m:sub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2</m:t>
                        </m:r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𝑐𝑜𝑚𝑓</m:t>
                        </m:r>
                      </m:sub>
                    </m:sSub>
                    <m:r>
                      <a:rPr lang="en-US" sz="2000" i="1">
                        <a:solidFill>
                          <a:srgbClr val="093B37"/>
                        </a:solidFill>
                        <a:latin typeface="Cambria Math" panose="02040503050406030204" pitchFamily="18" charset="0"/>
                        <a:cs typeface="Verdana"/>
                      </a:rPr>
                      <m:t>)</m:t>
                    </m:r>
                  </m:oMath>
                </a14:m>
                <a:r>
                  <a:rPr lang="en-US" sz="2000" i="1" dirty="0">
                    <a:solidFill>
                      <a:srgbClr val="093B37"/>
                    </a:solidFill>
                    <a:latin typeface="Verdana"/>
                    <a:cs typeface="Verdana"/>
                  </a:rPr>
                  <a:t>	</a:t>
                </a:r>
              </a:p>
              <a:p>
                <a:r>
                  <a:rPr lang="en-US" sz="2000" i="1" dirty="0">
                    <a:solidFill>
                      <a:srgbClr val="093B37"/>
                    </a:solidFill>
                    <a:latin typeface="Verdana"/>
                    <a:cs typeface="Verdana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093B37"/>
                            </a:solidFill>
                            <a:latin typeface="Cambria Math"/>
                            <a:cs typeface="Verdana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𝑢</m:t>
                        </m:r>
                      </m:e>
                      <m:sub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solidFill>
                              <a:srgbClr val="093B37"/>
                            </a:solidFill>
                            <a:latin typeface="Cambria Math"/>
                            <a:cs typeface="Verdana"/>
                          </a:rPr>
                        </m:ctrlPr>
                      </m:dPr>
                      <m:e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𝑡</m:t>
                        </m:r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+</m:t>
                        </m:r>
                        <m:r>
                          <a:rPr lang="el-GR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𝜏</m:t>
                        </m:r>
                      </m:e>
                    </m:d>
                    <m:r>
                      <a:rPr lang="en-US" sz="2000" i="1">
                        <a:solidFill>
                          <a:srgbClr val="093B37"/>
                        </a:solidFill>
                        <a:latin typeface="Cambria Math" panose="02040503050406030204" pitchFamily="18" charset="0"/>
                        <a:cs typeface="Verdana"/>
                      </a:rPr>
                      <m:t>=</m:t>
                    </m:r>
                    <m:sSub>
                      <m:sSubPr>
                        <m:ctrlPr>
                          <a:rPr lang="en-US" sz="2000" i="1">
                            <a:solidFill>
                              <a:srgbClr val="093B37"/>
                            </a:solidFill>
                            <a:latin typeface="Cambria Math"/>
                            <a:cs typeface="Verdana"/>
                          </a:rPr>
                        </m:ctrlPr>
                      </m:sSubPr>
                      <m:e>
                        <m:r>
                          <a:rPr lang="el-GR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𝑢</m:t>
                        </m:r>
                      </m:e>
                      <m:sub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2</m:t>
                        </m:r>
                      </m:sub>
                    </m:sSub>
                    <m:r>
                      <a:rPr lang="en-US" sz="2000" b="0" i="1" smtClean="0">
                        <a:solidFill>
                          <a:srgbClr val="093B37"/>
                        </a:solidFill>
                        <a:latin typeface="Cambria Math" panose="02040503050406030204" pitchFamily="18" charset="0"/>
                        <a:cs typeface="Verdana"/>
                      </a:rPr>
                      <m:t>+</m:t>
                    </m:r>
                    <m:sSubSup>
                      <m:sSubSupPr>
                        <m:ctrlPr>
                          <a:rPr lang="en-US" sz="2000" i="1">
                            <a:solidFill>
                              <a:srgbClr val="093B37"/>
                            </a:solidFill>
                            <a:latin typeface="Cambria Math"/>
                            <a:cs typeface="Verdana"/>
                          </a:rPr>
                        </m:ctrlPr>
                      </m:sSubSupPr>
                      <m:e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𝑎</m:t>
                        </m:r>
                      </m:e>
                      <m:sub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2</m:t>
                        </m:r>
                      </m:sub>
                      <m:sup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′</m:t>
                        </m:r>
                      </m:sup>
                    </m:sSubSup>
                    <m:r>
                      <a:rPr lang="en-US" sz="2000" i="1">
                        <a:solidFill>
                          <a:srgbClr val="093B37"/>
                        </a:solidFill>
                        <a:latin typeface="Cambria Math" panose="02040503050406030204" pitchFamily="18" charset="0"/>
                        <a:cs typeface="Verdana"/>
                      </a:rPr>
                      <m:t>𝑡</m:t>
                    </m:r>
                  </m:oMath>
                </a14:m>
                <a:r>
                  <a:rPr lang="en-US" sz="2000" i="1" dirty="0">
                    <a:solidFill>
                      <a:srgbClr val="093B37"/>
                    </a:solidFill>
                    <a:latin typeface="Verdana"/>
                    <a:cs typeface="Verdana"/>
                  </a:rPr>
                  <a:t>	</a:t>
                </a:r>
              </a:p>
              <a:p>
                <a:r>
                  <a:rPr lang="x-none" sz="2000" i="1" dirty="0">
                    <a:solidFill>
                      <a:srgbClr val="093B37"/>
                    </a:solidFill>
                    <a:latin typeface="Verdana"/>
                    <a:cs typeface="Verdana"/>
                  </a:rPr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093B37"/>
                            </a:solidFill>
                            <a:latin typeface="Cambria Math"/>
                            <a:cs typeface="Verdana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𝑢</m:t>
                        </m:r>
                      </m:e>
                      <m:sub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solidFill>
                              <a:srgbClr val="093B37"/>
                            </a:solidFill>
                            <a:latin typeface="Cambria Math"/>
                            <a:cs typeface="Verdana"/>
                          </a:rPr>
                        </m:ctrlPr>
                      </m:dPr>
                      <m:e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𝑡</m:t>
                        </m:r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+</m:t>
                        </m:r>
                        <m:r>
                          <a:rPr lang="el-GR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𝜏</m:t>
                        </m:r>
                      </m:e>
                    </m:d>
                    <m:r>
                      <a:rPr lang="x-none" sz="2000" i="1">
                        <a:solidFill>
                          <a:srgbClr val="093B37"/>
                        </a:solidFill>
                        <a:latin typeface="Cambria Math" panose="02040503050406030204" pitchFamily="18" charset="0"/>
                        <a:cs typeface="Verdana"/>
                      </a:rPr>
                      <m:t>≤</m:t>
                    </m:r>
                    <m:sSub>
                      <m:sSubPr>
                        <m:ctrlPr>
                          <a:rPr lang="en-US" sz="2000" i="1">
                            <a:solidFill>
                              <a:srgbClr val="093B37"/>
                            </a:solidFill>
                            <a:latin typeface="Cambria Math"/>
                            <a:cs typeface="Verdana"/>
                          </a:rPr>
                        </m:ctrlPr>
                      </m:sSubPr>
                      <m:e>
                        <m:r>
                          <a:rPr lang="el-GR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𝑢</m:t>
                        </m:r>
                      </m:e>
                      <m:sub>
                        <m:r>
                          <a:rPr lang="x-none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1</m:t>
                        </m:r>
                      </m:sub>
                    </m:sSub>
                    <m:r>
                      <a:rPr lang="x-none" sz="2000" i="1">
                        <a:solidFill>
                          <a:srgbClr val="093B37"/>
                        </a:solidFill>
                        <a:latin typeface="Cambria Math" panose="02040503050406030204" pitchFamily="18" charset="0"/>
                        <a:cs typeface="Verdana"/>
                      </a:rPr>
                      <m:t>(</m:t>
                    </m:r>
                    <m:r>
                      <a:rPr lang="el-GR" sz="2000" i="1">
                        <a:solidFill>
                          <a:srgbClr val="093B37"/>
                        </a:solidFill>
                        <a:latin typeface="Cambria Math" panose="02040503050406030204" pitchFamily="18" charset="0"/>
                        <a:cs typeface="Verdana"/>
                      </a:rPr>
                      <m:t>𝑡</m:t>
                    </m:r>
                    <m:r>
                      <a:rPr lang="x-none" sz="2000" i="1">
                        <a:solidFill>
                          <a:srgbClr val="093B37"/>
                        </a:solidFill>
                        <a:latin typeface="Cambria Math" panose="02040503050406030204" pitchFamily="18" charset="0"/>
                        <a:cs typeface="Verdana"/>
                      </a:rPr>
                      <m:t>)</m:t>
                    </m:r>
                  </m:oMath>
                </a14:m>
                <a:r>
                  <a:rPr lang="en-US" sz="2000" i="1" dirty="0">
                    <a:solidFill>
                      <a:srgbClr val="093B37"/>
                    </a:solidFill>
                    <a:latin typeface="Verdana"/>
                    <a:cs typeface="Verdana"/>
                  </a:rPr>
                  <a:t>:</a:t>
                </a:r>
              </a:p>
              <a:p>
                <a:r>
                  <a:rPr lang="en-US" sz="2000" i="1" dirty="0">
                    <a:solidFill>
                      <a:srgbClr val="093B37"/>
                    </a:solidFill>
                    <a:latin typeface="Verdana"/>
                    <a:cs typeface="Verdana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093B37"/>
                            </a:solidFill>
                            <a:latin typeface="Cambria Math"/>
                            <a:cs typeface="Verdana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𝑑</m:t>
                        </m:r>
                      </m:e>
                      <m:sub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𝑠𝑎𝑓𝑒</m:t>
                        </m:r>
                      </m:sub>
                    </m:sSub>
                    <m:r>
                      <a:rPr lang="en-US" sz="2000" i="1">
                        <a:solidFill>
                          <a:srgbClr val="093B37"/>
                        </a:solidFill>
                        <a:latin typeface="Cambria Math" panose="02040503050406030204" pitchFamily="18" charset="0"/>
                        <a:cs typeface="Verdana"/>
                      </a:rPr>
                      <m:t>(</m:t>
                    </m:r>
                    <m:r>
                      <a:rPr lang="en-US" sz="2000" i="1">
                        <a:solidFill>
                          <a:srgbClr val="093B37"/>
                        </a:solidFill>
                        <a:latin typeface="Cambria Math" panose="02040503050406030204" pitchFamily="18" charset="0"/>
                        <a:cs typeface="Verdana"/>
                      </a:rPr>
                      <m:t>𝑡</m:t>
                    </m:r>
                    <m:r>
                      <a:rPr lang="en-US" sz="2000" i="1">
                        <a:solidFill>
                          <a:srgbClr val="093B37"/>
                        </a:solidFill>
                        <a:latin typeface="Cambria Math" panose="02040503050406030204" pitchFamily="18" charset="0"/>
                        <a:cs typeface="Verdana"/>
                      </a:rPr>
                      <m:t>)</m:t>
                    </m:r>
                  </m:oMath>
                </a14:m>
                <a:r>
                  <a:rPr lang="en-US" sz="2000" i="1" dirty="0">
                    <a:solidFill>
                      <a:srgbClr val="093B37"/>
                    </a:solidFill>
                    <a:latin typeface="Verdana"/>
                    <a:cs typeface="Verdana"/>
                  </a:rPr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093B37"/>
                            </a:solidFill>
                            <a:latin typeface="Cambria Math"/>
                            <a:cs typeface="Verdana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𝑑</m:t>
                        </m:r>
                      </m:e>
                      <m:sub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𝑢𝑛𝑠𝑎𝑓𝑒</m:t>
                        </m:r>
                      </m:sub>
                    </m:sSub>
                    <m:r>
                      <a:rPr lang="en-US" sz="2000" i="1">
                        <a:solidFill>
                          <a:srgbClr val="093B37"/>
                        </a:solidFill>
                        <a:latin typeface="Cambria Math" panose="02040503050406030204" pitchFamily="18" charset="0"/>
                        <a:cs typeface="Verdana"/>
                      </a:rPr>
                      <m:t>(</m:t>
                    </m:r>
                    <m:r>
                      <a:rPr lang="en-US" sz="2000" i="1">
                        <a:solidFill>
                          <a:srgbClr val="093B37"/>
                        </a:solidFill>
                        <a:latin typeface="Cambria Math" panose="02040503050406030204" pitchFamily="18" charset="0"/>
                        <a:cs typeface="Verdana"/>
                      </a:rPr>
                      <m:t>𝑡</m:t>
                    </m:r>
                    <m:r>
                      <a:rPr lang="en-US" sz="2000" i="1">
                        <a:solidFill>
                          <a:srgbClr val="093B37"/>
                        </a:solidFill>
                        <a:latin typeface="Cambria Math" panose="02040503050406030204" pitchFamily="18" charset="0"/>
                        <a:cs typeface="Verdana"/>
                      </a:rPr>
                      <m:t>)=</m:t>
                    </m:r>
                    <m:f>
                      <m:fPr>
                        <m:ctrlPr>
                          <a:rPr lang="en-US" sz="2000" i="1">
                            <a:solidFill>
                              <a:srgbClr val="093B37"/>
                            </a:solidFill>
                            <a:latin typeface="Cambria Math"/>
                            <a:cs typeface="Verdana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000" i="1">
                                <a:solidFill>
                                  <a:srgbClr val="093B37"/>
                                </a:solidFill>
                                <a:latin typeface="Cambria Math"/>
                                <a:cs typeface="Verdana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000" i="1">
                                    <a:solidFill>
                                      <a:srgbClr val="093B37"/>
                                    </a:solidFill>
                                    <a:latin typeface="Cambria Math"/>
                                    <a:cs typeface="Verdana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/>
                                        <a:cs typeface="Verdana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  <m:t>2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/>
                                        <a:cs typeface="Verdana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n-US" sz="2000" i="1">
                                    <a:solidFill>
                                      <a:srgbClr val="093B37"/>
                                    </a:solidFill>
                                    <a:latin typeface="Cambria Math" panose="02040503050406030204" pitchFamily="18" charset="0"/>
                                    <a:cs typeface="Verdana"/>
                                  </a:rPr>
                                  <m:t>− </m:t>
                                </m:r>
                                <m:sSub>
                                  <m:sSubPr>
                                    <m:ctrlP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/>
                                        <a:cs typeface="Verdana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  <m:t>1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/>
                                        <a:cs typeface="Verdana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  <m:t>𝑡</m:t>
                                    </m:r>
                                  </m:e>
                                </m:d>
                              </m:e>
                            </m:d>
                          </m:e>
                          <m:sup>
                            <m:r>
                              <a:rPr lang="en-US" sz="2000" i="1">
                                <a:solidFill>
                                  <a:srgbClr val="093B37"/>
                                </a:solidFill>
                                <a:latin typeface="Cambria Math" panose="02040503050406030204" pitchFamily="18" charset="0"/>
                                <a:cs typeface="Verdana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000" b="0" i="1" smtClean="0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−</m:t>
                        </m:r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2</m:t>
                        </m:r>
                        <m:sSubSup>
                          <m:sSubSupPr>
                            <m:ctrlPr>
                              <a:rPr lang="en-US" sz="2000" i="1">
                                <a:solidFill>
                                  <a:srgbClr val="093B37"/>
                                </a:solidFill>
                                <a:latin typeface="Cambria Math"/>
                                <a:cs typeface="Verdana"/>
                              </a:rPr>
                            </m:ctrlPr>
                          </m:sSubSupPr>
                          <m:e>
                            <m:r>
                              <a:rPr lang="en-US" sz="2000" i="1">
                                <a:solidFill>
                                  <a:srgbClr val="093B37"/>
                                </a:solidFill>
                                <a:latin typeface="Cambria Math" panose="02040503050406030204" pitchFamily="18" charset="0"/>
                                <a:cs typeface="Verdana"/>
                              </a:rPr>
                              <m:t>𝑎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rgbClr val="093B37"/>
                                </a:solidFill>
                                <a:latin typeface="Cambria Math" panose="02040503050406030204" pitchFamily="18" charset="0"/>
                                <a:cs typeface="Verdana"/>
                              </a:rPr>
                              <m:t>2</m:t>
                            </m:r>
                          </m:sub>
                          <m:sup>
                            <m:r>
                              <a:rPr lang="en-US" sz="2000" i="1">
                                <a:solidFill>
                                  <a:srgbClr val="093B37"/>
                                </a:solidFill>
                                <a:latin typeface="Cambria Math" panose="02040503050406030204" pitchFamily="18" charset="0"/>
                                <a:cs typeface="Verdana"/>
                              </a:rPr>
                              <m:t>′</m:t>
                            </m:r>
                          </m:sup>
                        </m:sSubSup>
                        <m:d>
                          <m:dPr>
                            <m:ctrlPr>
                              <a:rPr lang="en-US" sz="2000" i="1">
                                <a:solidFill>
                                  <a:srgbClr val="093B37"/>
                                </a:solidFill>
                                <a:latin typeface="Cambria Math"/>
                                <a:cs typeface="Verdana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solidFill>
                                  <a:srgbClr val="093B37"/>
                                </a:solidFill>
                                <a:latin typeface="Cambria Math" panose="02040503050406030204" pitchFamily="18" charset="0"/>
                                <a:cs typeface="Verdana"/>
                              </a:rPr>
                              <m:t>𝑡</m:t>
                            </m:r>
                          </m:e>
                        </m:d>
                      </m:den>
                    </m:f>
                  </m:oMath>
                </a14:m>
                <a:r>
                  <a:rPr lang="en-US" sz="2000" i="1" dirty="0">
                    <a:solidFill>
                      <a:srgbClr val="093B37"/>
                    </a:solidFill>
                    <a:latin typeface="Verdana"/>
                    <a:cs typeface="Verdana"/>
                  </a:rPr>
                  <a:t>	</a:t>
                </a:r>
              </a:p>
              <a:p>
                <a:r>
                  <a:rPr lang="x-none" sz="2000" i="1" dirty="0">
                    <a:solidFill>
                      <a:srgbClr val="093B37"/>
                    </a:solidFill>
                    <a:latin typeface="Verdana"/>
                    <a:cs typeface="Verdana"/>
                  </a:rPr>
                  <a:t>Else</a:t>
                </a:r>
                <a:r>
                  <a:rPr lang="en-US" sz="2000" i="1" dirty="0">
                    <a:solidFill>
                      <a:srgbClr val="093B37"/>
                    </a:solidFill>
                    <a:latin typeface="Verdana"/>
                    <a:cs typeface="Verdana"/>
                  </a:rPr>
                  <a:t> 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093B37"/>
                            </a:solidFill>
                            <a:latin typeface="Cambria Math"/>
                            <a:cs typeface="Verdana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𝑢</m:t>
                        </m:r>
                      </m:e>
                      <m:sub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solidFill>
                              <a:srgbClr val="093B37"/>
                            </a:solidFill>
                            <a:latin typeface="Cambria Math"/>
                            <a:cs typeface="Verdana"/>
                          </a:rPr>
                        </m:ctrlPr>
                      </m:dPr>
                      <m:e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𝑡</m:t>
                        </m:r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+</m:t>
                        </m:r>
                        <m:r>
                          <a:rPr lang="el-GR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𝜏</m:t>
                        </m:r>
                      </m:e>
                    </m:d>
                    <m:r>
                      <a:rPr lang="x-none" sz="2000" i="1">
                        <a:solidFill>
                          <a:srgbClr val="093B37"/>
                        </a:solidFill>
                        <a:latin typeface="Cambria Math" panose="02040503050406030204" pitchFamily="18" charset="0"/>
                        <a:cs typeface="Verdana"/>
                      </a:rPr>
                      <m:t>&gt;</m:t>
                    </m:r>
                    <m:sSub>
                      <m:sSubPr>
                        <m:ctrlPr>
                          <a:rPr lang="en-US" sz="2000" i="1">
                            <a:solidFill>
                              <a:srgbClr val="093B37"/>
                            </a:solidFill>
                            <a:latin typeface="Cambria Math"/>
                            <a:cs typeface="Verdana"/>
                          </a:rPr>
                        </m:ctrlPr>
                      </m:sSubPr>
                      <m:e>
                        <m:r>
                          <a:rPr lang="el-GR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𝑢</m:t>
                        </m:r>
                      </m:e>
                      <m:sub>
                        <m:r>
                          <a:rPr lang="x-none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1</m:t>
                        </m:r>
                      </m:sub>
                    </m:sSub>
                    <m:r>
                      <a:rPr lang="x-none" sz="2000" i="1">
                        <a:solidFill>
                          <a:srgbClr val="093B37"/>
                        </a:solidFill>
                        <a:latin typeface="Cambria Math" panose="02040503050406030204" pitchFamily="18" charset="0"/>
                        <a:cs typeface="Verdana"/>
                      </a:rPr>
                      <m:t>(</m:t>
                    </m:r>
                    <m:r>
                      <a:rPr lang="el-GR" sz="2000" i="1">
                        <a:solidFill>
                          <a:srgbClr val="093B37"/>
                        </a:solidFill>
                        <a:latin typeface="Cambria Math" panose="02040503050406030204" pitchFamily="18" charset="0"/>
                        <a:cs typeface="Verdana"/>
                      </a:rPr>
                      <m:t>𝑡</m:t>
                    </m:r>
                    <m:r>
                      <a:rPr lang="x-none" sz="2000" i="1">
                        <a:solidFill>
                          <a:srgbClr val="093B37"/>
                        </a:solidFill>
                        <a:latin typeface="Cambria Math" panose="02040503050406030204" pitchFamily="18" charset="0"/>
                        <a:cs typeface="Verdana"/>
                      </a:rPr>
                      <m:t>)</m:t>
                    </m:r>
                  </m:oMath>
                </a14:m>
                <a:r>
                  <a:rPr lang="x-none" sz="2000" i="1" dirty="0">
                    <a:solidFill>
                      <a:srgbClr val="093B37"/>
                    </a:solidFill>
                    <a:latin typeface="Verdana"/>
                    <a:cs typeface="Verdana"/>
                  </a:rPr>
                  <a:t>:</a:t>
                </a:r>
                <a:endParaRPr lang="en-US" sz="2000" i="1" dirty="0">
                  <a:solidFill>
                    <a:srgbClr val="093B37"/>
                  </a:solidFill>
                  <a:latin typeface="Verdana"/>
                  <a:cs typeface="Verdana"/>
                </a:endParaRPr>
              </a:p>
              <a:p>
                <a:r>
                  <a:rPr lang="en-US" sz="2000" i="1" dirty="0">
                    <a:solidFill>
                      <a:srgbClr val="093B37"/>
                    </a:solidFill>
                    <a:latin typeface="Verdana"/>
                    <a:cs typeface="Verdana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093B37"/>
                            </a:solidFill>
                            <a:latin typeface="Cambria Math"/>
                            <a:cs typeface="Verdana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𝑑</m:t>
                        </m:r>
                      </m:e>
                      <m:sub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𝑛𝑒𝑤</m:t>
                        </m:r>
                      </m:sub>
                    </m:sSub>
                    <m:r>
                      <a:rPr lang="en-US" sz="2000" i="1">
                        <a:solidFill>
                          <a:srgbClr val="093B37"/>
                        </a:solidFill>
                        <a:latin typeface="Cambria Math" panose="02040503050406030204" pitchFamily="18" charset="0"/>
                        <a:cs typeface="Verdana"/>
                      </a:rPr>
                      <m:t>=</m:t>
                    </m:r>
                    <m:d>
                      <m:dPr>
                        <m:ctrlPr>
                          <a:rPr lang="en-US" sz="2000" i="1">
                            <a:solidFill>
                              <a:srgbClr val="093B37"/>
                            </a:solidFill>
                            <a:latin typeface="Cambria Math"/>
                            <a:cs typeface="Verdana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000" i="1">
                                <a:solidFill>
                                  <a:srgbClr val="093B37"/>
                                </a:solidFill>
                                <a:latin typeface="Cambria Math"/>
                                <a:cs typeface="Verdana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000" i="1">
                                    <a:solidFill>
                                      <a:srgbClr val="093B37"/>
                                    </a:solidFill>
                                    <a:latin typeface="Cambria Math"/>
                                    <a:cs typeface="Verdana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solidFill>
                                      <a:srgbClr val="093B37"/>
                                    </a:solidFill>
                                    <a:latin typeface="Cambria Math" panose="02040503050406030204" pitchFamily="18" charset="0"/>
                                    <a:cs typeface="Verdana"/>
                                  </a:rPr>
                                  <m:t>(</m:t>
                                </m:r>
                                <m:r>
                                  <a:rPr lang="en-US" sz="2000" i="1">
                                    <a:solidFill>
                                      <a:srgbClr val="093B37"/>
                                    </a:solidFill>
                                    <a:latin typeface="Cambria Math" panose="02040503050406030204" pitchFamily="18" charset="0"/>
                                    <a:cs typeface="Verdana"/>
                                  </a:rPr>
                                  <m:t>𝑢</m:t>
                                </m:r>
                              </m:e>
                              <m:sub>
                                <m:r>
                                  <a:rPr lang="en-US" sz="2000" i="1">
                                    <a:solidFill>
                                      <a:srgbClr val="093B37"/>
                                    </a:solidFill>
                                    <a:latin typeface="Cambria Math" panose="02040503050406030204" pitchFamily="18" charset="0"/>
                                    <a:cs typeface="Verdana"/>
                                  </a:rPr>
                                  <m:t>2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sz="2000" i="1">
                                    <a:solidFill>
                                      <a:srgbClr val="093B37"/>
                                    </a:solidFill>
                                    <a:latin typeface="Cambria Math"/>
                                    <a:cs typeface="Verdana"/>
                                  </a:rPr>
                                </m:ctrlPr>
                              </m:dPr>
                              <m:e>
                                <m:r>
                                  <a:rPr lang="en-US" sz="2000" i="1">
                                    <a:solidFill>
                                      <a:srgbClr val="093B37"/>
                                    </a:solidFill>
                                    <a:latin typeface="Cambria Math" panose="02040503050406030204" pitchFamily="18" charset="0"/>
                                    <a:cs typeface="Verdana"/>
                                  </a:rPr>
                                  <m:t>𝑡</m:t>
                                </m:r>
                              </m:e>
                            </m:d>
                            <m:r>
                              <a:rPr lang="en-US" sz="2000" i="1">
                                <a:solidFill>
                                  <a:srgbClr val="093B37"/>
                                </a:solidFill>
                                <a:latin typeface="Cambria Math" panose="02040503050406030204" pitchFamily="18" charset="0"/>
                                <a:cs typeface="Verdana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sz="2000" i="1">
                                    <a:solidFill>
                                      <a:srgbClr val="093B37"/>
                                    </a:solidFill>
                                    <a:latin typeface="Cambria Math"/>
                                    <a:cs typeface="Verdana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solidFill>
                                      <a:srgbClr val="093B37"/>
                                    </a:solidFill>
                                    <a:latin typeface="Cambria Math" panose="02040503050406030204" pitchFamily="18" charset="0"/>
                                    <a:cs typeface="Verdana"/>
                                  </a:rPr>
                                  <m:t>𝑢</m:t>
                                </m:r>
                              </m:e>
                              <m:sub>
                                <m:r>
                                  <a:rPr lang="en-US" sz="2000" i="1">
                                    <a:solidFill>
                                      <a:srgbClr val="093B37"/>
                                    </a:solidFill>
                                    <a:latin typeface="Cambria Math" panose="02040503050406030204" pitchFamily="18" charset="0"/>
                                    <a:cs typeface="Verdana"/>
                                  </a:rPr>
                                  <m:t>2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sz="2000" i="1">
                                    <a:solidFill>
                                      <a:srgbClr val="093B37"/>
                                    </a:solidFill>
                                    <a:latin typeface="Cambria Math"/>
                                    <a:cs typeface="Verdana"/>
                                  </a:rPr>
                                </m:ctrlPr>
                              </m:dPr>
                              <m:e>
                                <m:r>
                                  <a:rPr lang="en-US" sz="2000" i="1">
                                    <a:solidFill>
                                      <a:srgbClr val="093B37"/>
                                    </a:solidFill>
                                    <a:latin typeface="Cambria Math" panose="02040503050406030204" pitchFamily="18" charset="0"/>
                                    <a:cs typeface="Verdana"/>
                                  </a:rPr>
                                  <m:t>𝑡</m:t>
                                </m:r>
                                <m:r>
                                  <a:rPr lang="en-US" sz="2000" i="1">
                                    <a:solidFill>
                                      <a:srgbClr val="093B37"/>
                                    </a:solidFill>
                                    <a:latin typeface="Cambria Math" panose="02040503050406030204" pitchFamily="18" charset="0"/>
                                    <a:cs typeface="Verdana"/>
                                  </a:rPr>
                                  <m:t>+</m:t>
                                </m:r>
                                <m:r>
                                  <a:rPr lang="el-GR" sz="2000" i="1">
                                    <a:solidFill>
                                      <a:srgbClr val="093B37"/>
                                    </a:solidFill>
                                    <a:latin typeface="Cambria Math" panose="02040503050406030204" pitchFamily="18" charset="0"/>
                                    <a:cs typeface="Verdana"/>
                                  </a:rPr>
                                  <m:t>𝜏</m:t>
                                </m:r>
                              </m:e>
                            </m:d>
                            <m:r>
                              <a:rPr lang="en-US" sz="2000" i="1">
                                <a:solidFill>
                                  <a:srgbClr val="093B37"/>
                                </a:solidFill>
                                <a:latin typeface="Cambria Math" panose="02040503050406030204" pitchFamily="18" charset="0"/>
                                <a:cs typeface="Verdana"/>
                              </a:rPr>
                              <m:t>)</m:t>
                            </m:r>
                          </m:num>
                          <m:den>
                            <m:r>
                              <a:rPr lang="en-US" sz="2000" i="1">
                                <a:solidFill>
                                  <a:srgbClr val="093B37"/>
                                </a:solidFill>
                                <a:latin typeface="Cambria Math" panose="02040503050406030204" pitchFamily="18" charset="0"/>
                                <a:cs typeface="Verdana"/>
                              </a:rPr>
                              <m:t>2</m:t>
                            </m:r>
                          </m:den>
                        </m:f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− </m:t>
                        </m:r>
                        <m:sSub>
                          <m:sSubPr>
                            <m:ctrlPr>
                              <a:rPr lang="en-US" sz="2000" i="1">
                                <a:solidFill>
                                  <a:srgbClr val="093B37"/>
                                </a:solidFill>
                                <a:latin typeface="Cambria Math"/>
                                <a:cs typeface="Verdana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093B37"/>
                                </a:solidFill>
                                <a:latin typeface="Cambria Math" panose="02040503050406030204" pitchFamily="18" charset="0"/>
                                <a:cs typeface="Verdana"/>
                              </a:rPr>
                              <m:t>𝑢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rgbClr val="093B37"/>
                                </a:solidFill>
                                <a:latin typeface="Cambria Math" panose="02040503050406030204" pitchFamily="18" charset="0"/>
                                <a:cs typeface="Verdana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US" sz="2000" i="1">
                                <a:solidFill>
                                  <a:srgbClr val="093B37"/>
                                </a:solidFill>
                                <a:latin typeface="Cambria Math"/>
                                <a:cs typeface="Verdana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solidFill>
                                  <a:srgbClr val="093B37"/>
                                </a:solidFill>
                                <a:latin typeface="Cambria Math" panose="02040503050406030204" pitchFamily="18" charset="0"/>
                                <a:cs typeface="Verdana"/>
                              </a:rPr>
                              <m:t>𝑡</m:t>
                            </m:r>
                          </m:e>
                        </m:d>
                      </m:e>
                    </m:d>
                    <m:r>
                      <a:rPr lang="el-GR" sz="2000" i="1">
                        <a:solidFill>
                          <a:srgbClr val="093B37"/>
                        </a:solidFill>
                        <a:latin typeface="Cambria Math" panose="02040503050406030204" pitchFamily="18" charset="0"/>
                        <a:cs typeface="Verdana"/>
                      </a:rPr>
                      <m:t>𝜏</m:t>
                    </m:r>
                  </m:oMath>
                </a14:m>
                <a:r>
                  <a:rPr lang="en-US" sz="2000" i="1" dirty="0">
                    <a:solidFill>
                      <a:srgbClr val="093B37"/>
                    </a:solidFill>
                    <a:latin typeface="Verdana"/>
                    <a:cs typeface="Verdana"/>
                  </a:rPr>
                  <a:t>	</a:t>
                </a:r>
              </a:p>
              <a:p>
                <a:r>
                  <a:rPr lang="en-US" sz="2000" i="1" dirty="0">
                    <a:solidFill>
                      <a:srgbClr val="093B37"/>
                    </a:solidFill>
                    <a:latin typeface="Verdana"/>
                    <a:cs typeface="Verdana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093B37"/>
                            </a:solidFill>
                            <a:latin typeface="Cambria Math"/>
                            <a:cs typeface="Verdana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𝑑</m:t>
                        </m:r>
                      </m:e>
                      <m:sub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𝑠𝑎𝑓𝑒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solidFill>
                              <a:srgbClr val="093B37"/>
                            </a:solidFill>
                            <a:latin typeface="Cambria Math"/>
                            <a:cs typeface="Verdana"/>
                          </a:rPr>
                        </m:ctrlPr>
                      </m:dPr>
                      <m:e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𝑡</m:t>
                        </m:r>
                      </m:e>
                    </m:d>
                    <m:r>
                      <a:rPr lang="en-US" sz="2000" i="1">
                        <a:solidFill>
                          <a:srgbClr val="093B37"/>
                        </a:solidFill>
                        <a:latin typeface="Cambria Math" panose="02040503050406030204" pitchFamily="18" charset="0"/>
                        <a:cs typeface="Verdana"/>
                      </a:rPr>
                      <m:t>=</m:t>
                    </m:r>
                    <m:sSub>
                      <m:sSubPr>
                        <m:ctrlPr>
                          <a:rPr lang="en-US" sz="2000" i="1">
                            <a:solidFill>
                              <a:srgbClr val="093B37"/>
                            </a:solidFill>
                            <a:latin typeface="Cambria Math"/>
                            <a:cs typeface="Verdana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𝑑</m:t>
                        </m:r>
                      </m:e>
                      <m:sub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𝑛𝑒𝑤</m:t>
                        </m:r>
                      </m:sub>
                    </m:sSub>
                    <m:r>
                      <a:rPr lang="en-US" sz="2000" i="1">
                        <a:solidFill>
                          <a:srgbClr val="093B37"/>
                        </a:solidFill>
                        <a:latin typeface="Cambria Math" panose="02040503050406030204" pitchFamily="18" charset="0"/>
                        <a:cs typeface="Verdana"/>
                      </a:rPr>
                      <m:t>+</m:t>
                    </m:r>
                    <m:f>
                      <m:fPr>
                        <m:ctrlPr>
                          <a:rPr lang="en-US" sz="2000" i="1">
                            <a:solidFill>
                              <a:srgbClr val="093B37"/>
                            </a:solidFill>
                            <a:latin typeface="Cambria Math"/>
                            <a:cs typeface="Verdana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000" i="1">
                                <a:solidFill>
                                  <a:srgbClr val="093B37"/>
                                </a:solidFill>
                                <a:latin typeface="Cambria Math"/>
                                <a:cs typeface="Verdana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000" i="1">
                                    <a:solidFill>
                                      <a:srgbClr val="093B37"/>
                                    </a:solidFill>
                                    <a:latin typeface="Cambria Math"/>
                                    <a:cs typeface="Verdana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/>
                                        <a:cs typeface="Verdana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  <m:t>2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/>
                                        <a:cs typeface="Verdana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n-US" sz="2000" i="1">
                                    <a:solidFill>
                                      <a:srgbClr val="093B37"/>
                                    </a:solidFill>
                                    <a:latin typeface="Cambria Math" panose="02040503050406030204" pitchFamily="18" charset="0"/>
                                    <a:cs typeface="Verdana"/>
                                  </a:rPr>
                                  <m:t>+</m:t>
                                </m:r>
                                <m:sSubSup>
                                  <m:sSubSupPr>
                                    <m:ctrlP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/>
                                        <a:cs typeface="Verdana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  <m:t>′</m:t>
                                    </m:r>
                                  </m:sup>
                                </m:sSubSup>
                                <m:d>
                                  <m:dPr>
                                    <m:ctrlP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/>
                                        <a:cs typeface="Verdana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l-GR" sz="2000" i="1">
                                    <a:solidFill>
                                      <a:srgbClr val="093B37"/>
                                    </a:solidFill>
                                    <a:latin typeface="Cambria Math" panose="02040503050406030204" pitchFamily="18" charset="0"/>
                                    <a:cs typeface="Verdana"/>
                                  </a:rPr>
                                  <m:t>𝜏</m:t>
                                </m:r>
                                <m:r>
                                  <a:rPr lang="en-US" sz="2000" i="1">
                                    <a:solidFill>
                                      <a:srgbClr val="093B37"/>
                                    </a:solidFill>
                                    <a:latin typeface="Cambria Math" panose="02040503050406030204" pitchFamily="18" charset="0"/>
                                    <a:cs typeface="Verdana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/>
                                        <a:cs typeface="Verdana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  <m:t>1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/>
                                        <a:cs typeface="Verdana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l-GR" sz="2000" i="1">
                                    <a:solidFill>
                                      <a:srgbClr val="093B37"/>
                                    </a:solidFill>
                                    <a:latin typeface="Cambria Math" panose="02040503050406030204" pitchFamily="18" charset="0"/>
                                    <a:cs typeface="Verdana"/>
                                  </a:rPr>
                                  <m:t> </m:t>
                                </m:r>
                              </m:e>
                            </m:d>
                          </m:e>
                          <m:sup>
                            <m:r>
                              <a:rPr lang="en-US" sz="2000" i="1">
                                <a:solidFill>
                                  <a:srgbClr val="093B37"/>
                                </a:solidFill>
                                <a:latin typeface="Cambria Math" panose="02040503050406030204" pitchFamily="18" charset="0"/>
                                <a:cs typeface="Verdana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2</m:t>
                        </m:r>
                        <m:sSub>
                          <m:sSubPr>
                            <m:ctrlPr>
                              <a:rPr lang="en-US" sz="2000" i="1">
                                <a:solidFill>
                                  <a:srgbClr val="093B37"/>
                                </a:solidFill>
                                <a:latin typeface="Cambria Math"/>
                                <a:cs typeface="Verdana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093B37"/>
                                </a:solidFill>
                                <a:latin typeface="Cambria Math" panose="02040503050406030204" pitchFamily="18" charset="0"/>
                                <a:cs typeface="Verdana"/>
                              </a:rPr>
                              <m:t>𝑏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rgbClr val="093B37"/>
                                </a:solidFill>
                                <a:latin typeface="Cambria Math" panose="02040503050406030204" pitchFamily="18" charset="0"/>
                                <a:cs typeface="Verdana"/>
                              </a:rPr>
                              <m:t>2</m:t>
                            </m:r>
                            <m:r>
                              <a:rPr lang="en-US" sz="2000" i="1">
                                <a:solidFill>
                                  <a:srgbClr val="093B37"/>
                                </a:solidFill>
                                <a:latin typeface="Cambria Math" panose="02040503050406030204" pitchFamily="18" charset="0"/>
                                <a:cs typeface="Verdana"/>
                              </a:rPr>
                              <m:t>𝑐𝑜𝑚𝑓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000" i="1" dirty="0">
                    <a:solidFill>
                      <a:srgbClr val="093B37"/>
                    </a:solidFill>
                    <a:latin typeface="Verdana"/>
                    <a:cs typeface="Verdana"/>
                  </a:rPr>
                  <a:t>	</a:t>
                </a:r>
              </a:p>
              <a:p>
                <a:r>
                  <a:rPr lang="en-US" sz="2000" i="1" dirty="0">
                    <a:solidFill>
                      <a:srgbClr val="093B37"/>
                    </a:solidFill>
                    <a:latin typeface="Verdana"/>
                    <a:cs typeface="Verdana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093B37"/>
                            </a:solidFill>
                            <a:latin typeface="Cambria Math"/>
                            <a:cs typeface="Verdana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𝑑</m:t>
                        </m:r>
                      </m:e>
                      <m:sub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𝑢𝑛𝑠𝑎𝑓𝑒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solidFill>
                              <a:srgbClr val="093B37"/>
                            </a:solidFill>
                            <a:latin typeface="Cambria Math"/>
                            <a:cs typeface="Verdana"/>
                          </a:rPr>
                        </m:ctrlPr>
                      </m:dPr>
                      <m:e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𝑡</m:t>
                        </m:r>
                      </m:e>
                    </m:d>
                    <m:r>
                      <a:rPr lang="en-US" sz="2000" i="1">
                        <a:solidFill>
                          <a:srgbClr val="093B37"/>
                        </a:solidFill>
                        <a:latin typeface="Cambria Math" panose="02040503050406030204" pitchFamily="18" charset="0"/>
                        <a:cs typeface="Verdana"/>
                      </a:rPr>
                      <m:t>=</m:t>
                    </m:r>
                    <m:sSub>
                      <m:sSubPr>
                        <m:ctrlPr>
                          <a:rPr lang="en-US" sz="2000" i="1">
                            <a:solidFill>
                              <a:srgbClr val="093B37"/>
                            </a:solidFill>
                            <a:latin typeface="Cambria Math"/>
                            <a:cs typeface="Verdana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𝑑</m:t>
                        </m:r>
                      </m:e>
                      <m:sub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𝑛𝑒𝑤</m:t>
                        </m:r>
                      </m:sub>
                    </m:sSub>
                    <m:r>
                      <a:rPr lang="en-US" sz="2000" i="1">
                        <a:solidFill>
                          <a:srgbClr val="093B37"/>
                        </a:solidFill>
                        <a:latin typeface="Cambria Math" panose="02040503050406030204" pitchFamily="18" charset="0"/>
                        <a:cs typeface="Verdana"/>
                      </a:rPr>
                      <m:t>+</m:t>
                    </m:r>
                    <m:f>
                      <m:fPr>
                        <m:ctrlPr>
                          <a:rPr lang="en-US" sz="2000" i="1">
                            <a:solidFill>
                              <a:srgbClr val="093B37"/>
                            </a:solidFill>
                            <a:latin typeface="Cambria Math"/>
                            <a:cs typeface="Verdana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000" i="1">
                                <a:solidFill>
                                  <a:srgbClr val="093B37"/>
                                </a:solidFill>
                                <a:latin typeface="Cambria Math"/>
                                <a:cs typeface="Verdana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000" i="1">
                                    <a:solidFill>
                                      <a:srgbClr val="093B37"/>
                                    </a:solidFill>
                                    <a:latin typeface="Cambria Math"/>
                                    <a:cs typeface="Verdana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/>
                                        <a:cs typeface="Verdana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  <m:t>2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/>
                                        <a:cs typeface="Verdana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n-US" sz="2000" i="1">
                                    <a:solidFill>
                                      <a:srgbClr val="093B37"/>
                                    </a:solidFill>
                                    <a:latin typeface="Cambria Math" panose="02040503050406030204" pitchFamily="18" charset="0"/>
                                    <a:cs typeface="Verdana"/>
                                  </a:rPr>
                                  <m:t>+</m:t>
                                </m:r>
                                <m:sSubSup>
                                  <m:sSubSupPr>
                                    <m:ctrlP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/>
                                        <a:cs typeface="Verdana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  <m:t>′</m:t>
                                    </m:r>
                                  </m:sup>
                                </m:sSubSup>
                                <m:d>
                                  <m:dPr>
                                    <m:ctrlP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/>
                                        <a:cs typeface="Verdana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l-GR" sz="2000" i="1">
                                    <a:solidFill>
                                      <a:srgbClr val="093B37"/>
                                    </a:solidFill>
                                    <a:latin typeface="Cambria Math" panose="02040503050406030204" pitchFamily="18" charset="0"/>
                                    <a:cs typeface="Verdana"/>
                                  </a:rPr>
                                  <m:t>𝜏</m:t>
                                </m:r>
                                <m:r>
                                  <a:rPr lang="en-US" sz="2000" i="1">
                                    <a:solidFill>
                                      <a:srgbClr val="093B37"/>
                                    </a:solidFill>
                                    <a:latin typeface="Cambria Math" panose="02040503050406030204" pitchFamily="18" charset="0"/>
                                    <a:cs typeface="Verdana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/>
                                        <a:cs typeface="Verdana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  <m:t>1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/>
                                        <a:cs typeface="Verdana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i="1">
                                        <a:solidFill>
                                          <a:srgbClr val="093B37"/>
                                        </a:solidFill>
                                        <a:latin typeface="Cambria Math" panose="02040503050406030204" pitchFamily="18" charset="0"/>
                                        <a:cs typeface="Verdana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l-GR" sz="2000" i="1">
                                    <a:solidFill>
                                      <a:srgbClr val="093B37"/>
                                    </a:solidFill>
                                    <a:latin typeface="Cambria Math" panose="02040503050406030204" pitchFamily="18" charset="0"/>
                                    <a:cs typeface="Verdana"/>
                                  </a:rPr>
                                  <m:t> </m:t>
                                </m:r>
                              </m:e>
                            </m:d>
                          </m:e>
                          <m:sup>
                            <m:r>
                              <a:rPr lang="en-US" sz="2000" i="1">
                                <a:solidFill>
                                  <a:srgbClr val="093B37"/>
                                </a:solidFill>
                                <a:latin typeface="Cambria Math" panose="02040503050406030204" pitchFamily="18" charset="0"/>
                                <a:cs typeface="Verdana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000" i="1">
                            <a:solidFill>
                              <a:srgbClr val="093B37"/>
                            </a:solidFill>
                            <a:latin typeface="Cambria Math" panose="02040503050406030204" pitchFamily="18" charset="0"/>
                            <a:cs typeface="Verdana"/>
                          </a:rPr>
                          <m:t>2</m:t>
                        </m:r>
                        <m:sSub>
                          <m:sSubPr>
                            <m:ctrlPr>
                              <a:rPr lang="en-US" sz="2000" i="1">
                                <a:solidFill>
                                  <a:srgbClr val="093B37"/>
                                </a:solidFill>
                                <a:latin typeface="Cambria Math"/>
                                <a:cs typeface="Verdana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093B37"/>
                                </a:solidFill>
                                <a:latin typeface="Cambria Math" panose="02040503050406030204" pitchFamily="18" charset="0"/>
                                <a:cs typeface="Verdana"/>
                              </a:rPr>
                              <m:t>𝑏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rgbClr val="093B37"/>
                                </a:solidFill>
                                <a:latin typeface="Cambria Math" panose="02040503050406030204" pitchFamily="18" charset="0"/>
                                <a:cs typeface="Verdana"/>
                              </a:rPr>
                              <m:t>2</m:t>
                            </m:r>
                            <m:r>
                              <a:rPr lang="en-US" sz="2000" i="1">
                                <a:solidFill>
                                  <a:srgbClr val="093B37"/>
                                </a:solidFill>
                                <a:latin typeface="Cambria Math" panose="02040503050406030204" pitchFamily="18" charset="0"/>
                                <a:cs typeface="Verdana"/>
                              </a:rPr>
                              <m:t>𝑚𝑎𝑥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/>
                  <a:t>	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F022A9F-064B-465E-A003-B096101310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8485" y="2265878"/>
                <a:ext cx="6895750" cy="3685048"/>
              </a:xfrm>
              <a:prstGeom prst="rect">
                <a:avLst/>
              </a:prstGeom>
              <a:blipFill>
                <a:blip r:embed="rId3"/>
                <a:stretch>
                  <a:fillRect l="-9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40901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xmlns="" id="{325C830A-4717-114E-9A5D-277D1DEAB2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7154" y="1522106"/>
            <a:ext cx="10267462" cy="4587399"/>
          </a:xfrm>
        </p:spPr>
        <p:txBody>
          <a:bodyPr/>
          <a:lstStyle/>
          <a:p>
            <a:pPr marL="0" lvl="0" indent="0">
              <a:spcAft>
                <a:spcPts val="0"/>
              </a:spcAft>
              <a:buClrTx/>
              <a:buNone/>
            </a:pPr>
            <a:r>
              <a:rPr lang="en-US" altLang="ja-JP" sz="1800" b="1" kern="1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34" charset="-128"/>
                <a:cs typeface="Arial" panose="020B0604020202020204" pitchFamily="34" charset="0"/>
              </a:rPr>
              <a:t> 2. Design constraints (not technology neutral)</a:t>
            </a:r>
          </a:p>
          <a:p>
            <a:pPr marL="800100" lvl="1" indent="-342900">
              <a:spcBef>
                <a:spcPts val="0"/>
              </a:spcBef>
              <a:spcAft>
                <a:spcPts val="0"/>
              </a:spcAft>
              <a:buClrTx/>
            </a:pPr>
            <a:r>
              <a:rPr lang="en-US" altLang="ja-JP" sz="1600" kern="1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34" charset="-128"/>
                <a:cs typeface="Arial" panose="020B0604020202020204" pitchFamily="34" charset="0"/>
              </a:rPr>
              <a:t>In order to meet the required performance, the underlying approach would likely need to be implemented into the system software when assessing the criticality of a situation</a:t>
            </a:r>
          </a:p>
          <a:p>
            <a:pPr marL="800100" lvl="1" indent="-342900">
              <a:spcBef>
                <a:spcPts val="0"/>
              </a:spcBef>
              <a:spcAft>
                <a:spcPts val="0"/>
              </a:spcAft>
              <a:buClrTx/>
            </a:pPr>
            <a:r>
              <a:rPr lang="en-US" altLang="ja-JP" sz="1600" kern="1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34" charset="-128"/>
                <a:cs typeface="Arial" panose="020B0604020202020204" pitchFamily="34" charset="0"/>
              </a:rPr>
              <a:t>So instead of setting a performance expectation, the approach is so detailed, that it would likely be a technical requirement on implementation </a:t>
            </a:r>
            <a:endParaRPr lang="x-none" dirty="0"/>
          </a:p>
          <a:p>
            <a:pPr lvl="5"/>
            <a:endParaRPr lang="x-none" dirty="0"/>
          </a:p>
          <a:p>
            <a:r>
              <a:rPr lang="x-none" b="1" u="sng" dirty="0"/>
              <a:t>EC reply</a:t>
            </a:r>
          </a:p>
          <a:p>
            <a:pPr marL="914400" lvl="1" indent="-457200">
              <a:spcAft>
                <a:spcPts val="600"/>
              </a:spcAft>
              <a:buFont typeface="+mj-lt"/>
              <a:buAutoNum type="arabicPeriod"/>
            </a:pPr>
            <a:r>
              <a:rPr lang="x-none" dirty="0"/>
              <a:t>Is industry suggesting that </a:t>
            </a:r>
            <a:r>
              <a:rPr lang="x-none" u="sng" dirty="0"/>
              <a:t>ALKS vehicles will not be able to be as safe as a competent human driver without using an approximation of her/his driving logic</a:t>
            </a:r>
            <a:r>
              <a:rPr lang="x-none" dirty="0"/>
              <a:t>? </a:t>
            </a:r>
          </a:p>
          <a:p>
            <a:pPr marL="914400" lvl="1" indent="-457200">
              <a:spcAft>
                <a:spcPts val="600"/>
              </a:spcAft>
              <a:buFont typeface="+mj-lt"/>
              <a:buAutoNum type="arabicPeriod"/>
            </a:pPr>
            <a:r>
              <a:rPr lang="x-none" dirty="0"/>
              <a:t>Is it possible that a </a:t>
            </a:r>
            <a:r>
              <a:rPr lang="x-none" b="1" dirty="0"/>
              <a:t>shorter reaction time </a:t>
            </a:r>
            <a:r>
              <a:rPr lang="x-none" dirty="0"/>
              <a:t>and a continuous monitoring by the ALKS would not be sufficient to have in place something better than the </a:t>
            </a:r>
            <a:r>
              <a:rPr lang="x-none" b="1" dirty="0"/>
              <a:t>driver model proposed by the EC</a:t>
            </a:r>
            <a:r>
              <a:rPr lang="x-none" dirty="0"/>
              <a:t>?</a:t>
            </a:r>
          </a:p>
          <a:p>
            <a:pPr marL="914400" lvl="1" indent="-457200">
              <a:spcAft>
                <a:spcPts val="600"/>
              </a:spcAft>
              <a:buFont typeface="+mj-lt"/>
              <a:buAutoNum type="arabicPeriod"/>
            </a:pPr>
            <a:r>
              <a:rPr lang="x-none" dirty="0"/>
              <a:t>The model is set to be a performance model and there is no requirement to implement such a high-level control logic. For this reason </a:t>
            </a:r>
            <a:r>
              <a:rPr lang="x-none" b="1" dirty="0"/>
              <a:t>also this comment does not seem to hold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xmlns="" id="{A3D04097-0D46-B446-B15F-98738736D2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/>
              <a:t>OICA’s comments (UNR157-04-10) to EC proposed text (UNR157-03-06)</a:t>
            </a:r>
          </a:p>
        </p:txBody>
      </p:sp>
    </p:spTree>
    <p:extLst>
      <p:ext uri="{BB962C8B-B14F-4D97-AF65-F5344CB8AC3E}">
        <p14:creationId xmlns:p14="http://schemas.microsoft.com/office/powerpoint/2010/main" val="172041318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The deceleration is relative to the values of </a:t>
            </a:r>
            <a:r>
              <a:rPr lang="en-GB" dirty="0" err="1"/>
              <a:t>PFS</a:t>
            </a:r>
            <a:r>
              <a:rPr lang="en-GB" dirty="0"/>
              <a:t> and CFS</a:t>
            </a:r>
          </a:p>
          <a:p>
            <a:pPr marL="0" indent="0">
              <a:buNone/>
            </a:pPr>
            <a:r>
              <a:rPr lang="en-GB" i="1" dirty="0" err="1"/>
              <a:t>PFS</a:t>
            </a:r>
            <a:r>
              <a:rPr lang="en-GB" i="1" dirty="0"/>
              <a:t> value of 1 induces full comfortable deceleration (e.g. 3 m/s</a:t>
            </a:r>
            <a:r>
              <a:rPr lang="en-GB" i="1" baseline="30000" dirty="0"/>
              <a:t>2</a:t>
            </a:r>
            <a:r>
              <a:rPr lang="en-GB" i="1" dirty="0"/>
              <a:t>)</a:t>
            </a:r>
          </a:p>
          <a:p>
            <a:pPr marL="0" indent="0">
              <a:buNone/>
            </a:pPr>
            <a:r>
              <a:rPr lang="en-GB" i="1" dirty="0"/>
              <a:t>CFS value of 1 induces full deceleration (e.g. 6 m/s</a:t>
            </a:r>
            <a:r>
              <a:rPr lang="en-GB" i="1" baseline="30000" dirty="0"/>
              <a:t>2</a:t>
            </a:r>
            <a:r>
              <a:rPr lang="en-GB" i="1" dirty="0"/>
              <a:t>)</a:t>
            </a:r>
          </a:p>
          <a:p>
            <a:pPr marL="0" indent="0">
              <a:buNone/>
            </a:pPr>
            <a:r>
              <a:rPr lang="en-GB" i="1" dirty="0" err="1"/>
              <a:t>PFS</a:t>
            </a:r>
            <a:r>
              <a:rPr lang="en-GB" i="1" dirty="0"/>
              <a:t> value of 0.2 induces 20% of comfortable deceleration (e.g. 0.6 m/s</a:t>
            </a:r>
            <a:r>
              <a:rPr lang="en-GB" i="1" baseline="30000" dirty="0"/>
              <a:t>2</a:t>
            </a:r>
            <a:r>
              <a:rPr lang="en-GB" i="1" dirty="0"/>
              <a:t>)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The suggested model has the ability to apply a calm deceleration proactively, to avoid getting into a more serious (and possibly unavoidable) conflict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Capacity for calm proactive reaction</a:t>
            </a:r>
          </a:p>
        </p:txBody>
      </p:sp>
    </p:spTree>
    <p:extLst>
      <p:ext uri="{BB962C8B-B14F-4D97-AF65-F5344CB8AC3E}">
        <p14:creationId xmlns:p14="http://schemas.microsoft.com/office/powerpoint/2010/main" val="286648315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B7F4886-AE4B-F84C-B150-41739E17465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x-none" dirty="0"/>
              <a:t>Background information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0C194BA8-92A4-A544-A4EE-A8F701682FB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x-none" dirty="0"/>
              <a:t>Section 2. Cut-in scenario: additional results</a:t>
            </a:r>
          </a:p>
        </p:txBody>
      </p:sp>
    </p:spTree>
    <p:extLst>
      <p:ext uri="{BB962C8B-B14F-4D97-AF65-F5344CB8AC3E}">
        <p14:creationId xmlns:p14="http://schemas.microsoft.com/office/powerpoint/2010/main" val="129599246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F846CB2A-57D8-704A-8721-EED6E60D53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Ego vehicle longitudinal speed  </a:t>
            </a:r>
            <a:r>
              <a:rPr lang="en-GB" dirty="0"/>
              <a:t>10 – 130 kph</a:t>
            </a:r>
          </a:p>
          <a:p>
            <a:pPr marL="0" indent="0">
              <a:buNone/>
            </a:pPr>
            <a:r>
              <a:rPr lang="en-GB" b="1" dirty="0"/>
              <a:t>Cutting-in vehicle longitudinal speed </a:t>
            </a:r>
            <a:r>
              <a:rPr lang="en-GB" dirty="0"/>
              <a:t>10 – 120 kph </a:t>
            </a:r>
          </a:p>
          <a:p>
            <a:pPr marL="0" indent="0">
              <a:buNone/>
            </a:pPr>
            <a:r>
              <a:rPr lang="en-GB" b="1" dirty="0"/>
              <a:t>Cutting-in vehicle lateral speed </a:t>
            </a:r>
            <a:r>
              <a:rPr lang="en-GB" dirty="0"/>
              <a:t>10 – 120 kph </a:t>
            </a:r>
          </a:p>
          <a:p>
            <a:pPr marL="0" indent="0">
              <a:buNone/>
            </a:pPr>
            <a:r>
              <a:rPr lang="en-GB" b="1" dirty="0"/>
              <a:t>Initial longitudinal distance </a:t>
            </a:r>
            <a:r>
              <a:rPr lang="en-GB" dirty="0"/>
              <a:t>1 – 60 m (1 – 120 for high speeds)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F138FB5A-7D70-E647-8229-AC8ACAD6B8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Range</a:t>
            </a:r>
            <a:r>
              <a:rPr lang="it-IT" dirty="0"/>
              <a:t> of concrete scenario </a:t>
            </a:r>
            <a:r>
              <a:rPr lang="it-IT" dirty="0" err="1"/>
              <a:t>assessed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89944673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818068DE-85ED-CC43-B531-B9423BCCC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0722" y="1841122"/>
            <a:ext cx="10267462" cy="4170363"/>
          </a:xfrm>
        </p:spPr>
        <p:txBody>
          <a:bodyPr/>
          <a:lstStyle/>
          <a:p>
            <a:r>
              <a:rPr lang="en-US" sz="2000" b="1" dirty="0"/>
              <a:t>Reaction time:</a:t>
            </a:r>
          </a:p>
          <a:p>
            <a:pPr lvl="1"/>
            <a:r>
              <a:rPr lang="en-US" dirty="0"/>
              <a:t>Reg157 -&gt; 0.35 sec</a:t>
            </a:r>
          </a:p>
          <a:p>
            <a:pPr lvl="1"/>
            <a:r>
              <a:rPr lang="en-US" dirty="0"/>
              <a:t>CC human driver, FSM, RSS -&gt; 0.75 sec</a:t>
            </a:r>
          </a:p>
          <a:p>
            <a:r>
              <a:rPr lang="en-US" sz="2000" b="1" dirty="0"/>
              <a:t>Maximum deceleration (ego-vehicle)</a:t>
            </a:r>
          </a:p>
          <a:p>
            <a:pPr lvl="1"/>
            <a:r>
              <a:rPr lang="en-US" dirty="0"/>
              <a:t>CC human driver, RSS -&gt; 0.774 G</a:t>
            </a:r>
          </a:p>
          <a:p>
            <a:pPr lvl="1"/>
            <a:r>
              <a:rPr lang="en-US" dirty="0"/>
              <a:t>Reg157, FSM -&gt; 6 m/s</a:t>
            </a:r>
            <a:r>
              <a:rPr lang="en-US" baseline="30000" dirty="0"/>
              <a:t>2</a:t>
            </a:r>
          </a:p>
          <a:p>
            <a:r>
              <a:rPr lang="en-US" sz="2000" b="1" dirty="0"/>
              <a:t>Maximum jerk (ego-vehicle, absolute)</a:t>
            </a:r>
          </a:p>
          <a:p>
            <a:pPr lvl="1"/>
            <a:r>
              <a:rPr lang="en-US" dirty="0"/>
              <a:t>CC human driver, RSS, FSM -&gt; 12.65 m/s</a:t>
            </a:r>
            <a:r>
              <a:rPr lang="en-US" baseline="30000" dirty="0"/>
              <a:t>3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D5EA0470-5797-F641-B9B4-49A373A78C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/>
              <a:t>Parameters used in the simulations</a:t>
            </a:r>
          </a:p>
        </p:txBody>
      </p:sp>
    </p:spTree>
    <p:extLst>
      <p:ext uri="{BB962C8B-B14F-4D97-AF65-F5344CB8AC3E}">
        <p14:creationId xmlns:p14="http://schemas.microsoft.com/office/powerpoint/2010/main" val="55006396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Cut in Unpreventable </a:t>
            </a:r>
          </a:p>
        </p:txBody>
      </p:sp>
      <p:pic>
        <p:nvPicPr>
          <p:cNvPr id="21" name="Picture 20" descr="Chart&#10;&#10;Description automatically generated">
            <a:extLst>
              <a:ext uri="{FF2B5EF4-FFF2-40B4-BE49-F238E27FC236}">
                <a16:creationId xmlns:a16="http://schemas.microsoft.com/office/drawing/2014/main" xmlns="" id="{171055E4-9A92-4A11-8204-2E0E552FC79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2668" y="1659489"/>
            <a:ext cx="5852172" cy="4389129"/>
          </a:xfrm>
          <a:prstGeom prst="rect">
            <a:avLst/>
          </a:prstGeom>
        </p:spPr>
      </p:pic>
      <p:pic>
        <p:nvPicPr>
          <p:cNvPr id="24" name="Picture 23" descr="Chart&#10;&#10;Description automatically generated">
            <a:extLst>
              <a:ext uri="{FF2B5EF4-FFF2-40B4-BE49-F238E27FC236}">
                <a16:creationId xmlns:a16="http://schemas.microsoft.com/office/drawing/2014/main" xmlns="" id="{599960E1-F2FF-4B0E-8820-38C7BF927A1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496" y="1740443"/>
            <a:ext cx="5852172" cy="4389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76717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B7F4886-AE4B-F84C-B150-41739E17465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x-none" dirty="0"/>
              <a:t>Background information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0C194BA8-92A4-A544-A4EE-A8F701682FB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x-none" dirty="0"/>
              <a:t>Section 3. Criticality based classification of preventable scenarios</a:t>
            </a:r>
          </a:p>
        </p:txBody>
      </p:sp>
    </p:spTree>
    <p:extLst>
      <p:ext uri="{BB962C8B-B14F-4D97-AF65-F5344CB8AC3E}">
        <p14:creationId xmlns:p14="http://schemas.microsoft.com/office/powerpoint/2010/main" val="73221403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Criticality-based classification using Fuzzy SMs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F4E61936-6028-4592-8DE8-5D35E8C6B4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7153" y="1825624"/>
            <a:ext cx="10492030" cy="41703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In each simulation, PFS and CFS (see background information) are calculated for each simulation step. They take values for 0 to 1, with:</a:t>
            </a:r>
          </a:p>
          <a:p>
            <a:pPr marL="0" indent="0">
              <a:buNone/>
            </a:pPr>
            <a:r>
              <a:rPr lang="en-US" dirty="0" err="1"/>
              <a:t>PFS</a:t>
            </a:r>
            <a:r>
              <a:rPr lang="en-US" dirty="0"/>
              <a:t> = 1, the situation is “proactively unsafe”, the ego vehicle would not avoid an accident in case of a hard deceleration of the preceding vehicle</a:t>
            </a:r>
          </a:p>
          <a:p>
            <a:pPr marL="0" indent="0">
              <a:buNone/>
            </a:pPr>
            <a:r>
              <a:rPr lang="en-US" dirty="0"/>
              <a:t>CFS = 1, the situation is “critically unsafe”, there is a severe conflict, and a very hard deceleration is required</a:t>
            </a:r>
          </a:p>
          <a:p>
            <a:pPr marL="0" indent="0">
              <a:buNone/>
            </a:pPr>
            <a:r>
              <a:rPr lang="en-US" dirty="0"/>
              <a:t>By the maximum value of each scenario we classify in:</a:t>
            </a:r>
          </a:p>
          <a:p>
            <a:pPr marL="0" indent="0">
              <a:buNone/>
            </a:pPr>
            <a:r>
              <a:rPr lang="en-US" b="1" dirty="0"/>
              <a:t>Easy: </a:t>
            </a:r>
            <a:r>
              <a:rPr lang="en-US" b="1" dirty="0" err="1"/>
              <a:t>PFS</a:t>
            </a:r>
            <a:r>
              <a:rPr lang="en-US" b="1" dirty="0"/>
              <a:t> &lt;=0.85, Medium: </a:t>
            </a:r>
            <a:r>
              <a:rPr lang="en-US" b="1" dirty="0" err="1"/>
              <a:t>PFS</a:t>
            </a:r>
            <a:r>
              <a:rPr lang="en-US" b="1" dirty="0"/>
              <a:t>&gt;0.85 and CFS &lt;0.9, Hard: CFS=&gt;0.9</a:t>
            </a:r>
          </a:p>
        </p:txBody>
      </p:sp>
    </p:spTree>
    <p:extLst>
      <p:ext uri="{BB962C8B-B14F-4D97-AF65-F5344CB8AC3E}">
        <p14:creationId xmlns:p14="http://schemas.microsoft.com/office/powerpoint/2010/main" val="135916047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Classification for cut out scenarios</a:t>
            </a:r>
          </a:p>
        </p:txBody>
      </p:sp>
      <p:pic>
        <p:nvPicPr>
          <p:cNvPr id="11" name="Content Placeholder 10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xmlns="" id="{0E16CCC2-3F99-489C-97CD-3AD1E047E47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692" y="2197929"/>
            <a:ext cx="4876800" cy="3657600"/>
          </a:xfrm>
        </p:spPr>
      </p:pic>
      <p:pic>
        <p:nvPicPr>
          <p:cNvPr id="15" name="Picture 14" descr="Chart&#10;&#10;Description automatically generated">
            <a:extLst>
              <a:ext uri="{FF2B5EF4-FFF2-40B4-BE49-F238E27FC236}">
                <a16:creationId xmlns:a16="http://schemas.microsoft.com/office/drawing/2014/main" xmlns="" id="{72FCE112-D077-426A-ABAE-9B460C7E17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0478" y="2197929"/>
            <a:ext cx="48768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76325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Classification for cut out scenarios</a:t>
            </a:r>
          </a:p>
        </p:txBody>
      </p:sp>
      <p:pic>
        <p:nvPicPr>
          <p:cNvPr id="13" name="Picture 12" descr="Chart&#10;&#10;Description automatically generated">
            <a:extLst>
              <a:ext uri="{FF2B5EF4-FFF2-40B4-BE49-F238E27FC236}">
                <a16:creationId xmlns:a16="http://schemas.microsoft.com/office/drawing/2014/main" xmlns="" id="{D448609B-4264-476D-A688-23138BA306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6815" y="2150427"/>
            <a:ext cx="4876800" cy="36576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31C6E9B6-1B78-4FE5-A0C1-0D4323EFA9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5685" y="2150427"/>
            <a:ext cx="48768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70169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B7F4886-AE4B-F84C-B150-41739E17465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x-none" dirty="0"/>
              <a:t>Background information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0C194BA8-92A4-A544-A4EE-A8F701682FB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x-none" dirty="0"/>
              <a:t>Section 4. Car-following and cut-out</a:t>
            </a:r>
          </a:p>
        </p:txBody>
      </p:sp>
    </p:spTree>
    <p:extLst>
      <p:ext uri="{BB962C8B-B14F-4D97-AF65-F5344CB8AC3E}">
        <p14:creationId xmlns:p14="http://schemas.microsoft.com/office/powerpoint/2010/main" val="10305202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xmlns="" id="{325C830A-4717-114E-9A5D-277D1DEAB2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7154" y="1522106"/>
            <a:ext cx="10267462" cy="4587399"/>
          </a:xfrm>
        </p:spPr>
        <p:txBody>
          <a:bodyPr/>
          <a:lstStyle/>
          <a:p>
            <a:pPr marL="0" lvl="0" indent="0">
              <a:spcAft>
                <a:spcPts val="0"/>
              </a:spcAft>
              <a:buClrTx/>
              <a:buNone/>
            </a:pPr>
            <a:r>
              <a:rPr lang="en-US" altLang="ja-JP" sz="1800" b="1" kern="1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34" charset="-128"/>
                <a:cs typeface="Arial" panose="020B0604020202020204" pitchFamily="34" charset="0"/>
              </a:rPr>
              <a:t> 3. Possible Intel patent conflicts</a:t>
            </a:r>
          </a:p>
          <a:p>
            <a:pPr marL="742950" lvl="1" indent="-285750">
              <a:spcBef>
                <a:spcPts val="0"/>
              </a:spcBef>
              <a:spcAft>
                <a:spcPts val="0"/>
              </a:spcAft>
              <a:buClrTx/>
            </a:pPr>
            <a:r>
              <a:rPr lang="en-US" altLang="ja-JP" sz="1600" kern="1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34" charset="-128"/>
                <a:cs typeface="Arial" panose="020B0604020202020204" pitchFamily="34" charset="0"/>
              </a:rPr>
              <a:t>The proposed approach could require the use (see 2.) of certain potentially protected IP, as some aspects of the RSS are protected by international patents (WO2018115963, WO2019180506, WO2020035728, WO2020245654)</a:t>
            </a:r>
          </a:p>
          <a:p>
            <a:pPr lvl="5"/>
            <a:endParaRPr lang="x-none" dirty="0"/>
          </a:p>
          <a:p>
            <a:r>
              <a:rPr lang="x-none" b="1" u="sng" dirty="0"/>
              <a:t>EC reply</a:t>
            </a:r>
          </a:p>
          <a:p>
            <a:pPr marL="914400" lvl="1" indent="-457200">
              <a:spcAft>
                <a:spcPts val="600"/>
              </a:spcAft>
              <a:buFont typeface="+mj-lt"/>
              <a:buAutoNum type="arabicPeriod"/>
            </a:pPr>
            <a:r>
              <a:rPr lang="x-none" dirty="0"/>
              <a:t>Even in the case that the comment would hold true for the RSS, since the EC </a:t>
            </a:r>
            <a:r>
              <a:rPr lang="x-none" b="1" dirty="0"/>
              <a:t>is not suggesting to use the RSS </a:t>
            </a:r>
            <a:r>
              <a:rPr lang="x-none" dirty="0"/>
              <a:t>as performance model and the proposed approach is included in the legislation as a set of equations on which there cannot be protected IP, even in the case that an OEM would use the equation as part of the high-level vehicle controller there would be no issue. For this reason </a:t>
            </a:r>
            <a:r>
              <a:rPr lang="x-none" b="1" dirty="0"/>
              <a:t>also this comment does not seem to hold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xmlns="" id="{A3D04097-0D46-B446-B15F-98738736D2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/>
              <a:t>OICA’s comments (UNR157-04-10) to EC proposed text (UNR157-03-06)</a:t>
            </a:r>
          </a:p>
        </p:txBody>
      </p:sp>
    </p:spTree>
    <p:extLst>
      <p:ext uri="{BB962C8B-B14F-4D97-AF65-F5344CB8AC3E}">
        <p14:creationId xmlns:p14="http://schemas.microsoft.com/office/powerpoint/2010/main" val="334975713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967154" y="1825624"/>
                <a:ext cx="10267462" cy="4170363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GB" b="1" dirty="0"/>
                  <a:t>Steady state speed  </a:t>
                </a:r>
                <a:r>
                  <a:rPr lang="en-GB" dirty="0"/>
                  <a:t>2 – 130 kph</a:t>
                </a:r>
              </a:p>
              <a:p>
                <a:pPr marL="0" indent="0">
                  <a:buNone/>
                </a:pPr>
                <a:r>
                  <a:rPr lang="en-GB" b="1" dirty="0"/>
                  <a:t>Leader’s deceleration rate </a:t>
                </a:r>
                <a:r>
                  <a:rPr lang="en-GB" dirty="0"/>
                  <a:t>0.05 – 1 G</a:t>
                </a:r>
              </a:p>
              <a:p>
                <a:pPr marL="0" indent="0">
                  <a:buNone/>
                </a:pPr>
                <a:r>
                  <a:rPr lang="en-GB" b="1" dirty="0"/>
                  <a:t>Initial distance</a:t>
                </a:r>
                <a:r>
                  <a:rPr lang="en-GB" dirty="0"/>
                  <a:t>:</a:t>
                </a:r>
              </a:p>
              <a:p>
                <a:r>
                  <a:rPr lang="en-GB" dirty="0"/>
                  <a:t>CC human driver model </a:t>
                </a:r>
                <a:r>
                  <a:rPr lang="en-GB" dirty="0">
                    <a:sym typeface="Wingdings" panose="05000000000000000000" pitchFamily="2" charset="2"/>
                  </a:rPr>
                  <a:t>  2 sec </a:t>
                </a:r>
                <a:r>
                  <a:rPr lang="en-GB" dirty="0" err="1">
                    <a:sym typeface="Wingdings" panose="05000000000000000000" pitchFamily="2" charset="2"/>
                  </a:rPr>
                  <a:t>THW</a:t>
                </a:r>
                <a:endParaRPr lang="en-GB" dirty="0"/>
              </a:p>
              <a:p>
                <a:r>
                  <a:rPr lang="en-GB" dirty="0"/>
                  <a:t>RSS model </a:t>
                </a:r>
                <a:r>
                  <a:rPr lang="en-GB" dirty="0">
                    <a:sym typeface="Wingdings" panose="05000000000000000000" pitchFamily="2" charset="2"/>
                  </a:rPr>
                  <a:t> For time equal to </a:t>
                </a:r>
                <a14:m>
                  <m:oMath xmlns:m="http://schemas.openxmlformats.org/officeDocument/2006/math">
                    <m:r>
                      <a:rPr lang="el-GR" i="1" dirty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𝜏</m:t>
                    </m:r>
                  </m:oMath>
                </a14:m>
                <a:r>
                  <a:rPr lang="el-GR" dirty="0">
                    <a:sym typeface="Wingdings" panose="05000000000000000000" pitchFamily="2" charset="2"/>
                  </a:rPr>
                  <a:t>, </a:t>
                </a:r>
                <a:r>
                  <a:rPr lang="en-US" dirty="0">
                    <a:sym typeface="Wingdings" panose="05000000000000000000" pitchFamily="2" charset="2"/>
                  </a:rPr>
                  <a:t>d</a:t>
                </a:r>
                <a:r>
                  <a:rPr lang="en-GB" dirty="0">
                    <a:sym typeface="Wingdings" panose="05000000000000000000" pitchFamily="2" charset="2"/>
                  </a:rPr>
                  <a:t>o not enter in </a:t>
                </a:r>
                <a:r>
                  <a:rPr lang="en-GB" dirty="0" err="1">
                    <a:sym typeface="Wingdings" panose="05000000000000000000" pitchFamily="2" charset="2"/>
                  </a:rPr>
                  <a:t>d</a:t>
                </a:r>
                <a:r>
                  <a:rPr lang="en-GB" baseline="-25000" dirty="0" err="1">
                    <a:sym typeface="Wingdings" panose="05000000000000000000" pitchFamily="2" charset="2"/>
                  </a:rPr>
                  <a:t>unsafe</a:t>
                </a:r>
                <a:r>
                  <a:rPr lang="en-GB" baseline="-25000" dirty="0">
                    <a:sym typeface="Wingdings" panose="05000000000000000000" pitchFamily="2" charset="2"/>
                  </a:rPr>
                  <a:t> </a:t>
                </a:r>
                <a:r>
                  <a:rPr lang="en-GB" dirty="0">
                    <a:sym typeface="Wingdings" panose="05000000000000000000" pitchFamily="2" charset="2"/>
                  </a:rPr>
                  <a:t>if the leader vehicle decelerates</a:t>
                </a:r>
                <a:endParaRPr lang="en-GB" dirty="0"/>
              </a:p>
              <a:p>
                <a:r>
                  <a:rPr lang="en-GB" dirty="0"/>
                  <a:t>Fuzzy logic model </a:t>
                </a:r>
                <a:r>
                  <a:rPr lang="en-GB" dirty="0">
                    <a:sym typeface="Wingdings" panose="05000000000000000000" pitchFamily="2" charset="2"/>
                  </a:rPr>
                  <a:t> </a:t>
                </a:r>
                <a:r>
                  <a:rPr lang="en-GB" dirty="0" err="1">
                    <a:sym typeface="Wingdings" panose="05000000000000000000" pitchFamily="2" charset="2"/>
                  </a:rPr>
                  <a:t>PFS</a:t>
                </a:r>
                <a:r>
                  <a:rPr lang="en-GB" dirty="0">
                    <a:sym typeface="Wingdings" panose="05000000000000000000" pitchFamily="2" charset="2"/>
                  </a:rPr>
                  <a:t> and CFS = 0</a:t>
                </a:r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67154" y="1825624"/>
                <a:ext cx="10267462" cy="4170363"/>
              </a:xfrm>
              <a:blipFill>
                <a:blip r:embed="rId2"/>
                <a:stretch>
                  <a:fillRect l="-950" t="-10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Car following scenarios</a:t>
            </a:r>
          </a:p>
        </p:txBody>
      </p:sp>
    </p:spTree>
    <p:extLst>
      <p:ext uri="{BB962C8B-B14F-4D97-AF65-F5344CB8AC3E}">
        <p14:creationId xmlns:p14="http://schemas.microsoft.com/office/powerpoint/2010/main" val="38823145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Reaction time starts when</a:t>
            </a:r>
            <a:r>
              <a:rPr lang="en-GB" dirty="0"/>
              <a:t>:</a:t>
            </a:r>
          </a:p>
          <a:p>
            <a:r>
              <a:rPr lang="en-GB" dirty="0"/>
              <a:t>CC human driver model </a:t>
            </a:r>
            <a:r>
              <a:rPr lang="en-GB" dirty="0">
                <a:sym typeface="Wingdings" panose="05000000000000000000" pitchFamily="2" charset="2"/>
              </a:rPr>
              <a:t>  Leader vehicles deceleration harder than 5 m/s</a:t>
            </a:r>
            <a:r>
              <a:rPr lang="en-GB" baseline="30000" dirty="0">
                <a:sym typeface="Wingdings" panose="05000000000000000000" pitchFamily="2" charset="2"/>
              </a:rPr>
              <a:t>2</a:t>
            </a:r>
            <a:endParaRPr lang="en-GB" baseline="30000" dirty="0"/>
          </a:p>
          <a:p>
            <a:r>
              <a:rPr lang="en-GB" dirty="0"/>
              <a:t>RSS model </a:t>
            </a:r>
            <a:r>
              <a:rPr lang="en-GB" dirty="0">
                <a:sym typeface="Wingdings" panose="05000000000000000000" pitchFamily="2" charset="2"/>
              </a:rPr>
              <a:t> Ego vehicle enters </a:t>
            </a:r>
            <a:r>
              <a:rPr lang="en-GB" dirty="0" err="1">
                <a:sym typeface="Wingdings" panose="05000000000000000000" pitchFamily="2" charset="2"/>
              </a:rPr>
              <a:t>d</a:t>
            </a:r>
            <a:r>
              <a:rPr lang="en-GB" baseline="-25000" dirty="0" err="1">
                <a:sym typeface="Wingdings" panose="05000000000000000000" pitchFamily="2" charset="2"/>
              </a:rPr>
              <a:t>unsafe</a:t>
            </a:r>
            <a:r>
              <a:rPr lang="en-GB" baseline="-25000" dirty="0">
                <a:sym typeface="Wingdings" panose="05000000000000000000" pitchFamily="2" charset="2"/>
              </a:rPr>
              <a:t> </a:t>
            </a:r>
            <a:r>
              <a:rPr lang="en-GB" dirty="0">
                <a:sym typeface="Wingdings" panose="05000000000000000000" pitchFamily="2" charset="2"/>
              </a:rPr>
              <a:t>(could be avoided with calm deceleration)</a:t>
            </a:r>
            <a:endParaRPr lang="en-GB" dirty="0"/>
          </a:p>
          <a:p>
            <a:r>
              <a:rPr lang="en-GB" dirty="0"/>
              <a:t>Fuzzy logic model 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 err="1">
                <a:sym typeface="Wingdings" panose="05000000000000000000" pitchFamily="2" charset="2"/>
              </a:rPr>
              <a:t>PFS</a:t>
            </a:r>
            <a:r>
              <a:rPr lang="en-GB" dirty="0">
                <a:sym typeface="Wingdings" panose="05000000000000000000" pitchFamily="2" charset="2"/>
              </a:rPr>
              <a:t> or CFS &gt; 0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Car following scenarios simulated</a:t>
            </a:r>
          </a:p>
        </p:txBody>
      </p:sp>
    </p:spTree>
    <p:extLst>
      <p:ext uri="{BB962C8B-B14F-4D97-AF65-F5344CB8AC3E}">
        <p14:creationId xmlns:p14="http://schemas.microsoft.com/office/powerpoint/2010/main" val="344662405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818068DE-85ED-CC43-B531-B9423BCCCE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1" dirty="0"/>
              <a:t>Reaction time:</a:t>
            </a:r>
          </a:p>
          <a:p>
            <a:pPr lvl="1"/>
            <a:r>
              <a:rPr lang="en-US" dirty="0"/>
              <a:t>CC human driver, FSM, RSS -&gt; 0.75 sec</a:t>
            </a:r>
          </a:p>
          <a:p>
            <a:r>
              <a:rPr lang="en-US" sz="2000" b="1" dirty="0"/>
              <a:t>Maximum deceleration (ego-vehicle)</a:t>
            </a:r>
          </a:p>
          <a:p>
            <a:pPr lvl="1"/>
            <a:r>
              <a:rPr lang="en-US" dirty="0"/>
              <a:t>CC human driver, RSS -&gt; 0.774 G</a:t>
            </a:r>
          </a:p>
          <a:p>
            <a:pPr lvl="1"/>
            <a:r>
              <a:rPr lang="en-US" dirty="0"/>
              <a:t>FSM -&gt; 6 m/s</a:t>
            </a:r>
            <a:r>
              <a:rPr lang="en-US" baseline="30000" dirty="0"/>
              <a:t>2</a:t>
            </a:r>
          </a:p>
          <a:p>
            <a:r>
              <a:rPr lang="en-US" sz="2000" b="1" dirty="0"/>
              <a:t>Maximum jerk (ego-vehicle, absolute)</a:t>
            </a:r>
          </a:p>
          <a:p>
            <a:pPr lvl="1"/>
            <a:r>
              <a:rPr lang="en-US" dirty="0"/>
              <a:t>CC human driver, RSS, FSM -&gt; 12.65 m/s</a:t>
            </a:r>
            <a:r>
              <a:rPr lang="en-US" baseline="30000" dirty="0"/>
              <a:t>3</a:t>
            </a:r>
            <a:endParaRPr lang="x-non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D5EA0470-5797-F641-B9B4-49A373A78C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/>
              <a:t>Parameters used in the simulations</a:t>
            </a:r>
          </a:p>
        </p:txBody>
      </p:sp>
    </p:spTree>
    <p:extLst>
      <p:ext uri="{BB962C8B-B14F-4D97-AF65-F5344CB8AC3E}">
        <p14:creationId xmlns:p14="http://schemas.microsoft.com/office/powerpoint/2010/main" val="52713977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7153" y="1825624"/>
            <a:ext cx="9334437" cy="4170363"/>
          </a:xfrm>
        </p:spPr>
        <p:txBody>
          <a:bodyPr/>
          <a:lstStyle/>
          <a:p>
            <a:pPr marL="0" indent="0">
              <a:buNone/>
            </a:pPr>
            <a:r>
              <a:rPr lang="en-GB" b="1" dirty="0"/>
              <a:t>Three models are compared</a:t>
            </a:r>
          </a:p>
          <a:p>
            <a:endParaRPr lang="en-GB" dirty="0"/>
          </a:p>
          <a:p>
            <a:r>
              <a:rPr lang="en-GB" dirty="0"/>
              <a:t>CC human driver model</a:t>
            </a:r>
          </a:p>
          <a:p>
            <a:r>
              <a:rPr lang="en-GB" dirty="0"/>
              <a:t>RSS model</a:t>
            </a:r>
          </a:p>
          <a:p>
            <a:r>
              <a:rPr lang="en-GB" dirty="0"/>
              <a:t>Fuzzy logic model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Cut out scenarios</a:t>
            </a:r>
          </a:p>
        </p:txBody>
      </p:sp>
    </p:spTree>
    <p:extLst>
      <p:ext uri="{BB962C8B-B14F-4D97-AF65-F5344CB8AC3E}">
        <p14:creationId xmlns:p14="http://schemas.microsoft.com/office/powerpoint/2010/main" val="410853629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967154" y="1825624"/>
                <a:ext cx="10267462" cy="4170363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GB" b="1" dirty="0"/>
                  <a:t>Steady state speed  </a:t>
                </a:r>
                <a:r>
                  <a:rPr lang="en-GB" dirty="0"/>
                  <a:t>10 – 130 kph</a:t>
                </a:r>
              </a:p>
              <a:p>
                <a:pPr marL="0" indent="0">
                  <a:buNone/>
                </a:pPr>
                <a:r>
                  <a:rPr lang="en-GB" b="1" dirty="0"/>
                  <a:t>Distance in front </a:t>
                </a:r>
                <a:r>
                  <a:rPr lang="en-GB" dirty="0"/>
                  <a:t>5 – 130 m</a:t>
                </a:r>
              </a:p>
              <a:p>
                <a:pPr marL="0" indent="0">
                  <a:buNone/>
                </a:pPr>
                <a:r>
                  <a:rPr lang="en-GB" b="1" dirty="0"/>
                  <a:t>Initial distance</a:t>
                </a:r>
                <a:r>
                  <a:rPr lang="en-GB" dirty="0"/>
                  <a:t>:</a:t>
                </a:r>
              </a:p>
              <a:p>
                <a:r>
                  <a:rPr lang="en-GB" dirty="0"/>
                  <a:t>CC human driver model </a:t>
                </a:r>
                <a:r>
                  <a:rPr lang="en-GB" dirty="0">
                    <a:sym typeface="Wingdings" panose="05000000000000000000" pitchFamily="2" charset="2"/>
                  </a:rPr>
                  <a:t>  2 sec </a:t>
                </a:r>
                <a:r>
                  <a:rPr lang="en-GB" dirty="0" err="1">
                    <a:sym typeface="Wingdings" panose="05000000000000000000" pitchFamily="2" charset="2"/>
                  </a:rPr>
                  <a:t>THW</a:t>
                </a:r>
                <a:endParaRPr lang="en-GB" dirty="0"/>
              </a:p>
              <a:p>
                <a:r>
                  <a:rPr lang="en-GB" dirty="0"/>
                  <a:t>RSS model </a:t>
                </a:r>
                <a:r>
                  <a:rPr lang="en-GB" dirty="0">
                    <a:sym typeface="Wingdings" panose="05000000000000000000" pitchFamily="2" charset="2"/>
                  </a:rPr>
                  <a:t> For time equal to </a:t>
                </a:r>
                <a14:m>
                  <m:oMath xmlns:m="http://schemas.openxmlformats.org/officeDocument/2006/math">
                    <m:r>
                      <a:rPr lang="el-GR" i="1" dirty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𝜏</m:t>
                    </m:r>
                  </m:oMath>
                </a14:m>
                <a:r>
                  <a:rPr lang="el-GR" dirty="0">
                    <a:sym typeface="Wingdings" panose="05000000000000000000" pitchFamily="2" charset="2"/>
                  </a:rPr>
                  <a:t>, </a:t>
                </a:r>
                <a:r>
                  <a:rPr lang="en-US" dirty="0">
                    <a:sym typeface="Wingdings" panose="05000000000000000000" pitchFamily="2" charset="2"/>
                  </a:rPr>
                  <a:t>d</a:t>
                </a:r>
                <a:r>
                  <a:rPr lang="en-GB" dirty="0">
                    <a:sym typeface="Wingdings" panose="05000000000000000000" pitchFamily="2" charset="2"/>
                  </a:rPr>
                  <a:t>o not enter in </a:t>
                </a:r>
                <a:r>
                  <a:rPr lang="en-GB" dirty="0" err="1">
                    <a:sym typeface="Wingdings" panose="05000000000000000000" pitchFamily="2" charset="2"/>
                  </a:rPr>
                  <a:t>d</a:t>
                </a:r>
                <a:r>
                  <a:rPr lang="en-GB" baseline="-25000" dirty="0" err="1">
                    <a:sym typeface="Wingdings" panose="05000000000000000000" pitchFamily="2" charset="2"/>
                  </a:rPr>
                  <a:t>unsafe</a:t>
                </a:r>
                <a:r>
                  <a:rPr lang="en-GB" baseline="-25000" dirty="0">
                    <a:sym typeface="Wingdings" panose="05000000000000000000" pitchFamily="2" charset="2"/>
                  </a:rPr>
                  <a:t> </a:t>
                </a:r>
                <a:r>
                  <a:rPr lang="en-GB" dirty="0">
                    <a:sym typeface="Wingdings" panose="05000000000000000000" pitchFamily="2" charset="2"/>
                  </a:rPr>
                  <a:t>if the leader vehicle decelerates</a:t>
                </a:r>
                <a:endParaRPr lang="en-GB" dirty="0"/>
              </a:p>
              <a:p>
                <a:r>
                  <a:rPr lang="en-GB" dirty="0"/>
                  <a:t>Fuzzy logic model </a:t>
                </a:r>
                <a:r>
                  <a:rPr lang="en-GB" dirty="0">
                    <a:sym typeface="Wingdings" panose="05000000000000000000" pitchFamily="2" charset="2"/>
                  </a:rPr>
                  <a:t> </a:t>
                </a:r>
                <a:r>
                  <a:rPr lang="en-GB" dirty="0" err="1">
                    <a:sym typeface="Wingdings" panose="05000000000000000000" pitchFamily="2" charset="2"/>
                  </a:rPr>
                  <a:t>PFS</a:t>
                </a:r>
                <a:r>
                  <a:rPr lang="en-GB" dirty="0">
                    <a:sym typeface="Wingdings" panose="05000000000000000000" pitchFamily="2" charset="2"/>
                  </a:rPr>
                  <a:t> and CFS = 0</a:t>
                </a:r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67154" y="1825624"/>
                <a:ext cx="10267462" cy="4170363"/>
              </a:xfrm>
              <a:blipFill>
                <a:blip r:embed="rId2"/>
                <a:stretch>
                  <a:fillRect l="-950" t="-10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Cut out scenarios simulated</a:t>
            </a:r>
          </a:p>
        </p:txBody>
      </p:sp>
    </p:spTree>
    <p:extLst>
      <p:ext uri="{BB962C8B-B14F-4D97-AF65-F5344CB8AC3E}">
        <p14:creationId xmlns:p14="http://schemas.microsoft.com/office/powerpoint/2010/main" val="280853319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7154" y="1825624"/>
            <a:ext cx="10267462" cy="4170363"/>
          </a:xfrm>
        </p:spPr>
        <p:txBody>
          <a:bodyPr/>
          <a:lstStyle/>
          <a:p>
            <a:pPr marL="0" indent="0">
              <a:buNone/>
            </a:pPr>
            <a:r>
              <a:rPr lang="en-GB" b="1" dirty="0"/>
              <a:t>Reaction time starts when:</a:t>
            </a:r>
          </a:p>
          <a:p>
            <a:pPr marL="0" indent="0">
              <a:buNone/>
            </a:pPr>
            <a:r>
              <a:rPr lang="en-GB" dirty="0"/>
              <a:t>Leader vehicle has moved more than 0.375 m (wondering zone) or has crashed </a:t>
            </a:r>
            <a:r>
              <a:rPr lang="en-GB" b="1" dirty="0"/>
              <a:t>and</a:t>
            </a:r>
          </a:p>
          <a:p>
            <a:r>
              <a:rPr lang="en-GB" dirty="0"/>
              <a:t>RSS model </a:t>
            </a:r>
            <a:r>
              <a:rPr lang="en-GB" dirty="0">
                <a:sym typeface="Wingdings" panose="05000000000000000000" pitchFamily="2" charset="2"/>
              </a:rPr>
              <a:t> Ego vehicle enters </a:t>
            </a:r>
            <a:r>
              <a:rPr lang="en-GB" dirty="0" err="1">
                <a:sym typeface="Wingdings" panose="05000000000000000000" pitchFamily="2" charset="2"/>
              </a:rPr>
              <a:t>d</a:t>
            </a:r>
            <a:r>
              <a:rPr lang="en-GB" baseline="-25000" dirty="0" err="1">
                <a:sym typeface="Wingdings" panose="05000000000000000000" pitchFamily="2" charset="2"/>
              </a:rPr>
              <a:t>unsafe</a:t>
            </a:r>
            <a:r>
              <a:rPr lang="en-GB" baseline="-25000" dirty="0">
                <a:sym typeface="Wingdings" panose="05000000000000000000" pitchFamily="2" charset="2"/>
              </a:rPr>
              <a:t> </a:t>
            </a:r>
            <a:r>
              <a:rPr lang="en-GB" dirty="0">
                <a:sym typeface="Wingdings" panose="05000000000000000000" pitchFamily="2" charset="2"/>
              </a:rPr>
              <a:t>(could be avoided with calm deceleration)</a:t>
            </a:r>
            <a:endParaRPr lang="en-GB" dirty="0"/>
          </a:p>
          <a:p>
            <a:r>
              <a:rPr lang="en-GB" dirty="0"/>
              <a:t>Fuzzy logic model 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 err="1">
                <a:sym typeface="Wingdings" panose="05000000000000000000" pitchFamily="2" charset="2"/>
              </a:rPr>
              <a:t>PFS</a:t>
            </a:r>
            <a:r>
              <a:rPr lang="en-GB" dirty="0">
                <a:sym typeface="Wingdings" panose="05000000000000000000" pitchFamily="2" charset="2"/>
              </a:rPr>
              <a:t> or CFS &gt; 0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Cut out scenarios simulated</a:t>
            </a:r>
          </a:p>
        </p:txBody>
      </p:sp>
    </p:spTree>
    <p:extLst>
      <p:ext uri="{BB962C8B-B14F-4D97-AF65-F5344CB8AC3E}">
        <p14:creationId xmlns:p14="http://schemas.microsoft.com/office/powerpoint/2010/main" val="350042967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818068DE-85ED-CC43-B531-B9423BCCCE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1" dirty="0"/>
              <a:t>Reaction time:</a:t>
            </a:r>
          </a:p>
          <a:p>
            <a:pPr lvl="1"/>
            <a:r>
              <a:rPr lang="en-US" dirty="0"/>
              <a:t>CC human driver, FSM, RSS -&gt; 0.75 sec</a:t>
            </a:r>
          </a:p>
          <a:p>
            <a:r>
              <a:rPr lang="en-US" sz="2000" b="1" dirty="0"/>
              <a:t>Maximum deceleration (ego-vehicle)</a:t>
            </a:r>
          </a:p>
          <a:p>
            <a:pPr lvl="1"/>
            <a:r>
              <a:rPr lang="en-US" dirty="0"/>
              <a:t>CC human driver, RSS -&gt; 0.774 G</a:t>
            </a:r>
          </a:p>
          <a:p>
            <a:pPr lvl="1"/>
            <a:r>
              <a:rPr lang="en-US" dirty="0"/>
              <a:t>FSM -&gt; 6 m/s</a:t>
            </a:r>
            <a:r>
              <a:rPr lang="en-US" baseline="30000" dirty="0"/>
              <a:t>2</a:t>
            </a:r>
          </a:p>
          <a:p>
            <a:r>
              <a:rPr lang="en-US" sz="2000" b="1" dirty="0"/>
              <a:t>Maximum jerk (ego-vehicle, absolute)</a:t>
            </a:r>
          </a:p>
          <a:p>
            <a:pPr lvl="1"/>
            <a:r>
              <a:rPr lang="en-US" dirty="0"/>
              <a:t>CC human driver, RSS, FSM -&gt; 12.65 m/s</a:t>
            </a:r>
            <a:r>
              <a:rPr lang="en-US" baseline="30000" dirty="0"/>
              <a:t>3</a:t>
            </a:r>
            <a:endParaRPr lang="x-non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D5EA0470-5797-F641-B9B4-49A373A78C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/>
              <a:t>Parameters used in the simulations</a:t>
            </a:r>
          </a:p>
        </p:txBody>
      </p:sp>
    </p:spTree>
    <p:extLst>
      <p:ext uri="{BB962C8B-B14F-4D97-AF65-F5344CB8AC3E}">
        <p14:creationId xmlns:p14="http://schemas.microsoft.com/office/powerpoint/2010/main" val="119998278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7154" y="1611871"/>
            <a:ext cx="10267462" cy="4170363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For low speeds the ego vehicle avoids the </a:t>
            </a:r>
            <a:br>
              <a:rPr lang="en-GB" dirty="0"/>
            </a:br>
            <a:r>
              <a:rPr lang="en-GB" dirty="0"/>
              <a:t>collision with the stopped vehicle for any model</a:t>
            </a:r>
            <a:br>
              <a:rPr lang="en-GB" dirty="0"/>
            </a:br>
            <a:endParaRPr lang="en-GB" dirty="0"/>
          </a:p>
          <a:p>
            <a:pPr marL="0" indent="0">
              <a:buNone/>
            </a:pPr>
            <a:r>
              <a:rPr lang="en-GB" dirty="0"/>
              <a:t>Pictures for ego vehicle speed of </a:t>
            </a:r>
            <a:r>
              <a:rPr lang="en-GB" b="1" dirty="0"/>
              <a:t>60 km/h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Cut-out scenarios results</a:t>
            </a:r>
          </a:p>
        </p:txBody>
      </p:sp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xmlns="" id="{5D98D47E-398B-49F1-964C-4CFF3FA6D1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91" y="3562558"/>
            <a:ext cx="4320000" cy="3240000"/>
          </a:xfrm>
          <a:prstGeom prst="rect">
            <a:avLst/>
          </a:prstGeom>
        </p:spPr>
      </p:pic>
      <p:pic>
        <p:nvPicPr>
          <p:cNvPr id="7" name="Picture 6" descr="Background pattern&#10;&#10;Description automatically generated">
            <a:extLst>
              <a:ext uri="{FF2B5EF4-FFF2-40B4-BE49-F238E27FC236}">
                <a16:creationId xmlns:a16="http://schemas.microsoft.com/office/drawing/2014/main" xmlns="" id="{E62B1A4B-BBEC-4F46-A7CF-481DAF5866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5813" y="3557574"/>
            <a:ext cx="4320000" cy="3240000"/>
          </a:xfrm>
          <a:prstGeom prst="rect">
            <a:avLst/>
          </a:prstGeom>
        </p:spPr>
      </p:pic>
      <p:pic>
        <p:nvPicPr>
          <p:cNvPr id="9" name="Picture 8" descr="Background pattern&#10;&#10;Description automatically generated">
            <a:extLst>
              <a:ext uri="{FF2B5EF4-FFF2-40B4-BE49-F238E27FC236}">
                <a16:creationId xmlns:a16="http://schemas.microsoft.com/office/drawing/2014/main" xmlns="" id="{E9532B72-9001-491F-A6C8-7CE91428335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91" y="205624"/>
            <a:ext cx="4320000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04879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7109" y="1077029"/>
            <a:ext cx="10020968" cy="1240348"/>
          </a:xfrm>
        </p:spPr>
        <p:txBody>
          <a:bodyPr/>
          <a:lstStyle/>
          <a:p>
            <a:r>
              <a:rPr lang="en-GB" dirty="0"/>
              <a:t>Thank you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wrap="square" anchor="b" anchorCtr="0"/>
          <a:lstStyle/>
          <a:p>
            <a:r>
              <a:rPr lang="en-GB" sz="1050" b="1"/>
              <a:t>© European Union 2020</a:t>
            </a:r>
          </a:p>
          <a:p>
            <a:r>
              <a:rPr lang="en-GB" sz="1050"/>
              <a:t>Unless otherwise noted the reuse of this presentation is authorised under the </a:t>
            </a:r>
            <a:r>
              <a:rPr lang="en-GB" sz="1050">
                <a:hlinkClick r:id="rId3"/>
              </a:rPr>
              <a:t>CC BY 4.0 </a:t>
            </a:r>
            <a:r>
              <a:rPr lang="en-GB" sz="1050"/>
              <a:t>license. For any use or reproduction of elements that are not owned by the EU, permission may need to be sought directly from the respective right holders.</a:t>
            </a:r>
          </a:p>
          <a:p>
            <a:r>
              <a:rPr lang="en-GB" sz="1050"/>
              <a:t>Slide </a:t>
            </a:r>
            <a:r>
              <a:rPr lang="en-GB" sz="1050">
                <a:solidFill>
                  <a:schemeClr val="accent6"/>
                </a:solidFill>
              </a:rPr>
              <a:t>xx</a:t>
            </a:r>
            <a:r>
              <a:rPr lang="en-GB" sz="1050"/>
              <a:t>: </a:t>
            </a:r>
            <a:r>
              <a:rPr lang="en-GB" sz="1050">
                <a:solidFill>
                  <a:schemeClr val="accent6"/>
                </a:solidFill>
              </a:rPr>
              <a:t>element concerned</a:t>
            </a:r>
            <a:r>
              <a:rPr lang="en-GB" sz="1050"/>
              <a:t>, source</a:t>
            </a:r>
            <a:r>
              <a:rPr lang="en-GB" sz="1050">
                <a:solidFill>
                  <a:schemeClr val="accent6"/>
                </a:solidFill>
              </a:rPr>
              <a:t>: e.g. Fotolia.com</a:t>
            </a:r>
            <a:r>
              <a:rPr lang="en-GB" sz="1050"/>
              <a:t>; Slide </a:t>
            </a:r>
            <a:r>
              <a:rPr lang="en-GB" sz="1050">
                <a:solidFill>
                  <a:schemeClr val="accent6"/>
                </a:solidFill>
              </a:rPr>
              <a:t>xx</a:t>
            </a:r>
            <a:r>
              <a:rPr lang="en-GB" sz="1050"/>
              <a:t>: </a:t>
            </a:r>
            <a:r>
              <a:rPr lang="en-GB" sz="1050">
                <a:solidFill>
                  <a:schemeClr val="accent6"/>
                </a:solidFill>
              </a:rPr>
              <a:t>element concerned</a:t>
            </a:r>
            <a:r>
              <a:rPr lang="en-GB" sz="1050"/>
              <a:t>, source: </a:t>
            </a:r>
            <a:r>
              <a:rPr lang="en-GB" sz="1050">
                <a:solidFill>
                  <a:schemeClr val="accent6"/>
                </a:solidFill>
              </a:rPr>
              <a:t>e.g. iStock.com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103" y="4043693"/>
            <a:ext cx="1023496" cy="358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1261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xmlns="" id="{325C830A-4717-114E-9A5D-277D1DEAB2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7154" y="1522106"/>
            <a:ext cx="10267462" cy="4587399"/>
          </a:xfrm>
        </p:spPr>
        <p:txBody>
          <a:bodyPr/>
          <a:lstStyle/>
          <a:p>
            <a:pPr marL="0" lvl="0" indent="0" algn="ctr">
              <a:spcAft>
                <a:spcPts val="0"/>
              </a:spcAft>
              <a:buClrTx/>
              <a:buNone/>
            </a:pPr>
            <a:r>
              <a:rPr lang="en-US" altLang="ja-JP" sz="1800" b="1" kern="1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34" charset="-128"/>
                <a:cs typeface="Arial" panose="020B0604020202020204" pitchFamily="34" charset="0"/>
              </a:rPr>
              <a:t> </a:t>
            </a:r>
            <a:r>
              <a:rPr lang="de-DE" sz="1600" dirty="0" err="1">
                <a:solidFill>
                  <a:prstClr val="black"/>
                </a:solidFill>
                <a:latin typeface="Calibri" panose="020F0502020204030204"/>
              </a:rPr>
              <a:t>Industry</a:t>
            </a:r>
            <a:r>
              <a:rPr lang="de-DE" sz="16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sz="1600" dirty="0" err="1">
                <a:solidFill>
                  <a:prstClr val="black"/>
                </a:solidFill>
                <a:latin typeface="Calibri" panose="020F0502020204030204"/>
              </a:rPr>
              <a:t>considers</a:t>
            </a:r>
            <a:r>
              <a:rPr lang="de-DE" sz="16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sz="1600" dirty="0" err="1">
                <a:solidFill>
                  <a:prstClr val="black"/>
                </a:solidFill>
                <a:latin typeface="Calibri" panose="020F0502020204030204"/>
              </a:rPr>
              <a:t>the</a:t>
            </a:r>
            <a:r>
              <a:rPr lang="de-DE" sz="16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sz="1600" dirty="0" err="1">
                <a:solidFill>
                  <a:prstClr val="black"/>
                </a:solidFill>
                <a:latin typeface="Calibri" panose="020F0502020204030204"/>
              </a:rPr>
              <a:t>proposed</a:t>
            </a:r>
            <a:r>
              <a:rPr lang="de-DE" sz="16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sz="1600" dirty="0" err="1">
                <a:solidFill>
                  <a:prstClr val="black"/>
                </a:solidFill>
                <a:latin typeface="Calibri" panose="020F0502020204030204"/>
              </a:rPr>
              <a:t>concept</a:t>
            </a:r>
            <a:r>
              <a:rPr lang="de-DE" sz="16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sz="1600" b="1" dirty="0">
                <a:solidFill>
                  <a:prstClr val="black"/>
                </a:solidFill>
                <a:latin typeface="Calibri" panose="020F0502020204030204"/>
              </a:rPr>
              <a:t>not </a:t>
            </a:r>
            <a:r>
              <a:rPr lang="de-DE" sz="1600" b="1" dirty="0" err="1">
                <a:solidFill>
                  <a:prstClr val="black"/>
                </a:solidFill>
                <a:latin typeface="Calibri" panose="020F0502020204030204"/>
              </a:rPr>
              <a:t>mature</a:t>
            </a:r>
            <a:r>
              <a:rPr lang="de-DE" sz="16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sz="1600" b="1" dirty="0" err="1">
                <a:solidFill>
                  <a:prstClr val="black"/>
                </a:solidFill>
                <a:latin typeface="Calibri" panose="020F0502020204030204"/>
              </a:rPr>
              <a:t>enough</a:t>
            </a:r>
            <a:r>
              <a:rPr lang="de-DE" sz="16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sz="1600" b="1" dirty="0" err="1">
                <a:solidFill>
                  <a:prstClr val="black"/>
                </a:solidFill>
                <a:latin typeface="Calibri" panose="020F0502020204030204"/>
              </a:rPr>
              <a:t>to</a:t>
            </a:r>
            <a:r>
              <a:rPr lang="de-DE" sz="16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sz="1600" b="1" dirty="0" err="1">
                <a:solidFill>
                  <a:prstClr val="black"/>
                </a:solidFill>
                <a:latin typeface="Calibri" panose="020F0502020204030204"/>
              </a:rPr>
              <a:t>replace</a:t>
            </a:r>
            <a:r>
              <a:rPr lang="de-DE" sz="16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sz="1600" b="1" dirty="0" err="1">
                <a:solidFill>
                  <a:prstClr val="black"/>
                </a:solidFill>
                <a:latin typeface="Calibri" panose="020F0502020204030204"/>
              </a:rPr>
              <a:t>the</a:t>
            </a:r>
            <a:r>
              <a:rPr lang="de-DE" sz="16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sz="1600" b="1" dirty="0" err="1">
                <a:solidFill>
                  <a:prstClr val="black"/>
                </a:solidFill>
                <a:latin typeface="Calibri" panose="020F0502020204030204"/>
              </a:rPr>
              <a:t>recently</a:t>
            </a:r>
            <a:r>
              <a:rPr lang="de-DE" sz="16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sz="1600" b="1" dirty="0" err="1">
                <a:solidFill>
                  <a:prstClr val="black"/>
                </a:solidFill>
                <a:latin typeface="Calibri" panose="020F0502020204030204"/>
              </a:rPr>
              <a:t>introduced</a:t>
            </a:r>
            <a:r>
              <a:rPr lang="de-DE" sz="16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sz="1600" b="1" dirty="0" err="1">
                <a:solidFill>
                  <a:prstClr val="black"/>
                </a:solidFill>
                <a:latin typeface="Calibri" panose="020F0502020204030204"/>
              </a:rPr>
              <a:t>provisions</a:t>
            </a:r>
            <a:r>
              <a:rPr lang="de-DE" sz="16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sz="1600" dirty="0" err="1">
                <a:solidFill>
                  <a:prstClr val="black"/>
                </a:solidFill>
                <a:latin typeface="Calibri" panose="020F0502020204030204"/>
              </a:rPr>
              <a:t>for</a:t>
            </a:r>
            <a:r>
              <a:rPr lang="de-DE" sz="1600" dirty="0">
                <a:solidFill>
                  <a:prstClr val="black"/>
                </a:solidFill>
                <a:latin typeface="Calibri" panose="020F0502020204030204"/>
              </a:rPr>
              <a:t> ALKS. </a:t>
            </a:r>
          </a:p>
          <a:p>
            <a:pPr marL="0" lvl="0" indent="0" algn="ctr">
              <a:spcAft>
                <a:spcPts val="0"/>
              </a:spcAft>
              <a:buClrTx/>
              <a:buNone/>
            </a:pPr>
            <a:r>
              <a:rPr lang="de-DE" sz="1600" dirty="0">
                <a:solidFill>
                  <a:prstClr val="black"/>
                </a:solidFill>
                <a:latin typeface="Calibri" panose="020F0502020204030204"/>
              </a:rPr>
              <a:t>The </a:t>
            </a:r>
            <a:r>
              <a:rPr lang="de-DE" sz="1600" dirty="0" err="1">
                <a:solidFill>
                  <a:prstClr val="black"/>
                </a:solidFill>
                <a:latin typeface="Calibri" panose="020F0502020204030204"/>
              </a:rPr>
              <a:t>discussion</a:t>
            </a:r>
            <a:r>
              <a:rPr lang="de-DE" sz="16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sz="1600" dirty="0" err="1">
                <a:solidFill>
                  <a:prstClr val="black"/>
                </a:solidFill>
                <a:latin typeface="Calibri" panose="020F0502020204030204"/>
              </a:rPr>
              <a:t>should</a:t>
            </a:r>
            <a:r>
              <a:rPr lang="de-DE" sz="16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sz="1600" b="1" dirty="0" err="1">
                <a:solidFill>
                  <a:prstClr val="black"/>
                </a:solidFill>
                <a:latin typeface="Calibri" panose="020F0502020204030204"/>
              </a:rPr>
              <a:t>first</a:t>
            </a:r>
            <a:r>
              <a:rPr lang="de-DE" sz="16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sz="1600" b="1" dirty="0" err="1">
                <a:solidFill>
                  <a:prstClr val="black"/>
                </a:solidFill>
                <a:latin typeface="Calibri" panose="020F0502020204030204"/>
              </a:rPr>
              <a:t>be</a:t>
            </a:r>
            <a:r>
              <a:rPr lang="de-DE" sz="16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sz="1600" b="1" dirty="0" err="1">
                <a:solidFill>
                  <a:prstClr val="black"/>
                </a:solidFill>
                <a:latin typeface="Calibri" panose="020F0502020204030204"/>
              </a:rPr>
              <a:t>finalized</a:t>
            </a:r>
            <a:r>
              <a:rPr lang="de-DE" sz="16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sz="1600" b="1" dirty="0" err="1">
                <a:solidFill>
                  <a:prstClr val="black"/>
                </a:solidFill>
                <a:latin typeface="Calibri" panose="020F0502020204030204"/>
              </a:rPr>
              <a:t>within</a:t>
            </a:r>
            <a:r>
              <a:rPr lang="de-DE" sz="1600" b="1" dirty="0">
                <a:solidFill>
                  <a:prstClr val="black"/>
                </a:solidFill>
                <a:latin typeface="Calibri" panose="020F0502020204030204"/>
              </a:rPr>
              <a:t> FRAV/VMAD</a:t>
            </a:r>
            <a:r>
              <a:rPr lang="de-DE" sz="1600" dirty="0">
                <a:solidFill>
                  <a:prstClr val="black"/>
                </a:solidFill>
                <a:latin typeface="Calibri" panose="020F0502020204030204"/>
              </a:rPr>
              <a:t>, </a:t>
            </a:r>
            <a:r>
              <a:rPr lang="de-DE" sz="1600" dirty="0" err="1">
                <a:solidFill>
                  <a:prstClr val="black"/>
                </a:solidFill>
                <a:latin typeface="Calibri" panose="020F0502020204030204"/>
              </a:rPr>
              <a:t>then</a:t>
            </a:r>
            <a:r>
              <a:rPr lang="de-DE" sz="1600" dirty="0">
                <a:solidFill>
                  <a:prstClr val="black"/>
                </a:solidFill>
                <a:latin typeface="Calibri" panose="020F0502020204030204"/>
              </a:rPr>
              <a:t> a </a:t>
            </a:r>
            <a:r>
              <a:rPr lang="de-DE" sz="1600" b="1" dirty="0" err="1">
                <a:solidFill>
                  <a:prstClr val="black"/>
                </a:solidFill>
                <a:latin typeface="Calibri" panose="020F0502020204030204"/>
              </a:rPr>
              <a:t>comparison</a:t>
            </a:r>
            <a:r>
              <a:rPr lang="de-DE" sz="16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sz="1600" b="1" dirty="0" err="1">
                <a:solidFill>
                  <a:prstClr val="black"/>
                </a:solidFill>
                <a:latin typeface="Calibri" panose="020F0502020204030204"/>
              </a:rPr>
              <a:t>between</a:t>
            </a:r>
            <a:r>
              <a:rPr lang="de-DE" sz="16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sz="1600" b="1" dirty="0" err="1">
                <a:solidFill>
                  <a:prstClr val="black"/>
                </a:solidFill>
                <a:latin typeface="Calibri" panose="020F0502020204030204"/>
              </a:rPr>
              <a:t>the</a:t>
            </a:r>
            <a:r>
              <a:rPr lang="de-DE" sz="16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sz="1600" b="1" dirty="0" err="1">
                <a:solidFill>
                  <a:prstClr val="black"/>
                </a:solidFill>
                <a:latin typeface="Calibri" panose="020F0502020204030204"/>
              </a:rPr>
              <a:t>new</a:t>
            </a:r>
            <a:r>
              <a:rPr lang="de-DE" sz="16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sz="1600" b="1" dirty="0" err="1">
                <a:solidFill>
                  <a:prstClr val="black"/>
                </a:solidFill>
                <a:latin typeface="Calibri" panose="020F0502020204030204"/>
              </a:rPr>
              <a:t>approach</a:t>
            </a:r>
            <a:r>
              <a:rPr lang="de-DE" sz="16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sz="1600" b="1" dirty="0" err="1">
                <a:solidFill>
                  <a:prstClr val="black"/>
                </a:solidFill>
                <a:latin typeface="Calibri" panose="020F0502020204030204"/>
              </a:rPr>
              <a:t>and</a:t>
            </a:r>
            <a:r>
              <a:rPr lang="de-DE" sz="16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sz="1600" b="1" dirty="0" err="1">
                <a:solidFill>
                  <a:prstClr val="black"/>
                </a:solidFill>
                <a:latin typeface="Calibri" panose="020F0502020204030204"/>
              </a:rPr>
              <a:t>what</a:t>
            </a:r>
            <a:r>
              <a:rPr lang="de-DE" sz="16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sz="1600" b="1" dirty="0" err="1">
                <a:solidFill>
                  <a:prstClr val="black"/>
                </a:solidFill>
                <a:latin typeface="Calibri" panose="020F0502020204030204"/>
              </a:rPr>
              <a:t>is</a:t>
            </a:r>
            <a:r>
              <a:rPr lang="de-DE" sz="16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sz="1600" b="1" dirty="0" err="1">
                <a:solidFill>
                  <a:prstClr val="black"/>
                </a:solidFill>
                <a:latin typeface="Calibri" panose="020F0502020204030204"/>
              </a:rPr>
              <a:t>established</a:t>
            </a:r>
            <a:r>
              <a:rPr lang="de-DE" sz="16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sz="1600" b="1" dirty="0" err="1">
                <a:solidFill>
                  <a:prstClr val="black"/>
                </a:solidFill>
                <a:latin typeface="Calibri" panose="020F0502020204030204"/>
              </a:rPr>
              <a:t>for</a:t>
            </a:r>
            <a:r>
              <a:rPr lang="de-DE" sz="1600" b="1" dirty="0">
                <a:solidFill>
                  <a:prstClr val="black"/>
                </a:solidFill>
                <a:latin typeface="Calibri" panose="020F0502020204030204"/>
              </a:rPr>
              <a:t> ALKS</a:t>
            </a:r>
            <a:r>
              <a:rPr lang="de-DE" sz="16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sz="1600" dirty="0" err="1">
                <a:solidFill>
                  <a:prstClr val="black"/>
                </a:solidFill>
                <a:latin typeface="Calibri" panose="020F0502020204030204"/>
              </a:rPr>
              <a:t>shall</a:t>
            </a:r>
            <a:r>
              <a:rPr lang="de-DE" sz="16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sz="1600" dirty="0" err="1">
                <a:solidFill>
                  <a:prstClr val="black"/>
                </a:solidFill>
                <a:latin typeface="Calibri" panose="020F0502020204030204"/>
              </a:rPr>
              <a:t>be</a:t>
            </a:r>
            <a:r>
              <a:rPr lang="de-DE" sz="16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sz="1600" dirty="0" err="1">
                <a:solidFill>
                  <a:prstClr val="black"/>
                </a:solidFill>
                <a:latin typeface="Calibri" panose="020F0502020204030204"/>
              </a:rPr>
              <a:t>made</a:t>
            </a:r>
            <a:r>
              <a:rPr lang="de-DE" sz="16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sz="1600" dirty="0" err="1">
                <a:solidFill>
                  <a:prstClr val="black"/>
                </a:solidFill>
                <a:latin typeface="Calibri" panose="020F0502020204030204"/>
              </a:rPr>
              <a:t>and</a:t>
            </a:r>
            <a:r>
              <a:rPr lang="de-DE" sz="16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sz="1600" dirty="0" err="1">
                <a:solidFill>
                  <a:prstClr val="black"/>
                </a:solidFill>
                <a:latin typeface="Calibri" panose="020F0502020204030204"/>
              </a:rPr>
              <a:t>if</a:t>
            </a:r>
            <a:r>
              <a:rPr lang="de-DE" sz="16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sz="1600" dirty="0" err="1">
                <a:solidFill>
                  <a:prstClr val="black"/>
                </a:solidFill>
                <a:latin typeface="Calibri" panose="020F0502020204030204"/>
              </a:rPr>
              <a:t>necessary</a:t>
            </a:r>
            <a:r>
              <a:rPr lang="de-DE" sz="16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sz="1600" dirty="0" err="1">
                <a:solidFill>
                  <a:prstClr val="black"/>
                </a:solidFill>
                <a:latin typeface="Calibri" panose="020F0502020204030204"/>
              </a:rPr>
              <a:t>the</a:t>
            </a:r>
            <a:r>
              <a:rPr lang="de-DE" sz="16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sz="1600" dirty="0" err="1">
                <a:solidFill>
                  <a:prstClr val="black"/>
                </a:solidFill>
                <a:latin typeface="Calibri" panose="020F0502020204030204"/>
              </a:rPr>
              <a:t>new</a:t>
            </a:r>
            <a:r>
              <a:rPr lang="de-DE" sz="16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sz="1600" dirty="0" err="1">
                <a:solidFill>
                  <a:prstClr val="black"/>
                </a:solidFill>
                <a:latin typeface="Calibri" panose="020F0502020204030204"/>
              </a:rPr>
              <a:t>approach</a:t>
            </a:r>
            <a:r>
              <a:rPr lang="de-DE" sz="16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sz="1600" dirty="0" err="1">
                <a:solidFill>
                  <a:prstClr val="black"/>
                </a:solidFill>
                <a:latin typeface="Calibri" panose="020F0502020204030204"/>
              </a:rPr>
              <a:t>can</a:t>
            </a:r>
            <a:r>
              <a:rPr lang="de-DE" sz="16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sz="1600" dirty="0" err="1">
                <a:solidFill>
                  <a:prstClr val="black"/>
                </a:solidFill>
                <a:latin typeface="Calibri" panose="020F0502020204030204"/>
              </a:rPr>
              <a:t>be</a:t>
            </a:r>
            <a:r>
              <a:rPr lang="de-DE" sz="16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sz="1600" b="1" dirty="0" err="1">
                <a:solidFill>
                  <a:prstClr val="black"/>
                </a:solidFill>
                <a:latin typeface="Calibri" panose="020F0502020204030204"/>
              </a:rPr>
              <a:t>used</a:t>
            </a:r>
            <a:r>
              <a:rPr lang="de-DE" sz="16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sz="1600" b="1" dirty="0" err="1">
                <a:solidFill>
                  <a:prstClr val="black"/>
                </a:solidFill>
                <a:latin typeface="Calibri" panose="020F0502020204030204"/>
              </a:rPr>
              <a:t>to</a:t>
            </a:r>
            <a:r>
              <a:rPr lang="de-DE" sz="16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sz="1600" b="1" dirty="0" err="1">
                <a:solidFill>
                  <a:prstClr val="black"/>
                </a:solidFill>
                <a:latin typeface="Calibri" panose="020F0502020204030204"/>
              </a:rPr>
              <a:t>provide</a:t>
            </a:r>
            <a:r>
              <a:rPr lang="de-DE" sz="16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sz="1600" b="1" dirty="0" err="1">
                <a:solidFill>
                  <a:prstClr val="black"/>
                </a:solidFill>
                <a:latin typeface="Calibri" panose="020F0502020204030204"/>
              </a:rPr>
              <a:t>guidance</a:t>
            </a:r>
            <a:r>
              <a:rPr lang="de-DE" sz="16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sz="1600" b="1" dirty="0" err="1">
                <a:solidFill>
                  <a:prstClr val="black"/>
                </a:solidFill>
                <a:latin typeface="Calibri" panose="020F0502020204030204"/>
              </a:rPr>
              <a:t>within</a:t>
            </a:r>
            <a:r>
              <a:rPr lang="de-DE" sz="1600" b="1" dirty="0">
                <a:solidFill>
                  <a:prstClr val="black"/>
                </a:solidFill>
                <a:latin typeface="Calibri" panose="020F0502020204030204"/>
              </a:rPr>
              <a:t> ALKS </a:t>
            </a:r>
            <a:r>
              <a:rPr lang="de-DE" sz="1600" dirty="0">
                <a:solidFill>
                  <a:prstClr val="black"/>
                </a:solidFill>
                <a:latin typeface="Calibri" panose="020F0502020204030204"/>
              </a:rPr>
              <a:t>on </a:t>
            </a:r>
            <a:r>
              <a:rPr lang="de-DE" sz="1600" dirty="0" err="1">
                <a:solidFill>
                  <a:prstClr val="black"/>
                </a:solidFill>
                <a:latin typeface="Calibri" panose="020F0502020204030204"/>
              </a:rPr>
              <a:t>how</a:t>
            </a:r>
            <a:r>
              <a:rPr lang="de-DE" sz="16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sz="1600" dirty="0" err="1">
                <a:solidFill>
                  <a:prstClr val="black"/>
                </a:solidFill>
                <a:latin typeface="Calibri" panose="020F0502020204030204"/>
              </a:rPr>
              <a:t>to</a:t>
            </a:r>
            <a:r>
              <a:rPr lang="de-DE" sz="16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sz="1600" dirty="0" err="1">
                <a:solidFill>
                  <a:prstClr val="black"/>
                </a:solidFill>
                <a:latin typeface="Calibri" panose="020F0502020204030204"/>
              </a:rPr>
              <a:t>assess</a:t>
            </a:r>
            <a:r>
              <a:rPr lang="de-DE" sz="16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sz="1600" dirty="0" err="1">
                <a:solidFill>
                  <a:prstClr val="black"/>
                </a:solidFill>
                <a:latin typeface="Calibri" panose="020F0502020204030204"/>
              </a:rPr>
              <a:t>the</a:t>
            </a:r>
            <a:r>
              <a:rPr lang="de-DE" sz="16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sz="1600" dirty="0" err="1">
                <a:solidFill>
                  <a:prstClr val="black"/>
                </a:solidFill>
                <a:latin typeface="Calibri" panose="020F0502020204030204"/>
              </a:rPr>
              <a:t>performance</a:t>
            </a:r>
            <a:r>
              <a:rPr lang="de-DE" sz="16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sz="1600" dirty="0" err="1">
                <a:solidFill>
                  <a:prstClr val="black"/>
                </a:solidFill>
                <a:latin typeface="Calibri" panose="020F0502020204030204"/>
              </a:rPr>
              <a:t>of</a:t>
            </a:r>
            <a:r>
              <a:rPr lang="de-DE" sz="16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sz="1600" dirty="0" err="1">
                <a:solidFill>
                  <a:prstClr val="black"/>
                </a:solidFill>
                <a:latin typeface="Calibri" panose="020F0502020204030204"/>
              </a:rPr>
              <a:t>the</a:t>
            </a:r>
            <a:r>
              <a:rPr lang="de-DE" sz="16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sz="1600" dirty="0" err="1">
                <a:solidFill>
                  <a:prstClr val="black"/>
                </a:solidFill>
                <a:latin typeface="Calibri" panose="020F0502020204030204"/>
              </a:rPr>
              <a:t>system</a:t>
            </a:r>
            <a:r>
              <a:rPr lang="de-DE" sz="1600" dirty="0">
                <a:solidFill>
                  <a:prstClr val="black"/>
                </a:solidFill>
                <a:latin typeface="Calibri" panose="020F0502020204030204"/>
              </a:rPr>
              <a:t>. </a:t>
            </a:r>
          </a:p>
          <a:p>
            <a:pPr marL="2286000" lvl="5" indent="0">
              <a:buNone/>
            </a:pPr>
            <a:endParaRPr lang="x-none" dirty="0"/>
          </a:p>
          <a:p>
            <a:r>
              <a:rPr lang="x-none" b="1" dirty="0"/>
              <a:t>EC reply</a:t>
            </a:r>
          </a:p>
          <a:p>
            <a:pPr marL="914400" lvl="1" indent="-457200">
              <a:spcAft>
                <a:spcPts val="600"/>
              </a:spcAft>
              <a:buFont typeface="+mj-lt"/>
              <a:buAutoNum type="arabicPeriod"/>
            </a:pPr>
            <a:r>
              <a:rPr lang="x-none" dirty="0"/>
              <a:t>Since the model </a:t>
            </a:r>
            <a:r>
              <a:rPr lang="en-GB" dirty="0"/>
              <a:t>in the amendment proposal has the same scope as that used in the current R157 (define the performance of an </a:t>
            </a:r>
            <a:r>
              <a:rPr lang="en-GB" b="1" dirty="0"/>
              <a:t>attentive and competent human driver</a:t>
            </a:r>
            <a:r>
              <a:rPr lang="en-GB" dirty="0"/>
              <a:t>) we don’t believe that the discussion should be necessarily finalized in FRAV</a:t>
            </a:r>
          </a:p>
          <a:p>
            <a:pPr marL="914400" lvl="1" indent="-457200">
              <a:spcAft>
                <a:spcPts val="600"/>
              </a:spcAft>
              <a:buFont typeface="+mj-lt"/>
              <a:buAutoNum type="arabicPeriod"/>
            </a:pPr>
            <a:r>
              <a:rPr lang="en-GB" dirty="0"/>
              <a:t>A thorough </a:t>
            </a:r>
            <a:r>
              <a:rPr lang="en-GB" b="1" dirty="0"/>
              <a:t>assessment of the model has been performed </a:t>
            </a:r>
            <a:r>
              <a:rPr lang="en-GB" dirty="0"/>
              <a:t>including </a:t>
            </a:r>
            <a:r>
              <a:rPr lang="en-GB" b="1" dirty="0"/>
              <a:t>comparison </a:t>
            </a:r>
            <a:r>
              <a:rPr lang="en-GB" dirty="0"/>
              <a:t>with the performance models used in R157 and other models (i.e. RSS).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xmlns="" id="{A3D04097-0D46-B446-B15F-98738736D2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/>
              <a:t>OICA’s comments (UNR157-04-10) to EC proposed text (UNR157-03-06)</a:t>
            </a:r>
          </a:p>
        </p:txBody>
      </p:sp>
    </p:spTree>
    <p:extLst>
      <p:ext uri="{BB962C8B-B14F-4D97-AF65-F5344CB8AC3E}">
        <p14:creationId xmlns:p14="http://schemas.microsoft.com/office/powerpoint/2010/main" val="41094083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xmlns="" id="{325C830A-4717-114E-9A5D-277D1DEAB2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7154" y="1830866"/>
            <a:ext cx="10267462" cy="4587399"/>
          </a:xfrm>
        </p:spPr>
        <p:txBody>
          <a:bodyPr/>
          <a:lstStyle/>
          <a:p>
            <a:r>
              <a:rPr lang="x-none" sz="2800" dirty="0"/>
              <a:t>Given the questions raised by Industry the following slides will:</a:t>
            </a:r>
          </a:p>
          <a:p>
            <a:pPr lvl="1"/>
            <a:r>
              <a:rPr lang="it-IT" sz="2400" b="1" dirty="0"/>
              <a:t>Compare the </a:t>
            </a:r>
            <a:r>
              <a:rPr lang="it-IT" sz="2400" b="1" dirty="0" err="1"/>
              <a:t>results</a:t>
            </a:r>
            <a:r>
              <a:rPr lang="it-IT" sz="2400" b="1" dirty="0"/>
              <a:t> </a:t>
            </a:r>
            <a:r>
              <a:rPr lang="it-IT" sz="2400" dirty="0"/>
              <a:t>of the EC performance model with RSS and the </a:t>
            </a:r>
            <a:r>
              <a:rPr lang="it-IT" sz="2400" dirty="0" err="1"/>
              <a:t>two</a:t>
            </a:r>
            <a:r>
              <a:rPr lang="it-IT" sz="2400" dirty="0"/>
              <a:t> performance </a:t>
            </a:r>
            <a:r>
              <a:rPr lang="it-IT" sz="2400" dirty="0" err="1"/>
              <a:t>models</a:t>
            </a:r>
            <a:r>
              <a:rPr lang="it-IT" sz="2400" dirty="0"/>
              <a:t> </a:t>
            </a:r>
            <a:r>
              <a:rPr lang="it-IT" sz="2400" dirty="0" err="1"/>
              <a:t>currently</a:t>
            </a:r>
            <a:r>
              <a:rPr lang="it-IT" sz="2400" dirty="0"/>
              <a:t> in R157 for the </a:t>
            </a:r>
            <a:r>
              <a:rPr lang="it-IT" sz="2400" b="1" dirty="0" err="1"/>
              <a:t>cut</a:t>
            </a:r>
            <a:r>
              <a:rPr lang="it-IT" sz="2400" b="1" dirty="0"/>
              <a:t>-in</a:t>
            </a:r>
            <a:r>
              <a:rPr lang="it-IT" sz="2400" dirty="0"/>
              <a:t> scenario</a:t>
            </a:r>
          </a:p>
          <a:p>
            <a:pPr lvl="1"/>
            <a:r>
              <a:rPr lang="it-IT" sz="2400" dirty="0" err="1"/>
              <a:t>Make</a:t>
            </a:r>
            <a:r>
              <a:rPr lang="it-IT" sz="2400" dirty="0"/>
              <a:t> the </a:t>
            </a:r>
            <a:r>
              <a:rPr lang="it-IT" sz="2400" dirty="0" err="1"/>
              <a:t>same</a:t>
            </a:r>
            <a:r>
              <a:rPr lang="it-IT" sz="2400" dirty="0"/>
              <a:t> </a:t>
            </a:r>
            <a:r>
              <a:rPr lang="it-IT" sz="2400" dirty="0" err="1"/>
              <a:t>comparison</a:t>
            </a:r>
            <a:r>
              <a:rPr lang="it-IT" sz="2400" dirty="0"/>
              <a:t> for </a:t>
            </a:r>
            <a:r>
              <a:rPr lang="it-IT" sz="2400" b="1" dirty="0" err="1"/>
              <a:t>cut</a:t>
            </a:r>
            <a:r>
              <a:rPr lang="it-IT" sz="2400" b="1" dirty="0"/>
              <a:t>-out and car-</a:t>
            </a:r>
            <a:r>
              <a:rPr lang="it-IT" sz="2400" b="1" dirty="0" err="1"/>
              <a:t>following</a:t>
            </a:r>
            <a:r>
              <a:rPr lang="it-IT" sz="2400" b="1" dirty="0"/>
              <a:t> </a:t>
            </a:r>
            <a:r>
              <a:rPr lang="it-IT" sz="2400" dirty="0" err="1"/>
              <a:t>scenarios</a:t>
            </a:r>
            <a:endParaRPr lang="it-IT" sz="2400" dirty="0"/>
          </a:p>
          <a:p>
            <a:pPr lvl="1"/>
            <a:r>
              <a:rPr lang="it-IT" sz="2400" dirty="0"/>
              <a:t>Show </a:t>
            </a:r>
            <a:r>
              <a:rPr lang="it-IT" sz="2400" dirty="0" err="1"/>
              <a:t>that</a:t>
            </a:r>
            <a:r>
              <a:rPr lang="it-IT" sz="2400" dirty="0"/>
              <a:t> by </a:t>
            </a:r>
            <a:r>
              <a:rPr lang="it-IT" sz="2400" dirty="0" err="1"/>
              <a:t>using</a:t>
            </a:r>
            <a:r>
              <a:rPr lang="it-IT" sz="2400" dirty="0"/>
              <a:t> the «</a:t>
            </a:r>
            <a:r>
              <a:rPr lang="it-IT" sz="2400" dirty="0" err="1"/>
              <a:t>membership</a:t>
            </a:r>
            <a:r>
              <a:rPr lang="it-IT" sz="2400" dirty="0"/>
              <a:t>» of the </a:t>
            </a:r>
            <a:r>
              <a:rPr lang="it-IT" sz="2400" dirty="0" err="1"/>
              <a:t>Fuzzy</a:t>
            </a:r>
            <a:r>
              <a:rPr lang="it-IT" sz="2400" dirty="0"/>
              <a:t> model </a:t>
            </a:r>
            <a:r>
              <a:rPr lang="it-IT" sz="2400" dirty="0" err="1"/>
              <a:t>it</a:t>
            </a:r>
            <a:r>
              <a:rPr lang="it-IT" sz="2400" dirty="0"/>
              <a:t> </a:t>
            </a:r>
            <a:r>
              <a:rPr lang="it-IT" sz="2400" dirty="0" err="1"/>
              <a:t>is</a:t>
            </a:r>
            <a:r>
              <a:rPr lang="it-IT" sz="2400" dirty="0"/>
              <a:t> </a:t>
            </a:r>
            <a:r>
              <a:rPr lang="it-IT" sz="2400" dirty="0" err="1"/>
              <a:t>possible</a:t>
            </a:r>
            <a:r>
              <a:rPr lang="it-IT" sz="2400" dirty="0"/>
              <a:t> to </a:t>
            </a:r>
            <a:r>
              <a:rPr lang="it-IT" sz="2400" b="1" dirty="0" err="1"/>
              <a:t>classify</a:t>
            </a:r>
            <a:r>
              <a:rPr lang="it-IT" sz="2400" b="1" dirty="0"/>
              <a:t> </a:t>
            </a:r>
            <a:r>
              <a:rPr lang="it-IT" sz="2400" b="1" dirty="0" err="1"/>
              <a:t>scenarios</a:t>
            </a:r>
            <a:r>
              <a:rPr lang="it-IT" sz="2400" b="1" dirty="0"/>
              <a:t> on the </a:t>
            </a:r>
            <a:r>
              <a:rPr lang="it-IT" sz="2400" b="1" dirty="0" err="1"/>
              <a:t>basis</a:t>
            </a:r>
            <a:r>
              <a:rPr lang="it-IT" sz="2400" b="1" dirty="0"/>
              <a:t> of </a:t>
            </a:r>
            <a:r>
              <a:rPr lang="it-IT" sz="2400" b="1" dirty="0" err="1"/>
              <a:t>their</a:t>
            </a:r>
            <a:r>
              <a:rPr lang="it-IT" sz="2400" b="1" dirty="0"/>
              <a:t> </a:t>
            </a:r>
            <a:r>
              <a:rPr lang="it-IT" sz="2400" b="1" dirty="0" err="1"/>
              <a:t>criticality</a:t>
            </a:r>
            <a:endParaRPr lang="it-IT" sz="2400" b="1" dirty="0"/>
          </a:p>
          <a:p>
            <a:r>
              <a:rPr lang="it-IT" sz="2800" dirty="0"/>
              <a:t>At the end of the </a:t>
            </a:r>
            <a:r>
              <a:rPr lang="it-IT" sz="2800" dirty="0" err="1"/>
              <a:t>presentation</a:t>
            </a:r>
            <a:r>
              <a:rPr lang="it-IT" sz="2800" dirty="0"/>
              <a:t> </a:t>
            </a:r>
            <a:r>
              <a:rPr lang="it-IT" sz="2800" dirty="0" err="1"/>
              <a:t>additional</a:t>
            </a:r>
            <a:r>
              <a:rPr lang="it-IT" sz="2800" dirty="0"/>
              <a:t> background </a:t>
            </a:r>
            <a:r>
              <a:rPr lang="it-IT" sz="2800" dirty="0" err="1"/>
              <a:t>slides</a:t>
            </a:r>
            <a:r>
              <a:rPr lang="it-IT" sz="2800" dirty="0"/>
              <a:t> are </a:t>
            </a:r>
            <a:r>
              <a:rPr lang="it-IT" sz="2800" dirty="0" err="1"/>
              <a:t>provided</a:t>
            </a:r>
            <a:r>
              <a:rPr lang="it-IT" sz="2800" dirty="0"/>
              <a:t> with more information </a:t>
            </a:r>
            <a:r>
              <a:rPr lang="it-IT" sz="2800" dirty="0" err="1"/>
              <a:t>about</a:t>
            </a:r>
            <a:r>
              <a:rPr lang="it-IT" sz="2800" dirty="0"/>
              <a:t> the model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xmlns="" id="{A3D04097-0D46-B446-B15F-98738736D2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/>
              <a:t>Insights to the EC performance model proposal (FSM)</a:t>
            </a:r>
          </a:p>
        </p:txBody>
      </p:sp>
    </p:spTree>
    <p:extLst>
      <p:ext uri="{BB962C8B-B14F-4D97-AF65-F5344CB8AC3E}">
        <p14:creationId xmlns:p14="http://schemas.microsoft.com/office/powerpoint/2010/main" val="34849818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7154" y="1825624"/>
            <a:ext cx="5362394" cy="4170363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Simulation framework proposed by Japan for the CC model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sz="100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Same values for the common parameters of FSM, RSS and CC. </a:t>
            </a:r>
          </a:p>
          <a:p>
            <a:pPr marL="0" indent="0">
              <a:buNone/>
            </a:pPr>
            <a:r>
              <a:rPr lang="en-GB" dirty="0"/>
              <a:t>The Reg157 model uses its own parameters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Unpreventable cut-in scenarios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AA9AF8D3-26EA-490E-8028-7FA486BE8DA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169" y="1606858"/>
            <a:ext cx="5852172" cy="4389129"/>
          </a:xfrm>
          <a:prstGeom prst="rect">
            <a:avLst/>
          </a:prstGeom>
        </p:spPr>
      </p:pic>
      <p:pic>
        <p:nvPicPr>
          <p:cNvPr id="5" name="図 105">
            <a:extLst>
              <a:ext uri="{FF2B5EF4-FFF2-40B4-BE49-F238E27FC236}">
                <a16:creationId xmlns:a16="http://schemas.microsoft.com/office/drawing/2014/main" xmlns="" id="{0A00B979-056B-484A-A4B4-D66B05C30565}"/>
              </a:ext>
            </a:extLst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838" y="2857494"/>
            <a:ext cx="6188710" cy="1887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3647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Unpreventable cut-in scenarios</a:t>
            </a:r>
          </a:p>
        </p:txBody>
      </p:sp>
      <p:pic>
        <p:nvPicPr>
          <p:cNvPr id="11" name="Content Placeholder 7" descr="Chart&#10;&#10;Description automatically generated">
            <a:extLst>
              <a:ext uri="{FF2B5EF4-FFF2-40B4-BE49-F238E27FC236}">
                <a16:creationId xmlns:a16="http://schemas.microsoft.com/office/drawing/2014/main" xmlns="" id="{DFEA7F8D-8945-4698-9D6D-EC50720E0A0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808836"/>
            <a:ext cx="5852160" cy="4389120"/>
          </a:xfrm>
        </p:spPr>
      </p:pic>
      <p:pic>
        <p:nvPicPr>
          <p:cNvPr id="13" name="Picture 12" descr="A picture containing chart&#10;&#10;Description automatically generated">
            <a:extLst>
              <a:ext uri="{FF2B5EF4-FFF2-40B4-BE49-F238E27FC236}">
                <a16:creationId xmlns:a16="http://schemas.microsoft.com/office/drawing/2014/main" xmlns="" id="{3FDADFE6-AF84-416D-9DE0-575D9B035F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333" y="1808646"/>
            <a:ext cx="5852667" cy="438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5314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7154" y="1825624"/>
            <a:ext cx="9451169" cy="4170363"/>
          </a:xfrm>
        </p:spPr>
        <p:txBody>
          <a:bodyPr/>
          <a:lstStyle/>
          <a:p>
            <a:r>
              <a:rPr lang="en-GB" dirty="0"/>
              <a:t>The FSM is a satisfactory compromise among the different approaches proposed so far to </a:t>
            </a:r>
            <a:r>
              <a:rPr lang="en-GB" b="1" dirty="0"/>
              <a:t>identify unpreventable cut-in scenarios</a:t>
            </a:r>
            <a:r>
              <a:rPr lang="en-GB" dirty="0"/>
              <a:t>.</a:t>
            </a:r>
          </a:p>
          <a:p>
            <a:r>
              <a:rPr lang="en-GB" b="1" dirty="0"/>
              <a:t>What about the preventable ones?</a:t>
            </a:r>
          </a:p>
          <a:p>
            <a:pPr lvl="1"/>
            <a:r>
              <a:rPr lang="en-GB" dirty="0"/>
              <a:t>Is it possible to </a:t>
            </a:r>
            <a:r>
              <a:rPr lang="en-GB" b="1" dirty="0"/>
              <a:t>classify them on the basis of their criticality </a:t>
            </a:r>
            <a:r>
              <a:rPr lang="en-GB" dirty="0"/>
              <a:t>to allow their fair random selection?</a:t>
            </a:r>
          </a:p>
          <a:p>
            <a:r>
              <a:rPr lang="en-GB" dirty="0"/>
              <a:t>Two possible approaches:</a:t>
            </a:r>
          </a:p>
          <a:p>
            <a:pPr lvl="1"/>
            <a:r>
              <a:rPr lang="en-GB" dirty="0"/>
              <a:t>TTC </a:t>
            </a:r>
          </a:p>
          <a:p>
            <a:pPr lvl="1"/>
            <a:r>
              <a:rPr lang="en-GB" dirty="0"/>
              <a:t>FSM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Cut in scenario classification </a:t>
            </a:r>
          </a:p>
        </p:txBody>
      </p:sp>
    </p:spTree>
    <p:extLst>
      <p:ext uri="{BB962C8B-B14F-4D97-AF65-F5344CB8AC3E}">
        <p14:creationId xmlns:p14="http://schemas.microsoft.com/office/powerpoint/2010/main" val="1239315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JRC palette 1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6ACBF3"/>
      </a:accent1>
      <a:accent2>
        <a:srgbClr val="3E99DA"/>
      </a:accent2>
      <a:accent3>
        <a:srgbClr val="1EC08A"/>
      </a:accent3>
      <a:accent4>
        <a:srgbClr val="ED8D2F"/>
      </a:accent4>
      <a:accent5>
        <a:srgbClr val="F8CC29"/>
      </a:accent5>
      <a:accent6>
        <a:srgbClr val="E76C53"/>
      </a:accent6>
      <a:hlink>
        <a:srgbClr val="0563C1"/>
      </a:hlink>
      <a:folHlink>
        <a:srgbClr val="24337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accent5"/>
          </a:buClr>
          <a:buFont typeface="Arial"/>
          <a:buChar char="•"/>
          <a:defRPr sz="2400" noProof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EC_Presentation.pptx" id="{DF0E4C23-23CF-4CA0-B78D-4EE4E4812529}" vid="{A275074F-6DFA-4FBF-AA5C-38C3649C393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2394</Words>
  <Application>Microsoft Office PowerPoint</Application>
  <PresentationFormat>Benutzerdefiniert</PresentationFormat>
  <Paragraphs>262</Paragraphs>
  <Slides>48</Slides>
  <Notes>10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48</vt:i4>
      </vt:variant>
    </vt:vector>
  </HeadingPairs>
  <TitlesOfParts>
    <vt:vector size="49" baseType="lpstr">
      <vt:lpstr>Office Theme</vt:lpstr>
      <vt:lpstr>Alternative assessment of ALKS performance</vt:lpstr>
      <vt:lpstr>OICA’s comments (UNR157-04-10) to EC proposed text (UNR157-03-06)</vt:lpstr>
      <vt:lpstr>OICA’s comments (UNR157-04-10) to EC proposed text (UNR157-03-06)</vt:lpstr>
      <vt:lpstr>OICA’s comments (UNR157-04-10) to EC proposed text (UNR157-03-06)</vt:lpstr>
      <vt:lpstr>OICA’s comments (UNR157-04-10) to EC proposed text (UNR157-03-06)</vt:lpstr>
      <vt:lpstr>Insights to the EC performance model proposal (FSM)</vt:lpstr>
      <vt:lpstr>Unpreventable cut-in scenarios</vt:lpstr>
      <vt:lpstr>Unpreventable cut-in scenarios</vt:lpstr>
      <vt:lpstr>Cut in scenario classification </vt:lpstr>
      <vt:lpstr>Cut in scenario, minimum TTC</vt:lpstr>
      <vt:lpstr>Cut in scenario, using Fuzzy SSMs examples</vt:lpstr>
      <vt:lpstr>Car-following scenarios</vt:lpstr>
      <vt:lpstr>Classification of car-following scenarios</vt:lpstr>
      <vt:lpstr>Cut-out scenarios results</vt:lpstr>
      <vt:lpstr>Classification for cut out scenarios</vt:lpstr>
      <vt:lpstr>Conclusions</vt:lpstr>
      <vt:lpstr>Background information</vt:lpstr>
      <vt:lpstr>What is Fuzzy Logic? Crisp sets</vt:lpstr>
      <vt:lpstr>What is Fuzzy Logic? Fuzzy sets</vt:lpstr>
      <vt:lpstr>Why Fuzzy logic</vt:lpstr>
      <vt:lpstr>Why Fuzzy logic</vt:lpstr>
      <vt:lpstr>Why Fuzzy logic</vt:lpstr>
      <vt:lpstr>Why Fuzzy logic</vt:lpstr>
      <vt:lpstr>Why Fuzzy logic</vt:lpstr>
      <vt:lpstr>Car following scenarios</vt:lpstr>
      <vt:lpstr>Longitudinal safe distance according to Fuzzy SSMs</vt:lpstr>
      <vt:lpstr>Longitudinal safe distance according to Fuzzy SSMs</vt:lpstr>
      <vt:lpstr>Longitudinal safe distance according to Fuzzy SSMs</vt:lpstr>
      <vt:lpstr>Longitudinal safe distance according to Fuzzy SSMs</vt:lpstr>
      <vt:lpstr>Capacity for calm proactive reaction</vt:lpstr>
      <vt:lpstr>Background information</vt:lpstr>
      <vt:lpstr>Range of concrete scenario assessed</vt:lpstr>
      <vt:lpstr>Parameters used in the simulations</vt:lpstr>
      <vt:lpstr>Cut in Unpreventable </vt:lpstr>
      <vt:lpstr>Background information</vt:lpstr>
      <vt:lpstr>Criticality-based classification using Fuzzy SMs</vt:lpstr>
      <vt:lpstr>Classification for cut out scenarios</vt:lpstr>
      <vt:lpstr>Classification for cut out scenarios</vt:lpstr>
      <vt:lpstr>Background information</vt:lpstr>
      <vt:lpstr>Car following scenarios</vt:lpstr>
      <vt:lpstr>Car following scenarios simulated</vt:lpstr>
      <vt:lpstr>Parameters used in the simulations</vt:lpstr>
      <vt:lpstr>Cut out scenarios</vt:lpstr>
      <vt:lpstr>Cut out scenarios simulated</vt:lpstr>
      <vt:lpstr>Cut out scenarios simulated</vt:lpstr>
      <vt:lpstr>Parameters used in the simulations</vt:lpstr>
      <vt:lpstr>Cut-out scenarios results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Simulation of cut in scenarios</dc:title>
  <dc:creator>kostas</dc:creator>
  <cp:lastModifiedBy>Hoppe, Isabelle</cp:lastModifiedBy>
  <cp:revision>206</cp:revision>
  <dcterms:created xsi:type="dcterms:W3CDTF">2020-03-11T13:39:15Z</dcterms:created>
  <dcterms:modified xsi:type="dcterms:W3CDTF">2021-05-07T12:14:17Z</dcterms:modified>
</cp:coreProperties>
</file>