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sldIdLst>
    <p:sldId id="257" r:id="rId5"/>
    <p:sldId id="756" r:id="rId6"/>
    <p:sldId id="730" r:id="rId7"/>
    <p:sldId id="276" r:id="rId8"/>
    <p:sldId id="289" r:id="rId9"/>
    <p:sldId id="738" r:id="rId10"/>
    <p:sldId id="292" r:id="rId11"/>
    <p:sldId id="729" r:id="rId12"/>
    <p:sldId id="731" r:id="rId13"/>
    <p:sldId id="277" r:id="rId14"/>
    <p:sldId id="294" r:id="rId15"/>
    <p:sldId id="740" r:id="rId16"/>
    <p:sldId id="728" r:id="rId17"/>
    <p:sldId id="660" r:id="rId18"/>
    <p:sldId id="732" r:id="rId19"/>
    <p:sldId id="734" r:id="rId20"/>
    <p:sldId id="742" r:id="rId21"/>
    <p:sldId id="743" r:id="rId22"/>
    <p:sldId id="757" r:id="rId23"/>
    <p:sldId id="284" r:id="rId24"/>
    <p:sldId id="755" r:id="rId25"/>
    <p:sldId id="286" r:id="rId26"/>
    <p:sldId id="758" r:id="rId27"/>
    <p:sldId id="744" r:id="rId28"/>
    <p:sldId id="745" r:id="rId29"/>
    <p:sldId id="746" r:id="rId30"/>
    <p:sldId id="747" r:id="rId31"/>
    <p:sldId id="751" r:id="rId32"/>
    <p:sldId id="748" r:id="rId33"/>
    <p:sldId id="749" r:id="rId34"/>
    <p:sldId id="750" r:id="rId35"/>
    <p:sldId id="752" r:id="rId36"/>
    <p:sldId id="753" r:id="rId37"/>
    <p:sldId id="754" r:id="rId38"/>
    <p:sldId id="290" r:id="rId39"/>
  </p:sldIdLst>
  <p:sldSz cx="12192000" cy="6858000"/>
  <p:notesSz cx="6858000" cy="9144000"/>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ain Knight" initials="IK" lastIdx="6" clrIdx="0">
    <p:extLst>
      <p:ext uri="{19B8F6BF-5375-455C-9EA6-DF929625EA0E}">
        <p15:presenceInfo xmlns:p15="http://schemas.microsoft.com/office/powerpoint/2012/main" userId="Iain Knight" providerId="None"/>
      </p:ext>
    </p:extLst>
  </p:cmAuthor>
  <p:cmAuthor id="2" name="Johan Broeders" initials="JB" lastIdx="11" clrIdx="1">
    <p:extLst>
      <p:ext uri="{19B8F6BF-5375-455C-9EA6-DF929625EA0E}">
        <p15:presenceInfo xmlns:p15="http://schemas.microsoft.com/office/powerpoint/2012/main" userId="S-1-5-21-1332221160-1415407890-2118856591-5157" providerId="AD"/>
      </p:ext>
    </p:extLst>
  </p:cmAuthor>
  <p:cmAuthor id="3" name="Johannes Peter BAUER" initials="JPB" lastIdx="3" clrIdx="2">
    <p:extLst>
      <p:ext uri="{19B8F6BF-5375-455C-9EA6-DF929625EA0E}">
        <p15:presenceInfo xmlns:p15="http://schemas.microsoft.com/office/powerpoint/2012/main" userId="S::jpb@acea.be::7122d12b-2013-4221-a27f-20b6afcba400" providerId="AD"/>
      </p:ext>
    </p:extLst>
  </p:cmAuthor>
  <p:cmAuthor id="4" name="Tomas Vive Larsen" initials="TVL" lastIdx="3" clrIdx="3">
    <p:extLst>
      <p:ext uri="{19B8F6BF-5375-455C-9EA6-DF929625EA0E}">
        <p15:presenceInfo xmlns:p15="http://schemas.microsoft.com/office/powerpoint/2012/main" userId="S::tovl@trafikstyrelsen.dk::9f668816-0ae9-4bb8-922e-e2a5b4f821b2" providerId="AD"/>
      </p:ext>
    </p:extLst>
  </p:cmAuthor>
  <p:cmAuthor id="5" name="Steve Summerskill" initials="SS" lastIdx="21" clrIdx="4">
    <p:extLst>
      <p:ext uri="{19B8F6BF-5375-455C-9EA6-DF929625EA0E}">
        <p15:presenceInfo xmlns:p15="http://schemas.microsoft.com/office/powerpoint/2012/main" userId="S::cdsjs2@lunet.lboro.ac.uk::d7e6bcc4-3357-4cef-ba48-7ca2313f5db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9B02"/>
    <a:srgbClr val="D8ECDB"/>
    <a:srgbClr val="BCE6F6"/>
    <a:srgbClr val="FBD0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3CD4DD-74EB-45CD-A456-2070BC1F4013}" v="1" dt="2021-03-09T13:06:29.2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19" autoAdjust="0"/>
  </p:normalViewPr>
  <p:slideViewPr>
    <p:cSldViewPr snapToGrid="0">
      <p:cViewPr varScale="1">
        <p:scale>
          <a:sx n="110" d="100"/>
          <a:sy n="110" d="100"/>
        </p:scale>
        <p:origin x="3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943CD4DD-74EB-45CD-A456-2070BC1F4013}"/>
    <pc:docChg chg="modSld">
      <pc:chgData name="Johan Broeders" userId="b75809dd-f2de-4da2-9aff-d3bdf67db9af" providerId="ADAL" clId="{943CD4DD-74EB-45CD-A456-2070BC1F4013}" dt="2021-03-09T13:06:37.724" v="16" actId="1076"/>
      <pc:docMkLst>
        <pc:docMk/>
      </pc:docMkLst>
      <pc:sldChg chg="addSp modSp mod">
        <pc:chgData name="Johan Broeders" userId="b75809dd-f2de-4da2-9aff-d3bdf67db9af" providerId="ADAL" clId="{943CD4DD-74EB-45CD-A456-2070BC1F4013}" dt="2021-03-09T13:06:37.724" v="16" actId="1076"/>
        <pc:sldMkLst>
          <pc:docMk/>
          <pc:sldMk cId="2475805559" sldId="257"/>
        </pc:sldMkLst>
        <pc:spChg chg="add mod">
          <ac:chgData name="Johan Broeders" userId="b75809dd-f2de-4da2-9aff-d3bdf67db9af" providerId="ADAL" clId="{943CD4DD-74EB-45CD-A456-2070BC1F4013}" dt="2021-03-09T13:06:37.724" v="16" actId="1076"/>
          <ac:spMkLst>
            <pc:docMk/>
            <pc:sldMk cId="2475805559" sldId="257"/>
            <ac:spMk id="4" creationId="{E2AC9687-3C69-4B0E-A976-DCFBBA4D9F9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3/9/2021</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3/9/2021</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ock text">
    <p:spTree>
      <p:nvGrpSpPr>
        <p:cNvPr id="1" name=""/>
        <p:cNvGrpSpPr/>
        <p:nvPr/>
      </p:nvGrpSpPr>
      <p:grpSpPr>
        <a:xfrm>
          <a:off x="0" y="0"/>
          <a:ext cx="0" cy="0"/>
          <a:chOff x="0" y="0"/>
          <a:chExt cx="0" cy="0"/>
        </a:xfrm>
      </p:grpSpPr>
      <p:cxnSp>
        <p:nvCxnSpPr>
          <p:cNvPr id="5" name="Straight Connector 4"/>
          <p:cNvCxnSpPr/>
          <p:nvPr userDrawn="1"/>
        </p:nvCxnSpPr>
        <p:spPr>
          <a:xfrm flipH="1">
            <a:off x="681567" y="920750"/>
            <a:ext cx="10668000" cy="0"/>
          </a:xfrm>
          <a:prstGeom prst="line">
            <a:avLst/>
          </a:prstGeom>
          <a:ln w="12700" cmpd="sng">
            <a:solidFill>
              <a:schemeClr val="bg1">
                <a:lumMod val="75000"/>
              </a:schemeClr>
            </a:solidFill>
            <a:prstDash val="dot"/>
          </a:ln>
          <a:effectLst>
            <a:outerShdw blurRad="40000" dist="20000" dir="5400000" sx="0" sy="0" rotWithShape="0">
              <a:srgbClr val="000000">
                <a:alpha val="60000"/>
              </a:srgbClr>
            </a:outerShdw>
          </a:effectLst>
        </p:spPr>
        <p:style>
          <a:lnRef idx="2">
            <a:schemeClr val="accent1"/>
          </a:lnRef>
          <a:fillRef idx="0">
            <a:schemeClr val="accent1"/>
          </a:fillRef>
          <a:effectRef idx="1">
            <a:schemeClr val="accent1"/>
          </a:effectRef>
          <a:fontRef idx="minor">
            <a:schemeClr val="tx1"/>
          </a:fontRef>
        </p:style>
      </p:cxnSp>
      <p:sp>
        <p:nvSpPr>
          <p:cNvPr id="36" name="Text Placeholder 11"/>
          <p:cNvSpPr>
            <a:spLocks noGrp="1"/>
          </p:cNvSpPr>
          <p:nvPr>
            <p:ph type="body" sz="quarter" idx="10"/>
          </p:nvPr>
        </p:nvSpPr>
        <p:spPr>
          <a:xfrm>
            <a:off x="623392" y="332657"/>
            <a:ext cx="7584016" cy="792163"/>
          </a:xfrm>
          <a:prstGeom prst="rect">
            <a:avLst/>
          </a:prstGeom>
        </p:spPr>
        <p:txBody>
          <a:bodyPr/>
          <a:lstStyle>
            <a:lvl1pPr algn="l" defTabSz="914400" rtl="0" eaLnBrk="1" latinLnBrk="0" hangingPunct="1">
              <a:spcBef>
                <a:spcPct val="0"/>
              </a:spcBef>
              <a:buNone/>
              <a:defRPr lang="en-US" sz="2200" kern="1200" baseline="0" dirty="0" smtClean="0">
                <a:solidFill>
                  <a:srgbClr val="009FE3"/>
                </a:solidFill>
                <a:latin typeface="+mj-lt"/>
                <a:ea typeface="+mj-ea"/>
                <a:cs typeface="Neo Sans Medium"/>
              </a:defRPr>
            </a:lvl1pPr>
            <a:lvl2pPr>
              <a:buNone/>
              <a:defRPr/>
            </a:lvl2pPr>
          </a:lstStyle>
          <a:p>
            <a:pPr lvl="0"/>
            <a:r>
              <a:rPr lang="en-US"/>
              <a:t>Click to edit Master text styles</a:t>
            </a:r>
          </a:p>
        </p:txBody>
      </p:sp>
      <p:sp>
        <p:nvSpPr>
          <p:cNvPr id="39" name="Text Placeholder 38"/>
          <p:cNvSpPr>
            <a:spLocks noGrp="1"/>
          </p:cNvSpPr>
          <p:nvPr>
            <p:ph type="body" sz="quarter" idx="11"/>
          </p:nvPr>
        </p:nvSpPr>
        <p:spPr>
          <a:xfrm>
            <a:off x="624418" y="1557338"/>
            <a:ext cx="10079567" cy="1295598"/>
          </a:xfrm>
          <a:prstGeom prst="rect">
            <a:avLst/>
          </a:prstGeom>
        </p:spPr>
        <p:txBody>
          <a:bodyPr/>
          <a:lstStyle>
            <a:lvl1pPr>
              <a:buNone/>
              <a:defRPr lang="en-US" sz="2000" kern="1200" baseline="0" dirty="0" smtClean="0">
                <a:solidFill>
                  <a:srgbClr val="009FE3"/>
                </a:solidFill>
                <a:latin typeface="+mn-lt"/>
                <a:ea typeface="+mj-ea"/>
                <a:cs typeface="Neo Sans Medium"/>
              </a:defRPr>
            </a:lvl1pPr>
            <a:lvl3pPr>
              <a:buNone/>
              <a:defRPr/>
            </a:lvl3pPr>
            <a:lvl4pPr>
              <a:buNone/>
              <a:defRPr/>
            </a:lvl4pPr>
          </a:lstStyle>
          <a:p>
            <a:pPr lvl="0"/>
            <a:r>
              <a:rPr lang="en-US"/>
              <a:t>Click to edit Master text styles</a:t>
            </a:r>
          </a:p>
        </p:txBody>
      </p:sp>
      <p:sp>
        <p:nvSpPr>
          <p:cNvPr id="41" name="Text Placeholder 40"/>
          <p:cNvSpPr>
            <a:spLocks noGrp="1"/>
          </p:cNvSpPr>
          <p:nvPr>
            <p:ph type="body" sz="quarter" idx="12"/>
          </p:nvPr>
        </p:nvSpPr>
        <p:spPr>
          <a:xfrm>
            <a:off x="624418" y="3141663"/>
            <a:ext cx="10079567" cy="1871662"/>
          </a:xfrm>
          <a:prstGeom prst="rect">
            <a:avLst/>
          </a:prstGeom>
        </p:spPr>
        <p:txBody>
          <a:bodyPr/>
          <a:lstStyle>
            <a:lvl1pPr>
              <a:buNone/>
              <a:defRPr lang="en-US" sz="2000" kern="1200" baseline="0" dirty="0" smtClean="0">
                <a:solidFill>
                  <a:schemeClr val="tx1">
                    <a:lumMod val="50000"/>
                    <a:lumOff val="50000"/>
                  </a:schemeClr>
                </a:solidFill>
                <a:latin typeface="+mn-lt"/>
                <a:ea typeface="+mj-ea"/>
                <a:cs typeface="Neo Sans Medium"/>
              </a:defRPr>
            </a:lvl1pPr>
          </a:lstStyle>
          <a:p>
            <a:pPr lvl="0"/>
            <a:r>
              <a:rPr lang="en-US"/>
              <a:t>Click to edit Master text styles</a:t>
            </a:r>
          </a:p>
        </p:txBody>
      </p:sp>
      <p:sp>
        <p:nvSpPr>
          <p:cNvPr id="2" name="Rectangle 1"/>
          <p:cNvSpPr/>
          <p:nvPr userDrawn="1"/>
        </p:nvSpPr>
        <p:spPr>
          <a:xfrm>
            <a:off x="551384" y="5805264"/>
            <a:ext cx="720080"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userDrawn="1"/>
        </p:nvSpPr>
        <p:spPr>
          <a:xfrm>
            <a:off x="8760296" y="5832276"/>
            <a:ext cx="2808312"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18869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3/9/2021</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3/9/2021</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3/9/2021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3/9/2021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3/9/2021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3/9/2021</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3/9/2021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3/9/2021</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 id="2147483763" r:id="rId12"/>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hdl.handle.net/2134/21028" TargetMode="External"/><Relationship Id="rId2" Type="http://schemas.openxmlformats.org/officeDocument/2006/relationships/hyperlink" Target="https://hdl.handle.net/2134/8873"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hyperlink" Target="https://hdl.handle.net/2134/21028" TargetMode="External"/><Relationship Id="rId4" Type="http://schemas.openxmlformats.org/officeDocument/2006/relationships/hyperlink" Target="https://hdl.handle.net/2134/8873"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hdl.handle.net/2134/36622"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hdl.handle.net/2134/36622" TargetMode="External"/><Relationship Id="rId2" Type="http://schemas.openxmlformats.org/officeDocument/2006/relationships/hyperlink" Target="https://wiki.unece.org/display/trans/VRU-Proxi+6th+session"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iki.unece.org/download/attachments/109347936/VRU-Proxi-15-02%20Rev1%20%28LDS%29%20LDS%20Presentation%20-%20%20UNECE%20VRU%20PROXI%2014th%20meeting_DraftV2.pptx?api=v2"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onsultations.tfl.gov.uk/roads/direct-vision-standard-phase2c/user_uploads/appendix-1-definition-production-validation-of-dvs.pd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81191" y="1020431"/>
            <a:ext cx="10993549" cy="1475013"/>
          </a:xfrm>
        </p:spPr>
        <p:txBody>
          <a:bodyPr>
            <a:normAutofit fontScale="90000"/>
          </a:bodyPr>
          <a:lstStyle/>
          <a:p>
            <a:r>
              <a:rPr lang="en-US" dirty="0"/>
              <a:t>Summary of the development of the UNECE Direct vision Standard for Heavy Goods vehicles</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81194" y="2495445"/>
            <a:ext cx="10993546" cy="468233"/>
          </a:xfrm>
        </p:spPr>
        <p:txBody>
          <a:bodyPr>
            <a:normAutofit/>
          </a:bodyPr>
          <a:lstStyle/>
          <a:p>
            <a:r>
              <a:rPr lang="en-US" dirty="0"/>
              <a:t>Dr Steve Summerskill, Dr Russell Marshall, Iain Knight</a:t>
            </a: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4" name="Tekstvak 3">
            <a:extLst>
              <a:ext uri="{FF2B5EF4-FFF2-40B4-BE49-F238E27FC236}">
                <a16:creationId xmlns:a16="http://schemas.microsoft.com/office/drawing/2014/main" id="{E2AC9687-3C69-4B0E-A976-DCFBBA4D9F9A}"/>
              </a:ext>
            </a:extLst>
          </p:cNvPr>
          <p:cNvSpPr txBox="1"/>
          <p:nvPr/>
        </p:nvSpPr>
        <p:spPr>
          <a:xfrm>
            <a:off x="10310948" y="6404357"/>
            <a:ext cx="1751057" cy="369332"/>
          </a:xfrm>
          <a:prstGeom prst="rect">
            <a:avLst/>
          </a:prstGeom>
          <a:noFill/>
        </p:spPr>
        <p:txBody>
          <a:bodyPr wrap="none" rtlCol="0">
            <a:spAutoFit/>
          </a:bodyPr>
          <a:lstStyle/>
          <a:p>
            <a:r>
              <a:rPr lang="nl-NL" dirty="0"/>
              <a:t>VRU-Proxi-17-12</a:t>
            </a:r>
          </a:p>
        </p:txBody>
      </p:sp>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9544C-C274-4A3A-B955-15152EBB0C67}"/>
              </a:ext>
            </a:extLst>
          </p:cNvPr>
          <p:cNvSpPr>
            <a:spLocks noGrp="1"/>
          </p:cNvSpPr>
          <p:nvPr>
            <p:ph type="title"/>
          </p:nvPr>
        </p:nvSpPr>
        <p:spPr/>
        <p:txBody>
          <a:bodyPr>
            <a:normAutofit/>
          </a:bodyPr>
          <a:lstStyle/>
          <a:p>
            <a:r>
              <a:rPr lang="en-GB" dirty="0"/>
              <a:t>Why do we use VRU distance?</a:t>
            </a:r>
            <a:br>
              <a:rPr lang="en-GB" dirty="0"/>
            </a:br>
            <a:endParaRPr lang="en-GB" dirty="0"/>
          </a:p>
        </p:txBody>
      </p:sp>
      <p:sp>
        <p:nvSpPr>
          <p:cNvPr id="3" name="Content Placeholder 2">
            <a:extLst>
              <a:ext uri="{FF2B5EF4-FFF2-40B4-BE49-F238E27FC236}">
                <a16:creationId xmlns:a16="http://schemas.microsoft.com/office/drawing/2014/main" id="{4463920D-2A04-490D-A278-9933B38619C0}"/>
              </a:ext>
            </a:extLst>
          </p:cNvPr>
          <p:cNvSpPr>
            <a:spLocks noGrp="1"/>
          </p:cNvSpPr>
          <p:nvPr>
            <p:ph idx="1"/>
          </p:nvPr>
        </p:nvSpPr>
        <p:spPr>
          <a:xfrm>
            <a:off x="581192" y="1332639"/>
            <a:ext cx="6895802" cy="3634486"/>
          </a:xfrm>
        </p:spPr>
        <p:txBody>
          <a:bodyPr>
            <a:normAutofit/>
          </a:bodyPr>
          <a:lstStyle/>
          <a:p>
            <a:r>
              <a:rPr lang="en-GB" dirty="0"/>
              <a:t>Considered in isolation, volumetric scores are abstract</a:t>
            </a:r>
          </a:p>
          <a:p>
            <a:r>
              <a:rPr lang="en-GB" dirty="0"/>
              <a:t>A need was perceived for a simplified measure to help illustrate what the visible volumes related to in terms of something more visibly related to safety</a:t>
            </a:r>
          </a:p>
          <a:p>
            <a:r>
              <a:rPr lang="en-GB" dirty="0"/>
              <a:t>Following a methodology originally applied in projects from 2011</a:t>
            </a:r>
            <a:r>
              <a:rPr lang="en-GB" baseline="30000" dirty="0"/>
              <a:t>2</a:t>
            </a:r>
            <a:r>
              <a:rPr lang="en-GB" dirty="0"/>
              <a:t> and 2015</a:t>
            </a:r>
            <a:r>
              <a:rPr lang="en-GB" baseline="30000" dirty="0"/>
              <a:t>3 </a:t>
            </a:r>
            <a:r>
              <a:rPr lang="en-GB" dirty="0"/>
              <a:t>a set of VRU simulations were created which allows VRU visibility to be assessed at 13 points around the vehicle.</a:t>
            </a:r>
          </a:p>
          <a:p>
            <a:r>
              <a:rPr lang="en-GB" dirty="0"/>
              <a:t>The figure shows the arrangement of the VRUs around the cab. </a:t>
            </a:r>
          </a:p>
        </p:txBody>
      </p:sp>
      <p:sp>
        <p:nvSpPr>
          <p:cNvPr id="5" name="Rectangle 4">
            <a:extLst>
              <a:ext uri="{FF2B5EF4-FFF2-40B4-BE49-F238E27FC236}">
                <a16:creationId xmlns:a16="http://schemas.microsoft.com/office/drawing/2014/main" id="{C41DC635-CEB3-4F94-AB69-B61FBC20CAB8}"/>
              </a:ext>
            </a:extLst>
          </p:cNvPr>
          <p:cNvSpPr/>
          <p:nvPr/>
        </p:nvSpPr>
        <p:spPr>
          <a:xfrm>
            <a:off x="460798" y="5812386"/>
            <a:ext cx="11150010" cy="842859"/>
          </a:xfrm>
          <a:prstGeom prst="rect">
            <a:avLst/>
          </a:prstGeom>
        </p:spPr>
        <p:txBody>
          <a:bodyPr wrap="square">
            <a:spAutoFit/>
          </a:bodyPr>
          <a:lstStyle/>
          <a:p>
            <a:pPr>
              <a:lnSpc>
                <a:spcPts val="1500"/>
              </a:lnSpc>
            </a:pPr>
            <a:r>
              <a:rPr lang="en-GB" sz="1000" baseline="30000" dirty="0">
                <a:latin typeface="Arial" panose="020B0604020202020204" pitchFamily="34" charset="0"/>
                <a:ea typeface="Times New Roman" panose="02020603050405020304" pitchFamily="18" charset="0"/>
                <a:cs typeface="Arial" panose="020B0604020202020204" pitchFamily="34" charset="0"/>
              </a:rPr>
              <a:t>2</a:t>
            </a:r>
            <a:r>
              <a:rPr lang="en-GB" sz="1000" dirty="0">
                <a:latin typeface="Arial" panose="020B0604020202020204" pitchFamily="34" charset="0"/>
                <a:ea typeface="Times New Roman" panose="02020603050405020304" pitchFamily="18" charset="0"/>
                <a:cs typeface="Arial" panose="020B0604020202020204" pitchFamily="34" charset="0"/>
              </a:rPr>
              <a:t> COOK, S., SUMMERSKILL, S., MARSHALL. R., ... et al., 2011. The development of improvements to drivers' direct and indirect vision from vehicles - phase 2. Report for Department for Transport </a:t>
            </a:r>
            <a:r>
              <a:rPr lang="en-GB" sz="1000" dirty="0" err="1">
                <a:latin typeface="Arial" panose="020B0604020202020204" pitchFamily="34" charset="0"/>
                <a:ea typeface="Times New Roman" panose="02020603050405020304" pitchFamily="18" charset="0"/>
                <a:cs typeface="Arial" panose="020B0604020202020204" pitchFamily="34" charset="0"/>
              </a:rPr>
              <a:t>DfT</a:t>
            </a:r>
            <a:r>
              <a:rPr lang="en-GB" sz="1000" dirty="0">
                <a:latin typeface="Arial" panose="020B0604020202020204" pitchFamily="34" charset="0"/>
                <a:ea typeface="Times New Roman" panose="02020603050405020304" pitchFamily="18" charset="0"/>
                <a:cs typeface="Arial" panose="020B0604020202020204" pitchFamily="34" charset="0"/>
              </a:rPr>
              <a:t> TTS Project Ref: S0906 / V8. Loughborough:</a:t>
            </a:r>
            <a:r>
              <a:rPr lang="en-GB" sz="1000" dirty="0">
                <a:latin typeface="Arial" panose="020B0604020202020204" pitchFamily="34" charset="0"/>
                <a:ea typeface="Times New Roman" panose="02020603050405020304" pitchFamily="18" charset="0"/>
                <a:cs typeface="Times New Roman" panose="02020603050405020304" pitchFamily="18" charset="0"/>
              </a:rPr>
              <a:t> </a:t>
            </a:r>
            <a:r>
              <a:rPr lang="en-GB" sz="1000" dirty="0">
                <a:latin typeface="Arial" panose="020B0604020202020204" pitchFamily="34" charset="0"/>
                <a:ea typeface="Times New Roman" panose="02020603050405020304" pitchFamily="18" charset="0"/>
                <a:cs typeface="Arial" panose="020B0604020202020204" pitchFamily="34" charset="0"/>
              </a:rPr>
              <a:t>Loughborough University and MIRA Ltd. </a:t>
            </a:r>
            <a:r>
              <a:rPr lang="en-GB" sz="1000" b="1" dirty="0">
                <a:latin typeface="Arial" panose="020B0604020202020204" pitchFamily="34" charset="0"/>
                <a:ea typeface="Times New Roman" panose="02020603050405020304" pitchFamily="18" charset="0"/>
                <a:cs typeface="Arial" panose="020B0604020202020204" pitchFamily="34" charset="0"/>
              </a:rPr>
              <a:t>See section 2.5 </a:t>
            </a:r>
            <a:r>
              <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hlinkClick r:id="rId2"/>
              </a:rPr>
              <a:t>https://hdl.handle.net/2134/8873</a:t>
            </a:r>
            <a:endPar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endParaRPr>
          </a:p>
          <a:p>
            <a:pPr>
              <a:lnSpc>
                <a:spcPts val="1500"/>
              </a:lnSpc>
            </a:pPr>
            <a:endPar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endParaRPr>
          </a:p>
          <a:p>
            <a:pPr>
              <a:lnSpc>
                <a:spcPts val="1500"/>
              </a:lnSpc>
            </a:pPr>
            <a:r>
              <a:rPr lang="en-GB" sz="1000" baseline="30000" dirty="0">
                <a:latin typeface="Arial" panose="020B0604020202020204" pitchFamily="34" charset="0"/>
                <a:ea typeface="Times New Roman" panose="02020603050405020304" pitchFamily="18" charset="0"/>
                <a:cs typeface="Arial" panose="020B0604020202020204" pitchFamily="34" charset="0"/>
              </a:rPr>
              <a:t>3</a:t>
            </a:r>
            <a:r>
              <a:rPr lang="en-GB" sz="1000" dirty="0">
                <a:latin typeface="Arial" panose="020B0604020202020204" pitchFamily="34" charset="0"/>
                <a:ea typeface="Times New Roman" panose="02020603050405020304" pitchFamily="18" charset="0"/>
                <a:cs typeface="Arial" panose="020B0604020202020204" pitchFamily="34" charset="0"/>
              </a:rPr>
              <a:t>SUMMERSKILL, S. Marshall, R; Paterson, A; Reed, S (2015): Understanding direct and indirect driver vision in heavy goods vehicles. Report. </a:t>
            </a:r>
            <a:r>
              <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hlinkClick r:id="rId3"/>
              </a:rPr>
              <a:t>https://hdl.handle.net/2134/21028</a:t>
            </a:r>
            <a:endPar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endParaRPr>
          </a:p>
        </p:txBody>
      </p:sp>
      <p:pic>
        <p:nvPicPr>
          <p:cNvPr id="6" name="Picture 5">
            <a:extLst>
              <a:ext uri="{FF2B5EF4-FFF2-40B4-BE49-F238E27FC236}">
                <a16:creationId xmlns:a16="http://schemas.microsoft.com/office/drawing/2014/main" id="{F39D45E5-68DA-4B44-A108-BBDA312CC3D1}"/>
              </a:ext>
            </a:extLst>
          </p:cNvPr>
          <p:cNvPicPr>
            <a:picLocks noChangeAspect="1"/>
          </p:cNvPicPr>
          <p:nvPr/>
        </p:nvPicPr>
        <p:blipFill>
          <a:blip r:embed="rId4"/>
          <a:stretch>
            <a:fillRect/>
          </a:stretch>
        </p:blipFill>
        <p:spPr>
          <a:xfrm>
            <a:off x="8429998" y="1890876"/>
            <a:ext cx="2773526" cy="2998406"/>
          </a:xfrm>
          <a:prstGeom prst="rect">
            <a:avLst/>
          </a:prstGeom>
        </p:spPr>
      </p:pic>
    </p:spTree>
    <p:extLst>
      <p:ext uri="{BB962C8B-B14F-4D97-AF65-F5344CB8AC3E}">
        <p14:creationId xmlns:p14="http://schemas.microsoft.com/office/powerpoint/2010/main" val="1282988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64D7E-0859-4AC6-8C4A-4ECA97D875B6}"/>
              </a:ext>
            </a:extLst>
          </p:cNvPr>
          <p:cNvSpPr>
            <a:spLocks noGrp="1"/>
          </p:cNvSpPr>
          <p:nvPr>
            <p:ph type="title"/>
          </p:nvPr>
        </p:nvSpPr>
        <p:spPr>
          <a:xfrm>
            <a:off x="581192" y="702156"/>
            <a:ext cx="11029616" cy="462180"/>
          </a:xfrm>
        </p:spPr>
        <p:txBody>
          <a:bodyPr>
            <a:normAutofit/>
          </a:bodyPr>
          <a:lstStyle/>
          <a:p>
            <a:r>
              <a:rPr lang="en-GB" sz="2400" dirty="0"/>
              <a:t>How are the VRU simulations defined and used</a:t>
            </a:r>
          </a:p>
        </p:txBody>
      </p:sp>
      <p:sp>
        <p:nvSpPr>
          <p:cNvPr id="11" name="Content Placeholder 2">
            <a:extLst>
              <a:ext uri="{FF2B5EF4-FFF2-40B4-BE49-F238E27FC236}">
                <a16:creationId xmlns:a16="http://schemas.microsoft.com/office/drawing/2014/main" id="{B9CB091F-709E-4E6A-82B5-AC5BEAB580AD}"/>
              </a:ext>
            </a:extLst>
          </p:cNvPr>
          <p:cNvSpPr>
            <a:spLocks noGrp="1"/>
          </p:cNvSpPr>
          <p:nvPr>
            <p:ph idx="1"/>
          </p:nvPr>
        </p:nvSpPr>
        <p:spPr>
          <a:xfrm>
            <a:off x="238035" y="1243030"/>
            <a:ext cx="6117522" cy="4762472"/>
          </a:xfrm>
        </p:spPr>
        <p:txBody>
          <a:bodyPr>
            <a:normAutofit/>
          </a:bodyPr>
          <a:lstStyle/>
          <a:p>
            <a:r>
              <a:rPr lang="en-GB" dirty="0"/>
              <a:t>As per the diagram, an array of VRU simulations is arranged around the vehicle using a consistent method. Each VRU is then moved away from the side of the truck in one axis only</a:t>
            </a:r>
          </a:p>
          <a:p>
            <a:r>
              <a:rPr lang="en-GB" dirty="0"/>
              <a:t>The portion of the VRU that must be visible was originally proposed as head and shoulders but head and neck is now agreed</a:t>
            </a:r>
          </a:p>
          <a:p>
            <a:r>
              <a:rPr lang="en-GB" dirty="0"/>
              <a:t>This is followed by example results  for the VRU distances</a:t>
            </a:r>
          </a:p>
        </p:txBody>
      </p:sp>
      <p:pic>
        <p:nvPicPr>
          <p:cNvPr id="5" name="Picture 4">
            <a:extLst>
              <a:ext uri="{FF2B5EF4-FFF2-40B4-BE49-F238E27FC236}">
                <a16:creationId xmlns:a16="http://schemas.microsoft.com/office/drawing/2014/main" id="{9507DDD6-ACA5-4EDA-B97F-AA7320895114}"/>
              </a:ext>
            </a:extLst>
          </p:cNvPr>
          <p:cNvPicPr>
            <a:picLocks noChangeAspect="1"/>
          </p:cNvPicPr>
          <p:nvPr/>
        </p:nvPicPr>
        <p:blipFill>
          <a:blip r:embed="rId2"/>
          <a:stretch>
            <a:fillRect/>
          </a:stretch>
        </p:blipFill>
        <p:spPr>
          <a:xfrm>
            <a:off x="6611816" y="1735015"/>
            <a:ext cx="2667718" cy="2884019"/>
          </a:xfrm>
          <a:prstGeom prst="rect">
            <a:avLst/>
          </a:prstGeom>
        </p:spPr>
      </p:pic>
      <p:pic>
        <p:nvPicPr>
          <p:cNvPr id="6" name="Picture 5">
            <a:extLst>
              <a:ext uri="{FF2B5EF4-FFF2-40B4-BE49-F238E27FC236}">
                <a16:creationId xmlns:a16="http://schemas.microsoft.com/office/drawing/2014/main" id="{11006554-1393-4FCA-84B1-D0FBFF7DAACA}"/>
              </a:ext>
            </a:extLst>
          </p:cNvPr>
          <p:cNvPicPr>
            <a:picLocks noChangeAspect="1"/>
          </p:cNvPicPr>
          <p:nvPr/>
        </p:nvPicPr>
        <p:blipFill rotWithShape="1">
          <a:blip r:embed="rId3"/>
          <a:srcRect l="3843" t="2010" r="1733"/>
          <a:stretch/>
        </p:blipFill>
        <p:spPr>
          <a:xfrm>
            <a:off x="9549101" y="1542159"/>
            <a:ext cx="2588191" cy="4457376"/>
          </a:xfrm>
          <a:prstGeom prst="rect">
            <a:avLst/>
          </a:prstGeom>
        </p:spPr>
      </p:pic>
      <p:sp>
        <p:nvSpPr>
          <p:cNvPr id="7" name="Rectangle 6">
            <a:extLst>
              <a:ext uri="{FF2B5EF4-FFF2-40B4-BE49-F238E27FC236}">
                <a16:creationId xmlns:a16="http://schemas.microsoft.com/office/drawing/2014/main" id="{2AD7B31A-2688-46DB-9D85-9768B72119E1}"/>
              </a:ext>
            </a:extLst>
          </p:cNvPr>
          <p:cNvSpPr/>
          <p:nvPr/>
        </p:nvSpPr>
        <p:spPr>
          <a:xfrm>
            <a:off x="460798" y="5955928"/>
            <a:ext cx="11150010" cy="842859"/>
          </a:xfrm>
          <a:prstGeom prst="rect">
            <a:avLst/>
          </a:prstGeom>
        </p:spPr>
        <p:txBody>
          <a:bodyPr wrap="square">
            <a:spAutoFit/>
          </a:bodyPr>
          <a:lstStyle/>
          <a:p>
            <a:pPr>
              <a:lnSpc>
                <a:spcPts val="1500"/>
              </a:lnSpc>
            </a:pPr>
            <a:r>
              <a:rPr lang="en-GB" sz="1000" baseline="30000" dirty="0">
                <a:latin typeface="Arial" panose="020B0604020202020204" pitchFamily="34" charset="0"/>
                <a:ea typeface="Times New Roman" panose="02020603050405020304" pitchFamily="18" charset="0"/>
                <a:cs typeface="Arial" panose="020B0604020202020204" pitchFamily="34" charset="0"/>
              </a:rPr>
              <a:t>2</a:t>
            </a:r>
            <a:r>
              <a:rPr lang="en-GB" sz="1000" dirty="0">
                <a:latin typeface="Arial" panose="020B0604020202020204" pitchFamily="34" charset="0"/>
                <a:ea typeface="Times New Roman" panose="02020603050405020304" pitchFamily="18" charset="0"/>
                <a:cs typeface="Arial" panose="020B0604020202020204" pitchFamily="34" charset="0"/>
              </a:rPr>
              <a:t>COOK, S., SUMMERSKILL, S., MARSHALL. R., ... et al., 2011. The development of improvements to drivers' direct and indirect vision from vehicles - phase 2. Report for Department for Transport </a:t>
            </a:r>
            <a:r>
              <a:rPr lang="en-GB" sz="1000" dirty="0" err="1">
                <a:latin typeface="Arial" panose="020B0604020202020204" pitchFamily="34" charset="0"/>
                <a:ea typeface="Times New Roman" panose="02020603050405020304" pitchFamily="18" charset="0"/>
                <a:cs typeface="Arial" panose="020B0604020202020204" pitchFamily="34" charset="0"/>
              </a:rPr>
              <a:t>DfT</a:t>
            </a:r>
            <a:r>
              <a:rPr lang="en-GB" sz="1000" dirty="0">
                <a:latin typeface="Arial" panose="020B0604020202020204" pitchFamily="34" charset="0"/>
                <a:ea typeface="Times New Roman" panose="02020603050405020304" pitchFamily="18" charset="0"/>
                <a:cs typeface="Arial" panose="020B0604020202020204" pitchFamily="34" charset="0"/>
              </a:rPr>
              <a:t> TTS Project Ref: S0906 / V8. Loughborough:</a:t>
            </a:r>
            <a:r>
              <a:rPr lang="en-GB" sz="1000" dirty="0">
                <a:latin typeface="Arial" panose="020B0604020202020204" pitchFamily="34" charset="0"/>
                <a:ea typeface="Times New Roman" panose="02020603050405020304" pitchFamily="18" charset="0"/>
                <a:cs typeface="Times New Roman" panose="02020603050405020304" pitchFamily="18" charset="0"/>
              </a:rPr>
              <a:t> </a:t>
            </a:r>
            <a:r>
              <a:rPr lang="en-GB" sz="1000" dirty="0">
                <a:latin typeface="Arial" panose="020B0604020202020204" pitchFamily="34" charset="0"/>
                <a:ea typeface="Times New Roman" panose="02020603050405020304" pitchFamily="18" charset="0"/>
                <a:cs typeface="Arial" panose="020B0604020202020204" pitchFamily="34" charset="0"/>
              </a:rPr>
              <a:t>Loughborough University and MIRA Ltd. </a:t>
            </a:r>
            <a:r>
              <a:rPr lang="en-GB" sz="1000" b="1" dirty="0">
                <a:latin typeface="Arial" panose="020B0604020202020204" pitchFamily="34" charset="0"/>
                <a:ea typeface="Times New Roman" panose="02020603050405020304" pitchFamily="18" charset="0"/>
                <a:cs typeface="Arial" panose="020B0604020202020204" pitchFamily="34" charset="0"/>
              </a:rPr>
              <a:t>See section 2.5 </a:t>
            </a:r>
            <a:r>
              <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hlinkClick r:id="rId4"/>
              </a:rPr>
              <a:t>https://hdl.handle.net/2134/8873</a:t>
            </a:r>
            <a:endPar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endParaRPr>
          </a:p>
          <a:p>
            <a:pPr>
              <a:lnSpc>
                <a:spcPts val="1500"/>
              </a:lnSpc>
            </a:pPr>
            <a:endPar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endParaRPr>
          </a:p>
          <a:p>
            <a:pPr>
              <a:lnSpc>
                <a:spcPts val="1500"/>
              </a:lnSpc>
            </a:pPr>
            <a:r>
              <a:rPr lang="en-GB" sz="1000" baseline="30000" dirty="0">
                <a:latin typeface="Arial" panose="020B0604020202020204" pitchFamily="34" charset="0"/>
                <a:ea typeface="Times New Roman" panose="02020603050405020304" pitchFamily="18" charset="0"/>
                <a:cs typeface="Arial" panose="020B0604020202020204" pitchFamily="34" charset="0"/>
              </a:rPr>
              <a:t>3</a:t>
            </a:r>
            <a:r>
              <a:rPr lang="en-GB" sz="1000" dirty="0">
                <a:latin typeface="Arial" panose="020B0604020202020204" pitchFamily="34" charset="0"/>
                <a:ea typeface="Times New Roman" panose="02020603050405020304" pitchFamily="18" charset="0"/>
                <a:cs typeface="Arial" panose="020B0604020202020204" pitchFamily="34" charset="0"/>
              </a:rPr>
              <a:t>SUMMERSKILL, S. Marshall, R; Paterson, A; Reed, S (2015): Understanding direct and indirect driver vision in heavy goods vehicles. Report. </a:t>
            </a:r>
            <a:r>
              <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hlinkClick r:id="rId5"/>
              </a:rPr>
              <a:t>https://hdl.handle.net/2134/21028</a:t>
            </a:r>
            <a:endParaRPr lang="en-GB" sz="1000" u="sng" dirty="0">
              <a:solidFill>
                <a:srgbClr val="0563C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665680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86CCF-24C6-49CF-A2C2-DB3BC949731B}"/>
              </a:ext>
            </a:extLst>
          </p:cNvPr>
          <p:cNvSpPr>
            <a:spLocks noGrp="1"/>
          </p:cNvSpPr>
          <p:nvPr>
            <p:ph type="title"/>
          </p:nvPr>
        </p:nvSpPr>
        <p:spPr>
          <a:xfrm>
            <a:off x="462659" y="998489"/>
            <a:ext cx="11029616" cy="495273"/>
          </a:xfrm>
        </p:spPr>
        <p:txBody>
          <a:bodyPr>
            <a:normAutofit fontScale="90000"/>
          </a:bodyPr>
          <a:lstStyle/>
          <a:p>
            <a:r>
              <a:rPr lang="en-GB" dirty="0"/>
              <a:t>Example VRU distance result</a:t>
            </a:r>
          </a:p>
        </p:txBody>
      </p:sp>
      <p:sp>
        <p:nvSpPr>
          <p:cNvPr id="3" name="Content Placeholder 2">
            <a:extLst>
              <a:ext uri="{FF2B5EF4-FFF2-40B4-BE49-F238E27FC236}">
                <a16:creationId xmlns:a16="http://schemas.microsoft.com/office/drawing/2014/main" id="{CCFAE322-6CCF-4B9C-9671-031745007888}"/>
              </a:ext>
            </a:extLst>
          </p:cNvPr>
          <p:cNvSpPr>
            <a:spLocks noGrp="1"/>
          </p:cNvSpPr>
          <p:nvPr>
            <p:ph idx="1"/>
          </p:nvPr>
        </p:nvSpPr>
        <p:spPr>
          <a:xfrm>
            <a:off x="175721" y="781055"/>
            <a:ext cx="6366342" cy="3634486"/>
          </a:xfrm>
        </p:spPr>
        <p:txBody>
          <a:bodyPr>
            <a:normAutofit/>
          </a:bodyPr>
          <a:lstStyle/>
          <a:p>
            <a:r>
              <a:rPr lang="en-GB" dirty="0"/>
              <a:t>The bottom images shows the placement of the VRU simulations to the front and sides of the vehicle for </a:t>
            </a:r>
            <a:r>
              <a:rPr lang="en-GB" b="1" dirty="0">
                <a:solidFill>
                  <a:srgbClr val="D2A000"/>
                </a:solidFill>
              </a:rPr>
              <a:t>head and neck visibility from the simulated eyepoint. </a:t>
            </a:r>
            <a:endParaRPr lang="en-GB" b="1" dirty="0">
              <a:solidFill>
                <a:schemeClr val="tx1"/>
              </a:solidFill>
            </a:endParaRPr>
          </a:p>
          <a:p>
            <a:r>
              <a:rPr lang="en-GB" dirty="0">
                <a:solidFill>
                  <a:schemeClr val="tx1"/>
                </a:solidFill>
              </a:rPr>
              <a:t>Top right shows a plan view of VRU positions</a:t>
            </a:r>
            <a:endParaRPr lang="en-GB" dirty="0">
              <a:solidFill>
                <a:srgbClr val="D2A000"/>
              </a:solidFill>
            </a:endParaRPr>
          </a:p>
        </p:txBody>
      </p:sp>
      <p:pic>
        <p:nvPicPr>
          <p:cNvPr id="23" name="Picture 22">
            <a:extLst>
              <a:ext uri="{FF2B5EF4-FFF2-40B4-BE49-F238E27FC236}">
                <a16:creationId xmlns:a16="http://schemas.microsoft.com/office/drawing/2014/main" id="{9411C448-AE0F-4542-9C91-3AE7D158DCB5}"/>
              </a:ext>
            </a:extLst>
          </p:cNvPr>
          <p:cNvPicPr>
            <a:picLocks noChangeAspect="1"/>
          </p:cNvPicPr>
          <p:nvPr/>
        </p:nvPicPr>
        <p:blipFill rotWithShape="1">
          <a:blip r:embed="rId2"/>
          <a:srcRect l="3843" t="2010" r="1733"/>
          <a:stretch/>
        </p:blipFill>
        <p:spPr>
          <a:xfrm rot="5400000">
            <a:off x="7835938" y="-1155660"/>
            <a:ext cx="3200400" cy="5511722"/>
          </a:xfrm>
          <a:prstGeom prst="rect">
            <a:avLst/>
          </a:prstGeom>
        </p:spPr>
      </p:pic>
      <p:pic>
        <p:nvPicPr>
          <p:cNvPr id="24" name="Picture 23">
            <a:extLst>
              <a:ext uri="{FF2B5EF4-FFF2-40B4-BE49-F238E27FC236}">
                <a16:creationId xmlns:a16="http://schemas.microsoft.com/office/drawing/2014/main" id="{6C47F2AD-F816-45AF-917C-EDEA9F648EE6}"/>
              </a:ext>
            </a:extLst>
          </p:cNvPr>
          <p:cNvPicPr>
            <a:picLocks noChangeAspect="1"/>
          </p:cNvPicPr>
          <p:nvPr/>
        </p:nvPicPr>
        <p:blipFill>
          <a:blip r:embed="rId3"/>
          <a:stretch>
            <a:fillRect/>
          </a:stretch>
        </p:blipFill>
        <p:spPr>
          <a:xfrm>
            <a:off x="3702088" y="4259702"/>
            <a:ext cx="5734050" cy="2060829"/>
          </a:xfrm>
          <a:prstGeom prst="rect">
            <a:avLst/>
          </a:prstGeom>
        </p:spPr>
      </p:pic>
      <p:pic>
        <p:nvPicPr>
          <p:cNvPr id="25" name="Picture 24">
            <a:extLst>
              <a:ext uri="{FF2B5EF4-FFF2-40B4-BE49-F238E27FC236}">
                <a16:creationId xmlns:a16="http://schemas.microsoft.com/office/drawing/2014/main" id="{74F24C4F-D7E5-443B-AE22-29612D7348DB}"/>
              </a:ext>
            </a:extLst>
          </p:cNvPr>
          <p:cNvPicPr>
            <a:picLocks noChangeAspect="1"/>
          </p:cNvPicPr>
          <p:nvPr/>
        </p:nvPicPr>
        <p:blipFill>
          <a:blip r:embed="rId4"/>
          <a:stretch>
            <a:fillRect/>
          </a:stretch>
        </p:blipFill>
        <p:spPr>
          <a:xfrm>
            <a:off x="33867" y="4060825"/>
            <a:ext cx="3518881" cy="2797174"/>
          </a:xfrm>
          <a:prstGeom prst="rect">
            <a:avLst/>
          </a:prstGeom>
        </p:spPr>
      </p:pic>
      <p:pic>
        <p:nvPicPr>
          <p:cNvPr id="26" name="Picture 25">
            <a:extLst>
              <a:ext uri="{FF2B5EF4-FFF2-40B4-BE49-F238E27FC236}">
                <a16:creationId xmlns:a16="http://schemas.microsoft.com/office/drawing/2014/main" id="{1B382F28-C69F-4C91-A471-2E2D9025311C}"/>
              </a:ext>
            </a:extLst>
          </p:cNvPr>
          <p:cNvPicPr>
            <a:picLocks noChangeAspect="1"/>
          </p:cNvPicPr>
          <p:nvPr/>
        </p:nvPicPr>
        <p:blipFill>
          <a:blip r:embed="rId5"/>
          <a:stretch>
            <a:fillRect/>
          </a:stretch>
        </p:blipFill>
        <p:spPr>
          <a:xfrm>
            <a:off x="9590265" y="3835400"/>
            <a:ext cx="2579589" cy="3022600"/>
          </a:xfrm>
          <a:prstGeom prst="rect">
            <a:avLst/>
          </a:prstGeom>
        </p:spPr>
      </p:pic>
    </p:spTree>
    <p:extLst>
      <p:ext uri="{BB962C8B-B14F-4D97-AF65-F5344CB8AC3E}">
        <p14:creationId xmlns:p14="http://schemas.microsoft.com/office/powerpoint/2010/main" val="3829741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317A06C-E540-4A2B-B8D2-31BF0548D8F0}"/>
              </a:ext>
            </a:extLst>
          </p:cNvPr>
          <p:cNvPicPr>
            <a:picLocks noChangeAspect="1"/>
          </p:cNvPicPr>
          <p:nvPr/>
        </p:nvPicPr>
        <p:blipFill>
          <a:blip r:embed="rId2"/>
          <a:stretch>
            <a:fillRect/>
          </a:stretch>
        </p:blipFill>
        <p:spPr>
          <a:xfrm>
            <a:off x="0" y="2394447"/>
            <a:ext cx="12192000" cy="4055629"/>
          </a:xfrm>
          <a:prstGeom prst="rect">
            <a:avLst/>
          </a:prstGeom>
        </p:spPr>
      </p:pic>
      <p:sp>
        <p:nvSpPr>
          <p:cNvPr id="11" name="Text Placeholder 2">
            <a:extLst>
              <a:ext uri="{FF2B5EF4-FFF2-40B4-BE49-F238E27FC236}">
                <a16:creationId xmlns:a16="http://schemas.microsoft.com/office/drawing/2014/main" id="{15E3816B-A85D-4503-9D0E-A0237966E104}"/>
              </a:ext>
            </a:extLst>
          </p:cNvPr>
          <p:cNvSpPr txBox="1">
            <a:spLocks/>
          </p:cNvSpPr>
          <p:nvPr/>
        </p:nvSpPr>
        <p:spPr>
          <a:xfrm>
            <a:off x="318935" y="514186"/>
            <a:ext cx="10079567" cy="504056"/>
          </a:xfrm>
          <a:prstGeom prst="rect">
            <a:avLst/>
          </a:prstGeom>
        </p:spPr>
        <p:txBody>
          <a:bodyPr/>
          <a:lstStyle>
            <a:lvl1pPr marL="342900" indent="-342900" algn="l" rtl="0" fontAlgn="base">
              <a:spcBef>
                <a:spcPct val="20000"/>
              </a:spcBef>
              <a:spcAft>
                <a:spcPct val="0"/>
              </a:spcAft>
              <a:buFont typeface="Arial" pitchFamily="34" charset="0"/>
              <a:buNone/>
              <a:defRPr lang="en-US" sz="2000" kern="1200" baseline="0" dirty="0" smtClean="0">
                <a:solidFill>
                  <a:srgbClr val="009FE3"/>
                </a:solidFill>
                <a:latin typeface="+mn-lt"/>
                <a:ea typeface="+mj-ea"/>
                <a:cs typeface="Neo Sans Medium"/>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None/>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None/>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endParaRPr lang="en-GB" dirty="0"/>
          </a:p>
        </p:txBody>
      </p:sp>
      <p:sp>
        <p:nvSpPr>
          <p:cNvPr id="15" name="Text Placeholder 3">
            <a:extLst>
              <a:ext uri="{FF2B5EF4-FFF2-40B4-BE49-F238E27FC236}">
                <a16:creationId xmlns:a16="http://schemas.microsoft.com/office/drawing/2014/main" id="{4F0102F9-93DD-4DF4-87DD-5C38E2F4BF97}"/>
              </a:ext>
            </a:extLst>
          </p:cNvPr>
          <p:cNvSpPr txBox="1">
            <a:spLocks/>
          </p:cNvSpPr>
          <p:nvPr/>
        </p:nvSpPr>
        <p:spPr>
          <a:xfrm>
            <a:off x="839416" y="1557338"/>
            <a:ext cx="10945216" cy="1871662"/>
          </a:xfrm>
          <a:prstGeom prst="rect">
            <a:avLst/>
          </a:prstGeom>
        </p:spPr>
        <p:txBody>
          <a:bodyPr/>
          <a:lstStyle>
            <a:lvl1pPr marL="342900" indent="-342900" algn="l" rtl="0" fontAlgn="base">
              <a:spcBef>
                <a:spcPct val="20000"/>
              </a:spcBef>
              <a:spcAft>
                <a:spcPct val="0"/>
              </a:spcAft>
              <a:buFont typeface="Arial" pitchFamily="34" charset="0"/>
              <a:buNone/>
              <a:defRPr lang="en-US" sz="2000" kern="1200" baseline="0" dirty="0" smtClean="0">
                <a:solidFill>
                  <a:schemeClr val="tx1">
                    <a:lumMod val="50000"/>
                    <a:lumOff val="50000"/>
                  </a:schemeClr>
                </a:solidFill>
                <a:latin typeface="+mn-lt"/>
                <a:ea typeface="+mj-ea"/>
                <a:cs typeface="Neo Sans Medium"/>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Char char="•"/>
            </a:pPr>
            <a:r>
              <a:rPr lang="en-GB" sz="1200" dirty="0"/>
              <a:t>There has been a consistent misunderstanding where it has been assumed that changing the average VRU distances changes the assessment volume</a:t>
            </a:r>
            <a:endParaRPr lang="en-GB" sz="1100" dirty="0"/>
          </a:p>
          <a:p>
            <a:endParaRPr lang="en-GB" sz="700" dirty="0"/>
          </a:p>
        </p:txBody>
      </p:sp>
      <p:sp>
        <p:nvSpPr>
          <p:cNvPr id="16" name="Text Placeholder 3">
            <a:extLst>
              <a:ext uri="{FF2B5EF4-FFF2-40B4-BE49-F238E27FC236}">
                <a16:creationId xmlns:a16="http://schemas.microsoft.com/office/drawing/2014/main" id="{3F7A9898-891F-4DF5-AF1D-CDCF21491173}"/>
              </a:ext>
            </a:extLst>
          </p:cNvPr>
          <p:cNvSpPr txBox="1">
            <a:spLocks/>
          </p:cNvSpPr>
          <p:nvPr/>
        </p:nvSpPr>
        <p:spPr>
          <a:xfrm>
            <a:off x="839416" y="1855351"/>
            <a:ext cx="10945216" cy="276790"/>
          </a:xfrm>
          <a:prstGeom prst="rect">
            <a:avLst/>
          </a:prstGeom>
        </p:spPr>
        <p:txBody>
          <a:bodyPr/>
          <a:lstStyle>
            <a:lvl1pPr marL="342900" indent="-342900" algn="l" rtl="0" fontAlgn="base">
              <a:spcBef>
                <a:spcPct val="20000"/>
              </a:spcBef>
              <a:spcAft>
                <a:spcPct val="0"/>
              </a:spcAft>
              <a:buFont typeface="Arial" pitchFamily="34" charset="0"/>
              <a:buNone/>
              <a:defRPr lang="en-US" sz="2000" kern="1200" baseline="0" dirty="0" smtClean="0">
                <a:solidFill>
                  <a:schemeClr val="tx1">
                    <a:lumMod val="50000"/>
                    <a:lumOff val="50000"/>
                  </a:schemeClr>
                </a:solidFill>
                <a:latin typeface="+mn-lt"/>
                <a:ea typeface="+mj-ea"/>
                <a:cs typeface="Neo Sans Medium"/>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Char char="•"/>
            </a:pPr>
            <a:r>
              <a:rPr lang="en-GB" sz="1200" dirty="0"/>
              <a:t>This is not the case. Changing the average VRU distance changes the amount of the assessment volume that must be seen in the DVS test</a:t>
            </a:r>
          </a:p>
        </p:txBody>
      </p:sp>
      <p:sp>
        <p:nvSpPr>
          <p:cNvPr id="6" name="Title 1">
            <a:extLst>
              <a:ext uri="{FF2B5EF4-FFF2-40B4-BE49-F238E27FC236}">
                <a16:creationId xmlns:a16="http://schemas.microsoft.com/office/drawing/2014/main" id="{C5B435E3-8F2F-4DCB-B2C0-8F34021EB92B}"/>
              </a:ext>
            </a:extLst>
          </p:cNvPr>
          <p:cNvSpPr txBox="1">
            <a:spLocks/>
          </p:cNvSpPr>
          <p:nvPr/>
        </p:nvSpPr>
        <p:spPr>
          <a:xfrm>
            <a:off x="322968" y="529489"/>
            <a:ext cx="11029616" cy="1188720"/>
          </a:xfrm>
          <a:prstGeom prst="rect">
            <a:avLst/>
          </a:prstGeom>
        </p:spPr>
        <p:txBody>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The use of VRU simulations (5</a:t>
            </a:r>
            <a:r>
              <a:rPr lang="en-GB" baseline="30000" dirty="0"/>
              <a:t>th</a:t>
            </a:r>
            <a:r>
              <a:rPr lang="en-GB" dirty="0"/>
              <a:t>%ile Italian female) </a:t>
            </a:r>
          </a:p>
        </p:txBody>
      </p:sp>
    </p:spTree>
    <p:extLst>
      <p:ext uri="{BB962C8B-B14F-4D97-AF65-F5344CB8AC3E}">
        <p14:creationId xmlns:p14="http://schemas.microsoft.com/office/powerpoint/2010/main" val="1633466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A28831E4-4005-47E0-A4CE-EB1C243D9FFC}"/>
              </a:ext>
            </a:extLst>
          </p:cNvPr>
          <p:cNvGrpSpPr/>
          <p:nvPr/>
        </p:nvGrpSpPr>
        <p:grpSpPr>
          <a:xfrm>
            <a:off x="1343472" y="1471648"/>
            <a:ext cx="9130392" cy="4617546"/>
            <a:chOff x="1455504" y="888604"/>
            <a:chExt cx="9130392" cy="4617546"/>
          </a:xfrm>
        </p:grpSpPr>
        <p:pic>
          <p:nvPicPr>
            <p:cNvPr id="16" name="Picture 15">
              <a:extLst>
                <a:ext uri="{FF2B5EF4-FFF2-40B4-BE49-F238E27FC236}">
                  <a16:creationId xmlns:a16="http://schemas.microsoft.com/office/drawing/2014/main" id="{BA9A4656-F84C-4806-964F-7D49D39FDBA4}"/>
                </a:ext>
              </a:extLst>
            </p:cNvPr>
            <p:cNvPicPr>
              <a:picLocks noChangeAspect="1"/>
            </p:cNvPicPr>
            <p:nvPr/>
          </p:nvPicPr>
          <p:blipFill rotWithShape="1">
            <a:blip r:embed="rId2">
              <a:alphaModFix/>
            </a:blip>
            <a:srcRect t="1430" r="10896"/>
            <a:stretch/>
          </p:blipFill>
          <p:spPr>
            <a:xfrm>
              <a:off x="8425656" y="897636"/>
              <a:ext cx="2160240" cy="4608514"/>
            </a:xfrm>
            <a:prstGeom prst="rect">
              <a:avLst/>
            </a:prstGeom>
          </p:spPr>
        </p:pic>
        <p:pic>
          <p:nvPicPr>
            <p:cNvPr id="14" name="Picture 13">
              <a:extLst>
                <a:ext uri="{FF2B5EF4-FFF2-40B4-BE49-F238E27FC236}">
                  <a16:creationId xmlns:a16="http://schemas.microsoft.com/office/drawing/2014/main" id="{C35B02A0-51D1-42C1-9CD1-99E09D318201}"/>
                </a:ext>
              </a:extLst>
            </p:cNvPr>
            <p:cNvPicPr>
              <a:picLocks noChangeAspect="1"/>
            </p:cNvPicPr>
            <p:nvPr/>
          </p:nvPicPr>
          <p:blipFill rotWithShape="1">
            <a:blip r:embed="rId3">
              <a:alphaModFix/>
            </a:blip>
            <a:srcRect t="1197" r="25098"/>
            <a:stretch/>
          </p:blipFill>
          <p:spPr>
            <a:xfrm>
              <a:off x="6960096" y="888604"/>
              <a:ext cx="1409703" cy="3841647"/>
            </a:xfrm>
            <a:prstGeom prst="rect">
              <a:avLst/>
            </a:prstGeom>
          </p:spPr>
        </p:pic>
        <p:pic>
          <p:nvPicPr>
            <p:cNvPr id="19" name="Picture 18">
              <a:extLst>
                <a:ext uri="{FF2B5EF4-FFF2-40B4-BE49-F238E27FC236}">
                  <a16:creationId xmlns:a16="http://schemas.microsoft.com/office/drawing/2014/main" id="{0D4D7FD1-5F7F-4D65-B845-2A0F39A1E4A1}"/>
                </a:ext>
              </a:extLst>
            </p:cNvPr>
            <p:cNvPicPr>
              <a:picLocks noChangeAspect="1"/>
            </p:cNvPicPr>
            <p:nvPr/>
          </p:nvPicPr>
          <p:blipFill rotWithShape="1">
            <a:blip r:embed="rId4">
              <a:alphaModFix/>
            </a:blip>
            <a:srcRect t="413" r="30077"/>
            <a:stretch/>
          </p:blipFill>
          <p:spPr>
            <a:xfrm>
              <a:off x="2789770" y="901739"/>
              <a:ext cx="1316951" cy="3670927"/>
            </a:xfrm>
            <a:prstGeom prst="rect">
              <a:avLst/>
            </a:prstGeom>
          </p:spPr>
        </p:pic>
        <p:pic>
          <p:nvPicPr>
            <p:cNvPr id="26" name="Picture 25">
              <a:extLst>
                <a:ext uri="{FF2B5EF4-FFF2-40B4-BE49-F238E27FC236}">
                  <a16:creationId xmlns:a16="http://schemas.microsoft.com/office/drawing/2014/main" id="{D88FAF7F-7824-423F-888C-86C6AA1FD914}"/>
                </a:ext>
              </a:extLst>
            </p:cNvPr>
            <p:cNvPicPr>
              <a:picLocks noChangeAspect="1"/>
            </p:cNvPicPr>
            <p:nvPr/>
          </p:nvPicPr>
          <p:blipFill>
            <a:blip r:embed="rId5"/>
            <a:stretch>
              <a:fillRect/>
            </a:stretch>
          </p:blipFill>
          <p:spPr>
            <a:xfrm>
              <a:off x="1475000" y="901740"/>
              <a:ext cx="1248205" cy="3673378"/>
            </a:xfrm>
            <a:prstGeom prst="rect">
              <a:avLst/>
            </a:prstGeom>
          </p:spPr>
        </p:pic>
        <p:sp>
          <p:nvSpPr>
            <p:cNvPr id="30" name="Text Placeholder 1">
              <a:extLst>
                <a:ext uri="{FF2B5EF4-FFF2-40B4-BE49-F238E27FC236}">
                  <a16:creationId xmlns:a16="http://schemas.microsoft.com/office/drawing/2014/main" id="{BCB819A1-BAD6-4CF8-A35F-94DE0CA55319}"/>
                </a:ext>
              </a:extLst>
            </p:cNvPr>
            <p:cNvSpPr txBox="1">
              <a:spLocks/>
            </p:cNvSpPr>
            <p:nvPr/>
          </p:nvSpPr>
          <p:spPr>
            <a:xfrm>
              <a:off x="1455504" y="901779"/>
              <a:ext cx="691316" cy="288032"/>
            </a:xfrm>
            <a:prstGeom prst="rect">
              <a:avLst/>
            </a:prstGeom>
          </p:spPr>
          <p:txBody>
            <a:bodyPr/>
            <a:lstStyle>
              <a:lvl1pPr marL="342900" indent="-342900" algn="l" defTabSz="914400" rtl="0" eaLnBrk="1" fontAlgn="base" latinLnBrk="0" hangingPunct="1">
                <a:spcBef>
                  <a:spcPct val="0"/>
                </a:spcBef>
                <a:spcAft>
                  <a:spcPct val="0"/>
                </a:spcAft>
                <a:buFont typeface="Arial" pitchFamily="34" charset="0"/>
                <a:buNone/>
                <a:defRPr lang="en-US" sz="2200" kern="1200" baseline="0" dirty="0" smtClean="0">
                  <a:solidFill>
                    <a:srgbClr val="009FE3"/>
                  </a:solidFill>
                  <a:latin typeface="+mj-lt"/>
                  <a:ea typeface="+mj-ea"/>
                  <a:cs typeface="Neo Sans Medium"/>
                </a:defRPr>
              </a:lvl1pPr>
              <a:lvl2pPr marL="742950" indent="-28575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dirty="0">
                  <a:solidFill>
                    <a:schemeClr val="bg1"/>
                  </a:solidFill>
                </a:rPr>
                <a:t>5 star</a:t>
              </a:r>
            </a:p>
          </p:txBody>
        </p:sp>
        <p:sp>
          <p:nvSpPr>
            <p:cNvPr id="31" name="Text Placeholder 1">
              <a:extLst>
                <a:ext uri="{FF2B5EF4-FFF2-40B4-BE49-F238E27FC236}">
                  <a16:creationId xmlns:a16="http://schemas.microsoft.com/office/drawing/2014/main" id="{C0599DC4-0029-4405-AAB2-0E5699E3F781}"/>
                </a:ext>
              </a:extLst>
            </p:cNvPr>
            <p:cNvSpPr txBox="1">
              <a:spLocks/>
            </p:cNvSpPr>
            <p:nvPr/>
          </p:nvSpPr>
          <p:spPr>
            <a:xfrm>
              <a:off x="2805087" y="908759"/>
              <a:ext cx="691316" cy="288032"/>
            </a:xfrm>
            <a:prstGeom prst="rect">
              <a:avLst/>
            </a:prstGeom>
          </p:spPr>
          <p:txBody>
            <a:bodyPr/>
            <a:lstStyle>
              <a:lvl1pPr marL="342900" indent="-342900" algn="l" defTabSz="914400" rtl="0" eaLnBrk="1" fontAlgn="base" latinLnBrk="0" hangingPunct="1">
                <a:spcBef>
                  <a:spcPct val="0"/>
                </a:spcBef>
                <a:spcAft>
                  <a:spcPct val="0"/>
                </a:spcAft>
                <a:buFont typeface="Arial" pitchFamily="34" charset="0"/>
                <a:buNone/>
                <a:defRPr lang="en-US" sz="2200" kern="1200" baseline="0" dirty="0" smtClean="0">
                  <a:solidFill>
                    <a:srgbClr val="009FE3"/>
                  </a:solidFill>
                  <a:latin typeface="+mj-lt"/>
                  <a:ea typeface="+mj-ea"/>
                  <a:cs typeface="Neo Sans Medium"/>
                </a:defRPr>
              </a:lvl1pPr>
              <a:lvl2pPr marL="742950" indent="-28575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dirty="0">
                  <a:solidFill>
                    <a:schemeClr val="bg1"/>
                  </a:solidFill>
                </a:rPr>
                <a:t>3 star</a:t>
              </a:r>
            </a:p>
          </p:txBody>
        </p:sp>
        <p:sp>
          <p:nvSpPr>
            <p:cNvPr id="33" name="Text Placeholder 1">
              <a:extLst>
                <a:ext uri="{FF2B5EF4-FFF2-40B4-BE49-F238E27FC236}">
                  <a16:creationId xmlns:a16="http://schemas.microsoft.com/office/drawing/2014/main" id="{5A79C1AB-0654-4A19-8CFB-EAE2953E0388}"/>
                </a:ext>
              </a:extLst>
            </p:cNvPr>
            <p:cNvSpPr txBox="1">
              <a:spLocks/>
            </p:cNvSpPr>
            <p:nvPr/>
          </p:nvSpPr>
          <p:spPr>
            <a:xfrm>
              <a:off x="7039908" y="905230"/>
              <a:ext cx="812698" cy="288032"/>
            </a:xfrm>
            <a:prstGeom prst="rect">
              <a:avLst/>
            </a:prstGeom>
          </p:spPr>
          <p:txBody>
            <a:bodyPr/>
            <a:lstStyle>
              <a:lvl1pPr marL="342900" indent="-342900" algn="l" defTabSz="914400" rtl="0" eaLnBrk="1" fontAlgn="base" latinLnBrk="0" hangingPunct="1">
                <a:spcBef>
                  <a:spcPct val="0"/>
                </a:spcBef>
                <a:spcAft>
                  <a:spcPct val="0"/>
                </a:spcAft>
                <a:buFont typeface="Arial" pitchFamily="34" charset="0"/>
                <a:buNone/>
                <a:defRPr lang="en-US" sz="2200" kern="1200" baseline="0" dirty="0" smtClean="0">
                  <a:solidFill>
                    <a:srgbClr val="009FE3"/>
                  </a:solidFill>
                  <a:latin typeface="+mj-lt"/>
                  <a:ea typeface="+mj-ea"/>
                  <a:cs typeface="Neo Sans Medium"/>
                </a:defRPr>
              </a:lvl1pPr>
              <a:lvl2pPr marL="742950" indent="-28575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dirty="0">
                  <a:solidFill>
                    <a:schemeClr val="bg1"/>
                  </a:solidFill>
                </a:rPr>
                <a:t>EMSR</a:t>
              </a:r>
            </a:p>
          </p:txBody>
        </p:sp>
        <p:sp>
          <p:nvSpPr>
            <p:cNvPr id="34" name="Text Placeholder 1">
              <a:extLst>
                <a:ext uri="{FF2B5EF4-FFF2-40B4-BE49-F238E27FC236}">
                  <a16:creationId xmlns:a16="http://schemas.microsoft.com/office/drawing/2014/main" id="{33350F01-49B6-4BEC-AE87-9C7BBA56564F}"/>
                </a:ext>
              </a:extLst>
            </p:cNvPr>
            <p:cNvSpPr txBox="1">
              <a:spLocks/>
            </p:cNvSpPr>
            <p:nvPr/>
          </p:nvSpPr>
          <p:spPr>
            <a:xfrm>
              <a:off x="8461259" y="908720"/>
              <a:ext cx="1281257" cy="288032"/>
            </a:xfrm>
            <a:prstGeom prst="rect">
              <a:avLst/>
            </a:prstGeom>
          </p:spPr>
          <p:txBody>
            <a:bodyPr/>
            <a:lstStyle>
              <a:lvl1pPr marL="342900" indent="-342900" algn="l" defTabSz="914400" rtl="0" eaLnBrk="1" fontAlgn="base" latinLnBrk="0" hangingPunct="1">
                <a:spcBef>
                  <a:spcPct val="0"/>
                </a:spcBef>
                <a:spcAft>
                  <a:spcPct val="0"/>
                </a:spcAft>
                <a:buFont typeface="Arial" pitchFamily="34" charset="0"/>
                <a:buNone/>
                <a:defRPr lang="en-US" sz="2200" kern="1200" baseline="0" dirty="0" smtClean="0">
                  <a:solidFill>
                    <a:srgbClr val="009FE3"/>
                  </a:solidFill>
                  <a:latin typeface="+mj-lt"/>
                  <a:ea typeface="+mj-ea"/>
                  <a:cs typeface="Neo Sans Medium"/>
                </a:defRPr>
              </a:lvl1pPr>
              <a:lvl2pPr marL="742950" indent="-28575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dirty="0">
                  <a:solidFill>
                    <a:schemeClr val="bg1"/>
                  </a:solidFill>
                </a:rPr>
                <a:t>ZERO Star </a:t>
              </a:r>
            </a:p>
          </p:txBody>
        </p:sp>
        <p:pic>
          <p:nvPicPr>
            <p:cNvPr id="35" name="Picture 34">
              <a:extLst>
                <a:ext uri="{FF2B5EF4-FFF2-40B4-BE49-F238E27FC236}">
                  <a16:creationId xmlns:a16="http://schemas.microsoft.com/office/drawing/2014/main" id="{CEBE914A-B240-41AB-BCA1-7CCBCEBA0C30}"/>
                </a:ext>
              </a:extLst>
            </p:cNvPr>
            <p:cNvPicPr>
              <a:picLocks noChangeAspect="1"/>
            </p:cNvPicPr>
            <p:nvPr/>
          </p:nvPicPr>
          <p:blipFill>
            <a:blip r:embed="rId6"/>
            <a:stretch>
              <a:fillRect/>
            </a:stretch>
          </p:blipFill>
          <p:spPr>
            <a:xfrm>
              <a:off x="5536858" y="890656"/>
              <a:ext cx="1366645" cy="3751396"/>
            </a:xfrm>
            <a:prstGeom prst="rect">
              <a:avLst/>
            </a:prstGeom>
          </p:spPr>
        </p:pic>
        <p:sp>
          <p:nvSpPr>
            <p:cNvPr id="36" name="Text Placeholder 1">
              <a:extLst>
                <a:ext uri="{FF2B5EF4-FFF2-40B4-BE49-F238E27FC236}">
                  <a16:creationId xmlns:a16="http://schemas.microsoft.com/office/drawing/2014/main" id="{1BC95829-2B8F-474E-95D9-9B8B38C0850E}"/>
                </a:ext>
              </a:extLst>
            </p:cNvPr>
            <p:cNvSpPr txBox="1">
              <a:spLocks/>
            </p:cNvSpPr>
            <p:nvPr/>
          </p:nvSpPr>
          <p:spPr>
            <a:xfrm>
              <a:off x="5510943" y="908720"/>
              <a:ext cx="691316" cy="288032"/>
            </a:xfrm>
            <a:prstGeom prst="rect">
              <a:avLst/>
            </a:prstGeom>
          </p:spPr>
          <p:txBody>
            <a:bodyPr/>
            <a:lstStyle>
              <a:lvl1pPr marL="342900" indent="-342900" algn="l" defTabSz="914400" rtl="0" eaLnBrk="1" fontAlgn="base" latinLnBrk="0" hangingPunct="1">
                <a:spcBef>
                  <a:spcPct val="0"/>
                </a:spcBef>
                <a:spcAft>
                  <a:spcPct val="0"/>
                </a:spcAft>
                <a:buFont typeface="Arial" pitchFamily="34" charset="0"/>
                <a:buNone/>
                <a:defRPr lang="en-US" sz="2200" kern="1200" baseline="0" dirty="0" smtClean="0">
                  <a:solidFill>
                    <a:srgbClr val="009FE3"/>
                  </a:solidFill>
                  <a:latin typeface="+mj-lt"/>
                  <a:ea typeface="+mj-ea"/>
                  <a:cs typeface="Neo Sans Medium"/>
                </a:defRPr>
              </a:lvl1pPr>
              <a:lvl2pPr marL="742950" indent="-28575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dirty="0">
                  <a:solidFill>
                    <a:schemeClr val="bg1"/>
                  </a:solidFill>
                </a:rPr>
                <a:t>1 star</a:t>
              </a:r>
            </a:p>
          </p:txBody>
        </p:sp>
        <p:pic>
          <p:nvPicPr>
            <p:cNvPr id="37" name="Picture 36">
              <a:extLst>
                <a:ext uri="{FF2B5EF4-FFF2-40B4-BE49-F238E27FC236}">
                  <a16:creationId xmlns:a16="http://schemas.microsoft.com/office/drawing/2014/main" id="{C86A8702-AD57-490B-82FF-0130D220A343}"/>
                </a:ext>
              </a:extLst>
            </p:cNvPr>
            <p:cNvPicPr>
              <a:picLocks noChangeAspect="1"/>
            </p:cNvPicPr>
            <p:nvPr/>
          </p:nvPicPr>
          <p:blipFill rotWithShape="1">
            <a:blip r:embed="rId7">
              <a:alphaModFix/>
            </a:blip>
            <a:srcRect r="20623"/>
            <a:stretch/>
          </p:blipFill>
          <p:spPr>
            <a:xfrm>
              <a:off x="4163314" y="901741"/>
              <a:ext cx="1271019" cy="3658220"/>
            </a:xfrm>
            <a:prstGeom prst="rect">
              <a:avLst/>
            </a:prstGeom>
          </p:spPr>
        </p:pic>
        <p:sp>
          <p:nvSpPr>
            <p:cNvPr id="38" name="Text Placeholder 1">
              <a:extLst>
                <a:ext uri="{FF2B5EF4-FFF2-40B4-BE49-F238E27FC236}">
                  <a16:creationId xmlns:a16="http://schemas.microsoft.com/office/drawing/2014/main" id="{BDE02452-2068-4DBC-87A9-AE691052EFD4}"/>
                </a:ext>
              </a:extLst>
            </p:cNvPr>
            <p:cNvSpPr txBox="1">
              <a:spLocks/>
            </p:cNvSpPr>
            <p:nvPr/>
          </p:nvSpPr>
          <p:spPr>
            <a:xfrm>
              <a:off x="4186466" y="906716"/>
              <a:ext cx="691316" cy="288032"/>
            </a:xfrm>
            <a:prstGeom prst="rect">
              <a:avLst/>
            </a:prstGeom>
          </p:spPr>
          <p:txBody>
            <a:bodyPr/>
            <a:lstStyle>
              <a:lvl1pPr marL="342900" indent="-342900" algn="l" defTabSz="914400" rtl="0" eaLnBrk="1" fontAlgn="base" latinLnBrk="0" hangingPunct="1">
                <a:spcBef>
                  <a:spcPct val="0"/>
                </a:spcBef>
                <a:spcAft>
                  <a:spcPct val="0"/>
                </a:spcAft>
                <a:buFont typeface="Arial" pitchFamily="34" charset="0"/>
                <a:buNone/>
                <a:defRPr lang="en-US" sz="2200" kern="1200" baseline="0" dirty="0" smtClean="0">
                  <a:solidFill>
                    <a:srgbClr val="009FE3"/>
                  </a:solidFill>
                  <a:latin typeface="+mj-lt"/>
                  <a:ea typeface="+mj-ea"/>
                  <a:cs typeface="Neo Sans Medium"/>
                </a:defRPr>
              </a:lvl1pPr>
              <a:lvl2pPr marL="742950" indent="-285750" algn="l" rtl="0" fontAlgn="base">
                <a:spcBef>
                  <a:spcPct val="20000"/>
                </a:spcBef>
                <a:spcAft>
                  <a:spcPct val="0"/>
                </a:spcAft>
                <a:buFont typeface="Arial" pitchFamily="34" charset="0"/>
                <a:buNone/>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dirty="0">
                  <a:solidFill>
                    <a:schemeClr val="bg1"/>
                  </a:solidFill>
                </a:rPr>
                <a:t>2 star</a:t>
              </a:r>
            </a:p>
          </p:txBody>
        </p:sp>
      </p:grpSp>
      <p:sp>
        <p:nvSpPr>
          <p:cNvPr id="41" name="Text Placeholder 3">
            <a:extLst>
              <a:ext uri="{FF2B5EF4-FFF2-40B4-BE49-F238E27FC236}">
                <a16:creationId xmlns:a16="http://schemas.microsoft.com/office/drawing/2014/main" id="{8721CD52-8FBD-4849-9DE4-4A52FDCF92BB}"/>
              </a:ext>
            </a:extLst>
          </p:cNvPr>
          <p:cNvSpPr txBox="1">
            <a:spLocks/>
          </p:cNvSpPr>
          <p:nvPr/>
        </p:nvSpPr>
        <p:spPr>
          <a:xfrm>
            <a:off x="250339" y="5448486"/>
            <a:ext cx="8149917" cy="1871662"/>
          </a:xfrm>
          <a:prstGeom prst="rect">
            <a:avLst/>
          </a:prstGeom>
        </p:spPr>
        <p:txBody>
          <a:bodyPr/>
          <a:lstStyle>
            <a:lvl1pPr marL="342900" indent="-342900" algn="l" rtl="0" fontAlgn="base">
              <a:spcBef>
                <a:spcPct val="20000"/>
              </a:spcBef>
              <a:spcAft>
                <a:spcPct val="0"/>
              </a:spcAft>
              <a:buFont typeface="Arial" pitchFamily="34" charset="0"/>
              <a:buNone/>
              <a:defRPr lang="en-US" sz="2000" kern="1200" baseline="0" dirty="0" smtClean="0">
                <a:solidFill>
                  <a:schemeClr val="tx1">
                    <a:lumMod val="50000"/>
                    <a:lumOff val="50000"/>
                  </a:schemeClr>
                </a:solidFill>
                <a:latin typeface="+mn-lt"/>
                <a:ea typeface="+mj-ea"/>
                <a:cs typeface="Neo Sans Medium"/>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Char char="•"/>
            </a:pPr>
            <a:r>
              <a:rPr lang="en-GB" sz="1600" dirty="0"/>
              <a:t>Note: average VRU distance to any one side (e.g. front) set at the mirror boundary does not guarantee elimination of blind spots between direct and indirect vision.</a:t>
            </a:r>
          </a:p>
          <a:p>
            <a:pPr>
              <a:buFont typeface="Arial" panose="020B0604020202020204" pitchFamily="34" charset="0"/>
              <a:buChar char="•"/>
            </a:pPr>
            <a:r>
              <a:rPr lang="en-GB" sz="1600" dirty="0"/>
              <a:t>One VRU at the front may be invisible in both direct and indirect vision provided others are visible sufficiently far inside the mirror boundary for the average to be equal to 2m or less</a:t>
            </a:r>
          </a:p>
          <a:p>
            <a:pPr marL="457200" indent="-457200">
              <a:buFont typeface="Arial" pitchFamily="34" charset="0"/>
              <a:buAutoNum type="arabicPeriod"/>
            </a:pPr>
            <a:endParaRPr lang="en-GB" dirty="0"/>
          </a:p>
          <a:p>
            <a:pPr marL="457200" indent="-457200">
              <a:buFont typeface="Arial" pitchFamily="34" charset="0"/>
              <a:buAutoNum type="arabicPeriod"/>
            </a:pPr>
            <a:endParaRPr lang="en-GB" dirty="0"/>
          </a:p>
          <a:p>
            <a:pPr marL="0" indent="0"/>
            <a:endParaRPr lang="en-GB" dirty="0"/>
          </a:p>
        </p:txBody>
      </p:sp>
      <p:sp>
        <p:nvSpPr>
          <p:cNvPr id="42" name="Oval 41">
            <a:extLst>
              <a:ext uri="{FF2B5EF4-FFF2-40B4-BE49-F238E27FC236}">
                <a16:creationId xmlns:a16="http://schemas.microsoft.com/office/drawing/2014/main" id="{93217D65-BD49-41F6-A9D4-78869B7FE607}"/>
              </a:ext>
            </a:extLst>
          </p:cNvPr>
          <p:cNvSpPr/>
          <p:nvPr/>
        </p:nvSpPr>
        <p:spPr>
          <a:xfrm>
            <a:off x="6809011" y="2132856"/>
            <a:ext cx="360040" cy="36004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9A5E6E56-B5C2-416A-9BD2-D31EDEEB19EB}"/>
              </a:ext>
            </a:extLst>
          </p:cNvPr>
          <p:cNvSpPr/>
          <p:nvPr/>
        </p:nvSpPr>
        <p:spPr>
          <a:xfrm>
            <a:off x="7334225" y="4955645"/>
            <a:ext cx="360040" cy="36004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663F729E-F08F-4971-8F42-C172CBA218A0}"/>
              </a:ext>
            </a:extLst>
          </p:cNvPr>
          <p:cNvCxnSpPr>
            <a:cxnSpLocks/>
          </p:cNvCxnSpPr>
          <p:nvPr/>
        </p:nvCxnSpPr>
        <p:spPr>
          <a:xfrm flipH="1">
            <a:off x="1390081" y="1510184"/>
            <a:ext cx="122109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5163DE2-81AD-4BE7-B30A-B72C99954E47}"/>
              </a:ext>
            </a:extLst>
          </p:cNvPr>
          <p:cNvCxnSpPr>
            <a:cxnSpLocks/>
          </p:cNvCxnSpPr>
          <p:nvPr/>
        </p:nvCxnSpPr>
        <p:spPr>
          <a:xfrm flipH="1">
            <a:off x="2705100" y="1512724"/>
            <a:ext cx="1272593" cy="11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42D647B-15A6-4C54-94F7-26D80BAEDA8B}"/>
              </a:ext>
            </a:extLst>
          </p:cNvPr>
          <p:cNvCxnSpPr>
            <a:cxnSpLocks/>
          </p:cNvCxnSpPr>
          <p:nvPr/>
        </p:nvCxnSpPr>
        <p:spPr>
          <a:xfrm flipH="1">
            <a:off x="4079240" y="1510184"/>
            <a:ext cx="1272593" cy="11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597320D-BA21-4680-91B8-9A4E18B7D986}"/>
              </a:ext>
            </a:extLst>
          </p:cNvPr>
          <p:cNvCxnSpPr>
            <a:cxnSpLocks/>
          </p:cNvCxnSpPr>
          <p:nvPr/>
        </p:nvCxnSpPr>
        <p:spPr>
          <a:xfrm flipH="1" flipV="1">
            <a:off x="5562600" y="1508760"/>
            <a:ext cx="1229414" cy="14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3CD333D-EFB0-49BE-B2C2-7E9D132BC935}"/>
              </a:ext>
            </a:extLst>
          </p:cNvPr>
          <p:cNvCxnSpPr>
            <a:cxnSpLocks/>
          </p:cNvCxnSpPr>
          <p:nvPr/>
        </p:nvCxnSpPr>
        <p:spPr>
          <a:xfrm flipH="1" flipV="1">
            <a:off x="7028353" y="1508760"/>
            <a:ext cx="1229414" cy="14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0C7B0F4-0196-4AAF-A623-C727A5D30655}"/>
              </a:ext>
            </a:extLst>
          </p:cNvPr>
          <p:cNvCxnSpPr>
            <a:cxnSpLocks/>
          </p:cNvCxnSpPr>
          <p:nvPr/>
        </p:nvCxnSpPr>
        <p:spPr>
          <a:xfrm flipH="1" flipV="1">
            <a:off x="9245773" y="1524000"/>
            <a:ext cx="1229414" cy="14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3E1ADB3-3819-4A4D-B881-FAE838C54E34}"/>
              </a:ext>
            </a:extLst>
          </p:cNvPr>
          <p:cNvCxnSpPr>
            <a:cxnSpLocks/>
          </p:cNvCxnSpPr>
          <p:nvPr/>
        </p:nvCxnSpPr>
        <p:spPr>
          <a:xfrm flipV="1">
            <a:off x="9245600" y="1521460"/>
            <a:ext cx="1" cy="35941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249630F-3570-4774-B377-84CC394C0A88}"/>
              </a:ext>
            </a:extLst>
          </p:cNvPr>
          <p:cNvCxnSpPr>
            <a:cxnSpLocks/>
          </p:cNvCxnSpPr>
          <p:nvPr/>
        </p:nvCxnSpPr>
        <p:spPr>
          <a:xfrm flipH="1" flipV="1">
            <a:off x="9245600" y="5114136"/>
            <a:ext cx="1229414" cy="14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A30F59-12D5-4F6A-92BD-38442A4E9F2E}"/>
              </a:ext>
            </a:extLst>
          </p:cNvPr>
          <p:cNvCxnSpPr>
            <a:cxnSpLocks/>
          </p:cNvCxnSpPr>
          <p:nvPr/>
        </p:nvCxnSpPr>
        <p:spPr>
          <a:xfrm flipV="1">
            <a:off x="7023100" y="1513840"/>
            <a:ext cx="5080" cy="359918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C34E4BB-CAB4-4084-8816-1254DF45A3BA}"/>
              </a:ext>
            </a:extLst>
          </p:cNvPr>
          <p:cNvCxnSpPr>
            <a:cxnSpLocks/>
          </p:cNvCxnSpPr>
          <p:nvPr/>
        </p:nvCxnSpPr>
        <p:spPr>
          <a:xfrm flipH="1" flipV="1">
            <a:off x="7027778" y="5114136"/>
            <a:ext cx="1229414" cy="14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0F79596-CF99-4749-9401-3B8B073609A5}"/>
              </a:ext>
            </a:extLst>
          </p:cNvPr>
          <p:cNvCxnSpPr>
            <a:cxnSpLocks/>
          </p:cNvCxnSpPr>
          <p:nvPr/>
        </p:nvCxnSpPr>
        <p:spPr>
          <a:xfrm flipV="1">
            <a:off x="5570033" y="1508760"/>
            <a:ext cx="0" cy="369397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D74883E-F6CB-431D-BD3D-98C5210618A5}"/>
              </a:ext>
            </a:extLst>
          </p:cNvPr>
          <p:cNvCxnSpPr>
            <a:cxnSpLocks/>
          </p:cNvCxnSpPr>
          <p:nvPr/>
        </p:nvCxnSpPr>
        <p:spPr>
          <a:xfrm flipH="1" flipV="1">
            <a:off x="5572988" y="5201308"/>
            <a:ext cx="1229414" cy="14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9ACF8DA-633D-4A20-B5AB-9A8612A795F2}"/>
              </a:ext>
            </a:extLst>
          </p:cNvPr>
          <p:cNvCxnSpPr>
            <a:cxnSpLocks/>
          </p:cNvCxnSpPr>
          <p:nvPr/>
        </p:nvCxnSpPr>
        <p:spPr>
          <a:xfrm flipH="1">
            <a:off x="4076928" y="5173368"/>
            <a:ext cx="126999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F2B479D-9D38-4200-AFEE-6FCDCBB242B0}"/>
              </a:ext>
            </a:extLst>
          </p:cNvPr>
          <p:cNvCxnSpPr>
            <a:cxnSpLocks/>
          </p:cNvCxnSpPr>
          <p:nvPr/>
        </p:nvCxnSpPr>
        <p:spPr>
          <a:xfrm flipV="1">
            <a:off x="4073973" y="1511300"/>
            <a:ext cx="187" cy="366603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3D2267EF-1D4B-446E-87F4-064DE7B2ADD7}"/>
              </a:ext>
            </a:extLst>
          </p:cNvPr>
          <p:cNvCxnSpPr>
            <a:cxnSpLocks/>
          </p:cNvCxnSpPr>
          <p:nvPr/>
        </p:nvCxnSpPr>
        <p:spPr>
          <a:xfrm flipH="1" flipV="1">
            <a:off x="2710180" y="1508760"/>
            <a:ext cx="1283" cy="356940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138B13C-2461-4B2F-822A-99DAAADFDA81}"/>
              </a:ext>
            </a:extLst>
          </p:cNvPr>
          <p:cNvCxnSpPr>
            <a:cxnSpLocks/>
          </p:cNvCxnSpPr>
          <p:nvPr/>
        </p:nvCxnSpPr>
        <p:spPr>
          <a:xfrm flipH="1">
            <a:off x="2707372" y="5078166"/>
            <a:ext cx="126999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50BF1B2-2ECE-4931-ABC4-528DAF3E12EA}"/>
              </a:ext>
            </a:extLst>
          </p:cNvPr>
          <p:cNvCxnSpPr>
            <a:cxnSpLocks/>
          </p:cNvCxnSpPr>
          <p:nvPr/>
        </p:nvCxnSpPr>
        <p:spPr>
          <a:xfrm flipH="1" flipV="1">
            <a:off x="1394193" y="5126426"/>
            <a:ext cx="1216927" cy="437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A1A039B0-F30C-4520-8552-2992A42ED341}"/>
              </a:ext>
            </a:extLst>
          </p:cNvPr>
          <p:cNvCxnSpPr>
            <a:cxnSpLocks/>
          </p:cNvCxnSpPr>
          <p:nvPr/>
        </p:nvCxnSpPr>
        <p:spPr>
          <a:xfrm flipH="1" flipV="1">
            <a:off x="1390663" y="1508760"/>
            <a:ext cx="1" cy="36227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6" name="Title 1">
            <a:extLst>
              <a:ext uri="{FF2B5EF4-FFF2-40B4-BE49-F238E27FC236}">
                <a16:creationId xmlns:a16="http://schemas.microsoft.com/office/drawing/2014/main" id="{D32314BA-551A-4DAE-8932-37E5A777EEA7}"/>
              </a:ext>
            </a:extLst>
          </p:cNvPr>
          <p:cNvSpPr txBox="1">
            <a:spLocks/>
          </p:cNvSpPr>
          <p:nvPr/>
        </p:nvSpPr>
        <p:spPr>
          <a:xfrm>
            <a:off x="377315" y="595486"/>
            <a:ext cx="11029616" cy="495273"/>
          </a:xfrm>
          <a:prstGeom prst="rect">
            <a:avLst/>
          </a:prstGeom>
        </p:spPr>
        <p:txBody>
          <a:bodyPr>
            <a:noAutofit/>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2400" dirty="0"/>
              <a:t>Example VRU distances for vehicles in the star boundary categories </a:t>
            </a:r>
          </a:p>
          <a:p>
            <a:r>
              <a:rPr lang="en-GB" sz="2400" dirty="0"/>
              <a:t>(New version, Head &amp; neck only visible) </a:t>
            </a:r>
            <a:r>
              <a:rPr lang="en-GB" sz="2400" dirty="0" err="1"/>
              <a:t>Tfl</a:t>
            </a:r>
            <a:r>
              <a:rPr lang="en-GB" sz="2400" dirty="0"/>
              <a:t> version</a:t>
            </a:r>
          </a:p>
        </p:txBody>
      </p:sp>
    </p:spTree>
    <p:extLst>
      <p:ext uri="{BB962C8B-B14F-4D97-AF65-F5344CB8AC3E}">
        <p14:creationId xmlns:p14="http://schemas.microsoft.com/office/powerpoint/2010/main" val="277554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15E3816B-A85D-4503-9D0E-A0237966E104}"/>
              </a:ext>
            </a:extLst>
          </p:cNvPr>
          <p:cNvSpPr txBox="1">
            <a:spLocks/>
          </p:cNvSpPr>
          <p:nvPr/>
        </p:nvSpPr>
        <p:spPr>
          <a:xfrm>
            <a:off x="318935" y="514186"/>
            <a:ext cx="10079567" cy="504056"/>
          </a:xfrm>
          <a:prstGeom prst="rect">
            <a:avLst/>
          </a:prstGeom>
        </p:spPr>
        <p:txBody>
          <a:bodyPr/>
          <a:lstStyle>
            <a:lvl1pPr marL="342900" indent="-342900" algn="l" rtl="0" fontAlgn="base">
              <a:spcBef>
                <a:spcPct val="20000"/>
              </a:spcBef>
              <a:spcAft>
                <a:spcPct val="0"/>
              </a:spcAft>
              <a:buFont typeface="Arial" pitchFamily="34" charset="0"/>
              <a:buNone/>
              <a:defRPr lang="en-US" sz="2000" kern="1200" baseline="0" dirty="0" smtClean="0">
                <a:solidFill>
                  <a:srgbClr val="009FE3"/>
                </a:solidFill>
                <a:latin typeface="+mn-lt"/>
                <a:ea typeface="+mj-ea"/>
                <a:cs typeface="Neo Sans Medium"/>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None/>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None/>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endParaRPr lang="en-GB" dirty="0"/>
          </a:p>
        </p:txBody>
      </p:sp>
      <p:sp>
        <p:nvSpPr>
          <p:cNvPr id="16" name="Text Placeholder 3">
            <a:extLst>
              <a:ext uri="{FF2B5EF4-FFF2-40B4-BE49-F238E27FC236}">
                <a16:creationId xmlns:a16="http://schemas.microsoft.com/office/drawing/2014/main" id="{3F7A9898-891F-4DF5-AF1D-CDCF21491173}"/>
              </a:ext>
            </a:extLst>
          </p:cNvPr>
          <p:cNvSpPr txBox="1">
            <a:spLocks/>
          </p:cNvSpPr>
          <p:nvPr/>
        </p:nvSpPr>
        <p:spPr>
          <a:xfrm>
            <a:off x="399457" y="1018991"/>
            <a:ext cx="10945216" cy="276790"/>
          </a:xfrm>
          <a:prstGeom prst="rect">
            <a:avLst/>
          </a:prstGeom>
        </p:spPr>
        <p:txBody>
          <a:bodyPr/>
          <a:lstStyle>
            <a:lvl1pPr marL="342900" indent="-342900" algn="l" rtl="0" fontAlgn="base">
              <a:spcBef>
                <a:spcPct val="20000"/>
              </a:spcBef>
              <a:spcAft>
                <a:spcPct val="0"/>
              </a:spcAft>
              <a:buFont typeface="Arial" pitchFamily="34" charset="0"/>
              <a:buNone/>
              <a:defRPr lang="en-US" sz="2000" kern="1200" baseline="0" dirty="0" smtClean="0">
                <a:solidFill>
                  <a:schemeClr val="tx1">
                    <a:lumMod val="50000"/>
                    <a:lumOff val="50000"/>
                  </a:schemeClr>
                </a:solidFill>
                <a:latin typeface="+mn-lt"/>
                <a:ea typeface="+mj-ea"/>
                <a:cs typeface="Neo Sans Medium"/>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Char char="•"/>
            </a:pPr>
            <a:r>
              <a:rPr lang="en-GB" sz="1200" dirty="0"/>
              <a:t>When we plot the average VRU distance against volume we get a very strong correlation of 0.964 (where 1 is perfect) </a:t>
            </a:r>
          </a:p>
        </p:txBody>
      </p:sp>
      <p:sp>
        <p:nvSpPr>
          <p:cNvPr id="6" name="Title 1">
            <a:extLst>
              <a:ext uri="{FF2B5EF4-FFF2-40B4-BE49-F238E27FC236}">
                <a16:creationId xmlns:a16="http://schemas.microsoft.com/office/drawing/2014/main" id="{C5B435E3-8F2F-4DCB-B2C0-8F34021EB92B}"/>
              </a:ext>
            </a:extLst>
          </p:cNvPr>
          <p:cNvSpPr txBox="1">
            <a:spLocks/>
          </p:cNvSpPr>
          <p:nvPr/>
        </p:nvSpPr>
        <p:spPr>
          <a:xfrm>
            <a:off x="322968" y="529489"/>
            <a:ext cx="11029616" cy="1188720"/>
          </a:xfrm>
          <a:prstGeom prst="rect">
            <a:avLst/>
          </a:prstGeom>
        </p:spPr>
        <p:txBody>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Plotting the Average VRU Distance against volume</a:t>
            </a:r>
          </a:p>
        </p:txBody>
      </p:sp>
      <p:grpSp>
        <p:nvGrpSpPr>
          <p:cNvPr id="8" name="Group 7">
            <a:extLst>
              <a:ext uri="{FF2B5EF4-FFF2-40B4-BE49-F238E27FC236}">
                <a16:creationId xmlns:a16="http://schemas.microsoft.com/office/drawing/2014/main" id="{9473E393-ACF3-4358-BE7F-C0958BCF7BCB}"/>
              </a:ext>
            </a:extLst>
          </p:cNvPr>
          <p:cNvGrpSpPr/>
          <p:nvPr/>
        </p:nvGrpSpPr>
        <p:grpSpPr>
          <a:xfrm>
            <a:off x="318935" y="1394330"/>
            <a:ext cx="12010271" cy="5223503"/>
            <a:chOff x="181728" y="1097280"/>
            <a:chExt cx="12010271" cy="5223503"/>
          </a:xfrm>
        </p:grpSpPr>
        <p:grpSp>
          <p:nvGrpSpPr>
            <p:cNvPr id="4" name="Group 3">
              <a:extLst>
                <a:ext uri="{FF2B5EF4-FFF2-40B4-BE49-F238E27FC236}">
                  <a16:creationId xmlns:a16="http://schemas.microsoft.com/office/drawing/2014/main" id="{7919C521-9E54-428D-9EFA-7BF3444B6E2C}"/>
                </a:ext>
              </a:extLst>
            </p:cNvPr>
            <p:cNvGrpSpPr/>
            <p:nvPr/>
          </p:nvGrpSpPr>
          <p:grpSpPr>
            <a:xfrm>
              <a:off x="181728" y="1097280"/>
              <a:ext cx="12010271" cy="5223503"/>
              <a:chOff x="0" y="1018242"/>
              <a:chExt cx="12192000" cy="5302541"/>
            </a:xfrm>
          </p:grpSpPr>
          <p:pic>
            <p:nvPicPr>
              <p:cNvPr id="2" name="Picture 1">
                <a:extLst>
                  <a:ext uri="{FF2B5EF4-FFF2-40B4-BE49-F238E27FC236}">
                    <a16:creationId xmlns:a16="http://schemas.microsoft.com/office/drawing/2014/main" id="{EB6DB68D-FD2A-46E2-8ADA-2D34101B0D9A}"/>
                  </a:ext>
                </a:extLst>
              </p:cNvPr>
              <p:cNvPicPr>
                <a:picLocks noChangeAspect="1"/>
              </p:cNvPicPr>
              <p:nvPr/>
            </p:nvPicPr>
            <p:blipFill>
              <a:blip r:embed="rId2"/>
              <a:stretch>
                <a:fillRect/>
              </a:stretch>
            </p:blipFill>
            <p:spPr>
              <a:xfrm>
                <a:off x="0" y="1018242"/>
                <a:ext cx="12192000" cy="5228526"/>
              </a:xfrm>
              <a:prstGeom prst="rect">
                <a:avLst/>
              </a:prstGeom>
            </p:spPr>
          </p:pic>
          <p:sp>
            <p:nvSpPr>
              <p:cNvPr id="3" name="TextBox 2">
                <a:extLst>
                  <a:ext uri="{FF2B5EF4-FFF2-40B4-BE49-F238E27FC236}">
                    <a16:creationId xmlns:a16="http://schemas.microsoft.com/office/drawing/2014/main" id="{BFC9C62B-0B02-446B-99D4-A36CFBAD9647}"/>
                  </a:ext>
                </a:extLst>
              </p:cNvPr>
              <p:cNvSpPr txBox="1"/>
              <p:nvPr/>
            </p:nvSpPr>
            <p:spPr>
              <a:xfrm>
                <a:off x="2321109" y="5951451"/>
                <a:ext cx="596638" cy="369332"/>
              </a:xfrm>
              <a:prstGeom prst="rect">
                <a:avLst/>
              </a:prstGeom>
              <a:noFill/>
            </p:spPr>
            <p:txBody>
              <a:bodyPr wrap="none" rtlCol="0">
                <a:spAutoFit/>
              </a:bodyPr>
              <a:lstStyle/>
              <a:p>
                <a:r>
                  <a:rPr lang="en-GB" dirty="0"/>
                  <a:t>5m</a:t>
                </a:r>
                <a:r>
                  <a:rPr lang="en-GB" baseline="30000" dirty="0"/>
                  <a:t>3</a:t>
                </a:r>
              </a:p>
            </p:txBody>
          </p:sp>
          <p:sp>
            <p:nvSpPr>
              <p:cNvPr id="9" name="TextBox 8">
                <a:extLst>
                  <a:ext uri="{FF2B5EF4-FFF2-40B4-BE49-F238E27FC236}">
                    <a16:creationId xmlns:a16="http://schemas.microsoft.com/office/drawing/2014/main" id="{81CD6B6E-5C61-4D97-B581-B52A9CA4E430}"/>
                  </a:ext>
                </a:extLst>
              </p:cNvPr>
              <p:cNvSpPr txBox="1"/>
              <p:nvPr/>
            </p:nvSpPr>
            <p:spPr>
              <a:xfrm>
                <a:off x="6426109" y="5951451"/>
                <a:ext cx="731226" cy="369332"/>
              </a:xfrm>
              <a:prstGeom prst="rect">
                <a:avLst/>
              </a:prstGeom>
              <a:noFill/>
            </p:spPr>
            <p:txBody>
              <a:bodyPr wrap="none" rtlCol="0">
                <a:spAutoFit/>
              </a:bodyPr>
              <a:lstStyle/>
              <a:p>
                <a:r>
                  <a:rPr lang="en-GB" b="1" dirty="0"/>
                  <a:t>15m</a:t>
                </a:r>
                <a:r>
                  <a:rPr lang="en-GB" b="1" baseline="30000" dirty="0"/>
                  <a:t>3</a:t>
                </a:r>
              </a:p>
            </p:txBody>
          </p:sp>
          <p:sp>
            <p:nvSpPr>
              <p:cNvPr id="10" name="TextBox 9">
                <a:extLst>
                  <a:ext uri="{FF2B5EF4-FFF2-40B4-BE49-F238E27FC236}">
                    <a16:creationId xmlns:a16="http://schemas.microsoft.com/office/drawing/2014/main" id="{210D03B8-C80A-4BBE-8459-536A622AF976}"/>
                  </a:ext>
                </a:extLst>
              </p:cNvPr>
              <p:cNvSpPr txBox="1"/>
              <p:nvPr/>
            </p:nvSpPr>
            <p:spPr>
              <a:xfrm>
                <a:off x="4579021" y="5947110"/>
                <a:ext cx="723853" cy="369332"/>
              </a:xfrm>
              <a:prstGeom prst="rect">
                <a:avLst/>
              </a:prstGeom>
              <a:noFill/>
            </p:spPr>
            <p:txBody>
              <a:bodyPr wrap="none" rtlCol="0">
                <a:spAutoFit/>
              </a:bodyPr>
              <a:lstStyle/>
              <a:p>
                <a:r>
                  <a:rPr lang="en-GB" dirty="0"/>
                  <a:t>10m</a:t>
                </a:r>
                <a:r>
                  <a:rPr lang="en-GB" baseline="30000" dirty="0"/>
                  <a:t>3</a:t>
                </a:r>
              </a:p>
            </p:txBody>
          </p:sp>
          <p:sp>
            <p:nvSpPr>
              <p:cNvPr id="12" name="TextBox 11">
                <a:extLst>
                  <a:ext uri="{FF2B5EF4-FFF2-40B4-BE49-F238E27FC236}">
                    <a16:creationId xmlns:a16="http://schemas.microsoft.com/office/drawing/2014/main" id="{063680B7-8F44-471E-A47B-FCE8DE892885}"/>
                  </a:ext>
                </a:extLst>
              </p:cNvPr>
              <p:cNvSpPr txBox="1"/>
              <p:nvPr/>
            </p:nvSpPr>
            <p:spPr>
              <a:xfrm>
                <a:off x="8280570" y="5947110"/>
                <a:ext cx="734496" cy="369332"/>
              </a:xfrm>
              <a:prstGeom prst="rect">
                <a:avLst/>
              </a:prstGeom>
              <a:noFill/>
            </p:spPr>
            <p:txBody>
              <a:bodyPr wrap="none" rtlCol="0">
                <a:spAutoFit/>
              </a:bodyPr>
              <a:lstStyle/>
              <a:p>
                <a:r>
                  <a:rPr lang="en-GB" b="1" dirty="0"/>
                  <a:t>20m</a:t>
                </a:r>
                <a:r>
                  <a:rPr lang="en-GB" b="1" baseline="30000" dirty="0"/>
                  <a:t>3</a:t>
                </a:r>
              </a:p>
            </p:txBody>
          </p:sp>
        </p:grpSp>
        <p:cxnSp>
          <p:nvCxnSpPr>
            <p:cNvPr id="7" name="Straight Connector 6">
              <a:extLst>
                <a:ext uri="{FF2B5EF4-FFF2-40B4-BE49-F238E27FC236}">
                  <a16:creationId xmlns:a16="http://schemas.microsoft.com/office/drawing/2014/main" id="{AAA05B6F-A3A6-4E01-B60B-613B21B630B6}"/>
                </a:ext>
              </a:extLst>
            </p:cNvPr>
            <p:cNvCxnSpPr/>
            <p:nvPr/>
          </p:nvCxnSpPr>
          <p:spPr>
            <a:xfrm>
              <a:off x="1505712" y="3378657"/>
              <a:ext cx="8892790" cy="2827071"/>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30178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15E3816B-A85D-4503-9D0E-A0237966E104}"/>
              </a:ext>
            </a:extLst>
          </p:cNvPr>
          <p:cNvSpPr txBox="1">
            <a:spLocks/>
          </p:cNvSpPr>
          <p:nvPr/>
        </p:nvSpPr>
        <p:spPr>
          <a:xfrm>
            <a:off x="318935" y="514186"/>
            <a:ext cx="10079567" cy="504056"/>
          </a:xfrm>
          <a:prstGeom prst="rect">
            <a:avLst/>
          </a:prstGeom>
        </p:spPr>
        <p:txBody>
          <a:bodyPr/>
          <a:lstStyle>
            <a:lvl1pPr marL="342900" indent="-342900" algn="l" rtl="0" fontAlgn="base">
              <a:spcBef>
                <a:spcPct val="20000"/>
              </a:spcBef>
              <a:spcAft>
                <a:spcPct val="0"/>
              </a:spcAft>
              <a:buFont typeface="Arial" pitchFamily="34" charset="0"/>
              <a:buNone/>
              <a:defRPr lang="en-US" sz="2000" kern="1200" baseline="0" dirty="0" smtClean="0">
                <a:solidFill>
                  <a:srgbClr val="009FE3"/>
                </a:solidFill>
                <a:latin typeface="+mn-lt"/>
                <a:ea typeface="+mj-ea"/>
                <a:cs typeface="Neo Sans Medium"/>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None/>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None/>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endParaRPr lang="en-GB" dirty="0"/>
          </a:p>
        </p:txBody>
      </p:sp>
      <p:sp>
        <p:nvSpPr>
          <p:cNvPr id="6" name="Title 1">
            <a:extLst>
              <a:ext uri="{FF2B5EF4-FFF2-40B4-BE49-F238E27FC236}">
                <a16:creationId xmlns:a16="http://schemas.microsoft.com/office/drawing/2014/main" id="{C5B435E3-8F2F-4DCB-B2C0-8F34021EB92B}"/>
              </a:ext>
            </a:extLst>
          </p:cNvPr>
          <p:cNvSpPr txBox="1">
            <a:spLocks/>
          </p:cNvSpPr>
          <p:nvPr/>
        </p:nvSpPr>
        <p:spPr>
          <a:xfrm>
            <a:off x="322968" y="529489"/>
            <a:ext cx="11029616" cy="1188720"/>
          </a:xfrm>
          <a:prstGeom prst="rect">
            <a:avLst/>
          </a:prstGeom>
        </p:spPr>
        <p:txBody>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Combined or separated approach</a:t>
            </a:r>
          </a:p>
        </p:txBody>
      </p:sp>
      <p:pic>
        <p:nvPicPr>
          <p:cNvPr id="2" name="Picture 1">
            <a:extLst>
              <a:ext uri="{FF2B5EF4-FFF2-40B4-BE49-F238E27FC236}">
                <a16:creationId xmlns:a16="http://schemas.microsoft.com/office/drawing/2014/main" id="{D438B561-C872-4015-A723-1FC87AFEC5D7}"/>
              </a:ext>
            </a:extLst>
          </p:cNvPr>
          <p:cNvPicPr>
            <a:picLocks noChangeAspect="1"/>
          </p:cNvPicPr>
          <p:nvPr/>
        </p:nvPicPr>
        <p:blipFill>
          <a:blip r:embed="rId2"/>
          <a:stretch>
            <a:fillRect/>
          </a:stretch>
        </p:blipFill>
        <p:spPr>
          <a:xfrm>
            <a:off x="6120103" y="3384371"/>
            <a:ext cx="4686541" cy="3473629"/>
          </a:xfrm>
          <a:prstGeom prst="rect">
            <a:avLst/>
          </a:prstGeom>
        </p:spPr>
      </p:pic>
      <p:pic>
        <p:nvPicPr>
          <p:cNvPr id="3" name="Picture 2">
            <a:extLst>
              <a:ext uri="{FF2B5EF4-FFF2-40B4-BE49-F238E27FC236}">
                <a16:creationId xmlns:a16="http://schemas.microsoft.com/office/drawing/2014/main" id="{6EE0396A-78F4-41A1-BF59-21F54FC0ED16}"/>
              </a:ext>
            </a:extLst>
          </p:cNvPr>
          <p:cNvPicPr>
            <a:picLocks noChangeAspect="1"/>
          </p:cNvPicPr>
          <p:nvPr/>
        </p:nvPicPr>
        <p:blipFill>
          <a:blip r:embed="rId3"/>
          <a:stretch>
            <a:fillRect/>
          </a:stretch>
        </p:blipFill>
        <p:spPr>
          <a:xfrm>
            <a:off x="1254585" y="3384369"/>
            <a:ext cx="4686541" cy="3473629"/>
          </a:xfrm>
          <a:prstGeom prst="rect">
            <a:avLst/>
          </a:prstGeom>
        </p:spPr>
      </p:pic>
      <p:sp>
        <p:nvSpPr>
          <p:cNvPr id="12" name="Content Placeholder 2">
            <a:extLst>
              <a:ext uri="{FF2B5EF4-FFF2-40B4-BE49-F238E27FC236}">
                <a16:creationId xmlns:a16="http://schemas.microsoft.com/office/drawing/2014/main" id="{898D6CED-268B-48B2-A085-4EF2E20580CF}"/>
              </a:ext>
            </a:extLst>
          </p:cNvPr>
          <p:cNvSpPr txBox="1">
            <a:spLocks/>
          </p:cNvSpPr>
          <p:nvPr/>
        </p:nvSpPr>
        <p:spPr>
          <a:xfrm>
            <a:off x="501945" y="1505306"/>
            <a:ext cx="11447132" cy="4779670"/>
          </a:xfrm>
          <a:prstGeom prst="rect">
            <a:avLst/>
          </a:prstGeom>
        </p:spPr>
        <p:txBody>
          <a:bodyP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GB" sz="1400" dirty="0"/>
              <a:t>The combined approach would allow the required visible volume to be gained from any side of the vehicle. e.g. a manufacturer may improve performance substantially to the driver and passenger sides by replacing mirrors with a camera system, but make no improvements to the front visibility as long as the total volume requirement is met. </a:t>
            </a:r>
          </a:p>
          <a:p>
            <a:r>
              <a:rPr lang="en-GB" sz="1400" dirty="0"/>
              <a:t>The separated approach would require a minimum requirement to be met for each side individually. See right hand figure below </a:t>
            </a:r>
          </a:p>
        </p:txBody>
      </p:sp>
      <p:sp>
        <p:nvSpPr>
          <p:cNvPr id="4" name="Rectangle 3">
            <a:extLst>
              <a:ext uri="{FF2B5EF4-FFF2-40B4-BE49-F238E27FC236}">
                <a16:creationId xmlns:a16="http://schemas.microsoft.com/office/drawing/2014/main" id="{65EC84B9-572D-4C17-8ED1-9F4471B71733}"/>
              </a:ext>
            </a:extLst>
          </p:cNvPr>
          <p:cNvSpPr/>
          <p:nvPr/>
        </p:nvSpPr>
        <p:spPr>
          <a:xfrm>
            <a:off x="1428678" y="3429000"/>
            <a:ext cx="3649624" cy="954107"/>
          </a:xfrm>
          <a:prstGeom prst="rect">
            <a:avLst/>
          </a:prstGeom>
        </p:spPr>
        <p:txBody>
          <a:bodyPr wrap="square">
            <a:spAutoFit/>
          </a:bodyPr>
          <a:lstStyle/>
          <a:p>
            <a:r>
              <a:rPr lang="en-GB" sz="1400" dirty="0"/>
              <a:t>The minimum requirement of Xm</a:t>
            </a:r>
            <a:r>
              <a:rPr lang="en-GB" sz="1400" baseline="30000" dirty="0"/>
              <a:t>3</a:t>
            </a:r>
          </a:p>
          <a:p>
            <a:r>
              <a:rPr lang="en-GB" sz="1400" dirty="0"/>
              <a:t>Can be met by simply adding the performance for all sides</a:t>
            </a:r>
          </a:p>
          <a:p>
            <a:r>
              <a:rPr lang="en-GB" sz="1400" dirty="0"/>
              <a:t>(left, front and right of the cab)</a:t>
            </a:r>
          </a:p>
        </p:txBody>
      </p:sp>
      <p:sp>
        <p:nvSpPr>
          <p:cNvPr id="16" name="Rectangle 15">
            <a:extLst>
              <a:ext uri="{FF2B5EF4-FFF2-40B4-BE49-F238E27FC236}">
                <a16:creationId xmlns:a16="http://schemas.microsoft.com/office/drawing/2014/main" id="{7CC275B0-BA5C-45C1-B80A-6511684B9347}"/>
              </a:ext>
            </a:extLst>
          </p:cNvPr>
          <p:cNvSpPr/>
          <p:nvPr/>
        </p:nvSpPr>
        <p:spPr>
          <a:xfrm>
            <a:off x="6225511" y="3418087"/>
            <a:ext cx="3649624" cy="523220"/>
          </a:xfrm>
          <a:prstGeom prst="rect">
            <a:avLst/>
          </a:prstGeom>
        </p:spPr>
        <p:txBody>
          <a:bodyPr wrap="square">
            <a:spAutoFit/>
          </a:bodyPr>
          <a:lstStyle/>
          <a:p>
            <a:r>
              <a:rPr lang="en-GB" sz="1400" dirty="0"/>
              <a:t>The vehicle must allow Bm</a:t>
            </a:r>
            <a:r>
              <a:rPr lang="en-GB" sz="1400" baseline="30000" dirty="0"/>
              <a:t>3</a:t>
            </a:r>
            <a:r>
              <a:rPr lang="en-GB" sz="1400" dirty="0"/>
              <a:t> or more to be seen to the front</a:t>
            </a:r>
          </a:p>
        </p:txBody>
      </p:sp>
      <p:sp>
        <p:nvSpPr>
          <p:cNvPr id="18" name="Rectangle 17">
            <a:extLst>
              <a:ext uri="{FF2B5EF4-FFF2-40B4-BE49-F238E27FC236}">
                <a16:creationId xmlns:a16="http://schemas.microsoft.com/office/drawing/2014/main" id="{0550A1A0-67E5-4C45-A237-D945CC9BE1B9}"/>
              </a:ext>
            </a:extLst>
          </p:cNvPr>
          <p:cNvSpPr/>
          <p:nvPr/>
        </p:nvSpPr>
        <p:spPr>
          <a:xfrm>
            <a:off x="6096000" y="5257560"/>
            <a:ext cx="1097280" cy="1600438"/>
          </a:xfrm>
          <a:prstGeom prst="rect">
            <a:avLst/>
          </a:prstGeom>
        </p:spPr>
        <p:txBody>
          <a:bodyPr wrap="square">
            <a:spAutoFit/>
          </a:bodyPr>
          <a:lstStyle/>
          <a:p>
            <a:r>
              <a:rPr lang="en-GB" sz="1400" dirty="0"/>
              <a:t>The vehicle must allow Am</a:t>
            </a:r>
            <a:r>
              <a:rPr lang="en-GB" sz="1400" baseline="30000" dirty="0"/>
              <a:t>3</a:t>
            </a:r>
            <a:r>
              <a:rPr lang="en-GB" sz="1400" dirty="0"/>
              <a:t> or more to be seen to the passenger side</a:t>
            </a:r>
          </a:p>
        </p:txBody>
      </p:sp>
      <p:sp>
        <p:nvSpPr>
          <p:cNvPr id="19" name="Rectangle 18">
            <a:extLst>
              <a:ext uri="{FF2B5EF4-FFF2-40B4-BE49-F238E27FC236}">
                <a16:creationId xmlns:a16="http://schemas.microsoft.com/office/drawing/2014/main" id="{B6E00261-ED55-4A85-9ADB-CA8E598D8BC1}"/>
              </a:ext>
            </a:extLst>
          </p:cNvPr>
          <p:cNvSpPr/>
          <p:nvPr/>
        </p:nvSpPr>
        <p:spPr>
          <a:xfrm>
            <a:off x="9552432" y="4916184"/>
            <a:ext cx="1097280" cy="1600438"/>
          </a:xfrm>
          <a:prstGeom prst="rect">
            <a:avLst/>
          </a:prstGeom>
        </p:spPr>
        <p:txBody>
          <a:bodyPr wrap="square">
            <a:spAutoFit/>
          </a:bodyPr>
          <a:lstStyle/>
          <a:p>
            <a:r>
              <a:rPr lang="en-GB" sz="1400" dirty="0"/>
              <a:t>The vehicle must allow Cm</a:t>
            </a:r>
            <a:r>
              <a:rPr lang="en-GB" sz="1400" baseline="30000" dirty="0"/>
              <a:t>3</a:t>
            </a:r>
            <a:r>
              <a:rPr lang="en-GB" sz="1400" dirty="0"/>
              <a:t> or more to be seen to the passenger side</a:t>
            </a:r>
          </a:p>
        </p:txBody>
      </p:sp>
      <p:sp>
        <p:nvSpPr>
          <p:cNvPr id="20" name="Title 1">
            <a:extLst>
              <a:ext uri="{FF2B5EF4-FFF2-40B4-BE49-F238E27FC236}">
                <a16:creationId xmlns:a16="http://schemas.microsoft.com/office/drawing/2014/main" id="{F0B86245-585A-4055-8660-5DA6127FF39F}"/>
              </a:ext>
            </a:extLst>
          </p:cNvPr>
          <p:cNvSpPr txBox="1">
            <a:spLocks/>
          </p:cNvSpPr>
          <p:nvPr/>
        </p:nvSpPr>
        <p:spPr>
          <a:xfrm>
            <a:off x="1190594" y="3124192"/>
            <a:ext cx="3887708" cy="520354"/>
          </a:xfrm>
          <a:prstGeom prst="rect">
            <a:avLst/>
          </a:prstGeom>
        </p:spPr>
        <p:txBody>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1400" dirty="0"/>
              <a:t>Combined approach</a:t>
            </a:r>
          </a:p>
        </p:txBody>
      </p:sp>
      <p:sp>
        <p:nvSpPr>
          <p:cNvPr id="21" name="Title 1">
            <a:extLst>
              <a:ext uri="{FF2B5EF4-FFF2-40B4-BE49-F238E27FC236}">
                <a16:creationId xmlns:a16="http://schemas.microsoft.com/office/drawing/2014/main" id="{8E0823D7-E173-4429-B163-C14F90F96B92}"/>
              </a:ext>
            </a:extLst>
          </p:cNvPr>
          <p:cNvSpPr txBox="1">
            <a:spLocks/>
          </p:cNvSpPr>
          <p:nvPr/>
        </p:nvSpPr>
        <p:spPr>
          <a:xfrm>
            <a:off x="6071898" y="3141052"/>
            <a:ext cx="4326604" cy="520354"/>
          </a:xfrm>
          <a:prstGeom prst="rect">
            <a:avLst/>
          </a:prstGeom>
        </p:spPr>
        <p:txBody>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1400" dirty="0"/>
              <a:t>Separated approach </a:t>
            </a:r>
          </a:p>
        </p:txBody>
      </p:sp>
    </p:spTree>
    <p:extLst>
      <p:ext uri="{BB962C8B-B14F-4D97-AF65-F5344CB8AC3E}">
        <p14:creationId xmlns:p14="http://schemas.microsoft.com/office/powerpoint/2010/main" val="1865626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4AB93B-2CCC-4C49-ABFB-DD6AFC9FDA0E}"/>
              </a:ext>
            </a:extLst>
          </p:cNvPr>
          <p:cNvSpPr>
            <a:spLocks noGrp="1"/>
          </p:cNvSpPr>
          <p:nvPr>
            <p:ph type="title"/>
          </p:nvPr>
        </p:nvSpPr>
        <p:spPr/>
        <p:txBody>
          <a:bodyPr/>
          <a:lstStyle/>
          <a:p>
            <a:r>
              <a:rPr lang="en-GB" dirty="0"/>
              <a:t>OVERVIEW OF Limit Proposals so FAR</a:t>
            </a:r>
          </a:p>
        </p:txBody>
      </p:sp>
      <p:sp>
        <p:nvSpPr>
          <p:cNvPr id="5" name="Text Placeholder 4">
            <a:extLst>
              <a:ext uri="{FF2B5EF4-FFF2-40B4-BE49-F238E27FC236}">
                <a16:creationId xmlns:a16="http://schemas.microsoft.com/office/drawing/2014/main" id="{7992C415-98D2-433A-99FC-66DEDDEA4A3F}"/>
              </a:ext>
            </a:extLst>
          </p:cNvPr>
          <p:cNvSpPr>
            <a:spLocks noGrp="1"/>
          </p:cNvSpPr>
          <p:nvPr>
            <p:ph type="body" idx="1"/>
          </p:nvPr>
        </p:nvSpPr>
        <p:spPr/>
        <p:txBody>
          <a:bodyPr/>
          <a:lstStyle/>
          <a:p>
            <a:endParaRPr lang="en-GB"/>
          </a:p>
        </p:txBody>
      </p:sp>
      <p:sp>
        <p:nvSpPr>
          <p:cNvPr id="6" name="Lightning Bolt 5">
            <a:extLst>
              <a:ext uri="{FF2B5EF4-FFF2-40B4-BE49-F238E27FC236}">
                <a16:creationId xmlns:a16="http://schemas.microsoft.com/office/drawing/2014/main" id="{D50ACE1C-C83E-44EF-B14B-D3E75B08A11B}"/>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68DBD254-B012-4219-8117-F3050E62E670}"/>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28947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EE37C3-8B3C-427D-A947-3A174F03171B}"/>
              </a:ext>
            </a:extLst>
          </p:cNvPr>
          <p:cNvSpPr>
            <a:spLocks noGrp="1"/>
          </p:cNvSpPr>
          <p:nvPr>
            <p:ph type="title"/>
          </p:nvPr>
        </p:nvSpPr>
        <p:spPr/>
        <p:txBody>
          <a:bodyPr/>
          <a:lstStyle/>
          <a:p>
            <a:r>
              <a:rPr lang="en-GB" dirty="0"/>
              <a:t>common Principles</a:t>
            </a:r>
          </a:p>
        </p:txBody>
      </p:sp>
      <p:sp>
        <p:nvSpPr>
          <p:cNvPr id="5" name="Content Placeholder 4">
            <a:extLst>
              <a:ext uri="{FF2B5EF4-FFF2-40B4-BE49-F238E27FC236}">
                <a16:creationId xmlns:a16="http://schemas.microsoft.com/office/drawing/2014/main" id="{E7452248-A0F7-47C1-80CA-8D4F5C3AD1CB}"/>
              </a:ext>
            </a:extLst>
          </p:cNvPr>
          <p:cNvSpPr>
            <a:spLocks noGrp="1"/>
          </p:cNvSpPr>
          <p:nvPr>
            <p:ph idx="1"/>
          </p:nvPr>
        </p:nvSpPr>
        <p:spPr/>
        <p:txBody>
          <a:bodyPr>
            <a:normAutofit fontScale="92500" lnSpcReduction="20000"/>
          </a:bodyPr>
          <a:lstStyle/>
          <a:p>
            <a:r>
              <a:rPr lang="en-GB" dirty="0"/>
              <a:t>Volume of visible space</a:t>
            </a:r>
          </a:p>
          <a:p>
            <a:pPr lvl="1"/>
            <a:r>
              <a:rPr lang="en-GB" dirty="0"/>
              <a:t>The aim is to agree volumetric limits for either:</a:t>
            </a:r>
          </a:p>
          <a:p>
            <a:pPr lvl="2"/>
            <a:r>
              <a:rPr lang="en-GB" dirty="0"/>
              <a:t>An overall volumetric limit for a given vehicle category (combined)</a:t>
            </a:r>
          </a:p>
          <a:p>
            <a:pPr lvl="2"/>
            <a:r>
              <a:rPr lang="en-GB" dirty="0"/>
              <a:t>A volume limit for each side: Front, Driver, Passenger for each vehicle category (separate)</a:t>
            </a:r>
          </a:p>
          <a:p>
            <a:pPr lvl="1"/>
            <a:r>
              <a:rPr lang="en-GB" dirty="0"/>
              <a:t>Differentiation into vehicle categories has been proposed based on CO2 regulations (VECTO). The current category proposal is A = often used in urban areas, B = rarely used in urban areas, B+ = Off-Road</a:t>
            </a:r>
          </a:p>
          <a:p>
            <a:pPr lvl="1"/>
            <a:r>
              <a:rPr lang="en-GB" dirty="0"/>
              <a:t>Volumetric limits are established based on VRU distance as a visualisation tool.</a:t>
            </a:r>
          </a:p>
          <a:p>
            <a:r>
              <a:rPr lang="en-GB" dirty="0"/>
              <a:t>VRU distance</a:t>
            </a:r>
          </a:p>
          <a:p>
            <a:pPr lvl="1"/>
            <a:r>
              <a:rPr lang="en-GB" dirty="0"/>
              <a:t>VRU distances are averaged for a given side</a:t>
            </a:r>
          </a:p>
          <a:p>
            <a:pPr lvl="1"/>
            <a:r>
              <a:rPr lang="en-GB" dirty="0"/>
              <a:t>For an overall volumetric limit the VRU distances for all three sides are averaged (an average of averages)</a:t>
            </a:r>
          </a:p>
          <a:p>
            <a:pPr lvl="1"/>
            <a:r>
              <a:rPr lang="en-GB" dirty="0"/>
              <a:t>Using correlation graphs of VRU distance to volume, the trendline allows any VRU distance to be converted into a volume (the spreadsheet has been circulated)</a:t>
            </a:r>
          </a:p>
          <a:p>
            <a:pPr lvl="1"/>
            <a:r>
              <a:rPr lang="en-GB" dirty="0"/>
              <a:t>All data now being considered is based on VRU distances using head and neck values</a:t>
            </a:r>
          </a:p>
          <a:p>
            <a:pPr lvl="1"/>
            <a:endParaRPr lang="en-GB" dirty="0"/>
          </a:p>
        </p:txBody>
      </p:sp>
      <p:sp>
        <p:nvSpPr>
          <p:cNvPr id="6" name="Lightning Bolt 5">
            <a:extLst>
              <a:ext uri="{FF2B5EF4-FFF2-40B4-BE49-F238E27FC236}">
                <a16:creationId xmlns:a16="http://schemas.microsoft.com/office/drawing/2014/main" id="{B4A534B7-832A-467B-8D8E-B34F7EDA414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E2B69AE1-D2AF-4ABF-8252-98A9F7B392E4}"/>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2361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0DC0E-AD0A-4455-8E47-4C650A664344}"/>
              </a:ext>
            </a:extLst>
          </p:cNvPr>
          <p:cNvSpPr>
            <a:spLocks noGrp="1"/>
          </p:cNvSpPr>
          <p:nvPr>
            <p:ph type="title"/>
          </p:nvPr>
        </p:nvSpPr>
        <p:spPr/>
        <p:txBody>
          <a:bodyPr/>
          <a:lstStyle/>
          <a:p>
            <a:r>
              <a:rPr lang="en-GB" dirty="0"/>
              <a:t>Problems</a:t>
            </a:r>
          </a:p>
        </p:txBody>
      </p:sp>
      <p:sp>
        <p:nvSpPr>
          <p:cNvPr id="3" name="Content Placeholder 2">
            <a:extLst>
              <a:ext uri="{FF2B5EF4-FFF2-40B4-BE49-F238E27FC236}">
                <a16:creationId xmlns:a16="http://schemas.microsoft.com/office/drawing/2014/main" id="{08E415C3-B0D3-4E47-AB38-DCEC882BDB4F}"/>
              </a:ext>
            </a:extLst>
          </p:cNvPr>
          <p:cNvSpPr>
            <a:spLocks noGrp="1"/>
          </p:cNvSpPr>
          <p:nvPr>
            <p:ph idx="1"/>
          </p:nvPr>
        </p:nvSpPr>
        <p:spPr>
          <a:xfrm>
            <a:off x="581192" y="2340863"/>
            <a:ext cx="11029615" cy="4199273"/>
          </a:xfrm>
        </p:spPr>
        <p:txBody>
          <a:bodyPr>
            <a:normAutofit fontScale="92500" lnSpcReduction="10000"/>
          </a:bodyPr>
          <a:lstStyle/>
          <a:p>
            <a:r>
              <a:rPr lang="en-GB" dirty="0"/>
              <a:t>Decision to use the correlation line to convert VRU distance to volume makes conversion sensitive to the number and performance of vehicles in the sample. Sample size has been increased during analyses which changes the relationship</a:t>
            </a:r>
          </a:p>
          <a:p>
            <a:r>
              <a:rPr lang="en-GB" dirty="0"/>
              <a:t>The decision to consider the ‘combined assessment zone’ and the ‘separated by side’ approach has complicated matters further. The distribution of total visible volume to front, passenger and drivers side varies by vehicle. Correlations to each side do not match perfectly with correlation of the whole zone</a:t>
            </a:r>
          </a:p>
          <a:p>
            <a:r>
              <a:rPr lang="en-GB" dirty="0"/>
              <a:t>This was not initially fully understood, leading to some inconsistencies in presentation, particularly in terms of presenting a total visible volume to compare the ambition of proposals made according to ‘combined’ or ‘separated’ approach</a:t>
            </a:r>
          </a:p>
          <a:p>
            <a:r>
              <a:rPr lang="en-GB" dirty="0"/>
              <a:t>Correlation graphs have been presented for specific purposes, not always with the whole samples. Thus using correlation equations from graphs in previous ppts can lead to differing results. </a:t>
            </a:r>
          </a:p>
          <a:p>
            <a:r>
              <a:rPr lang="en-GB" dirty="0"/>
              <a:t>To resolve these problems a definitive spreadsheet calculation tool has been circulated and should be used for all conversions of VRU distance to volume for future WG discussions of candidate limit values. It is not intended to be used in the regulation itself or eventual type approvals</a:t>
            </a:r>
          </a:p>
          <a:p>
            <a:r>
              <a:rPr lang="en-GB" dirty="0"/>
              <a:t>Detailed consideration of each proposal, as it was made at the time, is included in appendix slides and many values do not match the current spreadsheet for these reasons.</a:t>
            </a:r>
          </a:p>
        </p:txBody>
      </p:sp>
    </p:spTree>
    <p:extLst>
      <p:ext uri="{BB962C8B-B14F-4D97-AF65-F5344CB8AC3E}">
        <p14:creationId xmlns:p14="http://schemas.microsoft.com/office/powerpoint/2010/main" val="853042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p:txBody>
          <a:bodyPr/>
          <a:lstStyle/>
          <a:p>
            <a:r>
              <a:rPr lang="en-GB" dirty="0"/>
              <a:t>Objectives</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2340864"/>
            <a:ext cx="11029615" cy="3903182"/>
          </a:xfrm>
        </p:spPr>
        <p:txBody>
          <a:bodyPr>
            <a:normAutofit lnSpcReduction="10000"/>
          </a:bodyPr>
          <a:lstStyle/>
          <a:p>
            <a:r>
              <a:rPr lang="en-GB" dirty="0"/>
              <a:t>Recent proposals for limit values based on the same meeting discussions have come up with different interpretations – TF chairs presentation at last VRU </a:t>
            </a:r>
            <a:r>
              <a:rPr lang="en-GB" dirty="0" err="1"/>
              <a:t>proxi</a:t>
            </a:r>
            <a:r>
              <a:rPr lang="en-GB" dirty="0"/>
              <a:t> ended up with several versions as a consequence:</a:t>
            </a:r>
          </a:p>
          <a:p>
            <a:r>
              <a:rPr lang="en-GB" dirty="0"/>
              <a:t>Industry has a clear request from VRU </a:t>
            </a:r>
            <a:r>
              <a:rPr lang="en-GB" dirty="0" err="1"/>
              <a:t>proxi</a:t>
            </a:r>
            <a:r>
              <a:rPr lang="en-GB" dirty="0"/>
              <a:t> to quantify the impact of each different proposal on the table in terms of which vehicles can be improved to meet the standard and which will require complete redesign/be eliminated from the market</a:t>
            </a:r>
          </a:p>
          <a:p>
            <a:r>
              <a:rPr lang="en-GB" dirty="0"/>
              <a:t>CPs will ultimately have to make a choice on proposals/limit values balancing extent of safety gain against economic effects</a:t>
            </a:r>
          </a:p>
          <a:p>
            <a:r>
              <a:rPr lang="en-GB" dirty="0"/>
              <a:t>Critical that all stakeholders share a common understanding of how the limits are defined, what they are and what they might mean in terms of what VRUs are visible in different circumstances</a:t>
            </a:r>
          </a:p>
          <a:p>
            <a:r>
              <a:rPr lang="en-GB" dirty="0"/>
              <a:t>Aim of this document is to provide a single reference that can be used to understand the relationship between VRU distance and volume and the extent to which different proposals ‘eliminate blind spots’ free from commentary on what level of ambition the regulation should have</a:t>
            </a:r>
          </a:p>
        </p:txBody>
      </p:sp>
    </p:spTree>
    <p:extLst>
      <p:ext uri="{BB962C8B-B14F-4D97-AF65-F5344CB8AC3E}">
        <p14:creationId xmlns:p14="http://schemas.microsoft.com/office/powerpoint/2010/main" val="1912481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E90B3-2C8C-419C-8792-6410E438E44C}"/>
              </a:ext>
            </a:extLst>
          </p:cNvPr>
          <p:cNvSpPr>
            <a:spLocks noGrp="1"/>
          </p:cNvSpPr>
          <p:nvPr>
            <p:ph type="title"/>
          </p:nvPr>
        </p:nvSpPr>
        <p:spPr>
          <a:xfrm>
            <a:off x="581192" y="702156"/>
            <a:ext cx="11029616" cy="865387"/>
          </a:xfrm>
        </p:spPr>
        <p:txBody>
          <a:bodyPr>
            <a:normAutofit fontScale="90000"/>
          </a:bodyPr>
          <a:lstStyle/>
          <a:p>
            <a:r>
              <a:rPr lang="en-GB" dirty="0"/>
              <a:t>Proposals for Limit values (VRU distance) tabled since Osaka</a:t>
            </a:r>
          </a:p>
        </p:txBody>
      </p:sp>
      <p:graphicFrame>
        <p:nvGraphicFramePr>
          <p:cNvPr id="4" name="Table 4">
            <a:extLst>
              <a:ext uri="{FF2B5EF4-FFF2-40B4-BE49-F238E27FC236}">
                <a16:creationId xmlns:a16="http://schemas.microsoft.com/office/drawing/2014/main" id="{8175A758-9B7A-4937-8675-B102877CE88F}"/>
              </a:ext>
            </a:extLst>
          </p:cNvPr>
          <p:cNvGraphicFramePr>
            <a:graphicFrameLocks noGrp="1"/>
          </p:cNvGraphicFramePr>
          <p:nvPr>
            <p:ph idx="1"/>
            <p:extLst>
              <p:ext uri="{D42A27DB-BD31-4B8C-83A1-F6EECF244321}">
                <p14:modId xmlns:p14="http://schemas.microsoft.com/office/powerpoint/2010/main" val="2449115534"/>
              </p:ext>
            </p:extLst>
          </p:nvPr>
        </p:nvGraphicFramePr>
        <p:xfrm>
          <a:off x="124287" y="1697128"/>
          <a:ext cx="11954500" cy="4328160"/>
        </p:xfrm>
        <a:graphic>
          <a:graphicData uri="http://schemas.openxmlformats.org/drawingml/2006/table">
            <a:tbl>
              <a:tblPr firstRow="1" bandRow="1">
                <a:tableStyleId>{5C22544A-7EE6-4342-B048-85BDC9FD1C3A}</a:tableStyleId>
              </a:tblPr>
              <a:tblGrid>
                <a:gridCol w="1219729">
                  <a:extLst>
                    <a:ext uri="{9D8B030D-6E8A-4147-A177-3AD203B41FA5}">
                      <a16:colId xmlns:a16="http://schemas.microsoft.com/office/drawing/2014/main" val="2236905247"/>
                    </a:ext>
                  </a:extLst>
                </a:gridCol>
                <a:gridCol w="2043619">
                  <a:extLst>
                    <a:ext uri="{9D8B030D-6E8A-4147-A177-3AD203B41FA5}">
                      <a16:colId xmlns:a16="http://schemas.microsoft.com/office/drawing/2014/main" val="1087419857"/>
                    </a:ext>
                  </a:extLst>
                </a:gridCol>
                <a:gridCol w="1071155">
                  <a:extLst>
                    <a:ext uri="{9D8B030D-6E8A-4147-A177-3AD203B41FA5}">
                      <a16:colId xmlns:a16="http://schemas.microsoft.com/office/drawing/2014/main" val="2414168015"/>
                    </a:ext>
                  </a:extLst>
                </a:gridCol>
                <a:gridCol w="1297577">
                  <a:extLst>
                    <a:ext uri="{9D8B030D-6E8A-4147-A177-3AD203B41FA5}">
                      <a16:colId xmlns:a16="http://schemas.microsoft.com/office/drawing/2014/main" val="2825563529"/>
                    </a:ext>
                  </a:extLst>
                </a:gridCol>
                <a:gridCol w="1580605">
                  <a:extLst>
                    <a:ext uri="{9D8B030D-6E8A-4147-A177-3AD203B41FA5}">
                      <a16:colId xmlns:a16="http://schemas.microsoft.com/office/drawing/2014/main" val="512661802"/>
                    </a:ext>
                  </a:extLst>
                </a:gridCol>
                <a:gridCol w="1580605">
                  <a:extLst>
                    <a:ext uri="{9D8B030D-6E8A-4147-A177-3AD203B41FA5}">
                      <a16:colId xmlns:a16="http://schemas.microsoft.com/office/drawing/2014/main" val="907268163"/>
                    </a:ext>
                  </a:extLst>
                </a:gridCol>
                <a:gridCol w="1580605">
                  <a:extLst>
                    <a:ext uri="{9D8B030D-6E8A-4147-A177-3AD203B41FA5}">
                      <a16:colId xmlns:a16="http://schemas.microsoft.com/office/drawing/2014/main" val="3389577999"/>
                    </a:ext>
                  </a:extLst>
                </a:gridCol>
                <a:gridCol w="1580605">
                  <a:extLst>
                    <a:ext uri="{9D8B030D-6E8A-4147-A177-3AD203B41FA5}">
                      <a16:colId xmlns:a16="http://schemas.microsoft.com/office/drawing/2014/main" val="896613762"/>
                    </a:ext>
                  </a:extLst>
                </a:gridCol>
              </a:tblGrid>
              <a:tr h="332221">
                <a:tc rowSpan="2">
                  <a:txBody>
                    <a:bodyPr/>
                    <a:lstStyle/>
                    <a:p>
                      <a:r>
                        <a:rPr lang="en-GB" sz="1600" b="1" dirty="0">
                          <a:solidFill>
                            <a:schemeClr val="bg1"/>
                          </a:solidFill>
                        </a:rPr>
                        <a:t>VRU-</a:t>
                      </a:r>
                      <a:r>
                        <a:rPr lang="en-GB" sz="1600" b="1" dirty="0" err="1">
                          <a:solidFill>
                            <a:schemeClr val="bg1"/>
                          </a:solidFill>
                        </a:rPr>
                        <a:t>Proxi</a:t>
                      </a:r>
                      <a:endParaRPr lang="en-GB" sz="1600" b="1" dirty="0">
                        <a:solidFill>
                          <a:schemeClr val="bg1"/>
                        </a:solidFill>
                      </a:endParaRPr>
                    </a:p>
                  </a:txBody>
                  <a:tcPr/>
                </a:tc>
                <a:tc rowSpan="2">
                  <a:txBody>
                    <a:bodyPr/>
                    <a:lstStyle/>
                    <a:p>
                      <a:r>
                        <a:rPr lang="en-GB" sz="1600" b="1" dirty="0">
                          <a:solidFill>
                            <a:schemeClr val="bg1"/>
                          </a:solidFill>
                        </a:rPr>
                        <a:t>Proposer</a:t>
                      </a:r>
                    </a:p>
                  </a:txBody>
                  <a:tcPr/>
                </a:tc>
                <a:tc rowSpan="2">
                  <a:txBody>
                    <a:bodyPr/>
                    <a:lstStyle/>
                    <a:p>
                      <a:pPr algn="ctr"/>
                      <a:r>
                        <a:rPr lang="en-GB" sz="1600" b="1" dirty="0">
                          <a:solidFill>
                            <a:schemeClr val="bg1"/>
                          </a:solidFill>
                        </a:rPr>
                        <a:t>Category</a:t>
                      </a:r>
                    </a:p>
                  </a:txBody>
                  <a:tcPr/>
                </a:tc>
                <a:tc rowSpan="2">
                  <a:txBody>
                    <a:bodyPr/>
                    <a:lstStyle/>
                    <a:p>
                      <a:pPr algn="ctr"/>
                      <a:r>
                        <a:rPr lang="en-GB" sz="1600" b="1" dirty="0">
                          <a:solidFill>
                            <a:schemeClr val="bg1"/>
                          </a:solidFill>
                        </a:rPr>
                        <a:t>Zone</a:t>
                      </a:r>
                    </a:p>
                  </a:txBody>
                  <a:tcPr/>
                </a:tc>
                <a:tc gridSpan="4">
                  <a:txBody>
                    <a:bodyPr/>
                    <a:lstStyle/>
                    <a:p>
                      <a:pPr algn="ctr"/>
                      <a:r>
                        <a:rPr lang="en-GB" sz="1600" dirty="0"/>
                        <a:t>Average VRU Distance (m)</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576668295"/>
                  </a:ext>
                </a:extLst>
              </a:tr>
              <a:tr h="332221">
                <a:tc vMerge="1">
                  <a:txBody>
                    <a:bodyPr/>
                    <a:lstStyle/>
                    <a:p>
                      <a:r>
                        <a:rPr lang="en-GB" b="1" dirty="0">
                          <a:solidFill>
                            <a:schemeClr val="bg1"/>
                          </a:solidFill>
                        </a:rPr>
                        <a:t>VRU-</a:t>
                      </a:r>
                      <a:r>
                        <a:rPr lang="en-GB" b="1" dirty="0" err="1">
                          <a:solidFill>
                            <a:schemeClr val="bg1"/>
                          </a:solidFill>
                        </a:rPr>
                        <a:t>Proxi</a:t>
                      </a:r>
                      <a:endParaRPr lang="en-GB" b="1" dirty="0">
                        <a:solidFill>
                          <a:schemeClr val="bg1"/>
                        </a:solidFill>
                      </a:endParaRPr>
                    </a:p>
                  </a:txBody>
                  <a:tcPr>
                    <a:solidFill>
                      <a:schemeClr val="accent1"/>
                    </a:solidFill>
                  </a:tcPr>
                </a:tc>
                <a:tc vMerge="1">
                  <a:txBody>
                    <a:bodyPr/>
                    <a:lstStyle/>
                    <a:p>
                      <a:r>
                        <a:rPr lang="en-GB" b="1" dirty="0">
                          <a:solidFill>
                            <a:schemeClr val="bg1"/>
                          </a:solidFill>
                        </a:rPr>
                        <a:t>Proposer</a:t>
                      </a:r>
                    </a:p>
                  </a:txBody>
                  <a:tcPr>
                    <a:solidFill>
                      <a:schemeClr val="accent1"/>
                    </a:solidFill>
                  </a:tcPr>
                </a:tc>
                <a:tc vMerge="1">
                  <a:txBody>
                    <a:bodyPr/>
                    <a:lstStyle/>
                    <a:p>
                      <a:r>
                        <a:rPr lang="en-GB" b="1" dirty="0">
                          <a:solidFill>
                            <a:schemeClr val="bg1"/>
                          </a:solidFill>
                        </a:rPr>
                        <a:t>Category</a:t>
                      </a:r>
                    </a:p>
                  </a:txBody>
                  <a:tcPr>
                    <a:solidFill>
                      <a:schemeClr val="accent1"/>
                    </a:solidFill>
                  </a:tcPr>
                </a:tc>
                <a:tc vMerge="1">
                  <a:txBody>
                    <a:bodyPr/>
                    <a:lstStyle/>
                    <a:p>
                      <a:r>
                        <a:rPr lang="en-GB" b="1" dirty="0">
                          <a:solidFill>
                            <a:schemeClr val="bg1"/>
                          </a:solidFill>
                        </a:rPr>
                        <a:t>Zone</a:t>
                      </a:r>
                    </a:p>
                  </a:txBody>
                  <a:tcPr>
                    <a:solidFill>
                      <a:schemeClr val="accent1"/>
                    </a:solidFill>
                  </a:tcPr>
                </a:tc>
                <a:tc>
                  <a:txBody>
                    <a:bodyPr/>
                    <a:lstStyle/>
                    <a:p>
                      <a:pPr algn="ctr"/>
                      <a:r>
                        <a:rPr lang="en-GB" sz="1600" b="1" dirty="0">
                          <a:solidFill>
                            <a:schemeClr val="bg1"/>
                          </a:solidFill>
                        </a:rPr>
                        <a:t>All Sides</a:t>
                      </a:r>
                    </a:p>
                  </a:txBody>
                  <a:tcPr>
                    <a:solidFill>
                      <a:schemeClr val="accent1"/>
                    </a:solidFill>
                  </a:tcPr>
                </a:tc>
                <a:tc>
                  <a:txBody>
                    <a:bodyPr/>
                    <a:lstStyle/>
                    <a:p>
                      <a:pPr algn="ctr"/>
                      <a:r>
                        <a:rPr lang="en-GB" sz="1600" b="1" dirty="0">
                          <a:solidFill>
                            <a:schemeClr val="bg1"/>
                          </a:solidFill>
                        </a:rPr>
                        <a:t>Passenger Side</a:t>
                      </a:r>
                    </a:p>
                  </a:txBody>
                  <a:tcPr>
                    <a:solidFill>
                      <a:schemeClr val="accent1"/>
                    </a:solidFill>
                  </a:tcPr>
                </a:tc>
                <a:tc>
                  <a:txBody>
                    <a:bodyPr/>
                    <a:lstStyle/>
                    <a:p>
                      <a:pPr algn="ctr"/>
                      <a:r>
                        <a:rPr lang="en-GB" sz="1600" b="1" dirty="0">
                          <a:solidFill>
                            <a:schemeClr val="bg1"/>
                          </a:solidFill>
                        </a:rPr>
                        <a:t>Front</a:t>
                      </a:r>
                    </a:p>
                  </a:txBody>
                  <a:tcPr>
                    <a:solidFill>
                      <a:schemeClr val="accent1"/>
                    </a:solidFill>
                  </a:tcPr>
                </a:tc>
                <a:tc>
                  <a:txBody>
                    <a:bodyPr/>
                    <a:lstStyle/>
                    <a:p>
                      <a:pPr algn="ctr"/>
                      <a:r>
                        <a:rPr lang="en-GB" sz="1600" b="1" dirty="0">
                          <a:solidFill>
                            <a:schemeClr val="bg1"/>
                          </a:solidFill>
                        </a:rPr>
                        <a:t>Drivers Side</a:t>
                      </a:r>
                    </a:p>
                  </a:txBody>
                  <a:tcPr>
                    <a:solidFill>
                      <a:schemeClr val="accent1"/>
                    </a:solidFill>
                  </a:tcPr>
                </a:tc>
                <a:extLst>
                  <a:ext uri="{0D108BD9-81ED-4DB2-BD59-A6C34878D82A}">
                    <a16:rowId xmlns:a16="http://schemas.microsoft.com/office/drawing/2014/main" val="2755507121"/>
                  </a:ext>
                </a:extLst>
              </a:tr>
              <a:tr h="2590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a:t>13-Osaka</a:t>
                      </a:r>
                    </a:p>
                  </a:txBody>
                  <a:tcPr/>
                </a:tc>
                <a:tc>
                  <a:txBody>
                    <a:bodyPr/>
                    <a:lstStyle/>
                    <a:p>
                      <a:r>
                        <a:rPr lang="en-GB" sz="1400" dirty="0"/>
                        <a:t>London DVS</a:t>
                      </a:r>
                    </a:p>
                  </a:txBody>
                  <a:tcPr/>
                </a:tc>
                <a:tc>
                  <a:txBody>
                    <a:bodyPr/>
                    <a:lstStyle/>
                    <a:p>
                      <a:pPr algn="ctr"/>
                      <a:r>
                        <a:rPr lang="en-GB" sz="1400" dirty="0"/>
                        <a:t>All</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400" dirty="0"/>
                        <a:t>Whole volume</a:t>
                      </a:r>
                    </a:p>
                  </a:txBody>
                  <a:tcPr/>
                </a:tc>
                <a:tc>
                  <a:txBody>
                    <a:bodyPr/>
                    <a:lstStyle/>
                    <a:p>
                      <a:pPr algn="ctr"/>
                      <a:endParaRPr lang="en-GB" sz="1400" dirty="0"/>
                    </a:p>
                  </a:txBody>
                  <a:tcPr/>
                </a:tc>
                <a:tc>
                  <a:txBody>
                    <a:bodyPr/>
                    <a:lstStyle/>
                    <a:p>
                      <a:pPr algn="ctr"/>
                      <a:r>
                        <a:rPr lang="en-GB" sz="1400" dirty="0"/>
                        <a:t>4.5</a:t>
                      </a:r>
                    </a:p>
                  </a:txBody>
                  <a:tcPr/>
                </a:tc>
                <a:tc>
                  <a:txBody>
                    <a:bodyPr/>
                    <a:lstStyle/>
                    <a:p>
                      <a:pPr algn="ctr"/>
                      <a:r>
                        <a:rPr lang="en-GB" sz="1400" dirty="0"/>
                        <a:t>2.0</a:t>
                      </a:r>
                    </a:p>
                  </a:txBody>
                  <a:tcPr/>
                </a:tc>
                <a:tc>
                  <a:txBody>
                    <a:bodyPr/>
                    <a:lstStyle/>
                    <a:p>
                      <a:pPr algn="ctr"/>
                      <a:r>
                        <a:rPr lang="en-GB" sz="1400" dirty="0"/>
                        <a:t>0.6</a:t>
                      </a:r>
                    </a:p>
                  </a:txBody>
                  <a:tcPr/>
                </a:tc>
                <a:extLst>
                  <a:ext uri="{0D108BD9-81ED-4DB2-BD59-A6C34878D82A}">
                    <a16:rowId xmlns:a16="http://schemas.microsoft.com/office/drawing/2014/main" val="3522730792"/>
                  </a:ext>
                </a:extLst>
              </a:tr>
              <a:tr h="259043">
                <a:tc>
                  <a:txBody>
                    <a:bodyPr/>
                    <a:lstStyle/>
                    <a:p>
                      <a:r>
                        <a:rPr lang="en-GB" sz="1400" dirty="0"/>
                        <a:t>13-Osaka</a:t>
                      </a:r>
                    </a:p>
                  </a:txBody>
                  <a:tcPr/>
                </a:tc>
                <a:tc>
                  <a:txBody>
                    <a:bodyPr/>
                    <a:lstStyle/>
                    <a:p>
                      <a:r>
                        <a:rPr lang="en-GB" sz="1400" dirty="0"/>
                        <a:t>UK Contracting Party</a:t>
                      </a:r>
                    </a:p>
                  </a:txBody>
                  <a:tcPr/>
                </a:tc>
                <a:tc>
                  <a:txBody>
                    <a:bodyPr/>
                    <a:lstStyle/>
                    <a:p>
                      <a:pPr algn="ctr"/>
                      <a:r>
                        <a:rPr lang="en-GB" sz="1400" dirty="0"/>
                        <a:t>All</a:t>
                      </a:r>
                    </a:p>
                  </a:txBody>
                  <a:tcPr/>
                </a:tc>
                <a:tc>
                  <a:txBody>
                    <a:bodyPr/>
                    <a:lstStyle/>
                    <a:p>
                      <a:pPr algn="ctr"/>
                      <a:r>
                        <a:rPr lang="en-GB" sz="1400" dirty="0"/>
                        <a:t>Whole volume</a:t>
                      </a:r>
                    </a:p>
                  </a:txBody>
                  <a:tcPr/>
                </a:tc>
                <a:tc>
                  <a:txBody>
                    <a:bodyPr/>
                    <a:lstStyle/>
                    <a:p>
                      <a:pPr algn="ctr"/>
                      <a:r>
                        <a:rPr lang="en-GB" sz="1400" dirty="0"/>
                        <a:t>1.6</a:t>
                      </a:r>
                    </a:p>
                  </a:txBody>
                  <a:tcPr/>
                </a:tc>
                <a:tc>
                  <a:txBody>
                    <a:bodyPr/>
                    <a:lstStyle/>
                    <a:p>
                      <a:pPr algn="ctr"/>
                      <a:r>
                        <a:rPr lang="en-GB" sz="1400" dirty="0"/>
                        <a:t>2.5</a:t>
                      </a:r>
                    </a:p>
                  </a:txBody>
                  <a:tcPr/>
                </a:tc>
                <a:tc>
                  <a:txBody>
                    <a:bodyPr/>
                    <a:lstStyle/>
                    <a:p>
                      <a:pPr algn="ctr"/>
                      <a:r>
                        <a:rPr lang="en-GB" sz="1400" dirty="0"/>
                        <a:t>1.7</a:t>
                      </a:r>
                    </a:p>
                  </a:txBody>
                  <a:tcPr/>
                </a:tc>
                <a:tc>
                  <a:txBody>
                    <a:bodyPr/>
                    <a:lstStyle/>
                    <a:p>
                      <a:pPr algn="ctr"/>
                      <a:r>
                        <a:rPr lang="en-GB" sz="1400" dirty="0"/>
                        <a:t>0.6</a:t>
                      </a:r>
                    </a:p>
                  </a:txBody>
                  <a:tcPr/>
                </a:tc>
                <a:extLst>
                  <a:ext uri="{0D108BD9-81ED-4DB2-BD59-A6C34878D82A}">
                    <a16:rowId xmlns:a16="http://schemas.microsoft.com/office/drawing/2014/main" val="274014651"/>
                  </a:ext>
                </a:extLst>
              </a:tr>
              <a:tr h="259043">
                <a:tc>
                  <a:txBody>
                    <a:bodyPr/>
                    <a:lstStyle/>
                    <a:p>
                      <a:r>
                        <a:rPr lang="en-GB" sz="1400" dirty="0"/>
                        <a:t>13-Osaka</a:t>
                      </a:r>
                    </a:p>
                  </a:txBody>
                  <a:tcPr/>
                </a:tc>
                <a:tc>
                  <a:txBody>
                    <a:bodyPr/>
                    <a:lstStyle/>
                    <a:p>
                      <a:r>
                        <a:rPr lang="en-GB" sz="1400" dirty="0"/>
                        <a:t>VRU Chair</a:t>
                      </a:r>
                    </a:p>
                  </a:txBody>
                  <a:tcPr/>
                </a:tc>
                <a:tc>
                  <a:txBody>
                    <a:bodyPr/>
                    <a:lstStyle/>
                    <a:p>
                      <a:pPr algn="ctr"/>
                      <a:r>
                        <a:rPr lang="en-GB" sz="1400" dirty="0"/>
                        <a:t>All</a:t>
                      </a:r>
                    </a:p>
                  </a:txBody>
                  <a:tcPr/>
                </a:tc>
                <a:tc>
                  <a:txBody>
                    <a:bodyPr/>
                    <a:lstStyle/>
                    <a:p>
                      <a:pPr algn="ctr"/>
                      <a:r>
                        <a:rPr lang="en-GB" sz="1400" dirty="0"/>
                        <a:t>Whole Volume</a:t>
                      </a:r>
                    </a:p>
                  </a:txBody>
                  <a:tcPr/>
                </a:tc>
                <a:tc>
                  <a:txBody>
                    <a:bodyPr/>
                    <a:lstStyle/>
                    <a:p>
                      <a:pPr algn="ctr"/>
                      <a:r>
                        <a:rPr lang="en-GB" sz="1400" dirty="0"/>
                        <a:t>-</a:t>
                      </a:r>
                    </a:p>
                  </a:txBody>
                  <a:tcPr/>
                </a:tc>
                <a:tc>
                  <a:txBody>
                    <a:bodyPr/>
                    <a:lstStyle/>
                    <a:p>
                      <a:pPr algn="ctr"/>
                      <a:r>
                        <a:rPr lang="en-GB" sz="1400" dirty="0"/>
                        <a:t>&gt;2.5</a:t>
                      </a:r>
                    </a:p>
                  </a:txBody>
                  <a:tcPr/>
                </a:tc>
                <a:tc>
                  <a:txBody>
                    <a:bodyPr/>
                    <a:lstStyle/>
                    <a:p>
                      <a:pPr algn="ctr"/>
                      <a:r>
                        <a:rPr lang="en-GB" sz="1400" dirty="0"/>
                        <a:t>1.7</a:t>
                      </a:r>
                    </a:p>
                  </a:txBody>
                  <a:tcPr/>
                </a:tc>
                <a:tc>
                  <a:txBody>
                    <a:bodyPr/>
                    <a:lstStyle/>
                    <a:p>
                      <a:pPr algn="ctr"/>
                      <a:r>
                        <a:rPr lang="en-GB" sz="1400" dirty="0"/>
                        <a:t>0.6</a:t>
                      </a:r>
                    </a:p>
                  </a:txBody>
                  <a:tcPr/>
                </a:tc>
                <a:extLst>
                  <a:ext uri="{0D108BD9-81ED-4DB2-BD59-A6C34878D82A}">
                    <a16:rowId xmlns:a16="http://schemas.microsoft.com/office/drawing/2014/main" val="681386563"/>
                  </a:ext>
                </a:extLst>
              </a:tr>
              <a:tr h="259043">
                <a:tc>
                  <a:txBody>
                    <a:bodyPr/>
                    <a:lstStyle/>
                    <a:p>
                      <a:r>
                        <a:rPr lang="en-GB" sz="1400" dirty="0"/>
                        <a:t>13-Osaka</a:t>
                      </a:r>
                    </a:p>
                  </a:txBody>
                  <a:tcPr/>
                </a:tc>
                <a:tc>
                  <a:txBody>
                    <a:bodyPr/>
                    <a:lstStyle/>
                    <a:p>
                      <a:r>
                        <a:rPr lang="en-GB" sz="1400" dirty="0"/>
                        <a:t>CP mirror zone -15%</a:t>
                      </a:r>
                    </a:p>
                  </a:txBody>
                  <a:tcPr/>
                </a:tc>
                <a:tc>
                  <a:txBody>
                    <a:bodyPr/>
                    <a:lstStyle/>
                    <a:p>
                      <a:pPr algn="ctr"/>
                      <a:r>
                        <a:rPr lang="en-GB" sz="1400" dirty="0"/>
                        <a:t>All</a:t>
                      </a:r>
                    </a:p>
                  </a:txBody>
                  <a:tcPr/>
                </a:tc>
                <a:tc>
                  <a:txBody>
                    <a:bodyPr/>
                    <a:lstStyle/>
                    <a:p>
                      <a:pPr algn="ctr"/>
                      <a:r>
                        <a:rPr lang="en-GB" sz="1400" dirty="0"/>
                        <a:t>Both</a:t>
                      </a:r>
                    </a:p>
                  </a:txBody>
                  <a:tcPr/>
                </a:tc>
                <a:tc>
                  <a:txBody>
                    <a:bodyPr/>
                    <a:lstStyle/>
                    <a:p>
                      <a:pPr algn="ctr"/>
                      <a:r>
                        <a:rPr lang="en-GB" sz="1400" dirty="0"/>
                        <a:t>2.042</a:t>
                      </a:r>
                    </a:p>
                  </a:txBody>
                  <a:tcPr/>
                </a:tc>
                <a:tc>
                  <a:txBody>
                    <a:bodyPr/>
                    <a:lstStyle/>
                    <a:p>
                      <a:pPr algn="ctr"/>
                      <a:r>
                        <a:rPr lang="en-GB" sz="1400" dirty="0">
                          <a:solidFill>
                            <a:schemeClr val="tx1"/>
                          </a:solidFill>
                        </a:rPr>
                        <a:t>3.825</a:t>
                      </a:r>
                    </a:p>
                  </a:txBody>
                  <a:tcPr/>
                </a:tc>
                <a:tc>
                  <a:txBody>
                    <a:bodyPr/>
                    <a:lstStyle/>
                    <a:p>
                      <a:pPr algn="ctr"/>
                      <a:r>
                        <a:rPr lang="en-GB" sz="1400" dirty="0">
                          <a:solidFill>
                            <a:schemeClr val="tx1"/>
                          </a:solidFill>
                        </a:rPr>
                        <a:t>1.7</a:t>
                      </a:r>
                    </a:p>
                  </a:txBody>
                  <a:tcPr/>
                </a:tc>
                <a:tc>
                  <a:txBody>
                    <a:bodyPr/>
                    <a:lstStyle/>
                    <a:p>
                      <a:pPr algn="ctr"/>
                      <a:r>
                        <a:rPr lang="en-GB" sz="1400" dirty="0">
                          <a:solidFill>
                            <a:schemeClr val="tx1"/>
                          </a:solidFill>
                        </a:rPr>
                        <a:t>0.6</a:t>
                      </a:r>
                    </a:p>
                  </a:txBody>
                  <a:tcPr/>
                </a:tc>
                <a:extLst>
                  <a:ext uri="{0D108BD9-81ED-4DB2-BD59-A6C34878D82A}">
                    <a16:rowId xmlns:a16="http://schemas.microsoft.com/office/drawing/2014/main" val="3613813715"/>
                  </a:ext>
                </a:extLst>
              </a:tr>
              <a:tr h="259043">
                <a:tc>
                  <a:txBody>
                    <a:bodyPr/>
                    <a:lstStyle/>
                    <a:p>
                      <a:r>
                        <a:rPr lang="en-GB" sz="1400" dirty="0"/>
                        <a:t>13-Osaka</a:t>
                      </a:r>
                    </a:p>
                  </a:txBody>
                  <a:tcPr/>
                </a:tc>
                <a:tc>
                  <a:txBody>
                    <a:bodyPr/>
                    <a:lstStyle/>
                    <a:p>
                      <a:r>
                        <a:rPr lang="en-GB" sz="1400" dirty="0"/>
                        <a:t>CP mirror zone -30%</a:t>
                      </a:r>
                    </a:p>
                  </a:txBody>
                  <a:tcPr/>
                </a:tc>
                <a:tc>
                  <a:txBody>
                    <a:bodyPr/>
                    <a:lstStyle/>
                    <a:p>
                      <a:pPr algn="ctr"/>
                      <a:r>
                        <a:rPr lang="en-GB" sz="1400" dirty="0"/>
                        <a:t>All</a:t>
                      </a:r>
                    </a:p>
                  </a:txBody>
                  <a:tcPr/>
                </a:tc>
                <a:tc>
                  <a:txBody>
                    <a:bodyPr/>
                    <a:lstStyle/>
                    <a:p>
                      <a:pPr algn="ctr"/>
                      <a:r>
                        <a:rPr lang="en-GB" sz="1400" dirty="0"/>
                        <a:t>Both</a:t>
                      </a:r>
                    </a:p>
                  </a:txBody>
                  <a:tcPr/>
                </a:tc>
                <a:tc>
                  <a:txBody>
                    <a:bodyPr/>
                    <a:lstStyle/>
                    <a:p>
                      <a:pPr algn="ctr"/>
                      <a:r>
                        <a:rPr lang="en-GB" sz="1400" dirty="0"/>
                        <a:t>1.717</a:t>
                      </a:r>
                    </a:p>
                  </a:txBody>
                  <a:tcPr/>
                </a:tc>
                <a:tc>
                  <a:txBody>
                    <a:bodyPr/>
                    <a:lstStyle/>
                    <a:p>
                      <a:pPr algn="ctr"/>
                      <a:r>
                        <a:rPr lang="en-GB" sz="1400" dirty="0">
                          <a:solidFill>
                            <a:schemeClr val="tx1"/>
                          </a:solidFill>
                        </a:rPr>
                        <a:t>3.150</a:t>
                      </a:r>
                    </a:p>
                  </a:txBody>
                  <a:tcPr/>
                </a:tc>
                <a:tc>
                  <a:txBody>
                    <a:bodyPr/>
                    <a:lstStyle/>
                    <a:p>
                      <a:pPr algn="ctr"/>
                      <a:r>
                        <a:rPr lang="en-GB" sz="1400" dirty="0">
                          <a:solidFill>
                            <a:schemeClr val="tx1"/>
                          </a:solidFill>
                        </a:rPr>
                        <a:t>1.4</a:t>
                      </a:r>
                    </a:p>
                  </a:txBody>
                  <a:tcPr/>
                </a:tc>
                <a:tc>
                  <a:txBody>
                    <a:bodyPr/>
                    <a:lstStyle/>
                    <a:p>
                      <a:pPr algn="ctr"/>
                      <a:r>
                        <a:rPr lang="en-GB" sz="1400" dirty="0">
                          <a:solidFill>
                            <a:schemeClr val="tx1"/>
                          </a:solidFill>
                        </a:rPr>
                        <a:t>0.6</a:t>
                      </a:r>
                    </a:p>
                  </a:txBody>
                  <a:tcPr/>
                </a:tc>
                <a:extLst>
                  <a:ext uri="{0D108BD9-81ED-4DB2-BD59-A6C34878D82A}">
                    <a16:rowId xmlns:a16="http://schemas.microsoft.com/office/drawing/2014/main" val="256239971"/>
                  </a:ext>
                </a:extLst>
              </a:tr>
              <a:tr h="259043">
                <a:tc>
                  <a:txBody>
                    <a:bodyPr/>
                    <a:lstStyle/>
                    <a:p>
                      <a:r>
                        <a:rPr lang="en-GB" sz="1400" dirty="0"/>
                        <a:t>15-Web</a:t>
                      </a:r>
                    </a:p>
                  </a:txBody>
                  <a:tcPr/>
                </a:tc>
                <a:tc>
                  <a:txBody>
                    <a:bodyPr/>
                    <a:lstStyle/>
                    <a:p>
                      <a:r>
                        <a:rPr lang="en-GB" sz="1400" dirty="0"/>
                        <a:t>LDS</a:t>
                      </a:r>
                    </a:p>
                  </a:txBody>
                  <a:tcPr/>
                </a:tc>
                <a:tc>
                  <a:txBody>
                    <a:bodyPr/>
                    <a:lstStyle/>
                    <a:p>
                      <a:pPr algn="ctr"/>
                      <a:r>
                        <a:rPr lang="en-GB" sz="1400" dirty="0"/>
                        <a:t>B</a:t>
                      </a:r>
                    </a:p>
                  </a:txBody>
                  <a:tcPr/>
                </a:tc>
                <a:tc>
                  <a:txBody>
                    <a:bodyPr/>
                    <a:lstStyle/>
                    <a:p>
                      <a:pPr algn="ctr"/>
                      <a:r>
                        <a:rPr lang="en-GB" sz="1400" dirty="0"/>
                        <a:t>By side</a:t>
                      </a:r>
                    </a:p>
                  </a:txBody>
                  <a:tcPr/>
                </a:tc>
                <a:tc>
                  <a:txBody>
                    <a:bodyPr/>
                    <a:lstStyle/>
                    <a:p>
                      <a:pPr algn="ctr"/>
                      <a:r>
                        <a:rPr lang="en-GB" sz="1400" dirty="0"/>
                        <a:t>1.94</a:t>
                      </a:r>
                    </a:p>
                  </a:txBody>
                  <a:tcPr/>
                </a:tc>
                <a:tc>
                  <a:txBody>
                    <a:bodyPr/>
                    <a:lstStyle/>
                    <a:p>
                      <a:pPr algn="ctr"/>
                      <a:r>
                        <a:rPr lang="en-GB" sz="1400" dirty="0"/>
                        <a:t>3</a:t>
                      </a:r>
                    </a:p>
                  </a:txBody>
                  <a:tcPr/>
                </a:tc>
                <a:tc>
                  <a:txBody>
                    <a:bodyPr/>
                    <a:lstStyle/>
                    <a:p>
                      <a:pPr algn="ctr"/>
                      <a:r>
                        <a:rPr lang="en-GB" sz="1400" dirty="0"/>
                        <a:t>1.9</a:t>
                      </a:r>
                    </a:p>
                  </a:txBody>
                  <a:tcPr/>
                </a:tc>
                <a:tc>
                  <a:txBody>
                    <a:bodyPr/>
                    <a:lstStyle/>
                    <a:p>
                      <a:pPr algn="ctr"/>
                      <a:r>
                        <a:rPr lang="en-GB" sz="1400" dirty="0"/>
                        <a:t>0.93</a:t>
                      </a:r>
                    </a:p>
                  </a:txBody>
                  <a:tcPr/>
                </a:tc>
                <a:extLst>
                  <a:ext uri="{0D108BD9-81ED-4DB2-BD59-A6C34878D82A}">
                    <a16:rowId xmlns:a16="http://schemas.microsoft.com/office/drawing/2014/main" val="1484377801"/>
                  </a:ext>
                </a:extLst>
              </a:tr>
              <a:tr h="259043">
                <a:tc>
                  <a:txBody>
                    <a:bodyPr/>
                    <a:lstStyle/>
                    <a:p>
                      <a:r>
                        <a:rPr lang="en-GB" sz="1400" dirty="0"/>
                        <a:t>16-Web</a:t>
                      </a:r>
                    </a:p>
                  </a:txBody>
                  <a:tcPr/>
                </a:tc>
                <a:tc>
                  <a:txBody>
                    <a:bodyPr/>
                    <a:lstStyle/>
                    <a:p>
                      <a:r>
                        <a:rPr lang="en-GB" sz="1400" dirty="0"/>
                        <a:t>ACEA</a:t>
                      </a:r>
                    </a:p>
                  </a:txBody>
                  <a:tcPr/>
                </a:tc>
                <a:tc>
                  <a:txBody>
                    <a:bodyPr/>
                    <a:lstStyle/>
                    <a:p>
                      <a:pPr algn="ctr"/>
                      <a:r>
                        <a:rPr lang="en-GB" sz="1400" dirty="0"/>
                        <a:t>A</a:t>
                      </a:r>
                    </a:p>
                  </a:txBody>
                  <a:tcPr/>
                </a:tc>
                <a:tc>
                  <a:txBody>
                    <a:bodyPr/>
                    <a:lstStyle/>
                    <a:p>
                      <a:pPr algn="ctr"/>
                      <a:r>
                        <a:rPr lang="en-GB" sz="1400" dirty="0"/>
                        <a:t>Whole Volume</a:t>
                      </a:r>
                    </a:p>
                  </a:txBody>
                  <a:tcPr/>
                </a:tc>
                <a:tc>
                  <a:txBody>
                    <a:bodyPr/>
                    <a:lstStyle/>
                    <a:p>
                      <a:pPr algn="ctr"/>
                      <a:r>
                        <a:rPr lang="en-GB" sz="1400" dirty="0"/>
                        <a:t>2.025</a:t>
                      </a:r>
                    </a:p>
                  </a:txBody>
                  <a:tcPr/>
                </a:tc>
                <a:tc gridSpan="3">
                  <a:txBody>
                    <a:bodyPr/>
                    <a:lstStyle/>
                    <a:p>
                      <a:pPr algn="ctr"/>
                      <a:r>
                        <a:rPr lang="en-GB" sz="1400" dirty="0"/>
                        <a:t>Not controlled</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1008035379"/>
                  </a:ext>
                </a:extLst>
              </a:tr>
              <a:tr h="2590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Franklin Gothic Book" panose="020B0502020104020203"/>
                          <a:ea typeface="+mn-ea"/>
                          <a:cs typeface="+mn-cs"/>
                        </a:rPr>
                        <a:t>16-Web</a:t>
                      </a:r>
                      <a:endParaRPr kumimoji="0" lang="en-GB" sz="1400"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r>
                        <a:rPr lang="en-GB" sz="1400" dirty="0"/>
                        <a:t>ACEA</a:t>
                      </a:r>
                    </a:p>
                  </a:txBody>
                  <a:tcPr/>
                </a:tc>
                <a:tc>
                  <a:txBody>
                    <a:bodyPr/>
                    <a:lstStyle/>
                    <a:p>
                      <a:pPr algn="ctr"/>
                      <a:r>
                        <a:rPr lang="en-GB" sz="1400" dirty="0"/>
                        <a:t>B</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400" dirty="0"/>
                        <a:t>Whole Volume</a:t>
                      </a:r>
                    </a:p>
                  </a:txBody>
                  <a:tcPr/>
                </a:tc>
                <a:tc>
                  <a:txBody>
                    <a:bodyPr/>
                    <a:lstStyle/>
                    <a:p>
                      <a:pPr algn="ctr"/>
                      <a:r>
                        <a:rPr lang="en-GB" sz="1400" dirty="0"/>
                        <a:t>2.412</a:t>
                      </a:r>
                    </a:p>
                  </a:txBody>
                  <a:tcPr/>
                </a:tc>
                <a:tc gridSpan="3">
                  <a:txBody>
                    <a:bodyPr/>
                    <a:lstStyle/>
                    <a:p>
                      <a:pPr algn="ctr"/>
                      <a:r>
                        <a:rPr lang="en-GB" sz="1400" dirty="0"/>
                        <a:t>Not controlled</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1483237787"/>
                  </a:ext>
                </a:extLst>
              </a:tr>
              <a:tr h="2590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Franklin Gothic Book" panose="020B0502020104020203"/>
                          <a:ea typeface="+mn-ea"/>
                          <a:cs typeface="+mn-cs"/>
                        </a:rPr>
                        <a:t>16-Web</a:t>
                      </a:r>
                      <a:endParaRPr kumimoji="0" lang="en-GB" sz="1400"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r>
                        <a:rPr lang="en-GB" sz="1400" dirty="0"/>
                        <a:t>ACEA</a:t>
                      </a:r>
                    </a:p>
                  </a:txBody>
                  <a:tcPr/>
                </a:tc>
                <a:tc>
                  <a:txBody>
                    <a:bodyPr/>
                    <a:lstStyle/>
                    <a:p>
                      <a:pPr algn="ctr"/>
                      <a:r>
                        <a:rPr lang="en-GB" sz="1400" dirty="0"/>
                        <a:t>B+</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400" dirty="0"/>
                        <a:t>Whole Volume</a:t>
                      </a:r>
                    </a:p>
                  </a:txBody>
                  <a:tcPr/>
                </a:tc>
                <a:tc>
                  <a:txBody>
                    <a:bodyPr/>
                    <a:lstStyle/>
                    <a:p>
                      <a:pPr algn="ctr"/>
                      <a:r>
                        <a:rPr lang="en-GB" sz="1400" dirty="0"/>
                        <a:t>2.257</a:t>
                      </a:r>
                    </a:p>
                  </a:txBody>
                  <a:tcPr/>
                </a:tc>
                <a:tc gridSpan="3">
                  <a:txBody>
                    <a:bodyPr/>
                    <a:lstStyle/>
                    <a:p>
                      <a:pPr algn="ctr"/>
                      <a:r>
                        <a:rPr lang="en-GB" sz="1400" dirty="0"/>
                        <a:t>Not controlled</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1560197286"/>
                  </a:ext>
                </a:extLst>
              </a:tr>
              <a:tr h="2590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Franklin Gothic Book" panose="020B0502020104020203"/>
                          <a:ea typeface="+mn-ea"/>
                          <a:cs typeface="+mn-cs"/>
                        </a:rPr>
                        <a:t>16-Web</a:t>
                      </a:r>
                    </a:p>
                  </a:txBody>
                  <a:tcPr/>
                </a:tc>
                <a:tc>
                  <a:txBody>
                    <a:bodyPr/>
                    <a:lstStyle/>
                    <a:p>
                      <a:r>
                        <a:rPr lang="en-GB" sz="1400" dirty="0"/>
                        <a:t>TF Hybrid</a:t>
                      </a:r>
                    </a:p>
                  </a:txBody>
                  <a:tcPr/>
                </a:tc>
                <a:tc>
                  <a:txBody>
                    <a:bodyPr/>
                    <a:lstStyle/>
                    <a:p>
                      <a:pPr algn="ctr"/>
                      <a:r>
                        <a:rPr lang="en-GB" sz="1400" dirty="0"/>
                        <a:t>A</a:t>
                      </a:r>
                    </a:p>
                  </a:txBody>
                  <a:tcPr/>
                </a:tc>
                <a:tc>
                  <a:txBody>
                    <a:bodyPr/>
                    <a:lstStyle/>
                    <a:p>
                      <a:pPr algn="ctr"/>
                      <a:r>
                        <a:rPr lang="en-GB" sz="1400" dirty="0"/>
                        <a:t>Both*</a:t>
                      </a:r>
                    </a:p>
                  </a:txBody>
                  <a:tcPr/>
                </a:tc>
                <a:tc>
                  <a:txBody>
                    <a:bodyPr/>
                    <a:lstStyle/>
                    <a:p>
                      <a:pPr algn="ctr"/>
                      <a:r>
                        <a:rPr lang="en-GB" sz="1400" dirty="0"/>
                        <a:t>1.98</a:t>
                      </a:r>
                    </a:p>
                  </a:txBody>
                  <a:tcPr/>
                </a:tc>
                <a:tc>
                  <a:txBody>
                    <a:bodyPr/>
                    <a:lstStyle/>
                    <a:p>
                      <a:pPr algn="ctr"/>
                      <a:r>
                        <a:rPr lang="en-GB" sz="1400" dirty="0"/>
                        <a:t>3.135</a:t>
                      </a:r>
                    </a:p>
                  </a:txBody>
                  <a:tcPr/>
                </a:tc>
                <a:tc>
                  <a:txBody>
                    <a:bodyPr/>
                    <a:lstStyle/>
                    <a:p>
                      <a:pPr algn="ctr"/>
                      <a:r>
                        <a:rPr lang="en-GB" sz="1400" dirty="0"/>
                        <a:t>1.897</a:t>
                      </a:r>
                    </a:p>
                  </a:txBody>
                  <a:tcPr/>
                </a:tc>
                <a:tc>
                  <a:txBody>
                    <a:bodyPr/>
                    <a:lstStyle/>
                    <a:p>
                      <a:pPr algn="ctr"/>
                      <a:r>
                        <a:rPr lang="en-GB" sz="1400" dirty="0"/>
                        <a:t>0.918</a:t>
                      </a:r>
                    </a:p>
                  </a:txBody>
                  <a:tcPr/>
                </a:tc>
                <a:extLst>
                  <a:ext uri="{0D108BD9-81ED-4DB2-BD59-A6C34878D82A}">
                    <a16:rowId xmlns:a16="http://schemas.microsoft.com/office/drawing/2014/main" val="98481268"/>
                  </a:ext>
                </a:extLst>
              </a:tr>
              <a:tr h="2590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Franklin Gothic Book" panose="020B0502020104020203"/>
                          <a:ea typeface="+mn-ea"/>
                          <a:cs typeface="+mn-cs"/>
                        </a:rPr>
                        <a:t>16-Web</a:t>
                      </a:r>
                      <a:endParaRPr kumimoji="0" lang="en-GB" sz="1400"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a:t>TF Hybrid</a:t>
                      </a:r>
                    </a:p>
                  </a:txBody>
                  <a:tcPr/>
                </a:tc>
                <a:tc>
                  <a:txBody>
                    <a:bodyPr/>
                    <a:lstStyle/>
                    <a:p>
                      <a:pPr algn="ctr"/>
                      <a:r>
                        <a:rPr lang="en-GB" sz="1400" dirty="0"/>
                        <a:t>B</a:t>
                      </a:r>
                    </a:p>
                  </a:txBody>
                  <a:tcPr/>
                </a:tc>
                <a:tc>
                  <a:txBody>
                    <a:bodyPr/>
                    <a:lstStyle/>
                    <a:p>
                      <a:pPr algn="ctr"/>
                      <a:r>
                        <a:rPr lang="en-GB" sz="1400" dirty="0"/>
                        <a:t>Both*</a:t>
                      </a:r>
                    </a:p>
                  </a:txBody>
                  <a:tcPr/>
                </a:tc>
                <a:tc>
                  <a:txBody>
                    <a:bodyPr/>
                    <a:lstStyle/>
                    <a:p>
                      <a:pPr algn="ctr"/>
                      <a:r>
                        <a:rPr lang="en-GB" sz="1400" dirty="0"/>
                        <a:t>2.211</a:t>
                      </a:r>
                    </a:p>
                  </a:txBody>
                  <a:tcPr/>
                </a:tc>
                <a:tc>
                  <a:txBody>
                    <a:bodyPr/>
                    <a:lstStyle/>
                    <a:p>
                      <a:pPr algn="ctr"/>
                      <a:r>
                        <a:rPr lang="en-GB" sz="1400" dirty="0"/>
                        <a:t>3.5</a:t>
                      </a:r>
                    </a:p>
                  </a:txBody>
                  <a:tcPr/>
                </a:tc>
                <a:tc>
                  <a:txBody>
                    <a:bodyPr/>
                    <a:lstStyle/>
                    <a:p>
                      <a:pPr algn="ctr"/>
                      <a:r>
                        <a:rPr lang="en-GB" sz="1400" dirty="0"/>
                        <a:t>2.08</a:t>
                      </a:r>
                    </a:p>
                  </a:txBody>
                  <a:tcPr/>
                </a:tc>
                <a:tc>
                  <a:txBody>
                    <a:bodyPr/>
                    <a:lstStyle/>
                    <a:p>
                      <a:pPr algn="ctr"/>
                      <a:r>
                        <a:rPr lang="en-GB" sz="1400" dirty="0"/>
                        <a:t>1.053</a:t>
                      </a:r>
                    </a:p>
                  </a:txBody>
                  <a:tcPr/>
                </a:tc>
                <a:extLst>
                  <a:ext uri="{0D108BD9-81ED-4DB2-BD59-A6C34878D82A}">
                    <a16:rowId xmlns:a16="http://schemas.microsoft.com/office/drawing/2014/main" val="3145751048"/>
                  </a:ext>
                </a:extLst>
              </a:tr>
              <a:tr h="2590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Franklin Gothic Book" panose="020B0502020104020203"/>
                          <a:ea typeface="+mn-ea"/>
                          <a:cs typeface="+mn-cs"/>
                        </a:rPr>
                        <a:t>16-Web</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a:t>TF Hybrid</a:t>
                      </a:r>
                    </a:p>
                  </a:txBody>
                  <a:tcPr/>
                </a:tc>
                <a:tc>
                  <a:txBody>
                    <a:bodyPr/>
                    <a:lstStyle/>
                    <a:p>
                      <a:pPr algn="ctr"/>
                      <a:r>
                        <a:rPr lang="en-GB" sz="1400" dirty="0"/>
                        <a:t>B+</a:t>
                      </a:r>
                    </a:p>
                  </a:txBody>
                  <a:tcPr/>
                </a:tc>
                <a:tc>
                  <a:txBody>
                    <a:bodyPr/>
                    <a:lstStyle/>
                    <a:p>
                      <a:pPr algn="ctr"/>
                      <a:r>
                        <a:rPr lang="en-GB" sz="1400" dirty="0"/>
                        <a:t>Both*</a:t>
                      </a:r>
                    </a:p>
                  </a:txBody>
                  <a:tcPr/>
                </a:tc>
                <a:tc>
                  <a:txBody>
                    <a:bodyPr/>
                    <a:lstStyle/>
                    <a:p>
                      <a:pPr algn="ctr"/>
                      <a:r>
                        <a:rPr lang="en-GB" sz="1400" dirty="0"/>
                        <a:t>2.093</a:t>
                      </a:r>
                    </a:p>
                  </a:txBody>
                  <a:tcPr/>
                </a:tc>
                <a:tc>
                  <a:txBody>
                    <a:bodyPr/>
                    <a:lstStyle/>
                    <a:p>
                      <a:pPr algn="ctr"/>
                      <a:r>
                        <a:rPr lang="en-GB" sz="1400" dirty="0"/>
                        <a:t>3.315</a:t>
                      </a:r>
                    </a:p>
                  </a:txBody>
                  <a:tcPr/>
                </a:tc>
                <a:tc>
                  <a:txBody>
                    <a:bodyPr/>
                    <a:lstStyle/>
                    <a:p>
                      <a:pPr algn="ctr"/>
                      <a:r>
                        <a:rPr lang="en-GB" sz="1400" dirty="0"/>
                        <a:t>1.99</a:t>
                      </a:r>
                    </a:p>
                  </a:txBody>
                  <a:tcPr/>
                </a:tc>
                <a:tc>
                  <a:txBody>
                    <a:bodyPr/>
                    <a:lstStyle/>
                    <a:p>
                      <a:pPr algn="ctr"/>
                      <a:r>
                        <a:rPr lang="en-GB" sz="1400" dirty="0"/>
                        <a:t>0.976</a:t>
                      </a:r>
                    </a:p>
                  </a:txBody>
                  <a:tcPr/>
                </a:tc>
                <a:extLst>
                  <a:ext uri="{0D108BD9-81ED-4DB2-BD59-A6C34878D82A}">
                    <a16:rowId xmlns:a16="http://schemas.microsoft.com/office/drawing/2014/main" val="1584886433"/>
                  </a:ext>
                </a:extLst>
              </a:tr>
            </a:tbl>
          </a:graphicData>
        </a:graphic>
      </p:graphicFrame>
      <p:sp>
        <p:nvSpPr>
          <p:cNvPr id="5" name="TextBox 4">
            <a:extLst>
              <a:ext uri="{FF2B5EF4-FFF2-40B4-BE49-F238E27FC236}">
                <a16:creationId xmlns:a16="http://schemas.microsoft.com/office/drawing/2014/main" id="{C003BA25-017F-43A9-AF8C-8E651BC5C8F8}"/>
              </a:ext>
            </a:extLst>
          </p:cNvPr>
          <p:cNvSpPr txBox="1"/>
          <p:nvPr/>
        </p:nvSpPr>
        <p:spPr>
          <a:xfrm>
            <a:off x="139337" y="6461760"/>
            <a:ext cx="11913326" cy="307777"/>
          </a:xfrm>
          <a:prstGeom prst="rect">
            <a:avLst/>
          </a:prstGeom>
          <a:noFill/>
        </p:spPr>
        <p:txBody>
          <a:bodyPr wrap="square" rtlCol="0">
            <a:spAutoFit/>
          </a:bodyPr>
          <a:lstStyle/>
          <a:p>
            <a:r>
              <a:rPr lang="en-GB" sz="1400" dirty="0"/>
              <a:t>* NB Task force compromise presented by volume only. VRU distances here relate only to the element for min limit in each direction not the larger total value</a:t>
            </a:r>
          </a:p>
        </p:txBody>
      </p:sp>
    </p:spTree>
    <p:extLst>
      <p:ext uri="{BB962C8B-B14F-4D97-AF65-F5344CB8AC3E}">
        <p14:creationId xmlns:p14="http://schemas.microsoft.com/office/powerpoint/2010/main" val="3726943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DB7AA-A795-4982-BA00-20E964126474}"/>
              </a:ext>
            </a:extLst>
          </p:cNvPr>
          <p:cNvSpPr>
            <a:spLocks noGrp="1"/>
          </p:cNvSpPr>
          <p:nvPr>
            <p:ph type="title"/>
          </p:nvPr>
        </p:nvSpPr>
        <p:spPr/>
        <p:txBody>
          <a:bodyPr/>
          <a:lstStyle/>
          <a:p>
            <a:r>
              <a:rPr lang="en-GB" dirty="0"/>
              <a:t>Converting the VRU distances to volume</a:t>
            </a:r>
          </a:p>
        </p:txBody>
      </p:sp>
      <p:sp>
        <p:nvSpPr>
          <p:cNvPr id="3" name="Content Placeholder 2">
            <a:extLst>
              <a:ext uri="{FF2B5EF4-FFF2-40B4-BE49-F238E27FC236}">
                <a16:creationId xmlns:a16="http://schemas.microsoft.com/office/drawing/2014/main" id="{F6A9BACA-9E63-42C1-A5C9-A4CFBCF44027}"/>
              </a:ext>
            </a:extLst>
          </p:cNvPr>
          <p:cNvSpPr>
            <a:spLocks noGrp="1"/>
          </p:cNvSpPr>
          <p:nvPr>
            <p:ph idx="1"/>
          </p:nvPr>
        </p:nvSpPr>
        <p:spPr>
          <a:xfrm>
            <a:off x="581192" y="2340863"/>
            <a:ext cx="11029615" cy="4193101"/>
          </a:xfrm>
        </p:spPr>
        <p:txBody>
          <a:bodyPr anchor="t">
            <a:normAutofit lnSpcReduction="10000"/>
          </a:bodyPr>
          <a:lstStyle/>
          <a:p>
            <a:r>
              <a:rPr lang="en-GB" dirty="0"/>
              <a:t>The spreadsheet tool has two separate tabs for ‘combined’ and ‘separated’ approach</a:t>
            </a:r>
          </a:p>
          <a:p>
            <a:r>
              <a:rPr lang="en-GB" dirty="0"/>
              <a:t>Proposals related to separated limits to each side must use the ‘separated’ tab to convert VRU distance to volume</a:t>
            </a:r>
          </a:p>
          <a:p>
            <a:r>
              <a:rPr lang="en-GB" dirty="0"/>
              <a:t>Summing the volume to each side is not technically valid and should not be done</a:t>
            </a:r>
          </a:p>
          <a:p>
            <a:r>
              <a:rPr lang="en-GB" dirty="0"/>
              <a:t>If, for comparison purposes, a total volume needs to be assigned to a proposal that applies separate limits to each side, then that comparison total should be calculated using the same VRU distances in the ‘combined’ tab. It should always be clearly labelled for comparison purposes only, it would not be applied in a final regulation and it will be a different number to the sum of the volumes to each side (in most cases)</a:t>
            </a:r>
          </a:p>
          <a:p>
            <a:r>
              <a:rPr lang="en-GB" dirty="0"/>
              <a:t>Proposals for the combined approach should be made in the combined tab. It is not possible to calculate equivalent volumes to each side because many permutations would come to the same combined total volume.</a:t>
            </a:r>
          </a:p>
          <a:p>
            <a:r>
              <a:rPr lang="en-GB" dirty="0"/>
              <a:t>The TF Compromise approach requires setting a total visible volume limit based on the combined approach. It then proposes additional limits to each side based on the separated approach. However, the VRU distances used to set the limits to each side in the separated approach should be lower than those used to set the total volume in the combined approach</a:t>
            </a:r>
          </a:p>
        </p:txBody>
      </p:sp>
    </p:spTree>
    <p:extLst>
      <p:ext uri="{BB962C8B-B14F-4D97-AF65-F5344CB8AC3E}">
        <p14:creationId xmlns:p14="http://schemas.microsoft.com/office/powerpoint/2010/main" val="1948106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EED31-F901-4FB1-A6AF-E46F1F389D56}"/>
              </a:ext>
            </a:extLst>
          </p:cNvPr>
          <p:cNvSpPr>
            <a:spLocks noGrp="1"/>
          </p:cNvSpPr>
          <p:nvPr>
            <p:ph type="title"/>
          </p:nvPr>
        </p:nvSpPr>
        <p:spPr/>
        <p:txBody>
          <a:bodyPr/>
          <a:lstStyle/>
          <a:p>
            <a:r>
              <a:rPr lang="en-GB" dirty="0"/>
              <a:t>Recent proposals converted to Volume Using Current (corrected) approach</a:t>
            </a:r>
          </a:p>
        </p:txBody>
      </p:sp>
      <p:graphicFrame>
        <p:nvGraphicFramePr>
          <p:cNvPr id="4" name="Table 4">
            <a:extLst>
              <a:ext uri="{FF2B5EF4-FFF2-40B4-BE49-F238E27FC236}">
                <a16:creationId xmlns:a16="http://schemas.microsoft.com/office/drawing/2014/main" id="{24A7D898-10CA-4B3A-9C5C-C9D1ECBD863D}"/>
              </a:ext>
            </a:extLst>
          </p:cNvPr>
          <p:cNvGraphicFramePr>
            <a:graphicFrameLocks noGrp="1"/>
          </p:cNvGraphicFramePr>
          <p:nvPr>
            <p:ph idx="1"/>
            <p:extLst>
              <p:ext uri="{D42A27DB-BD31-4B8C-83A1-F6EECF244321}">
                <p14:modId xmlns:p14="http://schemas.microsoft.com/office/powerpoint/2010/main" val="1704292339"/>
              </p:ext>
            </p:extLst>
          </p:nvPr>
        </p:nvGraphicFramePr>
        <p:xfrm>
          <a:off x="226426" y="2028055"/>
          <a:ext cx="10297374" cy="4128905"/>
        </p:xfrm>
        <a:graphic>
          <a:graphicData uri="http://schemas.openxmlformats.org/drawingml/2006/table">
            <a:tbl>
              <a:tblPr firstRow="1" bandRow="1">
                <a:tableStyleId>{5C22544A-7EE6-4342-B048-85BDC9FD1C3A}</a:tableStyleId>
              </a:tblPr>
              <a:tblGrid>
                <a:gridCol w="1045025">
                  <a:extLst>
                    <a:ext uri="{9D8B030D-6E8A-4147-A177-3AD203B41FA5}">
                      <a16:colId xmlns:a16="http://schemas.microsoft.com/office/drawing/2014/main" val="2236905247"/>
                    </a:ext>
                  </a:extLst>
                </a:gridCol>
                <a:gridCol w="1445116">
                  <a:extLst>
                    <a:ext uri="{9D8B030D-6E8A-4147-A177-3AD203B41FA5}">
                      <a16:colId xmlns:a16="http://schemas.microsoft.com/office/drawing/2014/main" val="1087419857"/>
                    </a:ext>
                  </a:extLst>
                </a:gridCol>
                <a:gridCol w="1003177">
                  <a:extLst>
                    <a:ext uri="{9D8B030D-6E8A-4147-A177-3AD203B41FA5}">
                      <a16:colId xmlns:a16="http://schemas.microsoft.com/office/drawing/2014/main" val="2414168015"/>
                    </a:ext>
                  </a:extLst>
                </a:gridCol>
                <a:gridCol w="1385296">
                  <a:extLst>
                    <a:ext uri="{9D8B030D-6E8A-4147-A177-3AD203B41FA5}">
                      <a16:colId xmlns:a16="http://schemas.microsoft.com/office/drawing/2014/main" val="2825563529"/>
                    </a:ext>
                  </a:extLst>
                </a:gridCol>
                <a:gridCol w="1354690">
                  <a:extLst>
                    <a:ext uri="{9D8B030D-6E8A-4147-A177-3AD203B41FA5}">
                      <a16:colId xmlns:a16="http://schemas.microsoft.com/office/drawing/2014/main" val="512661802"/>
                    </a:ext>
                  </a:extLst>
                </a:gridCol>
                <a:gridCol w="1354690">
                  <a:extLst>
                    <a:ext uri="{9D8B030D-6E8A-4147-A177-3AD203B41FA5}">
                      <a16:colId xmlns:a16="http://schemas.microsoft.com/office/drawing/2014/main" val="907268163"/>
                    </a:ext>
                  </a:extLst>
                </a:gridCol>
                <a:gridCol w="1354690">
                  <a:extLst>
                    <a:ext uri="{9D8B030D-6E8A-4147-A177-3AD203B41FA5}">
                      <a16:colId xmlns:a16="http://schemas.microsoft.com/office/drawing/2014/main" val="3389577999"/>
                    </a:ext>
                  </a:extLst>
                </a:gridCol>
                <a:gridCol w="1354690">
                  <a:extLst>
                    <a:ext uri="{9D8B030D-6E8A-4147-A177-3AD203B41FA5}">
                      <a16:colId xmlns:a16="http://schemas.microsoft.com/office/drawing/2014/main" val="896613762"/>
                    </a:ext>
                  </a:extLst>
                </a:gridCol>
              </a:tblGrid>
              <a:tr h="334648">
                <a:tc rowSpan="2">
                  <a:txBody>
                    <a:bodyPr/>
                    <a:lstStyle/>
                    <a:p>
                      <a:r>
                        <a:rPr lang="en-GB" sz="1600" b="1" dirty="0">
                          <a:solidFill>
                            <a:schemeClr val="bg1"/>
                          </a:solidFill>
                        </a:rPr>
                        <a:t>VRU-</a:t>
                      </a:r>
                      <a:r>
                        <a:rPr lang="en-GB" sz="1600" b="1" dirty="0" err="1">
                          <a:solidFill>
                            <a:schemeClr val="bg1"/>
                          </a:solidFill>
                        </a:rPr>
                        <a:t>Proxi</a:t>
                      </a:r>
                      <a:endParaRPr lang="en-GB" sz="1600" b="1" dirty="0">
                        <a:solidFill>
                          <a:schemeClr val="bg1"/>
                        </a:solidFill>
                      </a:endParaRPr>
                    </a:p>
                  </a:txBody>
                  <a:tcPr/>
                </a:tc>
                <a:tc rowSpan="2">
                  <a:txBody>
                    <a:bodyPr/>
                    <a:lstStyle/>
                    <a:p>
                      <a:r>
                        <a:rPr lang="en-GB" sz="1600" b="1" dirty="0">
                          <a:solidFill>
                            <a:schemeClr val="bg1"/>
                          </a:solidFill>
                        </a:rPr>
                        <a:t>Proposer</a:t>
                      </a:r>
                    </a:p>
                  </a:txBody>
                  <a:tcPr/>
                </a:tc>
                <a:tc rowSpan="2">
                  <a:txBody>
                    <a:bodyPr/>
                    <a:lstStyle/>
                    <a:p>
                      <a:pPr algn="ctr"/>
                      <a:r>
                        <a:rPr lang="en-GB" sz="1600" b="1" dirty="0">
                          <a:solidFill>
                            <a:schemeClr val="bg1"/>
                          </a:solidFill>
                        </a:rPr>
                        <a:t>Category</a:t>
                      </a:r>
                    </a:p>
                  </a:txBody>
                  <a:tcPr/>
                </a:tc>
                <a:tc rowSpan="2">
                  <a:txBody>
                    <a:bodyPr/>
                    <a:lstStyle/>
                    <a:p>
                      <a:pPr algn="ctr"/>
                      <a:r>
                        <a:rPr lang="en-GB" sz="1600" b="1" dirty="0">
                          <a:solidFill>
                            <a:schemeClr val="bg1"/>
                          </a:solidFill>
                        </a:rPr>
                        <a:t>Zone</a:t>
                      </a:r>
                    </a:p>
                  </a:txBody>
                  <a:tcPr/>
                </a:tc>
                <a:tc gridSpan="4">
                  <a:txBody>
                    <a:bodyPr/>
                    <a:lstStyle/>
                    <a:p>
                      <a:pPr algn="ctr"/>
                      <a:r>
                        <a:rPr lang="en-GB" sz="1600" dirty="0"/>
                        <a:t>Volumetric limit (m</a:t>
                      </a:r>
                      <a:r>
                        <a:rPr lang="en-GB" sz="1600" baseline="30000" dirty="0"/>
                        <a:t>3</a:t>
                      </a:r>
                      <a:r>
                        <a:rPr lang="en-GB" sz="1600" dirty="0"/>
                        <a:t>)</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576668295"/>
                  </a:ext>
                </a:extLst>
              </a:tr>
              <a:tr h="379865">
                <a:tc vMerge="1">
                  <a:txBody>
                    <a:bodyPr/>
                    <a:lstStyle/>
                    <a:p>
                      <a:r>
                        <a:rPr lang="en-GB" b="1" dirty="0">
                          <a:solidFill>
                            <a:schemeClr val="bg1"/>
                          </a:solidFill>
                        </a:rPr>
                        <a:t>VRU-</a:t>
                      </a:r>
                      <a:r>
                        <a:rPr lang="en-GB" b="1" dirty="0" err="1">
                          <a:solidFill>
                            <a:schemeClr val="bg1"/>
                          </a:solidFill>
                        </a:rPr>
                        <a:t>Proxi</a:t>
                      </a:r>
                      <a:endParaRPr lang="en-GB" b="1" dirty="0">
                        <a:solidFill>
                          <a:schemeClr val="bg1"/>
                        </a:solidFill>
                      </a:endParaRPr>
                    </a:p>
                  </a:txBody>
                  <a:tcPr>
                    <a:solidFill>
                      <a:schemeClr val="accent1"/>
                    </a:solidFill>
                  </a:tcPr>
                </a:tc>
                <a:tc vMerge="1">
                  <a:txBody>
                    <a:bodyPr/>
                    <a:lstStyle/>
                    <a:p>
                      <a:r>
                        <a:rPr lang="en-GB" b="1" dirty="0">
                          <a:solidFill>
                            <a:schemeClr val="bg1"/>
                          </a:solidFill>
                        </a:rPr>
                        <a:t>Proposer</a:t>
                      </a:r>
                    </a:p>
                  </a:txBody>
                  <a:tcPr>
                    <a:solidFill>
                      <a:schemeClr val="accent1"/>
                    </a:solidFill>
                  </a:tcPr>
                </a:tc>
                <a:tc vMerge="1">
                  <a:txBody>
                    <a:bodyPr/>
                    <a:lstStyle/>
                    <a:p>
                      <a:r>
                        <a:rPr lang="en-GB" b="1" dirty="0">
                          <a:solidFill>
                            <a:schemeClr val="bg1"/>
                          </a:solidFill>
                        </a:rPr>
                        <a:t>Category</a:t>
                      </a:r>
                    </a:p>
                  </a:txBody>
                  <a:tcPr>
                    <a:solidFill>
                      <a:schemeClr val="accent1"/>
                    </a:solidFill>
                  </a:tcPr>
                </a:tc>
                <a:tc vMerge="1">
                  <a:txBody>
                    <a:bodyPr/>
                    <a:lstStyle/>
                    <a:p>
                      <a:r>
                        <a:rPr lang="en-GB" b="1" dirty="0">
                          <a:solidFill>
                            <a:schemeClr val="bg1"/>
                          </a:solidFill>
                        </a:rPr>
                        <a:t>Zone</a:t>
                      </a:r>
                    </a:p>
                  </a:txBody>
                  <a:tcPr>
                    <a:solidFill>
                      <a:schemeClr val="accent1"/>
                    </a:solidFill>
                  </a:tcPr>
                </a:tc>
                <a:tc>
                  <a:txBody>
                    <a:bodyPr/>
                    <a:lstStyle/>
                    <a:p>
                      <a:pPr algn="ctr"/>
                      <a:r>
                        <a:rPr lang="en-GB" sz="1400" b="1" dirty="0">
                          <a:solidFill>
                            <a:schemeClr val="bg1"/>
                          </a:solidFill>
                        </a:rPr>
                        <a:t>Whole volume</a:t>
                      </a:r>
                    </a:p>
                  </a:txBody>
                  <a:tcPr>
                    <a:solidFill>
                      <a:schemeClr val="accent1"/>
                    </a:solidFill>
                  </a:tcPr>
                </a:tc>
                <a:tc>
                  <a:txBody>
                    <a:bodyPr/>
                    <a:lstStyle/>
                    <a:p>
                      <a:pPr algn="ctr"/>
                      <a:r>
                        <a:rPr lang="en-GB" sz="1400" b="1" dirty="0">
                          <a:solidFill>
                            <a:schemeClr val="bg1"/>
                          </a:solidFill>
                        </a:rPr>
                        <a:t>Passenger Side</a:t>
                      </a:r>
                    </a:p>
                  </a:txBody>
                  <a:tcPr>
                    <a:solidFill>
                      <a:schemeClr val="accent1"/>
                    </a:solidFill>
                  </a:tcPr>
                </a:tc>
                <a:tc>
                  <a:txBody>
                    <a:bodyPr/>
                    <a:lstStyle/>
                    <a:p>
                      <a:pPr algn="ctr"/>
                      <a:r>
                        <a:rPr lang="en-GB" sz="1400" b="1" dirty="0">
                          <a:solidFill>
                            <a:schemeClr val="bg1"/>
                          </a:solidFill>
                        </a:rPr>
                        <a:t>Front</a:t>
                      </a:r>
                    </a:p>
                  </a:txBody>
                  <a:tcPr>
                    <a:solidFill>
                      <a:schemeClr val="accent1"/>
                    </a:solidFill>
                  </a:tcPr>
                </a:tc>
                <a:tc>
                  <a:txBody>
                    <a:bodyPr/>
                    <a:lstStyle/>
                    <a:p>
                      <a:pPr algn="ctr"/>
                      <a:r>
                        <a:rPr lang="en-GB" sz="1400" b="1" dirty="0">
                          <a:solidFill>
                            <a:schemeClr val="bg1"/>
                          </a:solidFill>
                        </a:rPr>
                        <a:t>Drivers Side</a:t>
                      </a:r>
                    </a:p>
                  </a:txBody>
                  <a:tcPr>
                    <a:solidFill>
                      <a:schemeClr val="accent1"/>
                    </a:solidFill>
                  </a:tcPr>
                </a:tc>
                <a:extLst>
                  <a:ext uri="{0D108BD9-81ED-4DB2-BD59-A6C34878D82A}">
                    <a16:rowId xmlns:a16="http://schemas.microsoft.com/office/drawing/2014/main" val="2755507121"/>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000" dirty="0">
                          <a:latin typeface="+mn-lt"/>
                        </a:rPr>
                        <a:t>13-Osaka</a:t>
                      </a:r>
                    </a:p>
                  </a:txBody>
                  <a:tcPr/>
                </a:tc>
                <a:tc>
                  <a:txBody>
                    <a:bodyPr/>
                    <a:lstStyle/>
                    <a:p>
                      <a:r>
                        <a:rPr lang="en-GB" sz="1000" dirty="0">
                          <a:latin typeface="+mn-lt"/>
                        </a:rPr>
                        <a:t>London DVS</a:t>
                      </a:r>
                    </a:p>
                  </a:txBody>
                  <a:tcPr/>
                </a:tc>
                <a:tc>
                  <a:txBody>
                    <a:bodyPr/>
                    <a:lstStyle/>
                    <a:p>
                      <a:pPr algn="ctr"/>
                      <a:endParaRPr lang="en-GB" sz="1000" dirty="0">
                        <a:latin typeface="+mn-lt"/>
                      </a:endParaRPr>
                    </a:p>
                  </a:txBody>
                  <a:tcPr/>
                </a:tc>
                <a:tc>
                  <a:txBody>
                    <a:bodyPr/>
                    <a:lstStyle/>
                    <a:p>
                      <a:pPr algn="ctr"/>
                      <a:r>
                        <a:rPr lang="en-GB" sz="1000" dirty="0">
                          <a:latin typeface="+mn-lt"/>
                        </a:rPr>
                        <a:t>Whole volume</a:t>
                      </a:r>
                    </a:p>
                  </a:txBody>
                  <a:tcPr/>
                </a:tc>
                <a:tc>
                  <a:txBody>
                    <a:bodyPr/>
                    <a:lstStyle/>
                    <a:p>
                      <a:pPr algn="ctr"/>
                      <a:r>
                        <a:rPr lang="en-GB" sz="1000" dirty="0">
                          <a:latin typeface="+mn-lt"/>
                        </a:rPr>
                        <a:t>6.30</a:t>
                      </a:r>
                    </a:p>
                  </a:txBody>
                  <a:tcPr/>
                </a:tc>
                <a:tc gridSpan="3">
                  <a:txBody>
                    <a:bodyPr/>
                    <a:lstStyle/>
                    <a:p>
                      <a:pPr algn="ctr"/>
                      <a:r>
                        <a:rPr lang="en-GB" sz="1000" dirty="0">
                          <a:latin typeface="+mn-lt"/>
                        </a:rPr>
                        <a:t>N/A</a:t>
                      </a:r>
                    </a:p>
                  </a:txBody>
                  <a:tcPr/>
                </a:tc>
                <a:tc hMerge="1">
                  <a:txBody>
                    <a:bodyPr/>
                    <a:lstStyle/>
                    <a:p>
                      <a:pPr algn="ctr"/>
                      <a:endParaRPr lang="en-GB" sz="1100" dirty="0"/>
                    </a:p>
                  </a:txBody>
                  <a:tcPr/>
                </a:tc>
                <a:tc hMerge="1">
                  <a:txBody>
                    <a:bodyPr/>
                    <a:lstStyle/>
                    <a:p>
                      <a:pPr algn="ctr"/>
                      <a:endParaRPr lang="en-GB" sz="1100" dirty="0"/>
                    </a:p>
                  </a:txBody>
                  <a:tcPr/>
                </a:tc>
                <a:extLst>
                  <a:ext uri="{0D108BD9-81ED-4DB2-BD59-A6C34878D82A}">
                    <a16:rowId xmlns:a16="http://schemas.microsoft.com/office/drawing/2014/main" val="2199809086"/>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000" dirty="0">
                          <a:latin typeface="+mn-lt"/>
                        </a:rPr>
                        <a:t>13-Osaka</a:t>
                      </a:r>
                    </a:p>
                  </a:txBody>
                  <a:tcPr/>
                </a:tc>
                <a:tc>
                  <a:txBody>
                    <a:bodyPr/>
                    <a:lstStyle/>
                    <a:p>
                      <a:r>
                        <a:rPr lang="en-GB" sz="1000" dirty="0">
                          <a:latin typeface="+mn-lt"/>
                        </a:rPr>
                        <a:t>UK Contracting Party</a:t>
                      </a:r>
                    </a:p>
                  </a:txBody>
                  <a:tcPr/>
                </a:tc>
                <a:tc>
                  <a:txBody>
                    <a:bodyPr/>
                    <a:lstStyle/>
                    <a:p>
                      <a:pPr algn="ctr"/>
                      <a:endParaRPr lang="en-GB" sz="1000" dirty="0">
                        <a:latin typeface="+mn-lt"/>
                      </a:endParaRPr>
                    </a:p>
                  </a:txBody>
                  <a:tcPr/>
                </a:tc>
                <a:tc>
                  <a:txBody>
                    <a:bodyPr/>
                    <a:lstStyle/>
                    <a:p>
                      <a:pPr algn="ctr"/>
                      <a:r>
                        <a:rPr lang="en-GB" sz="1000" dirty="0">
                          <a:latin typeface="+mn-lt"/>
                        </a:rPr>
                        <a:t>Both</a:t>
                      </a:r>
                    </a:p>
                  </a:txBody>
                  <a:tcPr/>
                </a:tc>
                <a:tc>
                  <a:txBody>
                    <a:bodyPr/>
                    <a:lstStyle/>
                    <a:p>
                      <a:pPr algn="ctr"/>
                      <a:r>
                        <a:rPr lang="en-GB" sz="1000" dirty="0">
                          <a:solidFill>
                            <a:srgbClr val="FF0000"/>
                          </a:solidFill>
                          <a:latin typeface="+mn-lt"/>
                        </a:rPr>
                        <a:t>11.2</a:t>
                      </a:r>
                    </a:p>
                  </a:txBody>
                  <a:tcPr/>
                </a:tc>
                <a:tc>
                  <a:txBody>
                    <a:bodyPr/>
                    <a:lstStyle/>
                    <a:p>
                      <a:pPr algn="ctr"/>
                      <a:r>
                        <a:rPr lang="en-GB" sz="1000" dirty="0">
                          <a:latin typeface="+mn-lt"/>
                        </a:rPr>
                        <a:t>4.78</a:t>
                      </a:r>
                    </a:p>
                  </a:txBody>
                  <a:tcPr/>
                </a:tc>
                <a:tc>
                  <a:txBody>
                    <a:bodyPr/>
                    <a:lstStyle/>
                    <a:p>
                      <a:pPr algn="ctr"/>
                      <a:r>
                        <a:rPr lang="en-GB" sz="1000" dirty="0">
                          <a:latin typeface="+mn-lt"/>
                        </a:rPr>
                        <a:t>2.23</a:t>
                      </a:r>
                    </a:p>
                  </a:txBody>
                  <a:tcPr/>
                </a:tc>
                <a:tc>
                  <a:txBody>
                    <a:bodyPr/>
                    <a:lstStyle/>
                    <a:p>
                      <a:pPr algn="ctr"/>
                      <a:r>
                        <a:rPr lang="en-GB" sz="1000" dirty="0"/>
                        <a:t>4.44</a:t>
                      </a:r>
                    </a:p>
                  </a:txBody>
                  <a:tcPr/>
                </a:tc>
                <a:extLst>
                  <a:ext uri="{0D108BD9-81ED-4DB2-BD59-A6C34878D82A}">
                    <a16:rowId xmlns:a16="http://schemas.microsoft.com/office/drawing/2014/main" val="3278708908"/>
                  </a:ext>
                </a:extLst>
              </a:tr>
              <a:tr h="243380">
                <a:tc>
                  <a:txBody>
                    <a:bodyPr/>
                    <a:lstStyle/>
                    <a:p>
                      <a:r>
                        <a:rPr lang="en-GB" sz="1000" dirty="0">
                          <a:latin typeface="+mn-lt"/>
                        </a:rPr>
                        <a:t>13-Osaka</a:t>
                      </a:r>
                    </a:p>
                  </a:txBody>
                  <a:tcPr/>
                </a:tc>
                <a:tc>
                  <a:txBody>
                    <a:bodyPr/>
                    <a:lstStyle/>
                    <a:p>
                      <a:r>
                        <a:rPr lang="en-GB" sz="1000" dirty="0">
                          <a:latin typeface="+mn-lt"/>
                        </a:rPr>
                        <a:t>CP Mirror zone -15%</a:t>
                      </a:r>
                    </a:p>
                  </a:txBody>
                  <a:tcPr/>
                </a:tc>
                <a:tc>
                  <a:txBody>
                    <a:bodyPr/>
                    <a:lstStyle/>
                    <a:p>
                      <a:pPr algn="ctr"/>
                      <a:endParaRPr lang="en-GB" sz="1000" dirty="0">
                        <a:latin typeface="+mn-lt"/>
                      </a:endParaRPr>
                    </a:p>
                  </a:txBody>
                  <a:tcPr/>
                </a:tc>
                <a:tc>
                  <a:txBody>
                    <a:bodyPr/>
                    <a:lstStyle/>
                    <a:p>
                      <a:pPr algn="ctr"/>
                      <a:r>
                        <a:rPr lang="en-GB" sz="1000" dirty="0">
                          <a:latin typeface="+mn-lt"/>
                        </a:rPr>
                        <a:t>Both</a:t>
                      </a:r>
                    </a:p>
                  </a:txBody>
                  <a:tcPr/>
                </a:tc>
                <a:tc>
                  <a:txBody>
                    <a:bodyPr/>
                    <a:lstStyle/>
                    <a:p>
                      <a:pPr algn="ctr"/>
                      <a:r>
                        <a:rPr lang="en-GB" sz="1000" dirty="0">
                          <a:solidFill>
                            <a:srgbClr val="FF0000"/>
                          </a:solidFill>
                          <a:latin typeface="+mn-lt"/>
                        </a:rPr>
                        <a:t>8.39</a:t>
                      </a:r>
                    </a:p>
                  </a:txBody>
                  <a:tcPr/>
                </a:tc>
                <a:tc>
                  <a:txBody>
                    <a:bodyPr/>
                    <a:lstStyle/>
                    <a:p>
                      <a:pPr algn="ctr"/>
                      <a:r>
                        <a:rPr lang="en-GB" sz="1000" dirty="0">
                          <a:latin typeface="+mn-lt"/>
                        </a:rPr>
                        <a:t>1.89</a:t>
                      </a:r>
                    </a:p>
                  </a:txBody>
                  <a:tcPr/>
                </a:tc>
                <a:tc>
                  <a:txBody>
                    <a:bodyPr/>
                    <a:lstStyle/>
                    <a:p>
                      <a:pPr algn="ctr"/>
                      <a:r>
                        <a:rPr lang="en-GB" sz="1000" dirty="0">
                          <a:latin typeface="+mn-lt"/>
                        </a:rPr>
                        <a:t>2.23</a:t>
                      </a:r>
                    </a:p>
                  </a:txBody>
                  <a:tcPr/>
                </a:tc>
                <a:tc>
                  <a:txBody>
                    <a:bodyPr/>
                    <a:lstStyle/>
                    <a:p>
                      <a:pPr algn="ctr"/>
                      <a:r>
                        <a:rPr lang="en-GB" sz="1000" dirty="0"/>
                        <a:t>4.44</a:t>
                      </a:r>
                    </a:p>
                  </a:txBody>
                  <a:tcPr/>
                </a:tc>
                <a:extLst>
                  <a:ext uri="{0D108BD9-81ED-4DB2-BD59-A6C34878D82A}">
                    <a16:rowId xmlns:a16="http://schemas.microsoft.com/office/drawing/2014/main" val="304749457"/>
                  </a:ext>
                </a:extLst>
              </a:tr>
              <a:tr h="243380">
                <a:tc>
                  <a:txBody>
                    <a:bodyPr/>
                    <a:lstStyle/>
                    <a:p>
                      <a:r>
                        <a:rPr lang="en-GB" sz="1000" dirty="0">
                          <a:latin typeface="+mn-lt"/>
                        </a:rPr>
                        <a:t>13-Osaka</a:t>
                      </a:r>
                    </a:p>
                  </a:txBody>
                  <a:tcPr/>
                </a:tc>
                <a:tc>
                  <a:txBody>
                    <a:bodyPr/>
                    <a:lstStyle/>
                    <a:p>
                      <a:r>
                        <a:rPr lang="en-GB" sz="1000" dirty="0">
                          <a:latin typeface="+mn-lt"/>
                        </a:rPr>
                        <a:t>CP Mirror zone -30%</a:t>
                      </a:r>
                    </a:p>
                  </a:txBody>
                  <a:tcPr/>
                </a:tc>
                <a:tc>
                  <a:txBody>
                    <a:bodyPr/>
                    <a:lstStyle/>
                    <a:p>
                      <a:pPr algn="ctr"/>
                      <a:endParaRPr lang="en-GB" sz="1000" dirty="0">
                        <a:latin typeface="+mn-lt"/>
                      </a:endParaRPr>
                    </a:p>
                  </a:txBody>
                  <a:tcPr/>
                </a:tc>
                <a:tc>
                  <a:txBody>
                    <a:bodyPr/>
                    <a:lstStyle/>
                    <a:p>
                      <a:pPr algn="ctr"/>
                      <a:r>
                        <a:rPr lang="en-GB" sz="1000" dirty="0">
                          <a:latin typeface="+mn-lt"/>
                        </a:rPr>
                        <a:t>Both</a:t>
                      </a:r>
                    </a:p>
                  </a:txBody>
                  <a:tcPr/>
                </a:tc>
                <a:tc>
                  <a:txBody>
                    <a:bodyPr/>
                    <a:lstStyle/>
                    <a:p>
                      <a:pPr algn="ctr"/>
                      <a:r>
                        <a:rPr lang="en-GB" sz="1000" dirty="0">
                          <a:solidFill>
                            <a:srgbClr val="FF0000"/>
                          </a:solidFill>
                          <a:latin typeface="+mn-lt"/>
                        </a:rPr>
                        <a:t>10.49</a:t>
                      </a:r>
                    </a:p>
                  </a:txBody>
                  <a:tcPr/>
                </a:tc>
                <a:tc>
                  <a:txBody>
                    <a:bodyPr/>
                    <a:lstStyle/>
                    <a:p>
                      <a:pPr algn="ctr"/>
                      <a:r>
                        <a:rPr lang="en-GB" sz="1000" dirty="0">
                          <a:latin typeface="+mn-lt"/>
                        </a:rPr>
                        <a:t>3.36</a:t>
                      </a:r>
                    </a:p>
                  </a:txBody>
                  <a:tcPr/>
                </a:tc>
                <a:tc>
                  <a:txBody>
                    <a:bodyPr/>
                    <a:lstStyle/>
                    <a:p>
                      <a:pPr algn="ctr"/>
                      <a:r>
                        <a:rPr lang="en-GB" sz="1000" dirty="0">
                          <a:latin typeface="+mn-lt"/>
                        </a:rPr>
                        <a:t>2.89</a:t>
                      </a:r>
                    </a:p>
                  </a:txBody>
                  <a:tcPr/>
                </a:tc>
                <a:tc>
                  <a:txBody>
                    <a:bodyPr/>
                    <a:lstStyle/>
                    <a:p>
                      <a:pPr algn="ctr"/>
                      <a:r>
                        <a:rPr lang="en-GB" sz="1000" dirty="0"/>
                        <a:t>4.44</a:t>
                      </a:r>
                    </a:p>
                  </a:txBody>
                  <a:tcPr/>
                </a:tc>
                <a:extLst>
                  <a:ext uri="{0D108BD9-81ED-4DB2-BD59-A6C34878D82A}">
                    <a16:rowId xmlns:a16="http://schemas.microsoft.com/office/drawing/2014/main" val="2418176074"/>
                  </a:ext>
                </a:extLst>
              </a:tr>
              <a:tr h="243380">
                <a:tc>
                  <a:txBody>
                    <a:bodyPr/>
                    <a:lstStyle/>
                    <a:p>
                      <a:r>
                        <a:rPr lang="en-GB" sz="1000" dirty="0">
                          <a:latin typeface="+mn-lt"/>
                        </a:rPr>
                        <a:t>15-Web</a:t>
                      </a:r>
                    </a:p>
                  </a:txBody>
                  <a:tcPr/>
                </a:tc>
                <a:tc>
                  <a:txBody>
                    <a:bodyPr/>
                    <a:lstStyle/>
                    <a:p>
                      <a:r>
                        <a:rPr lang="en-GB" sz="1000" dirty="0">
                          <a:latin typeface="+mn-lt"/>
                        </a:rPr>
                        <a:t>LDS</a:t>
                      </a:r>
                    </a:p>
                  </a:txBody>
                  <a:tcPr/>
                </a:tc>
                <a:tc>
                  <a:txBody>
                    <a:bodyPr/>
                    <a:lstStyle/>
                    <a:p>
                      <a:pPr algn="ctr"/>
                      <a:r>
                        <a:rPr lang="en-GB" sz="1000" dirty="0">
                          <a:latin typeface="+mn-lt"/>
                        </a:rPr>
                        <a:t>B</a:t>
                      </a:r>
                    </a:p>
                  </a:txBody>
                  <a:tcPr/>
                </a:tc>
                <a:tc>
                  <a:txBody>
                    <a:bodyPr/>
                    <a:lstStyle/>
                    <a:p>
                      <a:pPr algn="ctr"/>
                      <a:r>
                        <a:rPr lang="en-GB" sz="1000" dirty="0">
                          <a:latin typeface="+mn-lt"/>
                        </a:rPr>
                        <a:t>By side</a:t>
                      </a:r>
                    </a:p>
                  </a:txBody>
                  <a:tcPr/>
                </a:tc>
                <a:tc>
                  <a:txBody>
                    <a:bodyPr/>
                    <a:lstStyle/>
                    <a:p>
                      <a:pPr algn="ctr"/>
                      <a:endParaRPr lang="en-GB" sz="1000" dirty="0">
                        <a:latin typeface="+mn-lt"/>
                      </a:endParaRPr>
                    </a:p>
                  </a:txBody>
                  <a:tcPr/>
                </a:tc>
                <a:tc>
                  <a:txBody>
                    <a:bodyPr/>
                    <a:lstStyle/>
                    <a:p>
                      <a:pPr algn="ctr"/>
                      <a:r>
                        <a:rPr lang="en-GB" sz="1000" dirty="0">
                          <a:latin typeface="+mn-lt"/>
                        </a:rPr>
                        <a:t>3.69</a:t>
                      </a:r>
                    </a:p>
                  </a:txBody>
                  <a:tcPr/>
                </a:tc>
                <a:tc>
                  <a:txBody>
                    <a:bodyPr/>
                    <a:lstStyle/>
                    <a:p>
                      <a:pPr algn="ctr"/>
                      <a:r>
                        <a:rPr lang="en-GB" sz="1000" dirty="0">
                          <a:latin typeface="+mn-lt"/>
                        </a:rPr>
                        <a:t>1.79</a:t>
                      </a:r>
                    </a:p>
                  </a:txBody>
                  <a:tcPr/>
                </a:tc>
                <a:tc>
                  <a:txBody>
                    <a:bodyPr/>
                    <a:lstStyle/>
                    <a:p>
                      <a:pPr algn="ctr"/>
                      <a:r>
                        <a:rPr lang="en-GB" sz="1000" dirty="0"/>
                        <a:t>2.74</a:t>
                      </a:r>
                    </a:p>
                  </a:txBody>
                  <a:tcPr/>
                </a:tc>
                <a:extLst>
                  <a:ext uri="{0D108BD9-81ED-4DB2-BD59-A6C34878D82A}">
                    <a16:rowId xmlns:a16="http://schemas.microsoft.com/office/drawing/2014/main" val="1484377801"/>
                  </a:ext>
                </a:extLst>
              </a:tr>
              <a:tr h="243380">
                <a:tc>
                  <a:txBody>
                    <a:bodyPr/>
                    <a:lstStyle/>
                    <a:p>
                      <a:r>
                        <a:rPr lang="en-GB" sz="1000" dirty="0">
                          <a:latin typeface="+mn-lt"/>
                        </a:rPr>
                        <a:t>16-Web</a:t>
                      </a:r>
                    </a:p>
                  </a:txBody>
                  <a:tcPr/>
                </a:tc>
                <a:tc>
                  <a:txBody>
                    <a:bodyPr/>
                    <a:lstStyle/>
                    <a:p>
                      <a:r>
                        <a:rPr lang="en-GB" sz="1000" dirty="0">
                          <a:latin typeface="+mn-lt"/>
                        </a:rPr>
                        <a:t>ACEA</a:t>
                      </a:r>
                    </a:p>
                  </a:txBody>
                  <a:tcPr/>
                </a:tc>
                <a:tc>
                  <a:txBody>
                    <a:bodyPr/>
                    <a:lstStyle/>
                    <a:p>
                      <a:pPr algn="ctr"/>
                      <a:r>
                        <a:rPr lang="en-GB" sz="1000" dirty="0">
                          <a:latin typeface="+mn-lt"/>
                        </a:rPr>
                        <a:t>A</a:t>
                      </a:r>
                    </a:p>
                  </a:txBody>
                  <a:tcPr/>
                </a:tc>
                <a:tc>
                  <a:txBody>
                    <a:bodyPr/>
                    <a:lstStyle/>
                    <a:p>
                      <a:pPr algn="ctr"/>
                      <a:r>
                        <a:rPr lang="en-GB" sz="1000" dirty="0">
                          <a:latin typeface="+mn-lt"/>
                        </a:rPr>
                        <a:t>Whole Volume</a:t>
                      </a:r>
                    </a:p>
                  </a:txBody>
                  <a:tcPr/>
                </a:tc>
                <a:tc>
                  <a:txBody>
                    <a:bodyPr/>
                    <a:lstStyle/>
                    <a:p>
                      <a:pPr algn="ctr"/>
                      <a:r>
                        <a:rPr lang="en-GB" sz="1000" dirty="0">
                          <a:latin typeface="+mn-lt"/>
                        </a:rPr>
                        <a:t>8.5</a:t>
                      </a:r>
                    </a:p>
                  </a:txBody>
                  <a:tcPr/>
                </a:tc>
                <a:tc gridSpan="3">
                  <a:txBody>
                    <a:bodyPr/>
                    <a:lstStyle/>
                    <a:p>
                      <a:pPr algn="ctr"/>
                      <a:r>
                        <a:rPr lang="en-GB" sz="1000" dirty="0">
                          <a:latin typeface="+mn-lt"/>
                        </a:rPr>
                        <a:t>NA</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1008035379"/>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mn-ea"/>
                          <a:cs typeface="+mn-cs"/>
                        </a:rPr>
                        <a:t>16-Web</a:t>
                      </a:r>
                      <a:endParaRPr kumimoji="0" lang="en-GB" sz="10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r>
                        <a:rPr lang="en-GB" sz="1000" dirty="0">
                          <a:latin typeface="+mn-lt"/>
                        </a:rPr>
                        <a:t>ACEA</a:t>
                      </a:r>
                    </a:p>
                  </a:txBody>
                  <a:tcPr/>
                </a:tc>
                <a:tc>
                  <a:txBody>
                    <a:bodyPr/>
                    <a:lstStyle/>
                    <a:p>
                      <a:pPr algn="ctr"/>
                      <a:r>
                        <a:rPr lang="en-GB" sz="1000" dirty="0">
                          <a:latin typeface="+mn-lt"/>
                        </a:rPr>
                        <a:t>B</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latin typeface="+mn-lt"/>
                        </a:rPr>
                        <a:t>Whole Volume</a:t>
                      </a:r>
                    </a:p>
                  </a:txBody>
                  <a:tcPr/>
                </a:tc>
                <a:tc>
                  <a:txBody>
                    <a:bodyPr/>
                    <a:lstStyle/>
                    <a:p>
                      <a:pPr algn="ctr"/>
                      <a:r>
                        <a:rPr lang="en-GB" sz="1000" dirty="0">
                          <a:latin typeface="+mn-lt"/>
                        </a:rPr>
                        <a:t>6.0</a:t>
                      </a:r>
                    </a:p>
                  </a:txBody>
                  <a:tcPr/>
                </a:tc>
                <a:tc gridSpan="3">
                  <a:txBody>
                    <a:bodyPr/>
                    <a:lstStyle/>
                    <a:p>
                      <a:pPr algn="ctr"/>
                      <a:r>
                        <a:rPr lang="en-GB" sz="1000" dirty="0">
                          <a:latin typeface="+mn-lt"/>
                        </a:rPr>
                        <a:t>NA</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1483237787"/>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mn-ea"/>
                          <a:cs typeface="+mn-cs"/>
                        </a:rPr>
                        <a:t>16-Web</a:t>
                      </a:r>
                      <a:endParaRPr kumimoji="0" lang="en-GB" sz="10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r>
                        <a:rPr lang="en-GB" sz="1000" dirty="0">
                          <a:latin typeface="+mn-lt"/>
                        </a:rPr>
                        <a:t>ACEA</a:t>
                      </a:r>
                    </a:p>
                  </a:txBody>
                  <a:tcPr/>
                </a:tc>
                <a:tc>
                  <a:txBody>
                    <a:bodyPr/>
                    <a:lstStyle/>
                    <a:p>
                      <a:pPr algn="ctr"/>
                      <a:r>
                        <a:rPr lang="en-GB" sz="1000" dirty="0">
                          <a:latin typeface="+mn-lt"/>
                        </a:rPr>
                        <a:t>B+</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latin typeface="+mn-lt"/>
                        </a:rPr>
                        <a:t>Whole Volume</a:t>
                      </a:r>
                    </a:p>
                  </a:txBody>
                  <a:tcPr/>
                </a:tc>
                <a:tc>
                  <a:txBody>
                    <a:bodyPr/>
                    <a:lstStyle/>
                    <a:p>
                      <a:pPr algn="ctr"/>
                      <a:r>
                        <a:rPr lang="en-GB" sz="1000" dirty="0">
                          <a:latin typeface="+mn-lt"/>
                        </a:rPr>
                        <a:t>7.0</a:t>
                      </a:r>
                    </a:p>
                  </a:txBody>
                  <a:tcPr/>
                </a:tc>
                <a:tc gridSpan="3">
                  <a:txBody>
                    <a:bodyPr/>
                    <a:lstStyle/>
                    <a:p>
                      <a:pPr algn="ctr"/>
                      <a:r>
                        <a:rPr lang="en-GB" sz="1000" dirty="0">
                          <a:latin typeface="+mn-lt"/>
                        </a:rPr>
                        <a:t>NA</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1560197286"/>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16-Web</a:t>
                      </a:r>
                    </a:p>
                  </a:txBody>
                  <a:tcPr/>
                </a:tc>
                <a:tc>
                  <a:txBody>
                    <a:bodyPr/>
                    <a:lstStyle/>
                    <a:p>
                      <a:r>
                        <a:rPr lang="en-GB" sz="1000" dirty="0">
                          <a:latin typeface="+mn-lt"/>
                        </a:rPr>
                        <a:t>TF Hybrid</a:t>
                      </a:r>
                    </a:p>
                  </a:txBody>
                  <a:tcPr/>
                </a:tc>
                <a:tc>
                  <a:txBody>
                    <a:bodyPr/>
                    <a:lstStyle/>
                    <a:p>
                      <a:pPr algn="ctr"/>
                      <a:r>
                        <a:rPr lang="en-GB" sz="1000" dirty="0">
                          <a:latin typeface="+mn-lt"/>
                        </a:rPr>
                        <a:t>A</a:t>
                      </a:r>
                    </a:p>
                  </a:txBody>
                  <a:tcPr/>
                </a:tc>
                <a:tc>
                  <a:txBody>
                    <a:bodyPr/>
                    <a:lstStyle/>
                    <a:p>
                      <a:pPr algn="ctr"/>
                      <a:r>
                        <a:rPr lang="en-GB" sz="1000" dirty="0">
                          <a:latin typeface="+mn-lt"/>
                        </a:rPr>
                        <a:t>Min By Side</a:t>
                      </a:r>
                    </a:p>
                  </a:txBody>
                  <a:tcPr/>
                </a:tc>
                <a:tc>
                  <a:txBody>
                    <a:bodyPr/>
                    <a:lstStyle/>
                    <a:p>
                      <a:pPr algn="ctr"/>
                      <a:r>
                        <a:rPr lang="en-GB" sz="1000" dirty="0">
                          <a:solidFill>
                            <a:srgbClr val="FF0000"/>
                          </a:solidFill>
                          <a:latin typeface="+mn-lt"/>
                        </a:rPr>
                        <a:t>8.8</a:t>
                      </a:r>
                    </a:p>
                  </a:txBody>
                  <a:tcPr/>
                </a:tc>
                <a:tc>
                  <a:txBody>
                    <a:bodyPr/>
                    <a:lstStyle/>
                    <a:p>
                      <a:pPr algn="ctr"/>
                      <a:r>
                        <a:rPr lang="en-GB" sz="1000" dirty="0">
                          <a:latin typeface="+mn-lt"/>
                        </a:rPr>
                        <a:t>3.4</a:t>
                      </a:r>
                    </a:p>
                  </a:txBody>
                  <a:tcPr/>
                </a:tc>
                <a:tc>
                  <a:txBody>
                    <a:bodyPr/>
                    <a:lstStyle/>
                    <a:p>
                      <a:pPr algn="ctr"/>
                      <a:r>
                        <a:rPr lang="en-GB" sz="1000" dirty="0">
                          <a:latin typeface="+mn-lt"/>
                        </a:rPr>
                        <a:t>1.8</a:t>
                      </a:r>
                    </a:p>
                  </a:txBody>
                  <a:tcPr/>
                </a:tc>
                <a:tc>
                  <a:txBody>
                    <a:bodyPr/>
                    <a:lstStyle/>
                    <a:p>
                      <a:pPr algn="ctr"/>
                      <a:r>
                        <a:rPr lang="en-GB" sz="1000" dirty="0"/>
                        <a:t>2.8</a:t>
                      </a:r>
                    </a:p>
                  </a:txBody>
                  <a:tcPr/>
                </a:tc>
                <a:extLst>
                  <a:ext uri="{0D108BD9-81ED-4DB2-BD59-A6C34878D82A}">
                    <a16:rowId xmlns:a16="http://schemas.microsoft.com/office/drawing/2014/main" val="98481268"/>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mn-ea"/>
                          <a:cs typeface="+mn-cs"/>
                        </a:rPr>
                        <a:t>16-Web</a:t>
                      </a:r>
                      <a:endParaRPr kumimoji="0" lang="en-GB" sz="10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r>
                        <a:rPr lang="en-GB" sz="1000" dirty="0">
                          <a:latin typeface="+mn-lt"/>
                        </a:rPr>
                        <a:t>TF Hybrid</a:t>
                      </a:r>
                    </a:p>
                  </a:txBody>
                  <a:tcPr/>
                </a:tc>
                <a:tc>
                  <a:txBody>
                    <a:bodyPr/>
                    <a:lstStyle/>
                    <a:p>
                      <a:pPr algn="ctr"/>
                      <a:r>
                        <a:rPr lang="en-GB" sz="1000" dirty="0">
                          <a:latin typeface="+mn-lt"/>
                        </a:rPr>
                        <a:t>B</a:t>
                      </a:r>
                    </a:p>
                  </a:txBody>
                  <a:tcPr/>
                </a:tc>
                <a:tc>
                  <a:txBody>
                    <a:bodyPr/>
                    <a:lstStyle/>
                    <a:p>
                      <a:pPr algn="ctr"/>
                      <a:r>
                        <a:rPr lang="en-GB" sz="1000" dirty="0">
                          <a:latin typeface="+mn-lt"/>
                        </a:rPr>
                        <a:t>Min By Side</a:t>
                      </a:r>
                    </a:p>
                  </a:txBody>
                  <a:tcPr/>
                </a:tc>
                <a:tc>
                  <a:txBody>
                    <a:bodyPr/>
                    <a:lstStyle/>
                    <a:p>
                      <a:pPr algn="ctr"/>
                      <a:r>
                        <a:rPr lang="en-GB" sz="1000" dirty="0">
                          <a:solidFill>
                            <a:srgbClr val="FF0000"/>
                          </a:solidFill>
                          <a:latin typeface="+mn-lt"/>
                        </a:rPr>
                        <a:t>7.3</a:t>
                      </a:r>
                    </a:p>
                  </a:txBody>
                  <a:tcPr/>
                </a:tc>
                <a:tc>
                  <a:txBody>
                    <a:bodyPr/>
                    <a:lstStyle/>
                    <a:p>
                      <a:pPr algn="ctr"/>
                      <a:r>
                        <a:rPr lang="en-GB" sz="1000" dirty="0">
                          <a:latin typeface="+mn-lt"/>
                        </a:rPr>
                        <a:t>2.6</a:t>
                      </a:r>
                    </a:p>
                  </a:txBody>
                  <a:tcPr/>
                </a:tc>
                <a:tc>
                  <a:txBody>
                    <a:bodyPr/>
                    <a:lstStyle/>
                    <a:p>
                      <a:pPr algn="ctr"/>
                      <a:r>
                        <a:rPr lang="en-GB" sz="1000" dirty="0">
                          <a:latin typeface="+mn-lt"/>
                        </a:rPr>
                        <a:t>1.4</a:t>
                      </a:r>
                    </a:p>
                  </a:txBody>
                  <a:tcPr/>
                </a:tc>
                <a:tc>
                  <a:txBody>
                    <a:bodyPr/>
                    <a:lstStyle/>
                    <a:p>
                      <a:pPr algn="ctr"/>
                      <a:r>
                        <a:rPr lang="en-GB" sz="1000" dirty="0"/>
                        <a:t>2.1</a:t>
                      </a:r>
                    </a:p>
                  </a:txBody>
                  <a:tcPr/>
                </a:tc>
                <a:extLst>
                  <a:ext uri="{0D108BD9-81ED-4DB2-BD59-A6C34878D82A}">
                    <a16:rowId xmlns:a16="http://schemas.microsoft.com/office/drawing/2014/main" val="3145751048"/>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16-Web</a:t>
                      </a:r>
                    </a:p>
                  </a:txBody>
                  <a:tcPr/>
                </a:tc>
                <a:tc>
                  <a:txBody>
                    <a:bodyPr/>
                    <a:lstStyle/>
                    <a:p>
                      <a:r>
                        <a:rPr lang="en-GB" sz="1000" dirty="0">
                          <a:latin typeface="+mn-lt"/>
                        </a:rPr>
                        <a:t>TF Hybrid</a:t>
                      </a:r>
                    </a:p>
                  </a:txBody>
                  <a:tcPr/>
                </a:tc>
                <a:tc>
                  <a:txBody>
                    <a:bodyPr/>
                    <a:lstStyle/>
                    <a:p>
                      <a:pPr algn="ctr"/>
                      <a:r>
                        <a:rPr lang="en-GB" sz="1000" dirty="0">
                          <a:latin typeface="+mn-lt"/>
                        </a:rPr>
                        <a:t>B+</a:t>
                      </a:r>
                    </a:p>
                  </a:txBody>
                  <a:tcPr/>
                </a:tc>
                <a:tc>
                  <a:txBody>
                    <a:bodyPr/>
                    <a:lstStyle/>
                    <a:p>
                      <a:pPr algn="ctr"/>
                      <a:r>
                        <a:rPr lang="en-GB" sz="1000" dirty="0">
                          <a:latin typeface="+mn-lt"/>
                        </a:rPr>
                        <a:t>Min By Side</a:t>
                      </a:r>
                    </a:p>
                  </a:txBody>
                  <a:tcPr/>
                </a:tc>
                <a:tc>
                  <a:txBody>
                    <a:bodyPr/>
                    <a:lstStyle/>
                    <a:p>
                      <a:pPr algn="ctr"/>
                      <a:r>
                        <a:rPr lang="en-GB" sz="1000" dirty="0">
                          <a:solidFill>
                            <a:srgbClr val="FF0000"/>
                          </a:solidFill>
                          <a:latin typeface="+mn-lt"/>
                        </a:rPr>
                        <a:t>8.1</a:t>
                      </a:r>
                    </a:p>
                  </a:txBody>
                  <a:tcPr/>
                </a:tc>
                <a:tc>
                  <a:txBody>
                    <a:bodyPr/>
                    <a:lstStyle/>
                    <a:p>
                      <a:pPr algn="ctr"/>
                      <a:r>
                        <a:rPr lang="en-GB" sz="1000" dirty="0">
                          <a:latin typeface="+mn-lt"/>
                        </a:rPr>
                        <a:t>3.0</a:t>
                      </a:r>
                    </a:p>
                  </a:txBody>
                  <a:tcPr/>
                </a:tc>
                <a:tc>
                  <a:txBody>
                    <a:bodyPr/>
                    <a:lstStyle/>
                    <a:p>
                      <a:pPr algn="ctr"/>
                      <a:r>
                        <a:rPr lang="en-GB" sz="1000" dirty="0">
                          <a:latin typeface="+mn-lt"/>
                        </a:rPr>
                        <a:t>1.6</a:t>
                      </a:r>
                    </a:p>
                  </a:txBody>
                  <a:tcPr/>
                </a:tc>
                <a:tc>
                  <a:txBody>
                    <a:bodyPr/>
                    <a:lstStyle/>
                    <a:p>
                      <a:pPr algn="ctr"/>
                      <a:r>
                        <a:rPr lang="en-GB" sz="1000" dirty="0"/>
                        <a:t>2.5</a:t>
                      </a:r>
                    </a:p>
                  </a:txBody>
                  <a:tcPr/>
                </a:tc>
                <a:extLst>
                  <a:ext uri="{0D108BD9-81ED-4DB2-BD59-A6C34878D82A}">
                    <a16:rowId xmlns:a16="http://schemas.microsoft.com/office/drawing/2014/main" val="1584886433"/>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16-Web</a:t>
                      </a:r>
                    </a:p>
                  </a:txBody>
                  <a:tcPr/>
                </a:tc>
                <a:tc>
                  <a:txBody>
                    <a:bodyPr/>
                    <a:lstStyle/>
                    <a:p>
                      <a:r>
                        <a:rPr lang="en-GB" sz="1000" dirty="0">
                          <a:latin typeface="+mn-lt"/>
                        </a:rPr>
                        <a:t>TF Hybrid</a:t>
                      </a:r>
                    </a:p>
                  </a:txBody>
                  <a:tcPr/>
                </a:tc>
                <a:tc>
                  <a:txBody>
                    <a:bodyPr/>
                    <a:lstStyle/>
                    <a:p>
                      <a:pPr algn="ctr"/>
                      <a:r>
                        <a:rPr lang="en-GB" sz="1000" dirty="0">
                          <a:latin typeface="+mn-lt"/>
                        </a:rPr>
                        <a:t>A</a:t>
                      </a:r>
                    </a:p>
                  </a:txBody>
                  <a:tcPr/>
                </a:tc>
                <a:tc>
                  <a:txBody>
                    <a:bodyPr/>
                    <a:lstStyle/>
                    <a:p>
                      <a:pPr algn="ctr"/>
                      <a:r>
                        <a:rPr lang="en-GB" sz="1000" dirty="0">
                          <a:latin typeface="+mn-lt"/>
                        </a:rPr>
                        <a:t>Higher total limit</a:t>
                      </a:r>
                    </a:p>
                  </a:txBody>
                  <a:tcPr/>
                </a:tc>
                <a:tc>
                  <a:txBody>
                    <a:bodyPr/>
                    <a:lstStyle/>
                    <a:p>
                      <a:pPr algn="ctr"/>
                      <a:r>
                        <a:rPr lang="en-GB" sz="1000" dirty="0">
                          <a:latin typeface="+mn-lt"/>
                        </a:rPr>
                        <a:t>&gt;8.8</a:t>
                      </a:r>
                    </a:p>
                  </a:txBody>
                  <a:tcPr/>
                </a:tc>
                <a:tc gridSpan="3">
                  <a:txBody>
                    <a:bodyPr/>
                    <a:lstStyle/>
                    <a:p>
                      <a:pPr algn="ctr"/>
                      <a:r>
                        <a:rPr lang="en-GB" sz="1000" dirty="0">
                          <a:latin typeface="+mn-lt"/>
                        </a:rPr>
                        <a:t>NA</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748532635"/>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mn-ea"/>
                          <a:cs typeface="+mn-cs"/>
                        </a:rPr>
                        <a:t>16-Web</a:t>
                      </a:r>
                      <a:endParaRPr kumimoji="0" lang="en-GB" sz="10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r>
                        <a:rPr lang="en-GB" sz="1000" dirty="0">
                          <a:latin typeface="+mn-lt"/>
                        </a:rPr>
                        <a:t>TF Hybrid</a:t>
                      </a:r>
                    </a:p>
                  </a:txBody>
                  <a:tcPr/>
                </a:tc>
                <a:tc>
                  <a:txBody>
                    <a:bodyPr/>
                    <a:lstStyle/>
                    <a:p>
                      <a:pPr algn="ctr"/>
                      <a:r>
                        <a:rPr lang="en-GB" sz="1000" dirty="0">
                          <a:latin typeface="+mn-lt"/>
                        </a:rPr>
                        <a:t>B</a:t>
                      </a:r>
                    </a:p>
                  </a:txBody>
                  <a:tcPr/>
                </a:tc>
                <a:tc>
                  <a:txBody>
                    <a:bodyPr/>
                    <a:lstStyle/>
                    <a:p>
                      <a:pPr algn="ctr"/>
                      <a:r>
                        <a:rPr lang="en-GB" sz="1000" dirty="0">
                          <a:latin typeface="+mn-lt"/>
                        </a:rPr>
                        <a:t>Higher total limit</a:t>
                      </a:r>
                    </a:p>
                  </a:txBody>
                  <a:tcPr/>
                </a:tc>
                <a:tc>
                  <a:txBody>
                    <a:bodyPr/>
                    <a:lstStyle/>
                    <a:p>
                      <a:pPr algn="ctr"/>
                      <a:r>
                        <a:rPr lang="en-GB" sz="1000" dirty="0">
                          <a:latin typeface="+mn-lt"/>
                        </a:rPr>
                        <a:t>&gt;7.3</a:t>
                      </a:r>
                    </a:p>
                  </a:txBody>
                  <a:tcPr/>
                </a:tc>
                <a:tc gridSpan="3">
                  <a:txBody>
                    <a:bodyPr/>
                    <a:lstStyle/>
                    <a:p>
                      <a:pPr algn="ctr"/>
                      <a:r>
                        <a:rPr lang="en-GB" sz="1000" dirty="0">
                          <a:latin typeface="+mn-lt"/>
                        </a:rPr>
                        <a:t>NA</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2909941026"/>
                  </a:ext>
                </a:extLst>
              </a:tr>
              <a:tr h="2433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16-Web</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000">
                          <a:latin typeface="+mn-lt"/>
                        </a:rPr>
                        <a:t>TF </a:t>
                      </a:r>
                      <a:r>
                        <a:rPr lang="en-GB" sz="1000" dirty="0">
                          <a:latin typeface="+mn-lt"/>
                        </a:rPr>
                        <a:t>Hybrid</a:t>
                      </a:r>
                    </a:p>
                  </a:txBody>
                  <a:tcPr/>
                </a:tc>
                <a:tc>
                  <a:txBody>
                    <a:bodyPr/>
                    <a:lstStyle/>
                    <a:p>
                      <a:pPr algn="ctr"/>
                      <a:r>
                        <a:rPr lang="en-GB" sz="1000" dirty="0">
                          <a:latin typeface="+mn-lt"/>
                        </a:rPr>
                        <a:t>B+</a:t>
                      </a:r>
                    </a:p>
                  </a:txBody>
                  <a:tcPr/>
                </a:tc>
                <a:tc>
                  <a:txBody>
                    <a:bodyPr/>
                    <a:lstStyle/>
                    <a:p>
                      <a:pPr algn="ctr"/>
                      <a:r>
                        <a:rPr lang="en-GB" sz="1000" dirty="0">
                          <a:latin typeface="+mn-lt"/>
                        </a:rPr>
                        <a:t>Higher total limit</a:t>
                      </a:r>
                    </a:p>
                  </a:txBody>
                  <a:tcPr/>
                </a:tc>
                <a:tc>
                  <a:txBody>
                    <a:bodyPr/>
                    <a:lstStyle/>
                    <a:p>
                      <a:pPr algn="ctr"/>
                      <a:r>
                        <a:rPr lang="en-GB" sz="1000">
                          <a:latin typeface="+mn-lt"/>
                        </a:rPr>
                        <a:t>&gt;8.1</a:t>
                      </a:r>
                      <a:endParaRPr lang="en-GB" sz="1000" dirty="0">
                        <a:latin typeface="+mn-lt"/>
                      </a:endParaRPr>
                    </a:p>
                  </a:txBody>
                  <a:tcPr/>
                </a:tc>
                <a:tc gridSpan="3">
                  <a:txBody>
                    <a:bodyPr/>
                    <a:lstStyle/>
                    <a:p>
                      <a:pPr algn="ctr"/>
                      <a:r>
                        <a:rPr lang="en-GB" sz="1000" dirty="0">
                          <a:latin typeface="+mn-lt"/>
                        </a:rPr>
                        <a:t>NA</a:t>
                      </a:r>
                    </a:p>
                  </a:txBody>
                  <a:tcPr/>
                </a:tc>
                <a:tc hMerge="1">
                  <a:txBody>
                    <a:bodyPr/>
                    <a:lstStyle/>
                    <a:p>
                      <a:pPr algn="ctr"/>
                      <a:endParaRPr lang="en-GB" sz="1400" dirty="0"/>
                    </a:p>
                  </a:txBody>
                  <a:tcPr/>
                </a:tc>
                <a:tc hMerge="1">
                  <a:txBody>
                    <a:bodyPr/>
                    <a:lstStyle/>
                    <a:p>
                      <a:pPr algn="ctr"/>
                      <a:endParaRPr lang="en-GB" sz="1400" dirty="0"/>
                    </a:p>
                  </a:txBody>
                  <a:tcPr/>
                </a:tc>
                <a:extLst>
                  <a:ext uri="{0D108BD9-81ED-4DB2-BD59-A6C34878D82A}">
                    <a16:rowId xmlns:a16="http://schemas.microsoft.com/office/drawing/2014/main" val="3020483691"/>
                  </a:ext>
                </a:extLst>
              </a:tr>
            </a:tbl>
          </a:graphicData>
        </a:graphic>
      </p:graphicFrame>
      <p:sp>
        <p:nvSpPr>
          <p:cNvPr id="5" name="TextBox 4">
            <a:extLst>
              <a:ext uri="{FF2B5EF4-FFF2-40B4-BE49-F238E27FC236}">
                <a16:creationId xmlns:a16="http://schemas.microsoft.com/office/drawing/2014/main" id="{2FFEDD7E-4E99-4BDA-A6B5-48EEBB56CB8A}"/>
              </a:ext>
            </a:extLst>
          </p:cNvPr>
          <p:cNvSpPr txBox="1"/>
          <p:nvPr/>
        </p:nvSpPr>
        <p:spPr>
          <a:xfrm>
            <a:off x="226426" y="6155844"/>
            <a:ext cx="11913326" cy="276999"/>
          </a:xfrm>
          <a:prstGeom prst="rect">
            <a:avLst/>
          </a:prstGeom>
          <a:noFill/>
        </p:spPr>
        <p:txBody>
          <a:bodyPr wrap="square" rtlCol="0">
            <a:spAutoFit/>
          </a:bodyPr>
          <a:lstStyle/>
          <a:p>
            <a:r>
              <a:rPr lang="en-GB" sz="1200" dirty="0"/>
              <a:t>* Values in red are for comparison purposes only and would not be applied in a binding regulatory text</a:t>
            </a:r>
          </a:p>
        </p:txBody>
      </p:sp>
    </p:spTree>
    <p:extLst>
      <p:ext uri="{BB962C8B-B14F-4D97-AF65-F5344CB8AC3E}">
        <p14:creationId xmlns:p14="http://schemas.microsoft.com/office/powerpoint/2010/main" val="1917090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7A0908-26E4-40E5-ADE6-6B7B29EEFCF9}"/>
              </a:ext>
            </a:extLst>
          </p:cNvPr>
          <p:cNvSpPr>
            <a:spLocks noGrp="1"/>
          </p:cNvSpPr>
          <p:nvPr>
            <p:ph type="title"/>
          </p:nvPr>
        </p:nvSpPr>
        <p:spPr/>
        <p:txBody>
          <a:bodyPr/>
          <a:lstStyle/>
          <a:p>
            <a:r>
              <a:rPr lang="en-GB" dirty="0"/>
              <a:t>Appendix – details of proposals with values as they were at the time</a:t>
            </a:r>
          </a:p>
        </p:txBody>
      </p:sp>
      <p:sp>
        <p:nvSpPr>
          <p:cNvPr id="5" name="Text Placeholder 4">
            <a:extLst>
              <a:ext uri="{FF2B5EF4-FFF2-40B4-BE49-F238E27FC236}">
                <a16:creationId xmlns:a16="http://schemas.microsoft.com/office/drawing/2014/main" id="{4BF452FB-1253-4E65-A68A-74FB5FA6255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8577395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47E8D1-5E32-47FA-BBEB-051AD6A2BE44}"/>
              </a:ext>
            </a:extLst>
          </p:cNvPr>
          <p:cNvSpPr>
            <a:spLocks noGrp="1"/>
          </p:cNvSpPr>
          <p:nvPr>
            <p:ph type="title"/>
          </p:nvPr>
        </p:nvSpPr>
        <p:spPr/>
        <p:txBody>
          <a:bodyPr/>
          <a:lstStyle/>
          <a:p>
            <a:r>
              <a:rPr lang="en-GB" dirty="0"/>
              <a:t>13</a:t>
            </a:r>
            <a:r>
              <a:rPr lang="en-GB" baseline="30000" dirty="0"/>
              <a:t>th</a:t>
            </a:r>
            <a:r>
              <a:rPr lang="en-GB" dirty="0"/>
              <a:t> VRU PROXI - OSAKA</a:t>
            </a:r>
          </a:p>
        </p:txBody>
      </p:sp>
      <p:sp>
        <p:nvSpPr>
          <p:cNvPr id="5" name="Content Placeholder 4">
            <a:extLst>
              <a:ext uri="{FF2B5EF4-FFF2-40B4-BE49-F238E27FC236}">
                <a16:creationId xmlns:a16="http://schemas.microsoft.com/office/drawing/2014/main" id="{0C9B9C53-1AEF-4F12-8292-E8295CFE1530}"/>
              </a:ext>
            </a:extLst>
          </p:cNvPr>
          <p:cNvSpPr>
            <a:spLocks noGrp="1"/>
          </p:cNvSpPr>
          <p:nvPr>
            <p:ph idx="1"/>
          </p:nvPr>
        </p:nvSpPr>
        <p:spPr>
          <a:xfrm>
            <a:off x="581192" y="2340864"/>
            <a:ext cx="6989189" cy="3634486"/>
          </a:xfrm>
        </p:spPr>
        <p:txBody>
          <a:bodyPr>
            <a:normAutofit fontScale="85000" lnSpcReduction="10000"/>
          </a:bodyPr>
          <a:lstStyle/>
          <a:p>
            <a:r>
              <a:rPr lang="en-GB" dirty="0"/>
              <a:t>Prior to the Osaka meeting all discussions had used the methodology whereby volumetric limits were established by the performance of a real vehicle closest to the proposed VRU distance values</a:t>
            </a:r>
          </a:p>
          <a:p>
            <a:r>
              <a:rPr lang="en-GB" dirty="0"/>
              <a:t>The approaches considered to this point were all ‘combined’</a:t>
            </a:r>
          </a:p>
          <a:p>
            <a:r>
              <a:rPr lang="en-GB" dirty="0"/>
              <a:t>The proposal tabled, following the London DVS precedent was:</a:t>
            </a:r>
          </a:p>
          <a:p>
            <a:pPr lvl="1"/>
            <a:r>
              <a:rPr lang="en-GB" dirty="0"/>
              <a:t>VRU: Passenger = 4.5m, Driver = 0.6m, Front = 2m</a:t>
            </a:r>
          </a:p>
          <a:p>
            <a:pPr lvl="1"/>
            <a:r>
              <a:rPr lang="en-GB" dirty="0"/>
              <a:t>Volume = 8.08m</a:t>
            </a:r>
            <a:r>
              <a:rPr lang="en-GB" baseline="30000" dirty="0"/>
              <a:t>3</a:t>
            </a:r>
          </a:p>
          <a:p>
            <a:r>
              <a:rPr lang="en-GB" dirty="0"/>
              <a:t>Coincidentally this led to an almost perfect boundary width, one step below the London star rating scheme which was then termed the EMSR or European Minimum Safety Requirement</a:t>
            </a:r>
          </a:p>
          <a:p>
            <a:r>
              <a:rPr lang="en-GB" dirty="0"/>
              <a:t>It should be noted that trend graphs at the time were not complete as not all of the vehicle sample had been processed at this time (n=27).  Thus the trendline and resulting volumetric values were subject to change in later analyses</a:t>
            </a:r>
          </a:p>
        </p:txBody>
      </p:sp>
      <p:sp>
        <p:nvSpPr>
          <p:cNvPr id="6" name="Lightning Bolt 5">
            <a:extLst>
              <a:ext uri="{FF2B5EF4-FFF2-40B4-BE49-F238E27FC236}">
                <a16:creationId xmlns:a16="http://schemas.microsoft.com/office/drawing/2014/main" id="{C1B6AB61-1847-45E4-A0DE-29A53FFEA3CD}"/>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016EE4FE-488C-47F7-B116-04533A76F38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7EC5CFAA-4FC8-45A2-AEA5-2A609AA638F0}"/>
              </a:ext>
            </a:extLst>
          </p:cNvPr>
          <p:cNvPicPr>
            <a:picLocks noChangeAspect="1"/>
          </p:cNvPicPr>
          <p:nvPr/>
        </p:nvPicPr>
        <p:blipFill>
          <a:blip r:embed="rId2"/>
          <a:stretch>
            <a:fillRect/>
          </a:stretch>
        </p:blipFill>
        <p:spPr>
          <a:xfrm>
            <a:off x="7570381" y="2509569"/>
            <a:ext cx="4493769" cy="2364423"/>
          </a:xfrm>
          <a:prstGeom prst="rect">
            <a:avLst/>
          </a:prstGeom>
        </p:spPr>
      </p:pic>
    </p:spTree>
    <p:extLst>
      <p:ext uri="{BB962C8B-B14F-4D97-AF65-F5344CB8AC3E}">
        <p14:creationId xmlns:p14="http://schemas.microsoft.com/office/powerpoint/2010/main" val="1302024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47E8D1-5E32-47FA-BBEB-051AD6A2BE44}"/>
              </a:ext>
            </a:extLst>
          </p:cNvPr>
          <p:cNvSpPr>
            <a:spLocks noGrp="1"/>
          </p:cNvSpPr>
          <p:nvPr>
            <p:ph type="title"/>
          </p:nvPr>
        </p:nvSpPr>
        <p:spPr/>
        <p:txBody>
          <a:bodyPr/>
          <a:lstStyle/>
          <a:p>
            <a:r>
              <a:rPr lang="en-GB" dirty="0"/>
              <a:t>13</a:t>
            </a:r>
            <a:r>
              <a:rPr lang="en-GB" baseline="30000" dirty="0"/>
              <a:t>th</a:t>
            </a:r>
            <a:r>
              <a:rPr lang="en-GB" dirty="0"/>
              <a:t> VRU PROXI - OSAKA</a:t>
            </a:r>
          </a:p>
        </p:txBody>
      </p:sp>
      <p:sp>
        <p:nvSpPr>
          <p:cNvPr id="5" name="Content Placeholder 4">
            <a:extLst>
              <a:ext uri="{FF2B5EF4-FFF2-40B4-BE49-F238E27FC236}">
                <a16:creationId xmlns:a16="http://schemas.microsoft.com/office/drawing/2014/main" id="{0C9B9C53-1AEF-4F12-8292-E8295CFE1530}"/>
              </a:ext>
            </a:extLst>
          </p:cNvPr>
          <p:cNvSpPr>
            <a:spLocks noGrp="1"/>
          </p:cNvSpPr>
          <p:nvPr>
            <p:ph idx="1"/>
          </p:nvPr>
        </p:nvSpPr>
        <p:spPr>
          <a:xfrm>
            <a:off x="581193" y="2340864"/>
            <a:ext cx="10682230" cy="4166262"/>
          </a:xfrm>
        </p:spPr>
        <p:txBody>
          <a:bodyPr anchor="t">
            <a:normAutofit/>
          </a:bodyPr>
          <a:lstStyle/>
          <a:p>
            <a:r>
              <a:rPr lang="en-GB" dirty="0"/>
              <a:t>During the Osaka meeting the methodology changed.  Rather than relying on a real vehicle, the trendline was explored to provide more flexibility in the VRU distances that could be proposed</a:t>
            </a:r>
          </a:p>
          <a:p>
            <a:r>
              <a:rPr lang="en-GB" dirty="0"/>
              <a:t>In addition, it was acknowledged that the Front 2m limit and the passenger side 4.5m limit was very reliant on the synergy of direct and indirect vision</a:t>
            </a:r>
          </a:p>
          <a:p>
            <a:r>
              <a:rPr lang="en-GB" dirty="0"/>
              <a:t>If the limit is set at 4.5m to the passenger side, then any VRU closer to the vehicle can only be seen via indirect vision and this puts all the reliance on close proximity visibility on indirect vision – this is </a:t>
            </a:r>
            <a:r>
              <a:rPr lang="en-GB"/>
              <a:t>not considered the </a:t>
            </a:r>
            <a:r>
              <a:rPr lang="en-GB" dirty="0"/>
              <a:t>best option for a direct vision standard</a:t>
            </a:r>
          </a:p>
          <a:p>
            <a:r>
              <a:rPr lang="en-GB" dirty="0"/>
              <a:t>Further proposals were then considered that prioritised direct vision to a greater extent</a:t>
            </a:r>
          </a:p>
          <a:p>
            <a:pPr marL="324000" lvl="1" indent="0">
              <a:buNone/>
            </a:pPr>
            <a:endParaRPr lang="en-GB" dirty="0"/>
          </a:p>
        </p:txBody>
      </p:sp>
      <p:sp>
        <p:nvSpPr>
          <p:cNvPr id="6" name="Lightning Bolt 5">
            <a:extLst>
              <a:ext uri="{FF2B5EF4-FFF2-40B4-BE49-F238E27FC236}">
                <a16:creationId xmlns:a16="http://schemas.microsoft.com/office/drawing/2014/main" id="{C1B6AB61-1847-45E4-A0DE-29A53FFEA3CD}"/>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016EE4FE-488C-47F7-B116-04533A76F38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07434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47E8D1-5E32-47FA-BBEB-051AD6A2BE44}"/>
              </a:ext>
            </a:extLst>
          </p:cNvPr>
          <p:cNvSpPr>
            <a:spLocks noGrp="1"/>
          </p:cNvSpPr>
          <p:nvPr>
            <p:ph type="title"/>
          </p:nvPr>
        </p:nvSpPr>
        <p:spPr/>
        <p:txBody>
          <a:bodyPr/>
          <a:lstStyle/>
          <a:p>
            <a:r>
              <a:rPr lang="en-GB" dirty="0"/>
              <a:t>13</a:t>
            </a:r>
            <a:r>
              <a:rPr lang="en-GB" baseline="30000" dirty="0"/>
              <a:t>th</a:t>
            </a:r>
            <a:r>
              <a:rPr lang="en-GB" dirty="0"/>
              <a:t> VRU PROXI - OSAKA</a:t>
            </a:r>
          </a:p>
        </p:txBody>
      </p:sp>
      <p:sp>
        <p:nvSpPr>
          <p:cNvPr id="5" name="Content Placeholder 4">
            <a:extLst>
              <a:ext uri="{FF2B5EF4-FFF2-40B4-BE49-F238E27FC236}">
                <a16:creationId xmlns:a16="http://schemas.microsoft.com/office/drawing/2014/main" id="{0C9B9C53-1AEF-4F12-8292-E8295CFE1530}"/>
              </a:ext>
            </a:extLst>
          </p:cNvPr>
          <p:cNvSpPr>
            <a:spLocks noGrp="1"/>
          </p:cNvSpPr>
          <p:nvPr>
            <p:ph idx="1"/>
          </p:nvPr>
        </p:nvSpPr>
        <p:spPr>
          <a:xfrm>
            <a:off x="581193" y="2340864"/>
            <a:ext cx="5964702" cy="4166262"/>
          </a:xfrm>
        </p:spPr>
        <p:txBody>
          <a:bodyPr anchor="t">
            <a:normAutofit lnSpcReduction="10000"/>
          </a:bodyPr>
          <a:lstStyle/>
          <a:p>
            <a:r>
              <a:rPr lang="en-GB" dirty="0"/>
              <a:t>EMSR ‘equivalent’ using the trendline</a:t>
            </a:r>
          </a:p>
          <a:p>
            <a:pPr lvl="1"/>
            <a:r>
              <a:rPr lang="en-GB" dirty="0"/>
              <a:t>VRU: Passenger = 4.5m, Driver = 0.6m, Front = 2m</a:t>
            </a:r>
          </a:p>
          <a:p>
            <a:pPr lvl="1"/>
            <a:r>
              <a:rPr lang="en-GB" dirty="0"/>
              <a:t>Combined Volume = 5.82m</a:t>
            </a:r>
            <a:r>
              <a:rPr lang="en-GB" baseline="30000" dirty="0"/>
              <a:t>3</a:t>
            </a:r>
          </a:p>
          <a:p>
            <a:endParaRPr lang="en-GB" dirty="0"/>
          </a:p>
          <a:p>
            <a:r>
              <a:rPr lang="en-GB" dirty="0"/>
              <a:t>The significant volumetric difference (~8m</a:t>
            </a:r>
            <a:r>
              <a:rPr lang="en-GB" baseline="30000" dirty="0"/>
              <a:t>3</a:t>
            </a:r>
            <a:r>
              <a:rPr lang="en-GB" dirty="0"/>
              <a:t> to ~6m</a:t>
            </a:r>
            <a:r>
              <a:rPr lang="en-GB" baseline="30000" dirty="0"/>
              <a:t>3</a:t>
            </a:r>
            <a:r>
              <a:rPr lang="en-GB" dirty="0"/>
              <a:t>) is due to the vehicle that just passes the VRU thresholds being limited by front performance, it over performs to the sides</a:t>
            </a:r>
          </a:p>
          <a:p>
            <a:endParaRPr lang="en-GB" dirty="0"/>
          </a:p>
          <a:p>
            <a:r>
              <a:rPr lang="en-GB" dirty="0"/>
              <a:t>Note, in these investigations (done during the meeting) the graph used VRU distance as a total of all VRU distances, not an average of average – the impact of this is negligible, however scales may look different from more recent versions</a:t>
            </a:r>
          </a:p>
        </p:txBody>
      </p:sp>
      <p:sp>
        <p:nvSpPr>
          <p:cNvPr id="6" name="Lightning Bolt 5">
            <a:extLst>
              <a:ext uri="{FF2B5EF4-FFF2-40B4-BE49-F238E27FC236}">
                <a16:creationId xmlns:a16="http://schemas.microsoft.com/office/drawing/2014/main" id="{C1B6AB61-1847-45E4-A0DE-29A53FFEA3CD}"/>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016EE4FE-488C-47F7-B116-04533A76F38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D73C12CD-6B89-4168-B05D-95ECE6E235E0}"/>
              </a:ext>
            </a:extLst>
          </p:cNvPr>
          <p:cNvPicPr>
            <a:picLocks noChangeAspect="1"/>
          </p:cNvPicPr>
          <p:nvPr/>
        </p:nvPicPr>
        <p:blipFill>
          <a:blip r:embed="rId2"/>
          <a:stretch>
            <a:fillRect/>
          </a:stretch>
        </p:blipFill>
        <p:spPr>
          <a:xfrm>
            <a:off x="6478162" y="2168338"/>
            <a:ext cx="5646105" cy="2178437"/>
          </a:xfrm>
          <a:prstGeom prst="rect">
            <a:avLst/>
          </a:prstGeom>
        </p:spPr>
      </p:pic>
    </p:spTree>
    <p:extLst>
      <p:ext uri="{BB962C8B-B14F-4D97-AF65-F5344CB8AC3E}">
        <p14:creationId xmlns:p14="http://schemas.microsoft.com/office/powerpoint/2010/main" val="20032396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47E8D1-5E32-47FA-BBEB-051AD6A2BE44}"/>
              </a:ext>
            </a:extLst>
          </p:cNvPr>
          <p:cNvSpPr>
            <a:spLocks noGrp="1"/>
          </p:cNvSpPr>
          <p:nvPr>
            <p:ph type="title"/>
          </p:nvPr>
        </p:nvSpPr>
        <p:spPr/>
        <p:txBody>
          <a:bodyPr/>
          <a:lstStyle/>
          <a:p>
            <a:r>
              <a:rPr lang="en-GB" dirty="0"/>
              <a:t>13</a:t>
            </a:r>
            <a:r>
              <a:rPr lang="en-GB" baseline="30000" dirty="0"/>
              <a:t>th</a:t>
            </a:r>
            <a:r>
              <a:rPr lang="en-GB" dirty="0"/>
              <a:t> VRU PROXI - OSAKA</a:t>
            </a:r>
          </a:p>
        </p:txBody>
      </p:sp>
      <p:sp>
        <p:nvSpPr>
          <p:cNvPr id="5" name="Content Placeholder 4">
            <a:extLst>
              <a:ext uri="{FF2B5EF4-FFF2-40B4-BE49-F238E27FC236}">
                <a16:creationId xmlns:a16="http://schemas.microsoft.com/office/drawing/2014/main" id="{0C9B9C53-1AEF-4F12-8292-E8295CFE1530}"/>
              </a:ext>
            </a:extLst>
          </p:cNvPr>
          <p:cNvSpPr>
            <a:spLocks noGrp="1"/>
          </p:cNvSpPr>
          <p:nvPr>
            <p:ph idx="1"/>
          </p:nvPr>
        </p:nvSpPr>
        <p:spPr>
          <a:xfrm>
            <a:off x="581193" y="2340864"/>
            <a:ext cx="6365412" cy="4166262"/>
          </a:xfrm>
        </p:spPr>
        <p:txBody>
          <a:bodyPr anchor="t">
            <a:normAutofit/>
          </a:bodyPr>
          <a:lstStyle/>
          <a:p>
            <a:r>
              <a:rPr lang="en-GB" dirty="0"/>
              <a:t>Reduced VRU distances</a:t>
            </a:r>
          </a:p>
          <a:p>
            <a:endParaRPr lang="en-GB" dirty="0"/>
          </a:p>
          <a:p>
            <a:r>
              <a:rPr lang="en-GB" dirty="0"/>
              <a:t>UK’s Contracting Party’s proposal  </a:t>
            </a:r>
          </a:p>
          <a:p>
            <a:pPr lvl="1"/>
            <a:r>
              <a:rPr lang="en-GB" dirty="0"/>
              <a:t>VRU: Passenger = 2.5m, Driver = 0.6m, Front = 1.7m</a:t>
            </a:r>
          </a:p>
          <a:p>
            <a:pPr lvl="1"/>
            <a:r>
              <a:rPr lang="en-GB" dirty="0"/>
              <a:t>Combined Volume =  11.4m</a:t>
            </a:r>
            <a:r>
              <a:rPr lang="en-GB" baseline="30000" dirty="0"/>
              <a:t>3</a:t>
            </a:r>
            <a:endParaRPr lang="en-GB" dirty="0"/>
          </a:p>
          <a:p>
            <a:endParaRPr lang="en-GB" dirty="0"/>
          </a:p>
          <a:p>
            <a:r>
              <a:rPr lang="en-GB" dirty="0"/>
              <a:t>Chair’s proposal:</a:t>
            </a:r>
          </a:p>
          <a:p>
            <a:pPr lvl="1"/>
            <a:r>
              <a:rPr lang="en-GB" dirty="0"/>
              <a:t>VRU: Passenger = &gt;2.5m, Driver = 0.6m, Front = 1.7m</a:t>
            </a:r>
          </a:p>
          <a:p>
            <a:pPr lvl="1"/>
            <a:r>
              <a:rPr lang="en-GB" dirty="0"/>
              <a:t>E.g. 15% reduction into mirror zone: Passenger = 3.825m </a:t>
            </a:r>
          </a:p>
          <a:p>
            <a:pPr lvl="1"/>
            <a:r>
              <a:rPr lang="en-GB" dirty="0"/>
              <a:t>Combined Volume =  8.01m</a:t>
            </a:r>
            <a:r>
              <a:rPr lang="en-GB" baseline="30000" dirty="0"/>
              <a:t>3</a:t>
            </a:r>
            <a:endParaRPr lang="en-GB" dirty="0"/>
          </a:p>
          <a:p>
            <a:pPr marL="324000" lvl="1" indent="0">
              <a:buNone/>
            </a:pPr>
            <a:endParaRPr lang="en-GB" dirty="0"/>
          </a:p>
        </p:txBody>
      </p:sp>
      <p:sp>
        <p:nvSpPr>
          <p:cNvPr id="6" name="Lightning Bolt 5">
            <a:extLst>
              <a:ext uri="{FF2B5EF4-FFF2-40B4-BE49-F238E27FC236}">
                <a16:creationId xmlns:a16="http://schemas.microsoft.com/office/drawing/2014/main" id="{C1B6AB61-1847-45E4-A0DE-29A53FFEA3CD}"/>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016EE4FE-488C-47F7-B116-04533A76F38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D0D8462D-221A-4133-A43E-48ADE4288F30}"/>
              </a:ext>
            </a:extLst>
          </p:cNvPr>
          <p:cNvPicPr>
            <a:picLocks noChangeAspect="1"/>
          </p:cNvPicPr>
          <p:nvPr/>
        </p:nvPicPr>
        <p:blipFill>
          <a:blip r:embed="rId2"/>
          <a:stretch>
            <a:fillRect/>
          </a:stretch>
        </p:blipFill>
        <p:spPr>
          <a:xfrm>
            <a:off x="6598637" y="1994526"/>
            <a:ext cx="5593363" cy="2167003"/>
          </a:xfrm>
          <a:prstGeom prst="rect">
            <a:avLst/>
          </a:prstGeom>
        </p:spPr>
      </p:pic>
      <p:pic>
        <p:nvPicPr>
          <p:cNvPr id="9" name="Picture 8">
            <a:extLst>
              <a:ext uri="{FF2B5EF4-FFF2-40B4-BE49-F238E27FC236}">
                <a16:creationId xmlns:a16="http://schemas.microsoft.com/office/drawing/2014/main" id="{28809A12-40DC-4955-A8FD-31171C5D271C}"/>
              </a:ext>
            </a:extLst>
          </p:cNvPr>
          <p:cNvPicPr>
            <a:picLocks noChangeAspect="1"/>
          </p:cNvPicPr>
          <p:nvPr/>
        </p:nvPicPr>
        <p:blipFill>
          <a:blip r:embed="rId3"/>
          <a:stretch>
            <a:fillRect/>
          </a:stretch>
        </p:blipFill>
        <p:spPr>
          <a:xfrm>
            <a:off x="6587839" y="4250826"/>
            <a:ext cx="5604161" cy="2167003"/>
          </a:xfrm>
          <a:prstGeom prst="rect">
            <a:avLst/>
          </a:prstGeom>
        </p:spPr>
      </p:pic>
    </p:spTree>
    <p:extLst>
      <p:ext uri="{BB962C8B-B14F-4D97-AF65-F5344CB8AC3E}">
        <p14:creationId xmlns:p14="http://schemas.microsoft.com/office/powerpoint/2010/main" val="37897845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47E8D1-5E32-47FA-BBEB-051AD6A2BE44}"/>
              </a:ext>
            </a:extLst>
          </p:cNvPr>
          <p:cNvSpPr>
            <a:spLocks noGrp="1"/>
          </p:cNvSpPr>
          <p:nvPr>
            <p:ph type="title"/>
          </p:nvPr>
        </p:nvSpPr>
        <p:spPr/>
        <p:txBody>
          <a:bodyPr/>
          <a:lstStyle/>
          <a:p>
            <a:r>
              <a:rPr lang="en-GB" dirty="0"/>
              <a:t>13</a:t>
            </a:r>
            <a:r>
              <a:rPr lang="en-GB" baseline="30000" dirty="0"/>
              <a:t>th</a:t>
            </a:r>
            <a:r>
              <a:rPr lang="en-GB" dirty="0"/>
              <a:t> VRU PROXI - OSAKA</a:t>
            </a:r>
          </a:p>
        </p:txBody>
      </p:sp>
      <p:sp>
        <p:nvSpPr>
          <p:cNvPr id="5" name="Content Placeholder 4">
            <a:extLst>
              <a:ext uri="{FF2B5EF4-FFF2-40B4-BE49-F238E27FC236}">
                <a16:creationId xmlns:a16="http://schemas.microsoft.com/office/drawing/2014/main" id="{0C9B9C53-1AEF-4F12-8292-E8295CFE1530}"/>
              </a:ext>
            </a:extLst>
          </p:cNvPr>
          <p:cNvSpPr>
            <a:spLocks noGrp="1"/>
          </p:cNvSpPr>
          <p:nvPr>
            <p:ph idx="1"/>
          </p:nvPr>
        </p:nvSpPr>
        <p:spPr>
          <a:xfrm>
            <a:off x="581193" y="2340864"/>
            <a:ext cx="6365412" cy="4166262"/>
          </a:xfrm>
        </p:spPr>
        <p:txBody>
          <a:bodyPr anchor="t">
            <a:normAutofit/>
          </a:bodyPr>
          <a:lstStyle/>
          <a:p>
            <a:r>
              <a:rPr lang="en-GB" dirty="0"/>
              <a:t>Reduced VRU distances</a:t>
            </a:r>
          </a:p>
          <a:p>
            <a:endParaRPr lang="en-GB" dirty="0"/>
          </a:p>
          <a:p>
            <a:r>
              <a:rPr lang="en-GB" dirty="0"/>
              <a:t>30% reduction into mirror zones:</a:t>
            </a:r>
          </a:p>
          <a:p>
            <a:pPr lvl="1"/>
            <a:r>
              <a:rPr lang="en-GB" dirty="0"/>
              <a:t>VRU: Passenger = &gt;3.15m, Driver = 0.6m, Front = 1.4m</a:t>
            </a:r>
          </a:p>
          <a:p>
            <a:pPr lvl="1"/>
            <a:r>
              <a:rPr lang="en-GB" dirty="0"/>
              <a:t>Combined Volume =  10.2m</a:t>
            </a:r>
            <a:r>
              <a:rPr lang="en-GB" baseline="30000" dirty="0"/>
              <a:t>3</a:t>
            </a:r>
            <a:endParaRPr lang="en-GB" dirty="0"/>
          </a:p>
          <a:p>
            <a:pPr marL="324000" lvl="1" indent="0">
              <a:buNone/>
            </a:pPr>
            <a:endParaRPr lang="en-GB" dirty="0"/>
          </a:p>
        </p:txBody>
      </p:sp>
      <p:sp>
        <p:nvSpPr>
          <p:cNvPr id="6" name="Lightning Bolt 5">
            <a:extLst>
              <a:ext uri="{FF2B5EF4-FFF2-40B4-BE49-F238E27FC236}">
                <a16:creationId xmlns:a16="http://schemas.microsoft.com/office/drawing/2014/main" id="{C1B6AB61-1847-45E4-A0DE-29A53FFEA3CD}"/>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016EE4FE-488C-47F7-B116-04533A76F38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7AEFBC64-6F3C-4DF5-8725-EAEB4CD3B7A3}"/>
              </a:ext>
            </a:extLst>
          </p:cNvPr>
          <p:cNvPicPr>
            <a:picLocks noChangeAspect="1"/>
          </p:cNvPicPr>
          <p:nvPr/>
        </p:nvPicPr>
        <p:blipFill>
          <a:blip r:embed="rId2"/>
          <a:stretch>
            <a:fillRect/>
          </a:stretch>
        </p:blipFill>
        <p:spPr>
          <a:xfrm>
            <a:off x="6587839" y="2639407"/>
            <a:ext cx="5592726" cy="2173939"/>
          </a:xfrm>
          <a:prstGeom prst="rect">
            <a:avLst/>
          </a:prstGeom>
        </p:spPr>
      </p:pic>
    </p:spTree>
    <p:extLst>
      <p:ext uri="{BB962C8B-B14F-4D97-AF65-F5344CB8AC3E}">
        <p14:creationId xmlns:p14="http://schemas.microsoft.com/office/powerpoint/2010/main" val="10853571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0D05D-0C1E-474F-9196-C640AE032CC3}"/>
              </a:ext>
            </a:extLst>
          </p:cNvPr>
          <p:cNvSpPr>
            <a:spLocks noGrp="1"/>
          </p:cNvSpPr>
          <p:nvPr>
            <p:ph type="title"/>
          </p:nvPr>
        </p:nvSpPr>
        <p:spPr/>
        <p:txBody>
          <a:bodyPr/>
          <a:lstStyle/>
          <a:p>
            <a:r>
              <a:rPr lang="en-GB" dirty="0"/>
              <a:t>14</a:t>
            </a:r>
            <a:r>
              <a:rPr lang="en-GB" baseline="30000" dirty="0"/>
              <a:t>th</a:t>
            </a:r>
            <a:r>
              <a:rPr lang="en-GB" dirty="0"/>
              <a:t> VRU PROXI - WEB</a:t>
            </a:r>
          </a:p>
        </p:txBody>
      </p:sp>
      <p:sp>
        <p:nvSpPr>
          <p:cNvPr id="3" name="Content Placeholder 2">
            <a:extLst>
              <a:ext uri="{FF2B5EF4-FFF2-40B4-BE49-F238E27FC236}">
                <a16:creationId xmlns:a16="http://schemas.microsoft.com/office/drawing/2014/main" id="{94DB6997-9F4C-4A9D-8263-34B3E27DDCA4}"/>
              </a:ext>
            </a:extLst>
          </p:cNvPr>
          <p:cNvSpPr>
            <a:spLocks noGrp="1"/>
          </p:cNvSpPr>
          <p:nvPr>
            <p:ph idx="1"/>
          </p:nvPr>
        </p:nvSpPr>
        <p:spPr>
          <a:xfrm>
            <a:off x="581193" y="2340864"/>
            <a:ext cx="9810360" cy="3634486"/>
          </a:xfrm>
        </p:spPr>
        <p:txBody>
          <a:bodyPr anchor="t"/>
          <a:lstStyle/>
          <a:p>
            <a:r>
              <a:rPr lang="en-GB" dirty="0"/>
              <a:t>The main developments at this meeting were: </a:t>
            </a:r>
          </a:p>
          <a:p>
            <a:endParaRPr lang="en-GB" dirty="0"/>
          </a:p>
          <a:p>
            <a:pPr lvl="1"/>
            <a:r>
              <a:rPr lang="en-GB" dirty="0"/>
              <a:t>The inclusion of the full set of vehicles in the correlation graphs (n=40)</a:t>
            </a:r>
          </a:p>
          <a:p>
            <a:endParaRPr lang="en-GB" dirty="0"/>
          </a:p>
          <a:p>
            <a:pPr lvl="1"/>
            <a:r>
              <a:rPr lang="en-GB" dirty="0"/>
              <a:t>The exploration of the separated approach in greater depth</a:t>
            </a:r>
          </a:p>
          <a:p>
            <a:pPr lvl="1"/>
            <a:endParaRPr lang="en-GB" dirty="0"/>
          </a:p>
          <a:p>
            <a:pPr lvl="1"/>
            <a:r>
              <a:rPr lang="en-GB" dirty="0"/>
              <a:t>The introduction of the categorization of vehicles based on CO2 / VECTO regulation </a:t>
            </a:r>
          </a:p>
          <a:p>
            <a:endParaRPr lang="en-GB" dirty="0"/>
          </a:p>
          <a:p>
            <a:endParaRPr lang="en-GB" dirty="0"/>
          </a:p>
        </p:txBody>
      </p:sp>
    </p:spTree>
    <p:extLst>
      <p:ext uri="{BB962C8B-B14F-4D97-AF65-F5344CB8AC3E}">
        <p14:creationId xmlns:p14="http://schemas.microsoft.com/office/powerpoint/2010/main" val="3216066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96715" y="2396750"/>
            <a:ext cx="10993549" cy="1475013"/>
          </a:xfrm>
        </p:spPr>
        <p:txBody>
          <a:bodyPr>
            <a:normAutofit/>
          </a:bodyPr>
          <a:lstStyle/>
          <a:p>
            <a:r>
              <a:rPr lang="en-US" dirty="0"/>
              <a:t>Why and how the London direct vision standard was defined</a:t>
            </a: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7394170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0D05D-0C1E-474F-9196-C640AE032CC3}"/>
              </a:ext>
            </a:extLst>
          </p:cNvPr>
          <p:cNvSpPr>
            <a:spLocks noGrp="1"/>
          </p:cNvSpPr>
          <p:nvPr>
            <p:ph type="title"/>
          </p:nvPr>
        </p:nvSpPr>
        <p:spPr/>
        <p:txBody>
          <a:bodyPr/>
          <a:lstStyle/>
          <a:p>
            <a:r>
              <a:rPr lang="en-GB" dirty="0"/>
              <a:t>14</a:t>
            </a:r>
            <a:r>
              <a:rPr lang="en-GB" baseline="30000" dirty="0"/>
              <a:t>th</a:t>
            </a:r>
            <a:r>
              <a:rPr lang="en-GB" dirty="0"/>
              <a:t> VRU PROXI - WEB</a:t>
            </a:r>
          </a:p>
        </p:txBody>
      </p:sp>
      <p:sp>
        <p:nvSpPr>
          <p:cNvPr id="3" name="Content Placeholder 2">
            <a:extLst>
              <a:ext uri="{FF2B5EF4-FFF2-40B4-BE49-F238E27FC236}">
                <a16:creationId xmlns:a16="http://schemas.microsoft.com/office/drawing/2014/main" id="{94DB6997-9F4C-4A9D-8263-34B3E27DDCA4}"/>
              </a:ext>
            </a:extLst>
          </p:cNvPr>
          <p:cNvSpPr>
            <a:spLocks noGrp="1"/>
          </p:cNvSpPr>
          <p:nvPr>
            <p:ph idx="1"/>
          </p:nvPr>
        </p:nvSpPr>
        <p:spPr>
          <a:xfrm>
            <a:off x="581193" y="2340864"/>
            <a:ext cx="5826696" cy="3379452"/>
          </a:xfrm>
        </p:spPr>
        <p:txBody>
          <a:bodyPr anchor="t"/>
          <a:lstStyle/>
          <a:p>
            <a:r>
              <a:rPr lang="en-GB" dirty="0"/>
              <a:t>VRU distance proposals explored</a:t>
            </a:r>
          </a:p>
          <a:p>
            <a:endParaRPr lang="en-GB" dirty="0"/>
          </a:p>
          <a:p>
            <a:r>
              <a:rPr lang="en-GB" dirty="0"/>
              <a:t>Initial illustration of separated approach</a:t>
            </a:r>
          </a:p>
          <a:p>
            <a:pPr lvl="1"/>
            <a:r>
              <a:rPr lang="en-GB" dirty="0"/>
              <a:t>VRU: Passenger = 4.5m, Driver = 1.0m, Front = 2m</a:t>
            </a:r>
          </a:p>
          <a:p>
            <a:pPr lvl="1"/>
            <a:r>
              <a:rPr lang="en-GB" dirty="0"/>
              <a:t>Volume: Passenger = 0.72m</a:t>
            </a:r>
            <a:r>
              <a:rPr lang="en-GB" baseline="30000" dirty="0"/>
              <a:t>3</a:t>
            </a:r>
            <a:r>
              <a:rPr lang="en-GB" dirty="0"/>
              <a:t> , Driver = 2.25m</a:t>
            </a:r>
            <a:r>
              <a:rPr lang="en-GB" baseline="30000" dirty="0"/>
              <a:t>3</a:t>
            </a:r>
            <a:r>
              <a:rPr lang="en-GB" dirty="0"/>
              <a:t>, Front = 1.44m</a:t>
            </a:r>
            <a:r>
              <a:rPr lang="en-GB" baseline="30000" dirty="0"/>
              <a:t>3</a:t>
            </a:r>
          </a:p>
          <a:p>
            <a:pPr lvl="1"/>
            <a:endParaRPr lang="en-GB" baseline="30000" dirty="0"/>
          </a:p>
          <a:p>
            <a:r>
              <a:rPr lang="en-GB" dirty="0"/>
              <a:t>UK Contracting Party</a:t>
            </a:r>
          </a:p>
          <a:p>
            <a:pPr lvl="1"/>
            <a:r>
              <a:rPr lang="en-GB" dirty="0"/>
              <a:t>VRU: Passenger = 2.5m, Driver = 0.6m, Front = 1.7m</a:t>
            </a:r>
          </a:p>
          <a:p>
            <a:pPr lvl="1"/>
            <a:r>
              <a:rPr lang="en-GB" dirty="0"/>
              <a:t>Volume: Reported as 10.4m</a:t>
            </a:r>
            <a:r>
              <a:rPr lang="en-GB" baseline="30000" dirty="0"/>
              <a:t>3 </a:t>
            </a:r>
            <a:r>
              <a:rPr lang="en-GB" dirty="0"/>
              <a:t>overall*</a:t>
            </a:r>
          </a:p>
          <a:p>
            <a:pPr lvl="1"/>
            <a:endParaRPr lang="en-GB" baseline="30000" dirty="0"/>
          </a:p>
          <a:p>
            <a:endParaRPr lang="en-GB" dirty="0"/>
          </a:p>
          <a:p>
            <a:endParaRPr lang="en-GB" dirty="0"/>
          </a:p>
          <a:p>
            <a:endParaRPr lang="en-GB" dirty="0"/>
          </a:p>
        </p:txBody>
      </p:sp>
      <p:pic>
        <p:nvPicPr>
          <p:cNvPr id="8" name="Picture 7">
            <a:extLst>
              <a:ext uri="{FF2B5EF4-FFF2-40B4-BE49-F238E27FC236}">
                <a16:creationId xmlns:a16="http://schemas.microsoft.com/office/drawing/2014/main" id="{67435D1D-E2B7-4E44-A9EA-50A341EFB225}"/>
              </a:ext>
            </a:extLst>
          </p:cNvPr>
          <p:cNvPicPr>
            <a:picLocks noChangeAspect="1"/>
          </p:cNvPicPr>
          <p:nvPr/>
        </p:nvPicPr>
        <p:blipFill>
          <a:blip r:embed="rId2"/>
          <a:stretch>
            <a:fillRect/>
          </a:stretch>
        </p:blipFill>
        <p:spPr>
          <a:xfrm>
            <a:off x="6464730" y="4622102"/>
            <a:ext cx="5727270" cy="2094759"/>
          </a:xfrm>
          <a:prstGeom prst="rect">
            <a:avLst/>
          </a:prstGeom>
        </p:spPr>
      </p:pic>
      <p:pic>
        <p:nvPicPr>
          <p:cNvPr id="9" name="Picture 8">
            <a:extLst>
              <a:ext uri="{FF2B5EF4-FFF2-40B4-BE49-F238E27FC236}">
                <a16:creationId xmlns:a16="http://schemas.microsoft.com/office/drawing/2014/main" id="{5D217F4E-607E-443E-9264-7B08CB6C91D1}"/>
              </a:ext>
            </a:extLst>
          </p:cNvPr>
          <p:cNvPicPr>
            <a:picLocks noChangeAspect="1"/>
          </p:cNvPicPr>
          <p:nvPr/>
        </p:nvPicPr>
        <p:blipFill>
          <a:blip r:embed="rId3"/>
          <a:stretch>
            <a:fillRect/>
          </a:stretch>
        </p:blipFill>
        <p:spPr>
          <a:xfrm>
            <a:off x="6464730" y="460543"/>
            <a:ext cx="5727270" cy="2092656"/>
          </a:xfrm>
          <a:prstGeom prst="rect">
            <a:avLst/>
          </a:prstGeom>
        </p:spPr>
      </p:pic>
      <p:pic>
        <p:nvPicPr>
          <p:cNvPr id="10" name="Picture 9">
            <a:extLst>
              <a:ext uri="{FF2B5EF4-FFF2-40B4-BE49-F238E27FC236}">
                <a16:creationId xmlns:a16="http://schemas.microsoft.com/office/drawing/2014/main" id="{EF98F8AC-8695-4DB8-B6C0-EA61469FB529}"/>
              </a:ext>
            </a:extLst>
          </p:cNvPr>
          <p:cNvPicPr>
            <a:picLocks noChangeAspect="1"/>
          </p:cNvPicPr>
          <p:nvPr/>
        </p:nvPicPr>
        <p:blipFill>
          <a:blip r:embed="rId4"/>
          <a:stretch>
            <a:fillRect/>
          </a:stretch>
        </p:blipFill>
        <p:spPr>
          <a:xfrm>
            <a:off x="6464730" y="2576952"/>
            <a:ext cx="5670428" cy="2053617"/>
          </a:xfrm>
          <a:prstGeom prst="rect">
            <a:avLst/>
          </a:prstGeom>
        </p:spPr>
      </p:pic>
    </p:spTree>
    <p:extLst>
      <p:ext uri="{BB962C8B-B14F-4D97-AF65-F5344CB8AC3E}">
        <p14:creationId xmlns:p14="http://schemas.microsoft.com/office/powerpoint/2010/main" val="1377441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0D05D-0C1E-474F-9196-C640AE032CC3}"/>
              </a:ext>
            </a:extLst>
          </p:cNvPr>
          <p:cNvSpPr>
            <a:spLocks noGrp="1"/>
          </p:cNvSpPr>
          <p:nvPr>
            <p:ph type="title"/>
          </p:nvPr>
        </p:nvSpPr>
        <p:spPr/>
        <p:txBody>
          <a:bodyPr/>
          <a:lstStyle/>
          <a:p>
            <a:r>
              <a:rPr lang="en-GB" dirty="0"/>
              <a:t>14</a:t>
            </a:r>
            <a:r>
              <a:rPr lang="en-GB" baseline="30000" dirty="0"/>
              <a:t>th</a:t>
            </a:r>
            <a:r>
              <a:rPr lang="en-GB" dirty="0"/>
              <a:t> VRU PROXI - WEB</a:t>
            </a:r>
          </a:p>
        </p:txBody>
      </p:sp>
      <p:sp>
        <p:nvSpPr>
          <p:cNvPr id="3" name="Content Placeholder 2">
            <a:extLst>
              <a:ext uri="{FF2B5EF4-FFF2-40B4-BE49-F238E27FC236}">
                <a16:creationId xmlns:a16="http://schemas.microsoft.com/office/drawing/2014/main" id="{94DB6997-9F4C-4A9D-8263-34B3E27DDCA4}"/>
              </a:ext>
            </a:extLst>
          </p:cNvPr>
          <p:cNvSpPr>
            <a:spLocks noGrp="1"/>
          </p:cNvSpPr>
          <p:nvPr>
            <p:ph idx="1"/>
          </p:nvPr>
        </p:nvSpPr>
        <p:spPr>
          <a:xfrm>
            <a:off x="581193" y="2340863"/>
            <a:ext cx="5826696" cy="4116643"/>
          </a:xfrm>
        </p:spPr>
        <p:txBody>
          <a:bodyPr anchor="t">
            <a:normAutofit fontScale="92500" lnSpcReduction="20000"/>
          </a:bodyPr>
          <a:lstStyle/>
          <a:p>
            <a:r>
              <a:rPr lang="en-GB" dirty="0"/>
              <a:t>VRU distance proposals explored</a:t>
            </a:r>
          </a:p>
          <a:p>
            <a:pPr marL="324000" lvl="1" indent="0">
              <a:buNone/>
            </a:pPr>
            <a:endParaRPr lang="en-GB" baseline="30000" dirty="0"/>
          </a:p>
          <a:p>
            <a:r>
              <a:rPr lang="en-GB" dirty="0"/>
              <a:t>Chairs’ proposal - example 1 (15% reduction)</a:t>
            </a:r>
          </a:p>
          <a:p>
            <a:pPr lvl="1"/>
            <a:r>
              <a:rPr lang="en-GB" dirty="0"/>
              <a:t>VRU: Passenger = 3.825m, Driver = 0.6m, Front = 1.7m</a:t>
            </a:r>
          </a:p>
          <a:p>
            <a:pPr lvl="1"/>
            <a:r>
              <a:rPr lang="en-GB" dirty="0"/>
              <a:t>Volume: Reported as 8.19m</a:t>
            </a:r>
            <a:r>
              <a:rPr lang="en-GB" baseline="30000" dirty="0"/>
              <a:t>3 </a:t>
            </a:r>
            <a:r>
              <a:rPr lang="en-GB" dirty="0"/>
              <a:t>overall*</a:t>
            </a:r>
          </a:p>
          <a:p>
            <a:pPr lvl="1"/>
            <a:endParaRPr lang="en-GB" baseline="30000" dirty="0"/>
          </a:p>
          <a:p>
            <a:r>
              <a:rPr lang="en-GB" dirty="0"/>
              <a:t>30% reduction</a:t>
            </a:r>
          </a:p>
          <a:p>
            <a:pPr lvl="1"/>
            <a:r>
              <a:rPr lang="en-GB" dirty="0"/>
              <a:t>VRU: Passenger = 3.15m, Driver = 0.6m, Front = 1.4m</a:t>
            </a:r>
          </a:p>
          <a:p>
            <a:pPr lvl="1"/>
            <a:r>
              <a:rPr lang="en-GB" dirty="0"/>
              <a:t>Volume: Reported as 9.91m</a:t>
            </a:r>
            <a:r>
              <a:rPr lang="en-GB" baseline="30000" dirty="0"/>
              <a:t>3 </a:t>
            </a:r>
            <a:r>
              <a:rPr lang="en-GB" dirty="0"/>
              <a:t>overall*</a:t>
            </a:r>
          </a:p>
          <a:p>
            <a:endParaRPr lang="en-GB" dirty="0"/>
          </a:p>
          <a:p>
            <a:r>
              <a:rPr lang="en-GB" dirty="0"/>
              <a:t>*Whilst these values were reported as combined values – this is incorrect and leads to misunderstanding.  For a separated approach each side’s volume should be considered independently and not combined in this manner. </a:t>
            </a:r>
          </a:p>
          <a:p>
            <a:endParaRPr lang="en-GB" dirty="0"/>
          </a:p>
        </p:txBody>
      </p:sp>
      <p:pic>
        <p:nvPicPr>
          <p:cNvPr id="8" name="Picture 7">
            <a:extLst>
              <a:ext uri="{FF2B5EF4-FFF2-40B4-BE49-F238E27FC236}">
                <a16:creationId xmlns:a16="http://schemas.microsoft.com/office/drawing/2014/main" id="{67435D1D-E2B7-4E44-A9EA-50A341EFB225}"/>
              </a:ext>
            </a:extLst>
          </p:cNvPr>
          <p:cNvPicPr>
            <a:picLocks noChangeAspect="1"/>
          </p:cNvPicPr>
          <p:nvPr/>
        </p:nvPicPr>
        <p:blipFill>
          <a:blip r:embed="rId2"/>
          <a:stretch>
            <a:fillRect/>
          </a:stretch>
        </p:blipFill>
        <p:spPr>
          <a:xfrm>
            <a:off x="6464730" y="4622102"/>
            <a:ext cx="5727270" cy="2094759"/>
          </a:xfrm>
          <a:prstGeom prst="rect">
            <a:avLst/>
          </a:prstGeom>
        </p:spPr>
      </p:pic>
      <p:pic>
        <p:nvPicPr>
          <p:cNvPr id="9" name="Picture 8">
            <a:extLst>
              <a:ext uri="{FF2B5EF4-FFF2-40B4-BE49-F238E27FC236}">
                <a16:creationId xmlns:a16="http://schemas.microsoft.com/office/drawing/2014/main" id="{5D217F4E-607E-443E-9264-7B08CB6C91D1}"/>
              </a:ext>
            </a:extLst>
          </p:cNvPr>
          <p:cNvPicPr>
            <a:picLocks noChangeAspect="1"/>
          </p:cNvPicPr>
          <p:nvPr/>
        </p:nvPicPr>
        <p:blipFill>
          <a:blip r:embed="rId3"/>
          <a:stretch>
            <a:fillRect/>
          </a:stretch>
        </p:blipFill>
        <p:spPr>
          <a:xfrm>
            <a:off x="6464730" y="460543"/>
            <a:ext cx="5727270" cy="2092656"/>
          </a:xfrm>
          <a:prstGeom prst="rect">
            <a:avLst/>
          </a:prstGeom>
        </p:spPr>
      </p:pic>
      <p:pic>
        <p:nvPicPr>
          <p:cNvPr id="10" name="Picture 9">
            <a:extLst>
              <a:ext uri="{FF2B5EF4-FFF2-40B4-BE49-F238E27FC236}">
                <a16:creationId xmlns:a16="http://schemas.microsoft.com/office/drawing/2014/main" id="{EF98F8AC-8695-4DB8-B6C0-EA61469FB529}"/>
              </a:ext>
            </a:extLst>
          </p:cNvPr>
          <p:cNvPicPr>
            <a:picLocks noChangeAspect="1"/>
          </p:cNvPicPr>
          <p:nvPr/>
        </p:nvPicPr>
        <p:blipFill>
          <a:blip r:embed="rId4"/>
          <a:stretch>
            <a:fillRect/>
          </a:stretch>
        </p:blipFill>
        <p:spPr>
          <a:xfrm>
            <a:off x="6464730" y="2576952"/>
            <a:ext cx="5670428" cy="2053617"/>
          </a:xfrm>
          <a:prstGeom prst="rect">
            <a:avLst/>
          </a:prstGeom>
        </p:spPr>
      </p:pic>
    </p:spTree>
    <p:extLst>
      <p:ext uri="{BB962C8B-B14F-4D97-AF65-F5344CB8AC3E}">
        <p14:creationId xmlns:p14="http://schemas.microsoft.com/office/powerpoint/2010/main" val="42219531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47E8D1-5E32-47FA-BBEB-051AD6A2BE44}"/>
              </a:ext>
            </a:extLst>
          </p:cNvPr>
          <p:cNvSpPr>
            <a:spLocks noGrp="1"/>
          </p:cNvSpPr>
          <p:nvPr>
            <p:ph type="title"/>
          </p:nvPr>
        </p:nvSpPr>
        <p:spPr/>
        <p:txBody>
          <a:bodyPr/>
          <a:lstStyle/>
          <a:p>
            <a:r>
              <a:rPr lang="en-GB" dirty="0"/>
              <a:t>15</a:t>
            </a:r>
            <a:r>
              <a:rPr lang="en-GB" baseline="30000" dirty="0"/>
              <a:t>th</a:t>
            </a:r>
            <a:r>
              <a:rPr lang="en-GB" dirty="0"/>
              <a:t> VRU PROXI - WEB</a:t>
            </a:r>
          </a:p>
        </p:txBody>
      </p:sp>
      <p:sp>
        <p:nvSpPr>
          <p:cNvPr id="5" name="Content Placeholder 4">
            <a:extLst>
              <a:ext uri="{FF2B5EF4-FFF2-40B4-BE49-F238E27FC236}">
                <a16:creationId xmlns:a16="http://schemas.microsoft.com/office/drawing/2014/main" id="{0C9B9C53-1AEF-4F12-8292-E8295CFE1530}"/>
              </a:ext>
            </a:extLst>
          </p:cNvPr>
          <p:cNvSpPr>
            <a:spLocks noGrp="1"/>
          </p:cNvSpPr>
          <p:nvPr>
            <p:ph idx="1"/>
          </p:nvPr>
        </p:nvSpPr>
        <p:spPr>
          <a:xfrm>
            <a:off x="581192" y="2340864"/>
            <a:ext cx="11029615" cy="4166262"/>
          </a:xfrm>
        </p:spPr>
        <p:txBody>
          <a:bodyPr anchor="t">
            <a:normAutofit/>
          </a:bodyPr>
          <a:lstStyle/>
          <a:p>
            <a:r>
              <a:rPr lang="en-GB" dirty="0"/>
              <a:t>At this meeting the proposal for a differentiated approach had gained more broad agreement though the exact details were still being worked upon in the Working Group</a:t>
            </a:r>
          </a:p>
          <a:p>
            <a:endParaRPr lang="en-GB" dirty="0"/>
          </a:p>
          <a:p>
            <a:r>
              <a:rPr lang="en-GB" dirty="0"/>
              <a:t>The previous illustration values were represented:</a:t>
            </a:r>
          </a:p>
          <a:p>
            <a:pPr lvl="1"/>
            <a:r>
              <a:rPr lang="en-GB" dirty="0"/>
              <a:t>VRU: Passenger = 4.5m, Driver = 1.0m, Front = 2m</a:t>
            </a:r>
          </a:p>
          <a:p>
            <a:pPr lvl="1"/>
            <a:r>
              <a:rPr lang="en-GB" dirty="0"/>
              <a:t>Volume: Passenger = 0.72m</a:t>
            </a:r>
            <a:r>
              <a:rPr lang="en-GB" baseline="30000" dirty="0"/>
              <a:t>3</a:t>
            </a:r>
            <a:r>
              <a:rPr lang="en-GB" dirty="0"/>
              <a:t> , Driver = 2.25m</a:t>
            </a:r>
            <a:r>
              <a:rPr lang="en-GB" baseline="30000" dirty="0"/>
              <a:t>3</a:t>
            </a:r>
            <a:r>
              <a:rPr lang="en-GB" dirty="0"/>
              <a:t>, Front = 1.44m</a:t>
            </a:r>
            <a:r>
              <a:rPr lang="en-GB" baseline="30000" dirty="0"/>
              <a:t>3</a:t>
            </a:r>
          </a:p>
          <a:p>
            <a:endParaRPr lang="en-GB" dirty="0"/>
          </a:p>
          <a:p>
            <a:r>
              <a:rPr lang="en-GB" dirty="0"/>
              <a:t>UK Contracting Party with separated volumes:</a:t>
            </a:r>
          </a:p>
          <a:p>
            <a:pPr lvl="1"/>
            <a:r>
              <a:rPr lang="en-GB" dirty="0"/>
              <a:t>VRU: Passenger = 2.5m, Driver = 0.6m, Front = 1.7m</a:t>
            </a:r>
          </a:p>
          <a:p>
            <a:pPr lvl="1"/>
            <a:r>
              <a:rPr lang="en-GB" dirty="0"/>
              <a:t>Volume: Passenger = 4.26m</a:t>
            </a:r>
            <a:r>
              <a:rPr lang="en-GB" baseline="30000" dirty="0"/>
              <a:t>3</a:t>
            </a:r>
            <a:r>
              <a:rPr lang="en-GB" dirty="0"/>
              <a:t> , Driver = 4.54m</a:t>
            </a:r>
            <a:r>
              <a:rPr lang="en-GB" baseline="30000" dirty="0"/>
              <a:t>3</a:t>
            </a:r>
            <a:r>
              <a:rPr lang="en-GB" dirty="0"/>
              <a:t>, Front = 2.2m</a:t>
            </a:r>
            <a:r>
              <a:rPr lang="en-GB" baseline="30000" dirty="0"/>
              <a:t>3</a:t>
            </a:r>
          </a:p>
          <a:p>
            <a:endParaRPr lang="en-GB" dirty="0"/>
          </a:p>
          <a:p>
            <a:endParaRPr lang="en-GB" dirty="0"/>
          </a:p>
          <a:p>
            <a:endParaRPr lang="en-GB" dirty="0"/>
          </a:p>
          <a:p>
            <a:pPr marL="324000" lvl="1" indent="0">
              <a:buNone/>
            </a:pPr>
            <a:endParaRPr lang="en-GB" dirty="0"/>
          </a:p>
        </p:txBody>
      </p:sp>
      <p:sp>
        <p:nvSpPr>
          <p:cNvPr id="6" name="Lightning Bolt 5">
            <a:extLst>
              <a:ext uri="{FF2B5EF4-FFF2-40B4-BE49-F238E27FC236}">
                <a16:creationId xmlns:a16="http://schemas.microsoft.com/office/drawing/2014/main" id="{C1B6AB61-1847-45E4-A0DE-29A53FFEA3CD}"/>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016EE4FE-488C-47F7-B116-04533A76F38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287368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47E8D1-5E32-47FA-BBEB-051AD6A2BE44}"/>
              </a:ext>
            </a:extLst>
          </p:cNvPr>
          <p:cNvSpPr>
            <a:spLocks noGrp="1"/>
          </p:cNvSpPr>
          <p:nvPr>
            <p:ph type="title"/>
          </p:nvPr>
        </p:nvSpPr>
        <p:spPr/>
        <p:txBody>
          <a:bodyPr/>
          <a:lstStyle/>
          <a:p>
            <a:r>
              <a:rPr lang="en-GB" dirty="0"/>
              <a:t>15</a:t>
            </a:r>
            <a:r>
              <a:rPr lang="en-GB" baseline="30000" dirty="0"/>
              <a:t>th</a:t>
            </a:r>
            <a:r>
              <a:rPr lang="en-GB" dirty="0"/>
              <a:t> VRU PROXI - WEB</a:t>
            </a:r>
          </a:p>
        </p:txBody>
      </p:sp>
      <p:sp>
        <p:nvSpPr>
          <p:cNvPr id="5" name="Content Placeholder 4">
            <a:extLst>
              <a:ext uri="{FF2B5EF4-FFF2-40B4-BE49-F238E27FC236}">
                <a16:creationId xmlns:a16="http://schemas.microsoft.com/office/drawing/2014/main" id="{0C9B9C53-1AEF-4F12-8292-E8295CFE1530}"/>
              </a:ext>
            </a:extLst>
          </p:cNvPr>
          <p:cNvSpPr>
            <a:spLocks noGrp="1"/>
          </p:cNvSpPr>
          <p:nvPr>
            <p:ph idx="1"/>
          </p:nvPr>
        </p:nvSpPr>
        <p:spPr>
          <a:xfrm>
            <a:off x="581192" y="2340864"/>
            <a:ext cx="11029615" cy="4166262"/>
          </a:xfrm>
        </p:spPr>
        <p:txBody>
          <a:bodyPr anchor="t">
            <a:normAutofit lnSpcReduction="10000"/>
          </a:bodyPr>
          <a:lstStyle/>
          <a:p>
            <a:r>
              <a:rPr lang="en-GB" dirty="0"/>
              <a:t>With specific reference to the two emerging differentiation categories two proposals were made to initiate discussion:</a:t>
            </a:r>
          </a:p>
          <a:p>
            <a:endParaRPr lang="en-GB" baseline="30000" dirty="0"/>
          </a:p>
          <a:p>
            <a:r>
              <a:rPr lang="en-GB" dirty="0"/>
              <a:t>UK Contracting Party – for Category A (urban):</a:t>
            </a:r>
          </a:p>
          <a:p>
            <a:pPr lvl="1"/>
            <a:r>
              <a:rPr lang="en-GB" dirty="0"/>
              <a:t>VRU: Passenger = 2.5m, Driver = 0.6m, Front = 1.7m</a:t>
            </a:r>
          </a:p>
          <a:p>
            <a:pPr lvl="1"/>
            <a:r>
              <a:rPr lang="en-GB" dirty="0"/>
              <a:t>Volume: Passenger = 4.26m</a:t>
            </a:r>
            <a:r>
              <a:rPr lang="en-GB" baseline="30000" dirty="0"/>
              <a:t>3</a:t>
            </a:r>
            <a:r>
              <a:rPr lang="en-GB" dirty="0"/>
              <a:t> , Driver = 4.54m</a:t>
            </a:r>
            <a:r>
              <a:rPr lang="en-GB" baseline="30000" dirty="0"/>
              <a:t>3</a:t>
            </a:r>
            <a:r>
              <a:rPr lang="en-GB" dirty="0"/>
              <a:t>, Front = 2.2m</a:t>
            </a:r>
            <a:r>
              <a:rPr lang="en-GB" baseline="30000" dirty="0"/>
              <a:t>3</a:t>
            </a:r>
          </a:p>
          <a:p>
            <a:pPr lvl="1"/>
            <a:r>
              <a:rPr lang="en-GB" dirty="0"/>
              <a:t>This was reported at 11m</a:t>
            </a:r>
            <a:r>
              <a:rPr lang="en-GB" baseline="30000" dirty="0"/>
              <a:t>3 </a:t>
            </a:r>
            <a:r>
              <a:rPr lang="en-GB" dirty="0"/>
              <a:t> - though as previously noted this combined interpretation should not be used</a:t>
            </a:r>
          </a:p>
          <a:p>
            <a:endParaRPr lang="en-GB" dirty="0"/>
          </a:p>
          <a:p>
            <a:r>
              <a:rPr lang="en-GB" dirty="0"/>
              <a:t>LDS – for Category B (rural / inter-urban):</a:t>
            </a:r>
          </a:p>
          <a:p>
            <a:pPr lvl="1"/>
            <a:r>
              <a:rPr lang="en-GB" dirty="0"/>
              <a:t>VRU: Passenger = 3.0m, Driver = 0.93m, Front = 1.9m</a:t>
            </a:r>
          </a:p>
          <a:p>
            <a:pPr lvl="1"/>
            <a:r>
              <a:rPr lang="en-GB" dirty="0"/>
              <a:t>Volume: Passenger = 3.4m</a:t>
            </a:r>
            <a:r>
              <a:rPr lang="en-GB" baseline="30000" dirty="0"/>
              <a:t>3</a:t>
            </a:r>
            <a:r>
              <a:rPr lang="en-GB" dirty="0"/>
              <a:t> , Driver = 2.8m</a:t>
            </a:r>
            <a:r>
              <a:rPr lang="en-GB" baseline="30000" dirty="0"/>
              <a:t>3</a:t>
            </a:r>
            <a:r>
              <a:rPr lang="en-GB" dirty="0"/>
              <a:t>, Front = 1.8m</a:t>
            </a:r>
            <a:r>
              <a:rPr lang="en-GB" baseline="30000" dirty="0"/>
              <a:t>3</a:t>
            </a:r>
          </a:p>
          <a:p>
            <a:pPr lvl="1"/>
            <a:r>
              <a:rPr lang="en-GB" dirty="0"/>
              <a:t>This was reported at 8m</a:t>
            </a:r>
            <a:r>
              <a:rPr lang="en-GB" baseline="30000" dirty="0"/>
              <a:t>3 </a:t>
            </a:r>
            <a:r>
              <a:rPr lang="en-GB" dirty="0"/>
              <a:t> - though as previously noted this combined interpretation should not be used</a:t>
            </a:r>
          </a:p>
          <a:p>
            <a:endParaRPr lang="en-GB" dirty="0"/>
          </a:p>
          <a:p>
            <a:endParaRPr lang="en-GB" dirty="0"/>
          </a:p>
          <a:p>
            <a:endParaRPr lang="en-GB" dirty="0"/>
          </a:p>
          <a:p>
            <a:endParaRPr lang="en-GB" dirty="0"/>
          </a:p>
          <a:p>
            <a:endParaRPr lang="en-GB" dirty="0"/>
          </a:p>
          <a:p>
            <a:endParaRPr lang="en-GB" dirty="0"/>
          </a:p>
          <a:p>
            <a:pPr marL="324000" lvl="1" indent="0">
              <a:buNone/>
            </a:pPr>
            <a:endParaRPr lang="en-GB" dirty="0"/>
          </a:p>
        </p:txBody>
      </p:sp>
      <p:sp>
        <p:nvSpPr>
          <p:cNvPr id="6" name="Lightning Bolt 5">
            <a:extLst>
              <a:ext uri="{FF2B5EF4-FFF2-40B4-BE49-F238E27FC236}">
                <a16:creationId xmlns:a16="http://schemas.microsoft.com/office/drawing/2014/main" id="{C1B6AB61-1847-45E4-A0DE-29A53FFEA3CD}"/>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016EE4FE-488C-47F7-B116-04533A76F38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14096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47E8D1-5E32-47FA-BBEB-051AD6A2BE44}"/>
              </a:ext>
            </a:extLst>
          </p:cNvPr>
          <p:cNvSpPr>
            <a:spLocks noGrp="1"/>
          </p:cNvSpPr>
          <p:nvPr>
            <p:ph type="title"/>
          </p:nvPr>
        </p:nvSpPr>
        <p:spPr/>
        <p:txBody>
          <a:bodyPr/>
          <a:lstStyle/>
          <a:p>
            <a:r>
              <a:rPr lang="en-GB" dirty="0"/>
              <a:t>16</a:t>
            </a:r>
            <a:r>
              <a:rPr lang="en-GB" baseline="30000" dirty="0"/>
              <a:t>th</a:t>
            </a:r>
            <a:r>
              <a:rPr lang="en-GB" dirty="0"/>
              <a:t> VRU PROXI - WEB</a:t>
            </a:r>
          </a:p>
        </p:txBody>
      </p:sp>
      <p:sp>
        <p:nvSpPr>
          <p:cNvPr id="5" name="Content Placeholder 4">
            <a:extLst>
              <a:ext uri="{FF2B5EF4-FFF2-40B4-BE49-F238E27FC236}">
                <a16:creationId xmlns:a16="http://schemas.microsoft.com/office/drawing/2014/main" id="{0C9B9C53-1AEF-4F12-8292-E8295CFE1530}"/>
              </a:ext>
            </a:extLst>
          </p:cNvPr>
          <p:cNvSpPr>
            <a:spLocks noGrp="1"/>
          </p:cNvSpPr>
          <p:nvPr>
            <p:ph idx="1"/>
          </p:nvPr>
        </p:nvSpPr>
        <p:spPr>
          <a:xfrm>
            <a:off x="581192" y="2340864"/>
            <a:ext cx="11029615" cy="4166262"/>
          </a:xfrm>
        </p:spPr>
        <p:txBody>
          <a:bodyPr anchor="t">
            <a:normAutofit/>
          </a:bodyPr>
          <a:lstStyle/>
          <a:p>
            <a:r>
              <a:rPr lang="en-GB" dirty="0"/>
              <a:t>At this meeting the proposal for a differentiated approach had been developed further and three categories were now being proposed: A = largely urban, B = largely rural / inter-urban, B+ = construction</a:t>
            </a:r>
          </a:p>
          <a:p>
            <a:endParaRPr lang="en-GB" dirty="0"/>
          </a:p>
          <a:p>
            <a:r>
              <a:rPr lang="en-GB" dirty="0"/>
              <a:t>Various further proposals were considered:</a:t>
            </a:r>
          </a:p>
          <a:p>
            <a:endParaRPr lang="en-GB" dirty="0"/>
          </a:p>
          <a:p>
            <a:r>
              <a:rPr lang="en-GB" dirty="0"/>
              <a:t>ACEA Combined, Category A = 8.5m</a:t>
            </a:r>
            <a:r>
              <a:rPr lang="en-GB" baseline="30000" dirty="0"/>
              <a:t>3</a:t>
            </a:r>
            <a:endParaRPr lang="en-GB" dirty="0">
              <a:highlight>
                <a:srgbClr val="FFFF00"/>
              </a:highlight>
            </a:endParaRPr>
          </a:p>
          <a:p>
            <a:r>
              <a:rPr lang="en-GB" dirty="0"/>
              <a:t>ACEA Combined, Category B = 6m</a:t>
            </a:r>
            <a:r>
              <a:rPr lang="en-GB" baseline="30000" dirty="0"/>
              <a:t>3</a:t>
            </a:r>
            <a:endParaRPr lang="en-GB" dirty="0"/>
          </a:p>
          <a:p>
            <a:r>
              <a:rPr lang="en-GB" dirty="0"/>
              <a:t>ACEA Combined, Category B = 7m</a:t>
            </a:r>
            <a:r>
              <a:rPr lang="en-GB" baseline="30000" dirty="0"/>
              <a:t>3 </a:t>
            </a:r>
            <a:r>
              <a:rPr lang="en-GB" dirty="0"/>
              <a:t>(defined as a fixed offset of 1m</a:t>
            </a:r>
            <a:r>
              <a:rPr lang="en-GB" baseline="30000" dirty="0"/>
              <a:t>3</a:t>
            </a:r>
            <a:r>
              <a:rPr lang="en-GB" dirty="0"/>
              <a:t> from Category B)</a:t>
            </a:r>
          </a:p>
          <a:p>
            <a:pPr marL="0" indent="0">
              <a:buNone/>
            </a:pPr>
            <a:endParaRPr lang="en-GB" dirty="0"/>
          </a:p>
          <a:p>
            <a:endParaRPr lang="en-GB" dirty="0"/>
          </a:p>
          <a:p>
            <a:endParaRPr lang="en-GB" dirty="0"/>
          </a:p>
          <a:p>
            <a:endParaRPr lang="en-GB" baseline="30000" dirty="0"/>
          </a:p>
          <a:p>
            <a:endParaRPr lang="en-GB" dirty="0"/>
          </a:p>
          <a:p>
            <a:endParaRPr lang="en-GB" dirty="0"/>
          </a:p>
          <a:p>
            <a:endParaRPr lang="en-GB" dirty="0"/>
          </a:p>
          <a:p>
            <a:endParaRPr lang="en-GB" dirty="0"/>
          </a:p>
          <a:p>
            <a:endParaRPr lang="en-GB" dirty="0"/>
          </a:p>
          <a:p>
            <a:endParaRPr lang="en-GB" dirty="0"/>
          </a:p>
          <a:p>
            <a:pPr marL="324000" lvl="1" indent="0">
              <a:buNone/>
            </a:pPr>
            <a:endParaRPr lang="en-GB" dirty="0"/>
          </a:p>
        </p:txBody>
      </p:sp>
      <p:sp>
        <p:nvSpPr>
          <p:cNvPr id="6" name="Lightning Bolt 5">
            <a:extLst>
              <a:ext uri="{FF2B5EF4-FFF2-40B4-BE49-F238E27FC236}">
                <a16:creationId xmlns:a16="http://schemas.microsoft.com/office/drawing/2014/main" id="{C1B6AB61-1847-45E4-A0DE-29A53FFEA3CD}"/>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016EE4FE-488C-47F7-B116-04533A76F386}"/>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98537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C9344-A3EE-4DFF-A28D-CCBDD0144F3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E4C02D4-98F5-4D0A-8E9E-47B0E4F02329}"/>
              </a:ext>
            </a:extLst>
          </p:cNvPr>
          <p:cNvSpPr>
            <a:spLocks noGrp="1"/>
          </p:cNvSpPr>
          <p:nvPr>
            <p:ph idx="1"/>
          </p:nvPr>
        </p:nvSpPr>
        <p:spPr/>
        <p:txBody>
          <a:bodyPr/>
          <a:lstStyle/>
          <a:p>
            <a:r>
              <a:rPr lang="en-GB" dirty="0"/>
              <a:t>Created By Dr Steve Summerskill, Dr Russell Marshall and Iain Knight. </a:t>
            </a:r>
          </a:p>
        </p:txBody>
      </p:sp>
    </p:spTree>
    <p:extLst>
      <p:ext uri="{BB962C8B-B14F-4D97-AF65-F5344CB8AC3E}">
        <p14:creationId xmlns:p14="http://schemas.microsoft.com/office/powerpoint/2010/main" val="1020918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64D7E-0859-4AC6-8C4A-4ECA97D875B6}"/>
              </a:ext>
            </a:extLst>
          </p:cNvPr>
          <p:cNvSpPr>
            <a:spLocks noGrp="1"/>
          </p:cNvSpPr>
          <p:nvPr>
            <p:ph type="title"/>
          </p:nvPr>
        </p:nvSpPr>
        <p:spPr>
          <a:xfrm>
            <a:off x="581192" y="750566"/>
            <a:ext cx="11029616" cy="443892"/>
          </a:xfrm>
        </p:spPr>
        <p:txBody>
          <a:bodyPr>
            <a:normAutofit fontScale="90000"/>
          </a:bodyPr>
          <a:lstStyle/>
          <a:p>
            <a:r>
              <a:rPr lang="en-US" dirty="0"/>
              <a:t>Why and how the London direct vision standard was defined</a:t>
            </a:r>
            <a:br>
              <a:rPr lang="en-US" dirty="0"/>
            </a:br>
            <a:br>
              <a:rPr lang="en-US" dirty="0"/>
            </a:br>
            <a:r>
              <a:rPr lang="en-GB" dirty="0"/>
              <a:t>Accident data analysis supporting the requirement for a DVS</a:t>
            </a:r>
          </a:p>
        </p:txBody>
      </p:sp>
      <p:sp>
        <p:nvSpPr>
          <p:cNvPr id="3" name="Content Placeholder 2">
            <a:extLst>
              <a:ext uri="{FF2B5EF4-FFF2-40B4-BE49-F238E27FC236}">
                <a16:creationId xmlns:a16="http://schemas.microsoft.com/office/drawing/2014/main" id="{5A4DB6E0-C4DF-488F-98BF-9D73802AD288}"/>
              </a:ext>
            </a:extLst>
          </p:cNvPr>
          <p:cNvSpPr>
            <a:spLocks noGrp="1"/>
          </p:cNvSpPr>
          <p:nvPr>
            <p:ph idx="1"/>
          </p:nvPr>
        </p:nvSpPr>
        <p:spPr>
          <a:xfrm>
            <a:off x="422367" y="1146048"/>
            <a:ext cx="6507822" cy="4762472"/>
          </a:xfrm>
        </p:spPr>
        <p:txBody>
          <a:bodyPr>
            <a:normAutofit/>
          </a:bodyPr>
          <a:lstStyle/>
          <a:p>
            <a:r>
              <a:rPr lang="en-GB" dirty="0"/>
              <a:t>An accident data analysis (UK STATS 19 database) was performed in the project that defined the TfL version of the DVS</a:t>
            </a:r>
            <a:r>
              <a:rPr lang="en-GB" baseline="30000" dirty="0"/>
              <a:t>1</a:t>
            </a:r>
          </a:p>
          <a:p>
            <a:r>
              <a:rPr lang="en-GB" dirty="0"/>
              <a:t>This highlighted that a disproportionate number of accidents were occurring between HGVs and VRUs in London</a:t>
            </a:r>
          </a:p>
          <a:p>
            <a:r>
              <a:rPr lang="en-GB" dirty="0"/>
              <a:t>This highlighted the key areas in close proximity to the vehicle cab in which different accident scenarios occur</a:t>
            </a:r>
          </a:p>
          <a:p>
            <a:pPr lvl="1"/>
            <a:r>
              <a:rPr lang="en-GB" dirty="0"/>
              <a:t>Causation data highlighted that the ability to see VRUs was a key issue</a:t>
            </a:r>
          </a:p>
          <a:p>
            <a:r>
              <a:rPr lang="en-GB" dirty="0"/>
              <a:t>This analysis highlighted the near side zone (58%) was involved in the majority of collisions and collisions to front (38%) also being important to consider. The driver’s side involved 10% of collisions</a:t>
            </a:r>
          </a:p>
          <a:p>
            <a:r>
              <a:rPr lang="en-GB" dirty="0"/>
              <a:t>For more detail on the accident data analysis see </a:t>
            </a:r>
            <a:r>
              <a:rPr lang="en-GB" b="1" dirty="0">
                <a:solidFill>
                  <a:srgbClr val="E89B02"/>
                </a:solidFill>
              </a:rPr>
              <a:t>section 8</a:t>
            </a:r>
            <a:r>
              <a:rPr lang="en-GB" dirty="0"/>
              <a:t> of the DVS project report</a:t>
            </a:r>
            <a:r>
              <a:rPr lang="en-GB" baseline="30000" dirty="0"/>
              <a:t>1</a:t>
            </a:r>
          </a:p>
        </p:txBody>
      </p:sp>
      <p:pic>
        <p:nvPicPr>
          <p:cNvPr id="9" name="Picture 8">
            <a:extLst>
              <a:ext uri="{FF2B5EF4-FFF2-40B4-BE49-F238E27FC236}">
                <a16:creationId xmlns:a16="http://schemas.microsoft.com/office/drawing/2014/main" id="{6D599AFC-4169-4EA0-8C7B-6819AB85BF43}"/>
              </a:ext>
            </a:extLst>
          </p:cNvPr>
          <p:cNvPicPr>
            <a:picLocks noChangeAspect="1"/>
          </p:cNvPicPr>
          <p:nvPr/>
        </p:nvPicPr>
        <p:blipFill>
          <a:blip r:embed="rId2"/>
          <a:stretch>
            <a:fillRect/>
          </a:stretch>
        </p:blipFill>
        <p:spPr>
          <a:xfrm>
            <a:off x="6930189" y="1333795"/>
            <a:ext cx="5192214" cy="3847362"/>
          </a:xfrm>
          <a:prstGeom prst="rect">
            <a:avLst/>
          </a:prstGeom>
        </p:spPr>
      </p:pic>
      <p:sp>
        <p:nvSpPr>
          <p:cNvPr id="10" name="Rectangle 9">
            <a:extLst>
              <a:ext uri="{FF2B5EF4-FFF2-40B4-BE49-F238E27FC236}">
                <a16:creationId xmlns:a16="http://schemas.microsoft.com/office/drawing/2014/main" id="{26B2A890-A859-40F2-A205-61B421977DBF}"/>
              </a:ext>
            </a:extLst>
          </p:cNvPr>
          <p:cNvSpPr/>
          <p:nvPr/>
        </p:nvSpPr>
        <p:spPr>
          <a:xfrm>
            <a:off x="6930189" y="5286495"/>
            <a:ext cx="4765964" cy="338554"/>
          </a:xfrm>
          <a:prstGeom prst="rect">
            <a:avLst/>
          </a:prstGeom>
        </p:spPr>
        <p:txBody>
          <a:bodyPr wrap="square">
            <a:spAutoFit/>
          </a:bodyPr>
          <a:lstStyle/>
          <a:p>
            <a:pPr marL="594000" lvl="2" indent="0">
              <a:buNone/>
            </a:pPr>
            <a:r>
              <a:rPr lang="en-GB" sz="800" dirty="0"/>
              <a:t>UK/Japanese vehicle (Right hand drive). The percentage of collisions that result in a VRU </a:t>
            </a:r>
          </a:p>
          <a:p>
            <a:pPr marL="594000" lvl="2" indent="0">
              <a:buNone/>
            </a:pPr>
            <a:r>
              <a:rPr lang="en-GB" sz="800" dirty="0"/>
              <a:t>being killed or seriously injured by vehicle side</a:t>
            </a:r>
          </a:p>
        </p:txBody>
      </p:sp>
      <p:sp>
        <p:nvSpPr>
          <p:cNvPr id="11" name="Rectangle 10">
            <a:extLst>
              <a:ext uri="{FF2B5EF4-FFF2-40B4-BE49-F238E27FC236}">
                <a16:creationId xmlns:a16="http://schemas.microsoft.com/office/drawing/2014/main" id="{5C0019F9-5FB3-4C6B-A45D-8B349D05121F}"/>
              </a:ext>
            </a:extLst>
          </p:cNvPr>
          <p:cNvSpPr/>
          <p:nvPr/>
        </p:nvSpPr>
        <p:spPr>
          <a:xfrm>
            <a:off x="173181" y="6304002"/>
            <a:ext cx="10695710" cy="553998"/>
          </a:xfrm>
          <a:prstGeom prst="rect">
            <a:avLst/>
          </a:prstGeom>
        </p:spPr>
        <p:txBody>
          <a:bodyPr wrap="square">
            <a:spAutoFit/>
          </a:bodyPr>
          <a:lstStyle/>
          <a:p>
            <a:r>
              <a:rPr lang="en-GB" sz="1000" baseline="30000" dirty="0"/>
              <a:t>1</a:t>
            </a:r>
            <a:r>
              <a:rPr lang="en-GB" sz="1000" dirty="0"/>
              <a:t>SUMMERSKILL, S. ... et al., 2019. The definition, production and validation of the direct vision standard (DVS) for HGVS. Final Report for TfL review. Version 1.1. London: Transport for London. Report </a:t>
            </a:r>
            <a:r>
              <a:rPr lang="en-GB" sz="1000" dirty="0">
                <a:hlinkClick r:id="rId3"/>
              </a:rPr>
              <a:t>https://hdl.handle.net/2134/36622</a:t>
            </a:r>
            <a:endParaRPr lang="en-GB" sz="1000" dirty="0"/>
          </a:p>
          <a:p>
            <a:endParaRPr lang="en-GB" sz="1000" dirty="0"/>
          </a:p>
        </p:txBody>
      </p:sp>
    </p:spTree>
    <p:extLst>
      <p:ext uri="{BB962C8B-B14F-4D97-AF65-F5344CB8AC3E}">
        <p14:creationId xmlns:p14="http://schemas.microsoft.com/office/powerpoint/2010/main" val="1282408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64D7E-0859-4AC6-8C4A-4ECA97D875B6}"/>
              </a:ext>
            </a:extLst>
          </p:cNvPr>
          <p:cNvSpPr>
            <a:spLocks noGrp="1"/>
          </p:cNvSpPr>
          <p:nvPr>
            <p:ph type="title"/>
          </p:nvPr>
        </p:nvSpPr>
        <p:spPr>
          <a:xfrm>
            <a:off x="581192" y="702156"/>
            <a:ext cx="11029616" cy="482700"/>
          </a:xfrm>
        </p:spPr>
        <p:txBody>
          <a:bodyPr>
            <a:normAutofit fontScale="90000"/>
          </a:bodyPr>
          <a:lstStyle/>
          <a:p>
            <a:r>
              <a:rPr lang="en-US" dirty="0"/>
              <a:t>Why and how the London direct vision standard was defined </a:t>
            </a:r>
            <a:br>
              <a:rPr lang="en-US" dirty="0"/>
            </a:br>
            <a:br>
              <a:rPr lang="en-US" dirty="0"/>
            </a:br>
            <a:r>
              <a:rPr lang="en-GB" dirty="0"/>
              <a:t>The volumetric method</a:t>
            </a:r>
          </a:p>
        </p:txBody>
      </p:sp>
      <p:sp>
        <p:nvSpPr>
          <p:cNvPr id="3" name="Content Placeholder 2">
            <a:extLst>
              <a:ext uri="{FF2B5EF4-FFF2-40B4-BE49-F238E27FC236}">
                <a16:creationId xmlns:a16="http://schemas.microsoft.com/office/drawing/2014/main" id="{5A4DB6E0-C4DF-488F-98BF-9D73802AD288}"/>
              </a:ext>
            </a:extLst>
          </p:cNvPr>
          <p:cNvSpPr>
            <a:spLocks noGrp="1"/>
          </p:cNvSpPr>
          <p:nvPr>
            <p:ph idx="1"/>
          </p:nvPr>
        </p:nvSpPr>
        <p:spPr>
          <a:xfrm>
            <a:off x="391886" y="1393372"/>
            <a:ext cx="8186057" cy="4762472"/>
          </a:xfrm>
        </p:spPr>
        <p:txBody>
          <a:bodyPr>
            <a:normAutofit fontScale="55000" lnSpcReduction="20000"/>
          </a:bodyPr>
          <a:lstStyle/>
          <a:p>
            <a:r>
              <a:rPr lang="en-GB" dirty="0"/>
              <a:t>The assessment method that has been defined in the London DVS, and adopted in the UNECE version involves the simple premise of constructing a volume of space around the vehicle which is defined by the area of greatest risk shown in the previous slide. The proportion of this volume that can be seen directly from a standardised set of eye points defines a score for the vehicle. The more that can be seen, the better of the vehicle. </a:t>
            </a:r>
          </a:p>
          <a:p>
            <a:r>
              <a:rPr lang="en-GB" dirty="0"/>
              <a:t>A zone from the ground to 95</a:t>
            </a:r>
            <a:r>
              <a:rPr lang="en-GB" baseline="30000" dirty="0"/>
              <a:t>th</a:t>
            </a:r>
            <a:r>
              <a:rPr lang="en-GB" dirty="0"/>
              <a:t> percentile Dutch male shoulder height (1.602m) has been defined around the vehicle as the risk area for close proximity collision. Most casualties relevant to direct vision will be within this area at the key moment before collision.</a:t>
            </a:r>
          </a:p>
          <a:p>
            <a:r>
              <a:rPr lang="en-GB" dirty="0"/>
              <a:t>The plan view image of the assessment volume highlights that it replicates the areas covered by the Class V and Class VI mirrors, with an additional zone on the drivers side, the same distance away from the driver’s side as the zone to the front (2m). </a:t>
            </a:r>
          </a:p>
          <a:p>
            <a:r>
              <a:rPr lang="en-GB" dirty="0"/>
              <a:t>Casualties could be positioned anywhere within this volume</a:t>
            </a:r>
          </a:p>
          <a:p>
            <a:r>
              <a:rPr lang="en-GB" dirty="0"/>
              <a:t>The principle of volume is that making any volume within this zone visible in direct vision has a safety benefit and should be encouraged. </a:t>
            </a:r>
          </a:p>
          <a:p>
            <a:r>
              <a:rPr lang="en-GB" dirty="0"/>
              <a:t>Hence </a:t>
            </a:r>
            <a:r>
              <a:rPr lang="en-GB" b="1" i="1" dirty="0"/>
              <a:t>Volume is proposed as the sole metric for measuring direct vision performance</a:t>
            </a:r>
            <a:r>
              <a:rPr lang="en-GB" dirty="0"/>
              <a:t>. It rewards all innovations that result in more direct vision in a safety critical zone close to the vehicle. It is accurate with high resolution. </a:t>
            </a:r>
          </a:p>
          <a:p>
            <a:r>
              <a:rPr lang="en-GB" dirty="0"/>
              <a:t>Separately, a physical test method is under development to allow technical services to measure volume, or a very confidently related alternative, without the use of CAD. However, this should not be considered relevant to the setting of limit values at this stage and the digital approach is generally the preferred method as it is more time efficient. The digital method allows ratings for multiple cab heights to be produced quickly.</a:t>
            </a:r>
          </a:p>
          <a:p>
            <a:endParaRPr lang="en-GB" dirty="0"/>
          </a:p>
          <a:p>
            <a:r>
              <a:rPr lang="en-GB" dirty="0"/>
              <a:t>For more detail on the Volumetric method including the definition of the standardised eye point rig please the following </a:t>
            </a:r>
          </a:p>
          <a:p>
            <a:pPr lvl="1"/>
            <a:r>
              <a:rPr lang="en-GB" dirty="0"/>
              <a:t>UNECE WIKI of meeting records from the UNECE VRU Proxy Working Group. See meeting 6, first presentation from LDS </a:t>
            </a:r>
            <a:r>
              <a:rPr lang="en-GB" dirty="0">
                <a:hlinkClick r:id="rId2"/>
              </a:rPr>
              <a:t>https://wiki.unece.org/display/trans/VRU-Proxi+6th+session</a:t>
            </a:r>
            <a:r>
              <a:rPr lang="en-GB" dirty="0"/>
              <a:t> </a:t>
            </a:r>
          </a:p>
          <a:p>
            <a:pPr lvl="1"/>
            <a:r>
              <a:rPr lang="en-GB" dirty="0"/>
              <a:t>Section 9.4. Project report. SUMMERSKILL, S. ... et al., 2019. The definition, production and validation of the direct vision standard (DVS) for HGVS. Final Report for TfL review. Version 1.1. London: Transport for London. Report </a:t>
            </a:r>
            <a:r>
              <a:rPr lang="en-GB" dirty="0">
                <a:hlinkClick r:id="rId3"/>
              </a:rPr>
              <a:t>https://hdl.handle.net/2134/36622</a:t>
            </a:r>
            <a:r>
              <a:rPr lang="en-GB" dirty="0"/>
              <a:t> </a:t>
            </a:r>
          </a:p>
          <a:p>
            <a:pPr lvl="1"/>
            <a:r>
              <a:rPr lang="en-GB" dirty="0"/>
              <a:t>For more detail on the physical test method see the following presentation. UNECE WIKI of meeting records from the UNECE VRU Proxy Working Group. Meeting 15, presentation of testing results for the physical method. </a:t>
            </a:r>
            <a:r>
              <a:rPr lang="en-GB" dirty="0">
                <a:hlinkClick r:id="rId4"/>
              </a:rPr>
              <a:t>https://wiki.unece.org/download/attachments/109347936/VRU-Proxi-15-02%20Rev1%20%28LDS%29%20LDS%20Presentation%20-%20%20UNECE%20VRU%20PROXI%2014th%20meeting_DraftV2.pptx?api=v2</a:t>
            </a:r>
            <a:endParaRPr lang="en-GB" dirty="0"/>
          </a:p>
        </p:txBody>
      </p:sp>
      <p:pic>
        <p:nvPicPr>
          <p:cNvPr id="5" name="Picture 4">
            <a:extLst>
              <a:ext uri="{FF2B5EF4-FFF2-40B4-BE49-F238E27FC236}">
                <a16:creationId xmlns:a16="http://schemas.microsoft.com/office/drawing/2014/main" id="{F98BCB71-868B-4DCC-8158-9B6F4D27EABF}"/>
              </a:ext>
            </a:extLst>
          </p:cNvPr>
          <p:cNvPicPr>
            <a:picLocks noChangeAspect="1"/>
          </p:cNvPicPr>
          <p:nvPr/>
        </p:nvPicPr>
        <p:blipFill>
          <a:blip r:embed="rId5"/>
          <a:stretch>
            <a:fillRect/>
          </a:stretch>
        </p:blipFill>
        <p:spPr>
          <a:xfrm>
            <a:off x="9132864" y="733732"/>
            <a:ext cx="2419485" cy="2314290"/>
          </a:xfrm>
          <a:prstGeom prst="rect">
            <a:avLst/>
          </a:prstGeom>
        </p:spPr>
      </p:pic>
      <p:sp>
        <p:nvSpPr>
          <p:cNvPr id="6" name="Content Placeholder 2">
            <a:extLst>
              <a:ext uri="{FF2B5EF4-FFF2-40B4-BE49-F238E27FC236}">
                <a16:creationId xmlns:a16="http://schemas.microsoft.com/office/drawing/2014/main" id="{C93D7AAD-CBFA-489D-9954-950748D18CC2}"/>
              </a:ext>
            </a:extLst>
          </p:cNvPr>
          <p:cNvSpPr txBox="1">
            <a:spLocks/>
          </p:cNvSpPr>
          <p:nvPr/>
        </p:nvSpPr>
        <p:spPr>
          <a:xfrm>
            <a:off x="8474893" y="2431998"/>
            <a:ext cx="3325221" cy="1895388"/>
          </a:xfrm>
          <a:prstGeom prst="rect">
            <a:avLst/>
          </a:prstGeom>
        </p:spPr>
        <p:txBody>
          <a:bodyPr vert="horz" lIns="91440" tIns="45720" rIns="91440" bIns="45720" rtlCol="0" anchor="ctr">
            <a:no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594000" lvl="2" indent="0">
              <a:buNone/>
            </a:pPr>
            <a:r>
              <a:rPr lang="en-GB" sz="800" dirty="0"/>
              <a:t>UK/Japanese vehicle (Right hand drive). The </a:t>
            </a:r>
            <a:r>
              <a:rPr lang="en-GB" sz="800" b="1" dirty="0"/>
              <a:t>plan view </a:t>
            </a:r>
            <a:r>
              <a:rPr lang="en-GB" sz="800" dirty="0"/>
              <a:t>of the assessment volume showing the coverage matches the class V &amp; VI mirrors on the passenger side and front. A 2m zone has been added to the driver’s side. This is mirrored for left hand drive vehicles </a:t>
            </a:r>
          </a:p>
        </p:txBody>
      </p:sp>
      <p:pic>
        <p:nvPicPr>
          <p:cNvPr id="7" name="Picture 6" descr="Images showing that the Direct Vision Standard is based upon the ability of a truck cab to allow a certain proportion of an ‘assessment volume’ around the cab to be visible to a driver">
            <a:extLst>
              <a:ext uri="{FF2B5EF4-FFF2-40B4-BE49-F238E27FC236}">
                <a16:creationId xmlns:a16="http://schemas.microsoft.com/office/drawing/2014/main" id="{AB28CE9C-77A4-4B18-B338-1551757DEC18}"/>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8577943" y="3898739"/>
            <a:ext cx="3626485" cy="2512060"/>
          </a:xfrm>
          <a:prstGeom prst="rect">
            <a:avLst/>
          </a:prstGeom>
        </p:spPr>
      </p:pic>
      <p:sp>
        <p:nvSpPr>
          <p:cNvPr id="8" name="Content Placeholder 2">
            <a:extLst>
              <a:ext uri="{FF2B5EF4-FFF2-40B4-BE49-F238E27FC236}">
                <a16:creationId xmlns:a16="http://schemas.microsoft.com/office/drawing/2014/main" id="{5AC05A26-D7D8-44CA-B9E8-5F45A95A28F6}"/>
              </a:ext>
            </a:extLst>
          </p:cNvPr>
          <p:cNvSpPr txBox="1">
            <a:spLocks/>
          </p:cNvSpPr>
          <p:nvPr/>
        </p:nvSpPr>
        <p:spPr>
          <a:xfrm>
            <a:off x="8474892" y="5620191"/>
            <a:ext cx="3325221" cy="1895388"/>
          </a:xfrm>
          <a:prstGeom prst="rect">
            <a:avLst/>
          </a:prstGeom>
        </p:spPr>
        <p:txBody>
          <a:bodyPr vert="horz" lIns="91440" tIns="45720" rIns="91440" bIns="45720" rtlCol="0" anchor="ctr">
            <a:no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594000" lvl="2" indent="0">
              <a:buNone/>
            </a:pPr>
            <a:r>
              <a:rPr lang="en-GB" sz="800" dirty="0"/>
              <a:t>How the Direct Vision Standard defines the volume of the assessment volume that is visible to the driver</a:t>
            </a:r>
          </a:p>
        </p:txBody>
      </p:sp>
    </p:spTree>
    <p:extLst>
      <p:ext uri="{BB962C8B-B14F-4D97-AF65-F5344CB8AC3E}">
        <p14:creationId xmlns:p14="http://schemas.microsoft.com/office/powerpoint/2010/main" val="4137678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64D7E-0859-4AC6-8C4A-4ECA97D875B6}"/>
              </a:ext>
            </a:extLst>
          </p:cNvPr>
          <p:cNvSpPr>
            <a:spLocks noGrp="1"/>
          </p:cNvSpPr>
          <p:nvPr>
            <p:ph type="title"/>
          </p:nvPr>
        </p:nvSpPr>
        <p:spPr>
          <a:xfrm>
            <a:off x="581192" y="702156"/>
            <a:ext cx="11029616" cy="462180"/>
          </a:xfrm>
        </p:spPr>
        <p:txBody>
          <a:bodyPr>
            <a:normAutofit fontScale="90000"/>
          </a:bodyPr>
          <a:lstStyle/>
          <a:p>
            <a:r>
              <a:rPr lang="en-US" dirty="0"/>
              <a:t>Why and how the London direct vision standard was defined </a:t>
            </a:r>
            <a:br>
              <a:rPr lang="en-US" dirty="0"/>
            </a:br>
            <a:br>
              <a:rPr lang="en-US" dirty="0"/>
            </a:br>
            <a:r>
              <a:rPr lang="en-GB" dirty="0"/>
              <a:t>Standardised eye point</a:t>
            </a:r>
          </a:p>
        </p:txBody>
      </p:sp>
      <p:sp>
        <p:nvSpPr>
          <p:cNvPr id="13" name="TextBox 12">
            <a:extLst>
              <a:ext uri="{FF2B5EF4-FFF2-40B4-BE49-F238E27FC236}">
                <a16:creationId xmlns:a16="http://schemas.microsoft.com/office/drawing/2014/main" id="{242B00F2-4585-48F3-85EC-4CEE958E1C51}"/>
              </a:ext>
            </a:extLst>
          </p:cNvPr>
          <p:cNvSpPr txBox="1"/>
          <p:nvPr/>
        </p:nvSpPr>
        <p:spPr>
          <a:xfrm>
            <a:off x="490360" y="3229147"/>
            <a:ext cx="1322798" cy="369332"/>
          </a:xfrm>
          <a:prstGeom prst="rect">
            <a:avLst/>
          </a:prstGeom>
          <a:noFill/>
        </p:spPr>
        <p:txBody>
          <a:bodyPr wrap="none" rtlCol="0">
            <a:spAutoFit/>
          </a:bodyPr>
          <a:lstStyle/>
          <a:p>
            <a:r>
              <a:rPr lang="en-GB" dirty="0">
                <a:solidFill>
                  <a:schemeClr val="bg1"/>
                </a:solidFill>
              </a:rPr>
              <a:t>Cab design </a:t>
            </a:r>
          </a:p>
        </p:txBody>
      </p:sp>
      <p:sp>
        <p:nvSpPr>
          <p:cNvPr id="14" name="TextBox 13">
            <a:extLst>
              <a:ext uri="{FF2B5EF4-FFF2-40B4-BE49-F238E27FC236}">
                <a16:creationId xmlns:a16="http://schemas.microsoft.com/office/drawing/2014/main" id="{279D4666-B73B-4532-8C25-3E5D83F3EFEB}"/>
              </a:ext>
            </a:extLst>
          </p:cNvPr>
          <p:cNvSpPr txBox="1"/>
          <p:nvPr/>
        </p:nvSpPr>
        <p:spPr>
          <a:xfrm>
            <a:off x="3377096" y="3217962"/>
            <a:ext cx="3981859" cy="369332"/>
          </a:xfrm>
          <a:prstGeom prst="rect">
            <a:avLst/>
          </a:prstGeom>
          <a:noFill/>
        </p:spPr>
        <p:txBody>
          <a:bodyPr wrap="none" rtlCol="0">
            <a:spAutoFit/>
          </a:bodyPr>
          <a:lstStyle/>
          <a:p>
            <a:r>
              <a:rPr lang="en-GB" dirty="0">
                <a:solidFill>
                  <a:schemeClr val="bg1"/>
                </a:solidFill>
              </a:rPr>
              <a:t>Assessment volume aligned to the cab</a:t>
            </a:r>
          </a:p>
        </p:txBody>
      </p:sp>
      <p:sp>
        <p:nvSpPr>
          <p:cNvPr id="15" name="TextBox 14">
            <a:extLst>
              <a:ext uri="{FF2B5EF4-FFF2-40B4-BE49-F238E27FC236}">
                <a16:creationId xmlns:a16="http://schemas.microsoft.com/office/drawing/2014/main" id="{40D1350A-E9FD-4148-8566-ECDCE929080B}"/>
              </a:ext>
            </a:extLst>
          </p:cNvPr>
          <p:cNvSpPr txBox="1"/>
          <p:nvPr/>
        </p:nvSpPr>
        <p:spPr>
          <a:xfrm>
            <a:off x="7551684" y="1164336"/>
            <a:ext cx="3885936" cy="307777"/>
          </a:xfrm>
          <a:prstGeom prst="rect">
            <a:avLst/>
          </a:prstGeom>
          <a:noFill/>
        </p:spPr>
        <p:txBody>
          <a:bodyPr wrap="none" rtlCol="0">
            <a:spAutoFit/>
          </a:bodyPr>
          <a:lstStyle/>
          <a:p>
            <a:r>
              <a:rPr lang="en-GB" sz="1400" dirty="0">
                <a:solidFill>
                  <a:schemeClr val="bg1"/>
                </a:solidFill>
              </a:rPr>
              <a:t>The visible volumes through windows are created</a:t>
            </a:r>
          </a:p>
        </p:txBody>
      </p:sp>
      <p:sp>
        <p:nvSpPr>
          <p:cNvPr id="16" name="TextBox 15">
            <a:extLst>
              <a:ext uri="{FF2B5EF4-FFF2-40B4-BE49-F238E27FC236}">
                <a16:creationId xmlns:a16="http://schemas.microsoft.com/office/drawing/2014/main" id="{B23EC57B-514B-4AAF-8053-16F4C13150C0}"/>
              </a:ext>
            </a:extLst>
          </p:cNvPr>
          <p:cNvSpPr txBox="1"/>
          <p:nvPr/>
        </p:nvSpPr>
        <p:spPr>
          <a:xfrm>
            <a:off x="426376" y="6018653"/>
            <a:ext cx="5081199" cy="738664"/>
          </a:xfrm>
          <a:prstGeom prst="rect">
            <a:avLst/>
          </a:prstGeom>
          <a:noFill/>
        </p:spPr>
        <p:txBody>
          <a:bodyPr wrap="none" rtlCol="0">
            <a:spAutoFit/>
          </a:bodyPr>
          <a:lstStyle/>
          <a:p>
            <a:r>
              <a:rPr lang="en-GB" sz="1400" dirty="0">
                <a:solidFill>
                  <a:schemeClr val="bg1"/>
                </a:solidFill>
              </a:rPr>
              <a:t>The visible volumes are intersected with the assessment volume </a:t>
            </a:r>
          </a:p>
          <a:p>
            <a:r>
              <a:rPr lang="en-GB" sz="1400" dirty="0">
                <a:solidFill>
                  <a:schemeClr val="bg1"/>
                </a:solidFill>
              </a:rPr>
              <a:t>The volume of the assessment volume that is visible is the </a:t>
            </a:r>
          </a:p>
          <a:p>
            <a:r>
              <a:rPr lang="en-GB" sz="1400" dirty="0">
                <a:solidFill>
                  <a:schemeClr val="bg1"/>
                </a:solidFill>
              </a:rPr>
              <a:t>performance metric </a:t>
            </a:r>
          </a:p>
        </p:txBody>
      </p:sp>
      <p:pic>
        <p:nvPicPr>
          <p:cNvPr id="6" name="Picture 5">
            <a:extLst>
              <a:ext uri="{FF2B5EF4-FFF2-40B4-BE49-F238E27FC236}">
                <a16:creationId xmlns:a16="http://schemas.microsoft.com/office/drawing/2014/main" id="{B08844F5-6B03-4324-8CB4-D5E55D39AF47}"/>
              </a:ext>
            </a:extLst>
          </p:cNvPr>
          <p:cNvPicPr>
            <a:picLocks noChangeAspect="1"/>
          </p:cNvPicPr>
          <p:nvPr/>
        </p:nvPicPr>
        <p:blipFill>
          <a:blip r:embed="rId2"/>
          <a:stretch>
            <a:fillRect/>
          </a:stretch>
        </p:blipFill>
        <p:spPr>
          <a:xfrm>
            <a:off x="6271428" y="1299882"/>
            <a:ext cx="5166192" cy="4708769"/>
          </a:xfrm>
          <a:prstGeom prst="rect">
            <a:avLst/>
          </a:prstGeom>
        </p:spPr>
      </p:pic>
      <p:sp>
        <p:nvSpPr>
          <p:cNvPr id="17" name="Content Placeholder 2">
            <a:extLst>
              <a:ext uri="{FF2B5EF4-FFF2-40B4-BE49-F238E27FC236}">
                <a16:creationId xmlns:a16="http://schemas.microsoft.com/office/drawing/2014/main" id="{F871B72A-FEA8-4413-B533-05E1302BC8A7}"/>
              </a:ext>
            </a:extLst>
          </p:cNvPr>
          <p:cNvSpPr txBox="1">
            <a:spLocks/>
          </p:cNvSpPr>
          <p:nvPr/>
        </p:nvSpPr>
        <p:spPr>
          <a:xfrm>
            <a:off x="291094" y="1299882"/>
            <a:ext cx="4124598" cy="4762472"/>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GB" dirty="0"/>
              <a:t>The DVS method uses a standardised eye point rig. See figure</a:t>
            </a:r>
          </a:p>
          <a:p>
            <a:r>
              <a:rPr lang="en-GB" dirty="0"/>
              <a:t>This was defined in the TfL DVS project by the stakeholder group including 8 manufacturers </a:t>
            </a:r>
          </a:p>
          <a:p>
            <a:r>
              <a:rPr lang="en-GB" dirty="0"/>
              <a:t>A standardised eye point was required due to the variability in the use of the seating reference point (SgRP) by manufacturers which had the potential to skew the results</a:t>
            </a:r>
          </a:p>
        </p:txBody>
      </p:sp>
      <p:sp>
        <p:nvSpPr>
          <p:cNvPr id="18" name="Rectangle 17">
            <a:extLst>
              <a:ext uri="{FF2B5EF4-FFF2-40B4-BE49-F238E27FC236}">
                <a16:creationId xmlns:a16="http://schemas.microsoft.com/office/drawing/2014/main" id="{2CFE8406-8BBF-40AC-AB0C-EF63FE0BD97A}"/>
              </a:ext>
            </a:extLst>
          </p:cNvPr>
          <p:cNvSpPr/>
          <p:nvPr/>
        </p:nvSpPr>
        <p:spPr>
          <a:xfrm>
            <a:off x="581192" y="6197900"/>
            <a:ext cx="7030872" cy="276999"/>
          </a:xfrm>
          <a:prstGeom prst="rect">
            <a:avLst/>
          </a:prstGeom>
        </p:spPr>
        <p:txBody>
          <a:bodyPr wrap="square">
            <a:spAutoFit/>
          </a:bodyPr>
          <a:lstStyle/>
          <a:p>
            <a:r>
              <a:rPr lang="en-GB" sz="1200" dirty="0"/>
              <a:t>See Section 9.3.1 of the TfL DVS project report for more detail: </a:t>
            </a:r>
            <a:r>
              <a:rPr lang="en-GB" sz="1200" dirty="0">
                <a:hlinkClick r:id="rId3"/>
              </a:rPr>
              <a:t>Report link </a:t>
            </a:r>
            <a:endParaRPr lang="en-GB" sz="1200" dirty="0"/>
          </a:p>
        </p:txBody>
      </p:sp>
    </p:spTree>
    <p:extLst>
      <p:ext uri="{BB962C8B-B14F-4D97-AF65-F5344CB8AC3E}">
        <p14:creationId xmlns:p14="http://schemas.microsoft.com/office/powerpoint/2010/main" val="586050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E364E7B-65B0-4878-BB8A-920310DD0DB2}"/>
              </a:ext>
            </a:extLst>
          </p:cNvPr>
          <p:cNvPicPr>
            <a:picLocks noChangeAspect="1"/>
          </p:cNvPicPr>
          <p:nvPr/>
        </p:nvPicPr>
        <p:blipFill rotWithShape="1">
          <a:blip r:embed="rId2"/>
          <a:srcRect l="4762"/>
          <a:stretch/>
        </p:blipFill>
        <p:spPr>
          <a:xfrm>
            <a:off x="490359" y="3753237"/>
            <a:ext cx="5236767" cy="2872088"/>
          </a:xfrm>
          <a:prstGeom prst="rect">
            <a:avLst/>
          </a:prstGeom>
        </p:spPr>
      </p:pic>
      <p:pic>
        <p:nvPicPr>
          <p:cNvPr id="5" name="Picture 4">
            <a:extLst>
              <a:ext uri="{FF2B5EF4-FFF2-40B4-BE49-F238E27FC236}">
                <a16:creationId xmlns:a16="http://schemas.microsoft.com/office/drawing/2014/main" id="{01650C78-AAF0-41B2-BB83-56CF7E7FF374}"/>
              </a:ext>
            </a:extLst>
          </p:cNvPr>
          <p:cNvPicPr>
            <a:picLocks noChangeAspect="1"/>
          </p:cNvPicPr>
          <p:nvPr/>
        </p:nvPicPr>
        <p:blipFill>
          <a:blip r:embed="rId3"/>
          <a:stretch>
            <a:fillRect/>
          </a:stretch>
        </p:blipFill>
        <p:spPr>
          <a:xfrm>
            <a:off x="7415625" y="1189695"/>
            <a:ext cx="3873477" cy="2390552"/>
          </a:xfrm>
          <a:prstGeom prst="rect">
            <a:avLst/>
          </a:prstGeom>
        </p:spPr>
      </p:pic>
      <p:pic>
        <p:nvPicPr>
          <p:cNvPr id="4" name="Picture 3">
            <a:extLst>
              <a:ext uri="{FF2B5EF4-FFF2-40B4-BE49-F238E27FC236}">
                <a16:creationId xmlns:a16="http://schemas.microsoft.com/office/drawing/2014/main" id="{4062A9E1-8A68-4865-A9A0-63CA0DEFC869}"/>
              </a:ext>
            </a:extLst>
          </p:cNvPr>
          <p:cNvPicPr>
            <a:picLocks noChangeAspect="1"/>
          </p:cNvPicPr>
          <p:nvPr/>
        </p:nvPicPr>
        <p:blipFill>
          <a:blip r:embed="rId4"/>
          <a:stretch>
            <a:fillRect/>
          </a:stretch>
        </p:blipFill>
        <p:spPr>
          <a:xfrm>
            <a:off x="3155383" y="1189695"/>
            <a:ext cx="4082690" cy="2381569"/>
          </a:xfrm>
          <a:prstGeom prst="rect">
            <a:avLst/>
          </a:prstGeom>
        </p:spPr>
      </p:pic>
      <p:pic>
        <p:nvPicPr>
          <p:cNvPr id="3" name="Picture 2">
            <a:extLst>
              <a:ext uri="{FF2B5EF4-FFF2-40B4-BE49-F238E27FC236}">
                <a16:creationId xmlns:a16="http://schemas.microsoft.com/office/drawing/2014/main" id="{34FB206F-671E-4C06-959B-C46059F8AE83}"/>
              </a:ext>
            </a:extLst>
          </p:cNvPr>
          <p:cNvPicPr>
            <a:picLocks noChangeAspect="1"/>
          </p:cNvPicPr>
          <p:nvPr/>
        </p:nvPicPr>
        <p:blipFill>
          <a:blip r:embed="rId5"/>
          <a:stretch>
            <a:fillRect/>
          </a:stretch>
        </p:blipFill>
        <p:spPr>
          <a:xfrm>
            <a:off x="490360" y="1194343"/>
            <a:ext cx="2487471" cy="2381569"/>
          </a:xfrm>
          <a:prstGeom prst="rect">
            <a:avLst/>
          </a:prstGeom>
        </p:spPr>
      </p:pic>
      <p:sp>
        <p:nvSpPr>
          <p:cNvPr id="2" name="Title 1">
            <a:extLst>
              <a:ext uri="{FF2B5EF4-FFF2-40B4-BE49-F238E27FC236}">
                <a16:creationId xmlns:a16="http://schemas.microsoft.com/office/drawing/2014/main" id="{D9764D7E-0859-4AC6-8C4A-4ECA97D875B6}"/>
              </a:ext>
            </a:extLst>
          </p:cNvPr>
          <p:cNvSpPr>
            <a:spLocks noGrp="1"/>
          </p:cNvSpPr>
          <p:nvPr>
            <p:ph type="title"/>
          </p:nvPr>
        </p:nvSpPr>
        <p:spPr>
          <a:xfrm>
            <a:off x="581192" y="702156"/>
            <a:ext cx="11029616" cy="462180"/>
          </a:xfrm>
        </p:spPr>
        <p:txBody>
          <a:bodyPr>
            <a:normAutofit fontScale="90000"/>
          </a:bodyPr>
          <a:lstStyle/>
          <a:p>
            <a:r>
              <a:rPr lang="en-GB" dirty="0"/>
              <a:t>The volumetric method – Worked example results</a:t>
            </a:r>
          </a:p>
        </p:txBody>
      </p:sp>
      <p:sp>
        <p:nvSpPr>
          <p:cNvPr id="12" name="Content Placeholder 2">
            <a:extLst>
              <a:ext uri="{FF2B5EF4-FFF2-40B4-BE49-F238E27FC236}">
                <a16:creationId xmlns:a16="http://schemas.microsoft.com/office/drawing/2014/main" id="{1AF87444-BA6C-4AAB-8418-1480EE58CEBE}"/>
              </a:ext>
            </a:extLst>
          </p:cNvPr>
          <p:cNvSpPr>
            <a:spLocks noGrp="1"/>
          </p:cNvSpPr>
          <p:nvPr>
            <p:ph idx="1"/>
          </p:nvPr>
        </p:nvSpPr>
        <p:spPr>
          <a:xfrm>
            <a:off x="5843910" y="3664475"/>
            <a:ext cx="5445192" cy="2960850"/>
          </a:xfrm>
        </p:spPr>
        <p:txBody>
          <a:bodyPr>
            <a:normAutofit/>
          </a:bodyPr>
          <a:lstStyle/>
          <a:p>
            <a:r>
              <a:rPr lang="en-GB" dirty="0"/>
              <a:t>The simulated driver can see 2.4m</a:t>
            </a:r>
            <a:r>
              <a:rPr lang="en-GB" baseline="30000" dirty="0"/>
              <a:t>3</a:t>
            </a:r>
            <a:r>
              <a:rPr lang="en-GB" dirty="0"/>
              <a:t> or 4.65% of the assessment volume. In this example, the majority of this volume is seen to the driver’s side, which is associated with lower VRU casualty numbers</a:t>
            </a:r>
          </a:p>
        </p:txBody>
      </p:sp>
      <p:sp>
        <p:nvSpPr>
          <p:cNvPr id="13" name="TextBox 12">
            <a:extLst>
              <a:ext uri="{FF2B5EF4-FFF2-40B4-BE49-F238E27FC236}">
                <a16:creationId xmlns:a16="http://schemas.microsoft.com/office/drawing/2014/main" id="{242B00F2-4585-48F3-85EC-4CEE958E1C51}"/>
              </a:ext>
            </a:extLst>
          </p:cNvPr>
          <p:cNvSpPr txBox="1"/>
          <p:nvPr/>
        </p:nvSpPr>
        <p:spPr>
          <a:xfrm>
            <a:off x="490360" y="3229147"/>
            <a:ext cx="1322798" cy="369332"/>
          </a:xfrm>
          <a:prstGeom prst="rect">
            <a:avLst/>
          </a:prstGeom>
          <a:noFill/>
        </p:spPr>
        <p:txBody>
          <a:bodyPr wrap="none" rtlCol="0">
            <a:spAutoFit/>
          </a:bodyPr>
          <a:lstStyle/>
          <a:p>
            <a:r>
              <a:rPr lang="en-GB" dirty="0">
                <a:solidFill>
                  <a:schemeClr val="bg1"/>
                </a:solidFill>
              </a:rPr>
              <a:t>Cab design </a:t>
            </a:r>
          </a:p>
        </p:txBody>
      </p:sp>
      <p:sp>
        <p:nvSpPr>
          <p:cNvPr id="14" name="TextBox 13">
            <a:extLst>
              <a:ext uri="{FF2B5EF4-FFF2-40B4-BE49-F238E27FC236}">
                <a16:creationId xmlns:a16="http://schemas.microsoft.com/office/drawing/2014/main" id="{279D4666-B73B-4532-8C25-3E5D83F3EFEB}"/>
              </a:ext>
            </a:extLst>
          </p:cNvPr>
          <p:cNvSpPr txBox="1"/>
          <p:nvPr/>
        </p:nvSpPr>
        <p:spPr>
          <a:xfrm>
            <a:off x="3155383" y="3196963"/>
            <a:ext cx="3981859" cy="369332"/>
          </a:xfrm>
          <a:prstGeom prst="rect">
            <a:avLst/>
          </a:prstGeom>
          <a:noFill/>
        </p:spPr>
        <p:txBody>
          <a:bodyPr wrap="none" rtlCol="0">
            <a:spAutoFit/>
          </a:bodyPr>
          <a:lstStyle/>
          <a:p>
            <a:r>
              <a:rPr lang="en-GB" dirty="0">
                <a:solidFill>
                  <a:schemeClr val="bg1"/>
                </a:solidFill>
              </a:rPr>
              <a:t>Assessment volume aligned to the cab</a:t>
            </a:r>
          </a:p>
        </p:txBody>
      </p:sp>
      <p:sp>
        <p:nvSpPr>
          <p:cNvPr id="15" name="TextBox 14">
            <a:extLst>
              <a:ext uri="{FF2B5EF4-FFF2-40B4-BE49-F238E27FC236}">
                <a16:creationId xmlns:a16="http://schemas.microsoft.com/office/drawing/2014/main" id="{40D1350A-E9FD-4148-8566-ECDCE929080B}"/>
              </a:ext>
            </a:extLst>
          </p:cNvPr>
          <p:cNvSpPr txBox="1"/>
          <p:nvPr/>
        </p:nvSpPr>
        <p:spPr>
          <a:xfrm>
            <a:off x="7403166" y="1164336"/>
            <a:ext cx="3885936" cy="307777"/>
          </a:xfrm>
          <a:prstGeom prst="rect">
            <a:avLst/>
          </a:prstGeom>
          <a:noFill/>
        </p:spPr>
        <p:txBody>
          <a:bodyPr wrap="none" rtlCol="0">
            <a:spAutoFit/>
          </a:bodyPr>
          <a:lstStyle/>
          <a:p>
            <a:r>
              <a:rPr lang="en-GB" sz="1400" dirty="0">
                <a:solidFill>
                  <a:schemeClr val="bg1"/>
                </a:solidFill>
              </a:rPr>
              <a:t>The visible volumes through windows are created</a:t>
            </a:r>
          </a:p>
        </p:txBody>
      </p:sp>
      <p:sp>
        <p:nvSpPr>
          <p:cNvPr id="16" name="TextBox 15">
            <a:extLst>
              <a:ext uri="{FF2B5EF4-FFF2-40B4-BE49-F238E27FC236}">
                <a16:creationId xmlns:a16="http://schemas.microsoft.com/office/drawing/2014/main" id="{B23EC57B-514B-4AAF-8053-16F4C13150C0}"/>
              </a:ext>
            </a:extLst>
          </p:cNvPr>
          <p:cNvSpPr txBox="1"/>
          <p:nvPr/>
        </p:nvSpPr>
        <p:spPr>
          <a:xfrm>
            <a:off x="437231" y="5886661"/>
            <a:ext cx="5081199" cy="738664"/>
          </a:xfrm>
          <a:prstGeom prst="rect">
            <a:avLst/>
          </a:prstGeom>
          <a:noFill/>
        </p:spPr>
        <p:txBody>
          <a:bodyPr wrap="none" rtlCol="0">
            <a:spAutoFit/>
          </a:bodyPr>
          <a:lstStyle/>
          <a:p>
            <a:r>
              <a:rPr lang="en-GB" sz="1400" dirty="0">
                <a:solidFill>
                  <a:schemeClr val="bg1"/>
                </a:solidFill>
              </a:rPr>
              <a:t>The visible volumes are intersected with the assessment volume </a:t>
            </a:r>
          </a:p>
          <a:p>
            <a:r>
              <a:rPr lang="en-GB" sz="1400" dirty="0">
                <a:solidFill>
                  <a:schemeClr val="bg1"/>
                </a:solidFill>
              </a:rPr>
              <a:t>The volume of the assessment volume that is visible is the </a:t>
            </a:r>
          </a:p>
          <a:p>
            <a:r>
              <a:rPr lang="en-GB" sz="1400" dirty="0">
                <a:solidFill>
                  <a:schemeClr val="bg1"/>
                </a:solidFill>
              </a:rPr>
              <a:t>performance metric </a:t>
            </a:r>
          </a:p>
        </p:txBody>
      </p:sp>
    </p:spTree>
    <p:extLst>
      <p:ext uri="{BB962C8B-B14F-4D97-AF65-F5344CB8AC3E}">
        <p14:creationId xmlns:p14="http://schemas.microsoft.com/office/powerpoint/2010/main" val="3287838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64D7E-0859-4AC6-8C4A-4ECA97D875B6}"/>
              </a:ext>
            </a:extLst>
          </p:cNvPr>
          <p:cNvSpPr>
            <a:spLocks noGrp="1"/>
          </p:cNvSpPr>
          <p:nvPr>
            <p:ph type="title"/>
          </p:nvPr>
        </p:nvSpPr>
        <p:spPr>
          <a:xfrm>
            <a:off x="581192" y="702156"/>
            <a:ext cx="11029616" cy="482700"/>
          </a:xfrm>
        </p:spPr>
        <p:txBody>
          <a:bodyPr>
            <a:normAutofit fontScale="90000"/>
          </a:bodyPr>
          <a:lstStyle/>
          <a:p>
            <a:r>
              <a:rPr lang="en-GB" dirty="0"/>
              <a:t>The volumetric method</a:t>
            </a:r>
          </a:p>
        </p:txBody>
      </p:sp>
      <p:sp>
        <p:nvSpPr>
          <p:cNvPr id="3" name="Content Placeholder 2">
            <a:extLst>
              <a:ext uri="{FF2B5EF4-FFF2-40B4-BE49-F238E27FC236}">
                <a16:creationId xmlns:a16="http://schemas.microsoft.com/office/drawing/2014/main" id="{5A4DB6E0-C4DF-488F-98BF-9D73802AD288}"/>
              </a:ext>
            </a:extLst>
          </p:cNvPr>
          <p:cNvSpPr>
            <a:spLocks noGrp="1"/>
          </p:cNvSpPr>
          <p:nvPr>
            <p:ph idx="1"/>
          </p:nvPr>
        </p:nvSpPr>
        <p:spPr>
          <a:xfrm>
            <a:off x="391887" y="1393372"/>
            <a:ext cx="3730170" cy="4762472"/>
          </a:xfrm>
        </p:spPr>
        <p:txBody>
          <a:bodyPr>
            <a:normAutofit lnSpcReduction="10000"/>
          </a:bodyPr>
          <a:lstStyle/>
          <a:p>
            <a:r>
              <a:rPr lang="en-GB" sz="1600" dirty="0"/>
              <a:t>The graph shows the range of volumetric performance in 52 examples of highest or lowest mounting positions across a range of make models</a:t>
            </a:r>
          </a:p>
          <a:p>
            <a:pPr marL="324000" lvl="1" indent="0">
              <a:buNone/>
            </a:pPr>
            <a:endParaRPr lang="en-GB" sz="1600" dirty="0"/>
          </a:p>
          <a:p>
            <a:r>
              <a:rPr lang="en-GB" sz="1600" dirty="0"/>
              <a:t>The size of the assessment volume varies by cab width, a 2.5m wide cab will have assessment volume of approx. 50m</a:t>
            </a:r>
            <a:r>
              <a:rPr lang="en-GB" sz="1600" baseline="30000" dirty="0"/>
              <a:t>3</a:t>
            </a:r>
          </a:p>
          <a:p>
            <a:endParaRPr lang="en-GB" sz="1600" baseline="30000" dirty="0"/>
          </a:p>
          <a:p>
            <a:endParaRPr lang="en-GB" sz="1600" dirty="0"/>
          </a:p>
          <a:p>
            <a:r>
              <a:rPr lang="en-GB" sz="1000" dirty="0"/>
              <a:t>Note: In the London DVS cab designs were assessed at the maximum possible height (H) and minimum possible height (L) for that model. See graph. This was not weighted by sales or freight sector. So, 7 of 52 (13%) specifications assessed had volumes of less than 5m</a:t>
            </a:r>
            <a:r>
              <a:rPr lang="en-GB" sz="1000" baseline="30000" dirty="0"/>
              <a:t>3</a:t>
            </a:r>
            <a:r>
              <a:rPr lang="en-GB" sz="1000" dirty="0"/>
              <a:t> but this does not mean 13% of vehicles on the road have this level of visibility</a:t>
            </a:r>
          </a:p>
        </p:txBody>
      </p:sp>
      <p:sp>
        <p:nvSpPr>
          <p:cNvPr id="5" name="Rectangle 4">
            <a:extLst>
              <a:ext uri="{FF2B5EF4-FFF2-40B4-BE49-F238E27FC236}">
                <a16:creationId xmlns:a16="http://schemas.microsoft.com/office/drawing/2014/main" id="{226BA9C2-2FD3-4EA0-A389-8F3BFA2A4930}"/>
              </a:ext>
            </a:extLst>
          </p:cNvPr>
          <p:cNvSpPr/>
          <p:nvPr/>
        </p:nvSpPr>
        <p:spPr>
          <a:xfrm>
            <a:off x="9659639" y="873149"/>
            <a:ext cx="522514" cy="1925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17D46D4C-FA52-47BB-B573-FBA804CA8279}"/>
              </a:ext>
            </a:extLst>
          </p:cNvPr>
          <p:cNvPicPr>
            <a:picLocks noChangeAspect="1"/>
          </p:cNvPicPr>
          <p:nvPr/>
        </p:nvPicPr>
        <p:blipFill>
          <a:blip r:embed="rId2"/>
          <a:stretch>
            <a:fillRect/>
          </a:stretch>
        </p:blipFill>
        <p:spPr>
          <a:xfrm>
            <a:off x="4448998" y="1184856"/>
            <a:ext cx="7512436" cy="5410478"/>
          </a:xfrm>
          <a:prstGeom prst="rect">
            <a:avLst/>
          </a:prstGeom>
        </p:spPr>
      </p:pic>
    </p:spTree>
    <p:extLst>
      <p:ext uri="{BB962C8B-B14F-4D97-AF65-F5344CB8AC3E}">
        <p14:creationId xmlns:p14="http://schemas.microsoft.com/office/powerpoint/2010/main" val="2656276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96715" y="2792990"/>
            <a:ext cx="10993549" cy="1475013"/>
          </a:xfrm>
        </p:spPr>
        <p:txBody>
          <a:bodyPr>
            <a:normAutofit fontScale="90000"/>
          </a:bodyPr>
          <a:lstStyle/>
          <a:p>
            <a:pPr lvl="0">
              <a:lnSpc>
                <a:spcPct val="110000"/>
              </a:lnSpc>
              <a:spcBef>
                <a:spcPct val="20000"/>
              </a:spcBef>
              <a:spcAft>
                <a:spcPts val="600"/>
              </a:spcAft>
              <a:buClr>
                <a:srgbClr val="1CADE4"/>
              </a:buClr>
              <a:buSzPct val="92000"/>
            </a:pPr>
            <a:r>
              <a:rPr lang="en-US" dirty="0"/>
              <a:t>How do we give context for the abstract volumetric score? </a:t>
            </a:r>
            <a:br>
              <a:rPr lang="en-US" dirty="0"/>
            </a:br>
            <a:r>
              <a:rPr lang="en-GB" sz="1700" cap="none" dirty="0">
                <a:solidFill>
                  <a:prstClr val="black">
                    <a:lumMod val="75000"/>
                    <a:lumOff val="25000"/>
                  </a:prstClr>
                </a:solidFill>
                <a:latin typeface="Franklin Gothic Book" panose="020B0502020104020203"/>
                <a:ea typeface="+mn-ea"/>
                <a:cs typeface="+mn-cs"/>
              </a:rPr>
              <a:t>Using simulations of VRU distance, i.e. the distance away from the cab that a number of VRU simulations are located at whilst just allowing the head and neck to be visible. </a:t>
            </a:r>
            <a:br>
              <a:rPr lang="en-GB" sz="1700" cap="none" dirty="0">
                <a:solidFill>
                  <a:prstClr val="black">
                    <a:lumMod val="75000"/>
                    <a:lumOff val="25000"/>
                  </a:prstClr>
                </a:solidFill>
                <a:latin typeface="Franklin Gothic Book" panose="020B0502020104020203"/>
                <a:ea typeface="+mn-ea"/>
                <a:cs typeface="+mn-cs"/>
              </a:rPr>
            </a:br>
            <a:endParaRPr lang="en-US" dirty="0">
              <a:latin typeface="+mn-lt"/>
            </a:endParaRP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229358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137a027-612c-4469-b9b0-47ca7f98f3be"/>
</p:tagLst>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fed0414f-9f51-401e-827b-a8c57b0555b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F12D48FD714BA429D1A233797B227A8" ma:contentTypeVersion="13" ma:contentTypeDescription="Create a new document." ma:contentTypeScope="" ma:versionID="5d384358f8f2a0efabac73ab3ce6b82b">
  <xsd:schema xmlns:xsd="http://www.w3.org/2001/XMLSchema" xmlns:xs="http://www.w3.org/2001/XMLSchema" xmlns:p="http://schemas.microsoft.com/office/2006/metadata/properties" xmlns:ns3="db0645f4-2af9-4dce-b774-fa0c19e05152" xmlns:ns4="fed0414f-9f51-401e-827b-a8c57b0555b9" targetNamespace="http://schemas.microsoft.com/office/2006/metadata/properties" ma:root="true" ma:fieldsID="ff8afeb50c40283844fb650b9ea9008c" ns3:_="" ns4:_="">
    <xsd:import namespace="db0645f4-2af9-4dce-b774-fa0c19e05152"/>
    <xsd:import namespace="fed0414f-9f51-401e-827b-a8c57b0555b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0645f4-2af9-4dce-b774-fa0c19e0515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d0414f-9f51-401e-827b-a8c57b0555b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289AE2-D2AE-49D1-AFAC-3A79F6794255}">
  <ds:schemaRefs>
    <ds:schemaRef ds:uri="http://purl.org/dc/elements/1.1/"/>
    <ds:schemaRef ds:uri="db0645f4-2af9-4dce-b774-fa0c19e05152"/>
    <ds:schemaRef ds:uri="http://schemas.openxmlformats.org/package/2006/metadata/core-properties"/>
    <ds:schemaRef ds:uri="http://purl.org/dc/dcmitype/"/>
    <ds:schemaRef ds:uri="http://purl.org/dc/terms/"/>
    <ds:schemaRef ds:uri="http://schemas.microsoft.com/office/2006/documentManagement/types"/>
    <ds:schemaRef ds:uri="http://schemas.microsoft.com/office/2006/metadata/properties"/>
    <ds:schemaRef ds:uri="fed0414f-9f51-401e-827b-a8c57b0555b9"/>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8041FA64-185D-4306-B3A4-5F2C1BC2BC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0645f4-2af9-4dce-b774-fa0c19e05152"/>
    <ds:schemaRef ds:uri="fed0414f-9f51-401e-827b-a8c57b0555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27BD4C1-B6B1-4715-ABF9-E660A51A4E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{C72DF44F-A572-4D71-9EA7-E993B5A56413}tf33552983</Template>
  <TotalTime>3406</TotalTime>
  <Words>4253</Words>
  <Application>Microsoft Office PowerPoint</Application>
  <PresentationFormat>Breedbeeld</PresentationFormat>
  <Paragraphs>460</Paragraphs>
  <Slides>35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35</vt:i4>
      </vt:variant>
    </vt:vector>
  </HeadingPairs>
  <TitlesOfParts>
    <vt:vector size="40" baseType="lpstr">
      <vt:lpstr>Arial</vt:lpstr>
      <vt:lpstr>Franklin Gothic Book</vt:lpstr>
      <vt:lpstr>Franklin Gothic Demi</vt:lpstr>
      <vt:lpstr>Wingdings 2</vt:lpstr>
      <vt:lpstr>DividendVTI</vt:lpstr>
      <vt:lpstr>Summary of the development of the UNECE Direct vision Standard for Heavy Goods vehicles</vt:lpstr>
      <vt:lpstr>Objectives</vt:lpstr>
      <vt:lpstr>Why and how the London direct vision standard was defined</vt:lpstr>
      <vt:lpstr>Why and how the London direct vision standard was defined  Accident data analysis supporting the requirement for a DVS</vt:lpstr>
      <vt:lpstr>Why and how the London direct vision standard was defined   The volumetric method</vt:lpstr>
      <vt:lpstr>Why and how the London direct vision standard was defined   Standardised eye point</vt:lpstr>
      <vt:lpstr>The volumetric method – Worked example results</vt:lpstr>
      <vt:lpstr>The volumetric method</vt:lpstr>
      <vt:lpstr>How do we give context for the abstract volumetric score?  Using simulations of VRU distance, i.e. the distance away from the cab that a number of VRU simulations are located at whilst just allowing the head and neck to be visible.  </vt:lpstr>
      <vt:lpstr>Why do we use VRU distance? </vt:lpstr>
      <vt:lpstr>How are the VRU simulations defined and used</vt:lpstr>
      <vt:lpstr>Example VRU distance result</vt:lpstr>
      <vt:lpstr>PowerPoint-presentatie</vt:lpstr>
      <vt:lpstr>PowerPoint-presentatie</vt:lpstr>
      <vt:lpstr>PowerPoint-presentatie</vt:lpstr>
      <vt:lpstr>PowerPoint-presentatie</vt:lpstr>
      <vt:lpstr>OVERVIEW OF Limit Proposals so FAR</vt:lpstr>
      <vt:lpstr>common Principles</vt:lpstr>
      <vt:lpstr>Problems</vt:lpstr>
      <vt:lpstr>Proposals for Limit values (VRU distance) tabled since Osaka</vt:lpstr>
      <vt:lpstr>Converting the VRU distances to volume</vt:lpstr>
      <vt:lpstr>Recent proposals converted to Volume Using Current (corrected) approach</vt:lpstr>
      <vt:lpstr>Appendix – details of proposals with values as they were at the time</vt:lpstr>
      <vt:lpstr>13th VRU PROXI - OSAKA</vt:lpstr>
      <vt:lpstr>13th VRU PROXI - OSAKA</vt:lpstr>
      <vt:lpstr>13th VRU PROXI - OSAKA</vt:lpstr>
      <vt:lpstr>13th VRU PROXI - OSAKA</vt:lpstr>
      <vt:lpstr>13th VRU PROXI - OSAKA</vt:lpstr>
      <vt:lpstr>14th VRU PROXI - WEB</vt:lpstr>
      <vt:lpstr>14th VRU PROXI - WEB</vt:lpstr>
      <vt:lpstr>14th VRU PROXI - WEB</vt:lpstr>
      <vt:lpstr>15th VRU PROXI - WEB</vt:lpstr>
      <vt:lpstr>15th VRU PROXI - WEB</vt:lpstr>
      <vt:lpstr>16th VRU PROXI - WEB</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Force for differential dvs limits</dc:title>
  <dc:creator>Iain Knight</dc:creator>
  <cp:lastModifiedBy>Johan Broeders</cp:lastModifiedBy>
  <cp:revision>220</cp:revision>
  <dcterms:created xsi:type="dcterms:W3CDTF">2020-09-07T09:03:39Z</dcterms:created>
  <dcterms:modified xsi:type="dcterms:W3CDTF">2021-03-09T13:06:38Z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0x0101006F12D48FD714BA429D1A233797B227A8</vt:lpwstr>
  </property>
</Properties>
</file>