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6" r:id="rId5"/>
    <p:sldId id="268" r:id="rId6"/>
    <p:sldId id="267" r:id="rId7"/>
    <p:sldId id="265" r:id="rId8"/>
  </p:sldIdLst>
  <p:sldSz cx="12192000" cy="6858000"/>
  <p:notesSz cx="6724650" cy="97742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2814" autoAdjust="0"/>
  </p:normalViewPr>
  <p:slideViewPr>
    <p:cSldViewPr snapToGrid="0" snapToObjects="1">
      <p:cViewPr varScale="1">
        <p:scale>
          <a:sx n="68" d="100"/>
          <a:sy n="68" d="100"/>
        </p:scale>
        <p:origin x="616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11-6-2021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11-6-2021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11-6-2021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11-6-2021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11-6-2021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11-6-2021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11-6-2021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11-6-2021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11-6-2021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11-6-2021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Report to 184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WP.29 session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from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the 41</a:t>
            </a:r>
            <a:r>
              <a:rPr lang="en-GB" sz="5400" b="1" i="1" baseline="30000" dirty="0">
                <a:solidFill>
                  <a:schemeClr val="tx1"/>
                </a:solidFill>
              </a:rPr>
              <a:t>st</a:t>
            </a:r>
            <a:r>
              <a:rPr lang="en-GB" sz="5400" b="1" i="1" dirty="0">
                <a:solidFill>
                  <a:schemeClr val="tx1"/>
                </a:solidFill>
              </a:rPr>
              <a:t> IWG on DETA meeting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Transmitted by the IWG on DETA				informal document WP.29-184-XX</a:t>
            </a:r>
            <a:br>
              <a:rPr lang="en-GB" sz="1600" b="0" dirty="0"/>
            </a:br>
            <a:r>
              <a:rPr lang="en-GB" sz="1600" b="0" dirty="0"/>
              <a:t>							184</a:t>
            </a:r>
            <a:r>
              <a:rPr lang="en-GB" sz="1600" b="0" baseline="30000" dirty="0"/>
              <a:t>nd</a:t>
            </a:r>
            <a:r>
              <a:rPr lang="en-GB" sz="1600" b="0" dirty="0"/>
              <a:t> WP.29, agenda item 4.5</a:t>
            </a:r>
            <a:br>
              <a:rPr lang="en-GB" sz="1600" b="0" dirty="0"/>
            </a:br>
            <a:r>
              <a:rPr lang="en-GB" sz="1600" b="0" dirty="0"/>
              <a:t>							(document DETA-41-07e)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7877" y="1700013"/>
            <a:ext cx="11206194" cy="4388369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solidFill>
                  <a:schemeClr val="tx1"/>
                </a:solidFill>
              </a:rPr>
              <a:t>DETA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Database for the Exchange of Approval documentation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  <a:p>
            <a:pPr>
              <a:buFont typeface="Wingdings"/>
              <a:buChar char="à"/>
              <a:tabLst>
                <a:tab pos="441325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is the secure internet database to circulate approvals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and its attachments,</a:t>
            </a:r>
          </a:p>
          <a:p>
            <a:pPr marL="0" indent="0">
              <a:buNone/>
              <a:tabLst>
                <a:tab pos="441325" algn="l"/>
              </a:tabLst>
            </a:pP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	</a:t>
            </a:r>
            <a:r>
              <a:rPr lang="en-US" sz="3200" dirty="0">
                <a:solidFill>
                  <a:schemeClr val="tx1"/>
                </a:solidFill>
              </a:rPr>
              <a:t>as required to be established by the UNECE,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according to the 1958 Agreement Revision 3.</a:t>
            </a:r>
          </a:p>
          <a:p>
            <a:pPr marL="0" indent="0">
              <a:buNone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15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DETA is still under development but</a:t>
            </a:r>
            <a:r>
              <a:rPr lang="en-GB" sz="2800" b="1" dirty="0">
                <a:solidFill>
                  <a:schemeClr val="tx1"/>
                </a:solidFill>
              </a:rPr>
              <a:t> since May 2019 </a:t>
            </a:r>
            <a:r>
              <a:rPr lang="en-US" sz="2800" b="1" dirty="0">
                <a:solidFill>
                  <a:schemeClr val="tx1"/>
                </a:solidFill>
              </a:rPr>
              <a:t>ready to be used for it base purpose: 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  </a:t>
            </a:r>
            <a:r>
              <a:rPr lang="en-US" sz="2800" dirty="0">
                <a:solidFill>
                  <a:schemeClr val="tx1"/>
                </a:solidFill>
              </a:rPr>
              <a:t>exchanging UNECE approval documentation between the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  Contracting Parties to the 1958 Agreement.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31 Contracting Parties have notified their DETA Focal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App. 8500 approvals uploaded  (E1, E4, E5, E8, E13, E17, E18, E20, E22, E43)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App. 5400 manufacturers are uploaded and could be selected by TAA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13 Manufacturer have access to DETA (their own approvals)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(manufacturer’s access is to be requested via their approval authority and to be forwarded to the DETA Administrator)</a:t>
            </a: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296601"/>
            <a:ext cx="11697077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Financing of DETA by UNECE </a:t>
            </a:r>
            <a:endParaRPr lang="en-US" sz="32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No regular Budget for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Further steps on UNECE level necessary </a:t>
            </a:r>
          </a:p>
          <a:p>
            <a:pPr marL="3657600" lvl="8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de-DE" sz="28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dedicated</a:t>
            </a:r>
            <a:r>
              <a:rPr lang="de-DE" sz="28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meeting</a:t>
            </a:r>
            <a:r>
              <a:rPr lang="de-DE" sz="28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still open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pPr marL="0" lvl="1" indent="0">
              <a:buClr>
                <a:schemeClr val="accent1"/>
              </a:buClr>
              <a:buSzPct val="90000"/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Mass Upload Functionality </a:t>
            </a:r>
            <a:r>
              <a:rPr lang="en-US" sz="3200" dirty="0">
                <a:solidFill>
                  <a:srgbClr val="000000"/>
                </a:solidFill>
                <a:sym typeface="Wingdings" panose="05000000000000000000" pitchFamily="2" charset="2"/>
              </a:rPr>
              <a:t> implementation in 2021 possible 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Developments – 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43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296601"/>
            <a:ext cx="11697077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2">
                    <a:lumMod val="75000"/>
                  </a:schemeClr>
                </a:solidFill>
              </a:rPr>
              <a:t>Contracting and implementation UI / DOC</a:t>
            </a: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2">
                    <a:lumMod val="75000"/>
                  </a:schemeClr>
                </a:solidFill>
              </a:rPr>
              <a:t>Two factor authentication</a:t>
            </a: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2">
                    <a:lumMod val="75000"/>
                  </a:schemeClr>
                </a:solidFill>
              </a:rPr>
              <a:t>… </a:t>
            </a:r>
          </a:p>
          <a:p>
            <a:pPr lvl="4">
              <a:buClr>
                <a:srgbClr val="E36B1E"/>
              </a:buClr>
              <a:buNone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Developments – open issues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494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67748" y="1700013"/>
            <a:ext cx="11424859" cy="4388369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>
                <a:solidFill>
                  <a:schemeClr val="tx1"/>
                </a:solidFill>
              </a:rPr>
              <a:t>WP.29 is requested to consider </a:t>
            </a:r>
          </a:p>
          <a:p>
            <a:pPr marL="0" indent="0">
              <a:buNone/>
            </a:pPr>
            <a:endParaRPr lang="nl-NL" sz="32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3200" dirty="0"/>
              <a:t>The mandate for the IWG on DETA expires June 2021.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sz="3200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sz="3200" dirty="0"/>
              <a:t> Extension with two more years requested due to the 	development of the </a:t>
            </a:r>
            <a:r>
              <a:rPr lang="en-US" sz="3200" dirty="0" err="1"/>
              <a:t>DoC</a:t>
            </a:r>
            <a:r>
              <a:rPr lang="en-US" sz="3200" dirty="0"/>
              <a:t>, UI and more functionalities.</a:t>
            </a:r>
            <a:endParaRPr lang="nl-NL" sz="3200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Questions to WP.29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408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700013"/>
            <a:ext cx="11033781" cy="4388369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>
                <a:solidFill>
                  <a:schemeClr val="tx1"/>
                </a:solidFill>
              </a:rPr>
              <a:t>WP.29 is requested to consider the endorsement of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0000"/>
                </a:solidFill>
              </a:rPr>
              <a:t>confirmation on ……(</a:t>
            </a:r>
            <a:r>
              <a:rPr lang="en-US" sz="3200" dirty="0" err="1">
                <a:solidFill>
                  <a:srgbClr val="FF0000"/>
                </a:solidFill>
              </a:rPr>
              <a:t>tbd</a:t>
            </a:r>
            <a:r>
              <a:rPr lang="en-US" sz="3200" dirty="0">
                <a:solidFill>
                  <a:srgbClr val="FF0000"/>
                </a:solidFill>
              </a:rPr>
              <a:t>)……….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sz="3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sz="3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Questions to WP.29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07168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354</Words>
  <Application>Microsoft Office PowerPoint</Application>
  <PresentationFormat>Breitbild</PresentationFormat>
  <Paragraphs>51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Systeemlettertype</vt:lpstr>
      <vt:lpstr>Times New Roman</vt:lpstr>
      <vt:lpstr>Wingdings</vt:lpstr>
      <vt:lpstr>Zapf Dingbats</vt:lpstr>
      <vt:lpstr>Blank</vt:lpstr>
      <vt:lpstr>Transmitted by the IWG on DETA    informal document WP.29-184-XX        184nd WP.29, agenda item 4.5        (document DETA-41-07e)</vt:lpstr>
      <vt:lpstr>State of play</vt:lpstr>
      <vt:lpstr>State of play</vt:lpstr>
      <vt:lpstr>State of play – Developments – state of play</vt:lpstr>
      <vt:lpstr>State of play – Developments – open issues</vt:lpstr>
      <vt:lpstr>Questions to WP.29</vt:lpstr>
      <vt:lpstr>Questions to WP.29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Paeslack, Sven</cp:lastModifiedBy>
  <cp:revision>110</cp:revision>
  <cp:lastPrinted>2020-03-04T08:59:34Z</cp:lastPrinted>
  <dcterms:created xsi:type="dcterms:W3CDTF">2019-02-28T13:58:20Z</dcterms:created>
  <dcterms:modified xsi:type="dcterms:W3CDTF">2021-06-11T13:10:08Z</dcterms:modified>
</cp:coreProperties>
</file>