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889" r:id="rId2"/>
    <p:sldId id="2770" r:id="rId3"/>
    <p:sldId id="2764" r:id="rId4"/>
    <p:sldId id="2777" r:id="rId5"/>
    <p:sldId id="2778" r:id="rId6"/>
    <p:sldId id="2779" r:id="rId7"/>
    <p:sldId id="913" r:id="rId8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8" d="100"/>
          <a:sy n="108" d="100"/>
        </p:scale>
        <p:origin x="8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F43C1-4994-4078-8036-238646910302}" type="datetimeFigureOut">
              <a:rPr lang="fr-FR" smtClean="0"/>
              <a:t>22/03/2021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35AF9-A334-4EFF-9C39-1F4D210900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642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DB5E3-C477-CC4C-8674-BAC7A05625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806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DB5E3-C477-CC4C-8674-BAC7A05625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77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DB5E3-C477-CC4C-8674-BAC7A05625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478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DB5E3-C477-CC4C-8674-BAC7A05625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353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DB5E3-C477-CC4C-8674-BAC7A05625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72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584200" y="2462409"/>
            <a:ext cx="8229600" cy="1143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vert="horz" lIns="121613" tIns="60823" rIns="121613" bIns="60823" rtlCol="0" anchor="ctr">
            <a:noAutofit/>
          </a:bodyPr>
          <a:lstStyle>
            <a:lvl1pPr algn="ctr" defTabSz="455613" rtl="0" eaLnBrk="1" latinLnBrk="0" hangingPunct="1">
              <a:spcBef>
                <a:spcPct val="0"/>
              </a:spcBef>
              <a:buNone/>
              <a:defRPr lang="fr-FR" sz="2772" b="1" i="1" kern="1200" cap="all" baseline="0" dirty="0">
                <a:solidFill>
                  <a:srgbClr val="27509B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 algn="r" defTabSz="455613" rtl="0" eaLnBrk="1" latinLnBrk="0" hangingPunct="1">
              <a:spcBef>
                <a:spcPct val="0"/>
              </a:spcBef>
              <a:buNone/>
            </a:pPr>
            <a:r>
              <a:rPr lang="fr-FR" dirty="0"/>
              <a:t>TITLE</a:t>
            </a:r>
          </a:p>
        </p:txBody>
      </p:sp>
      <p:sp>
        <p:nvSpPr>
          <p:cNvPr id="1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85921" y="3662672"/>
            <a:ext cx="3427884" cy="461061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121624" tIns="60831" rIns="121624" bIns="60831"/>
          <a:lstStyle>
            <a:lvl1pPr marL="0" indent="0" algn="ctr" defTabSz="455613" rtl="0" eaLnBrk="1" latinLnBrk="0" hangingPunct="1">
              <a:spcBef>
                <a:spcPct val="20000"/>
              </a:spcBef>
              <a:buFont typeface="Arial"/>
              <a:buNone/>
              <a:defRPr lang="fr-FR" sz="1798" kern="1200" baseline="0" noProof="0" dirty="0">
                <a:solidFill>
                  <a:srgbClr val="27509B"/>
                </a:solidFill>
                <a:latin typeface="Arial" panose="020B0604020202020204" pitchFamily="34" charset="0"/>
                <a:ea typeface="+mn-ea"/>
                <a:cs typeface="Arial"/>
              </a:defRPr>
            </a:lvl1pPr>
            <a:lvl2pPr marL="45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2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7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3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8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4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735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4"/>
          <p:cNvSpPr>
            <a:spLocks noGrp="1"/>
          </p:cNvSpPr>
          <p:nvPr>
            <p:ph sz="quarter" idx="10"/>
          </p:nvPr>
        </p:nvSpPr>
        <p:spPr>
          <a:xfrm>
            <a:off x="457204" y="1066802"/>
            <a:ext cx="8229597" cy="4810138"/>
          </a:xfrm>
          <a:prstGeom prst="rect">
            <a:avLst/>
          </a:prstGeom>
        </p:spPr>
        <p:txBody>
          <a:bodyPr lIns="121624" tIns="60831" rIns="121624" bIns="60831"/>
          <a:lstStyle>
            <a:lvl1pPr>
              <a:defRPr lang="fr-FR" sz="1798" kern="1200" noProof="0" dirty="0" smtClean="0">
                <a:solidFill>
                  <a:srgbClr val="595959"/>
                </a:solidFill>
                <a:latin typeface="Arial"/>
                <a:ea typeface="+mn-ea"/>
                <a:cs typeface="Arial"/>
              </a:defRPr>
            </a:lvl1pPr>
            <a:lvl2pPr marL="740372" indent="-284769">
              <a:buFontTx/>
              <a:buBlip>
                <a:blip r:embed="rId2"/>
              </a:buBlip>
              <a:defRPr lang="fr-FR" sz="1573" kern="1200" noProof="0" dirty="0" smtClean="0">
                <a:solidFill>
                  <a:srgbClr val="595959"/>
                </a:solidFill>
                <a:latin typeface="Arial"/>
                <a:ea typeface="+mn-ea"/>
                <a:cs typeface="Arial"/>
              </a:defRPr>
            </a:lvl2pPr>
            <a:lvl3pPr marL="1139032" indent="-227797">
              <a:buFontTx/>
              <a:buBlip>
                <a:blip r:embed="rId3"/>
              </a:buBlip>
              <a:defRPr lang="fr-FR" sz="1423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594641" indent="-227797">
              <a:buFont typeface="Wingdings" panose="05000000000000000000" pitchFamily="2" charset="2"/>
              <a:buChar char="§"/>
              <a:defRPr lang="fr-FR" sz="1423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0258" indent="-227797">
              <a:buFont typeface="Arial" panose="020B0604020202020204" pitchFamily="34" charset="0"/>
              <a:buChar char="•"/>
              <a:defRPr lang="en-GB" sz="1423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455613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fr-FR" dirty="0"/>
              <a:t>Modifier les styles du texte du masque</a:t>
            </a:r>
          </a:p>
          <a:p>
            <a:pPr marL="740372" lvl="1" indent="-284769" algn="l" defTabSz="455613" rtl="0" eaLnBrk="1" latinLnBrk="0" hangingPunct="1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fr-FR" dirty="0"/>
              <a:t>Deuxième niveau</a:t>
            </a:r>
          </a:p>
          <a:p>
            <a:pPr marL="1139032" lvl="2" indent="-227797" algn="l" defTabSz="455613" rtl="0" eaLnBrk="1" latinLnBrk="0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fr-FR" dirty="0"/>
              <a:t>Troisième niveau</a:t>
            </a:r>
          </a:p>
          <a:p>
            <a:pPr marL="1594641" lvl="3" indent="-227797" algn="l" defTabSz="45561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fr-FR" dirty="0"/>
              <a:t>Quatrième niveau</a:t>
            </a:r>
          </a:p>
          <a:p>
            <a:pPr marL="2050258" lvl="4" indent="-227797" algn="l" defTabSz="45561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2" name="Titre 3"/>
          <p:cNvSpPr>
            <a:spLocks noGrp="1"/>
          </p:cNvSpPr>
          <p:nvPr>
            <p:ph type="title" hasCustomPrompt="1"/>
          </p:nvPr>
        </p:nvSpPr>
        <p:spPr>
          <a:xfrm>
            <a:off x="457203" y="146012"/>
            <a:ext cx="7886700" cy="644068"/>
          </a:xfrm>
          <a:prstGeom prst="rect">
            <a:avLst/>
          </a:prstGeom>
        </p:spPr>
        <p:txBody>
          <a:bodyPr lIns="121624" tIns="60831" rIns="121624" bIns="60831" anchor="ctr"/>
          <a:lstStyle>
            <a:lvl1pPr algn="l" defTabSz="455613" rtl="0" eaLnBrk="1" latinLnBrk="0" hangingPunct="1">
              <a:spcBef>
                <a:spcPct val="0"/>
              </a:spcBef>
              <a:buNone/>
              <a:defRPr lang="en-GB" sz="2772" b="1" i="1" kern="1200" cap="all" baseline="0" dirty="0">
                <a:solidFill>
                  <a:srgbClr val="27509B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201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600" y="3403602"/>
            <a:ext cx="38100" cy="38100"/>
          </a:xfrm>
          <a:prstGeom prst="rect">
            <a:avLst/>
          </a:prstGeom>
        </p:spPr>
      </p:pic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4905" y="6603765"/>
            <a:ext cx="436133" cy="24005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8373236F-A915-0744-BEC1-6CC85BABB131}" type="slidenum"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161483"/>
            <a:ext cx="8229600" cy="365736"/>
          </a:xfrm>
          <a:prstGeom prst="rect">
            <a:avLst/>
          </a:prstGeom>
        </p:spPr>
        <p:txBody>
          <a:bodyPr/>
          <a:lstStyle>
            <a:lvl1pPr algn="l">
              <a:defRPr sz="18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CLICK AND MODIFY TITLE</a:t>
            </a:r>
          </a:p>
        </p:txBody>
      </p:sp>
      <p:sp>
        <p:nvSpPr>
          <p:cNvPr id="19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745131"/>
            <a:ext cx="8229600" cy="2909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00" b="1" i="1">
                <a:solidFill>
                  <a:srgbClr val="2750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CLICK TO CHANGE SUBTITLE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36095"/>
            <a:ext cx="8229600" cy="45900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E500"/>
              </a:buClr>
              <a:buFont typeface="Wingdings" charset="2"/>
              <a:buChar char=""/>
              <a:defRPr sz="2000" b="1" i="1" baseline="0">
                <a:solidFill>
                  <a:srgbClr val="2750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FFE500"/>
              </a:buClr>
              <a:buSzPct val="100000"/>
              <a:buFont typeface="Lucida Grande"/>
              <a:buChar char="●"/>
              <a:defRPr sz="1800" b="1">
                <a:solidFill>
                  <a:srgbClr val="2750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FFE500"/>
              </a:buClr>
              <a:buFont typeface="Lucida Grande"/>
              <a:buChar char="&gt;"/>
              <a:defRPr sz="1800">
                <a:solidFill>
                  <a:srgbClr val="2750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FFE500"/>
              </a:buClr>
              <a:buFont typeface="Lucida Grande"/>
              <a:buChar char="▸"/>
              <a:defRPr sz="1400">
                <a:solidFill>
                  <a:srgbClr val="2750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FFE500"/>
              </a:buClr>
              <a:buFont typeface="Lucida Grande"/>
              <a:buChar char="◼"/>
              <a:defRPr sz="1200">
                <a:solidFill>
                  <a:srgbClr val="2750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CLICK TO MODIFY MASK TEXT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342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ogo etrto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812360" y="0"/>
            <a:ext cx="1328545" cy="1268760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0" y="6381328"/>
            <a:ext cx="9144000" cy="0"/>
          </a:xfrm>
          <a:prstGeom prst="line">
            <a:avLst/>
          </a:prstGeom>
          <a:ln w="22225">
            <a:solidFill>
              <a:srgbClr val="000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 userDrawn="1"/>
        </p:nvCxnSpPr>
        <p:spPr>
          <a:xfrm>
            <a:off x="0" y="548680"/>
            <a:ext cx="7956376" cy="0"/>
          </a:xfrm>
          <a:prstGeom prst="line">
            <a:avLst/>
          </a:prstGeom>
          <a:ln w="22225">
            <a:solidFill>
              <a:srgbClr val="000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AAC1B5-B03F-4440-894B-95CD55F2C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628800"/>
            <a:ext cx="8229600" cy="2952328"/>
          </a:xfrm>
        </p:spPr>
        <p:txBody>
          <a:bodyPr/>
          <a:lstStyle/>
          <a:p>
            <a:r>
              <a:rPr lang="fr-BE" b="0" i="0" dirty="0">
                <a:solidFill>
                  <a:schemeClr val="tx1"/>
                </a:solidFill>
              </a:rPr>
              <a:t>ETRTO Concept </a:t>
            </a:r>
            <a:r>
              <a:rPr lang="fr-BE" b="0" i="0" dirty="0" err="1">
                <a:solidFill>
                  <a:schemeClr val="tx1"/>
                </a:solidFill>
              </a:rPr>
              <a:t>proposal</a:t>
            </a:r>
            <a:r>
              <a:rPr lang="fr-BE" b="0" i="0" dirty="0">
                <a:solidFill>
                  <a:schemeClr val="tx1"/>
                </a:solidFill>
              </a:rPr>
              <a:t> for </a:t>
            </a:r>
            <a:r>
              <a:rPr lang="fr-BE" b="0" i="0" dirty="0" err="1">
                <a:solidFill>
                  <a:schemeClr val="tx1"/>
                </a:solidFill>
              </a:rPr>
              <a:t>addressing</a:t>
            </a:r>
            <a:r>
              <a:rPr lang="fr-BE" b="0" i="0" dirty="0">
                <a:solidFill>
                  <a:schemeClr val="tx1"/>
                </a:solidFill>
              </a:rPr>
              <a:t> </a:t>
            </a:r>
            <a:r>
              <a:rPr lang="fr-BE" b="0" i="0" dirty="0" err="1">
                <a:solidFill>
                  <a:schemeClr val="tx1"/>
                </a:solidFill>
              </a:rPr>
              <a:t>wet</a:t>
            </a:r>
            <a:r>
              <a:rPr lang="fr-BE" b="0" i="0" dirty="0">
                <a:solidFill>
                  <a:schemeClr val="tx1"/>
                </a:solidFill>
              </a:rPr>
              <a:t> grip on </a:t>
            </a:r>
            <a:r>
              <a:rPr lang="fr-BE" b="0" i="0" dirty="0" err="1">
                <a:solidFill>
                  <a:schemeClr val="tx1"/>
                </a:solidFill>
              </a:rPr>
              <a:t>worn</a:t>
            </a:r>
            <a:r>
              <a:rPr lang="fr-BE" b="0" i="0" dirty="0">
                <a:solidFill>
                  <a:schemeClr val="tx1"/>
                </a:solidFill>
              </a:rPr>
              <a:t> </a:t>
            </a:r>
            <a:r>
              <a:rPr lang="fr-BE" b="0" i="0" dirty="0" err="1">
                <a:solidFill>
                  <a:schemeClr val="tx1"/>
                </a:solidFill>
              </a:rPr>
              <a:t>tyre</a:t>
            </a:r>
            <a:r>
              <a:rPr lang="fr-BE" b="0" i="0" dirty="0">
                <a:solidFill>
                  <a:schemeClr val="tx1"/>
                </a:solidFill>
              </a:rPr>
              <a:t> </a:t>
            </a:r>
            <a:r>
              <a:rPr lang="fr-BE" b="0" i="0" dirty="0" err="1">
                <a:solidFill>
                  <a:schemeClr val="tx1"/>
                </a:solidFill>
              </a:rPr>
              <a:t>requirements</a:t>
            </a:r>
            <a:r>
              <a:rPr lang="fr-BE" b="0" i="0" dirty="0">
                <a:solidFill>
                  <a:schemeClr val="tx1"/>
                </a:solidFill>
              </a:rPr>
              <a:t> for C2 and C3 tyres</a:t>
            </a:r>
            <a:endParaRPr lang="fr-FR" b="0" i="0" dirty="0">
              <a:solidFill>
                <a:schemeClr val="tx1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F01E9F-EDAE-43EC-AB85-A10D97860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6056" y="4941168"/>
            <a:ext cx="3737744" cy="461061"/>
          </a:xfrm>
        </p:spPr>
        <p:txBody>
          <a:bodyPr/>
          <a:lstStyle/>
          <a:p>
            <a:r>
              <a:rPr lang="fr-BE" dirty="0">
                <a:solidFill>
                  <a:schemeClr val="tx1"/>
                </a:solidFill>
              </a:rPr>
              <a:t>IWG WGWT March 23rd 2021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D159A40C-64FB-4130-A8C4-46537312F3AE}"/>
              </a:ext>
            </a:extLst>
          </p:cNvPr>
          <p:cNvSpPr txBox="1">
            <a:spLocks/>
          </p:cNvSpPr>
          <p:nvPr/>
        </p:nvSpPr>
        <p:spPr>
          <a:xfrm>
            <a:off x="5583281" y="1167739"/>
            <a:ext cx="3427884" cy="461061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121624" tIns="60831" rIns="121624" bIns="60831"/>
          <a:lstStyle>
            <a:lvl1pPr marL="0" indent="0" algn="ctr" defTabSz="455613" rtl="0" eaLnBrk="1" latinLnBrk="0" hangingPunct="1">
              <a:spcBef>
                <a:spcPct val="20000"/>
              </a:spcBef>
              <a:buFont typeface="Arial"/>
              <a:buNone/>
              <a:defRPr lang="fr-FR" sz="1798" kern="1200" baseline="0" noProof="0" dirty="0">
                <a:solidFill>
                  <a:srgbClr val="27509B"/>
                </a:solidFill>
                <a:latin typeface="Arial" panose="020B0604020202020204" pitchFamily="34" charset="0"/>
                <a:ea typeface="+mn-ea"/>
                <a:cs typeface="Arial"/>
              </a:defRPr>
            </a:lvl1pPr>
            <a:lvl2pPr marL="455562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1123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66676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2241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77807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33365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88925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44492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dirty="0">
                <a:solidFill>
                  <a:schemeClr val="tx1"/>
                </a:solidFill>
              </a:rPr>
              <a:t>Document IWG WT-19-xx</a:t>
            </a:r>
          </a:p>
          <a:p>
            <a:pPr algn="l"/>
            <a:r>
              <a:rPr lang="fr-BE" dirty="0">
                <a:solidFill>
                  <a:schemeClr val="tx1"/>
                </a:solidFill>
              </a:rPr>
              <a:t>Agenda item 7 </a:t>
            </a:r>
          </a:p>
        </p:txBody>
      </p:sp>
    </p:spTree>
    <p:extLst>
      <p:ext uri="{BB962C8B-B14F-4D97-AF65-F5344CB8AC3E}">
        <p14:creationId xmlns:p14="http://schemas.microsoft.com/office/powerpoint/2010/main" val="319395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89BE16-0383-4BD5-9CD7-13A59104D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73236F-A915-0744-BEC1-6CC85BABB131}" type="slidenum"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</a:t>
            </a:fld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EE6ED054-E6FF-4CA5-9867-8B34EC16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" y="940368"/>
            <a:ext cx="8773978" cy="579822"/>
          </a:xfrm>
        </p:spPr>
        <p:txBody>
          <a:bodyPr>
            <a:noAutofit/>
          </a:bodyPr>
          <a:lstStyle/>
          <a:p>
            <a:r>
              <a:rPr lang="fr-FR" dirty="0"/>
              <a:t>REMINDER ON THE WG PERFORMANCE EVOLUTION FOR C2/C3 </a:t>
            </a:r>
            <a:r>
              <a:rPr lang="fr-FR" dirty="0" err="1"/>
              <a:t>tyreS</a:t>
            </a:r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E390E5-82A0-4EEF-9710-589EEE4937FD}"/>
              </a:ext>
            </a:extLst>
          </p:cNvPr>
          <p:cNvSpPr txBox="1"/>
          <p:nvPr/>
        </p:nvSpPr>
        <p:spPr>
          <a:xfrm>
            <a:off x="4367882" y="4688584"/>
            <a:ext cx="4776119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BE" sz="1050" b="1" dirty="0"/>
              <a:t>The </a:t>
            </a:r>
            <a:r>
              <a:rPr lang="fr-BE" sz="1050" b="1" dirty="0" err="1"/>
              <a:t>correlation</a:t>
            </a:r>
            <a:r>
              <a:rPr lang="fr-BE" sz="1050" b="1" dirty="0"/>
              <a:t> factor R² for C2 and C3 </a:t>
            </a:r>
            <a:r>
              <a:rPr lang="fr-BE" sz="1050" b="1" dirty="0" err="1"/>
              <a:t>is</a:t>
            </a:r>
            <a:r>
              <a:rPr lang="fr-BE" sz="1050" b="1" dirty="0"/>
              <a:t> </a:t>
            </a:r>
            <a:r>
              <a:rPr lang="fr-BE" sz="1050" b="1" dirty="0" err="1"/>
              <a:t>significantly</a:t>
            </a:r>
            <a:r>
              <a:rPr lang="fr-BE" sz="1050" b="1" dirty="0"/>
              <a:t> </a:t>
            </a:r>
            <a:r>
              <a:rPr lang="fr-BE" sz="1050" b="1" dirty="0" err="1"/>
              <a:t>higher</a:t>
            </a:r>
            <a:r>
              <a:rPr lang="fr-BE" sz="1050" b="1" dirty="0"/>
              <a:t> </a:t>
            </a:r>
            <a:r>
              <a:rPr lang="fr-BE" sz="1050" b="1" dirty="0" err="1"/>
              <a:t>than</a:t>
            </a:r>
            <a:r>
              <a:rPr lang="fr-BE" sz="1050" b="1" dirty="0"/>
              <a:t> for</a:t>
            </a:r>
            <a:r>
              <a:rPr lang="fr-BE" sz="1050" b="1" dirty="0">
                <a:solidFill>
                  <a:srgbClr val="FF0000"/>
                </a:solidFill>
              </a:rPr>
              <a:t> </a:t>
            </a:r>
            <a:r>
              <a:rPr lang="fr-BE" sz="1050" b="1" dirty="0"/>
              <a:t>C1 </a:t>
            </a:r>
            <a:r>
              <a:rPr lang="fr-BE" sz="1050" b="1" dirty="0">
                <a:sym typeface="Wingdings" panose="05000000000000000000" pitchFamily="2" charset="2"/>
              </a:rPr>
              <a:t> </a:t>
            </a:r>
            <a:r>
              <a:rPr lang="fr-BE" sz="1050" b="1" dirty="0" err="1">
                <a:sym typeface="Wingdings" panose="05000000000000000000" pitchFamily="2" charset="2"/>
              </a:rPr>
              <a:t>strong</a:t>
            </a:r>
            <a:r>
              <a:rPr lang="fr-BE" sz="1050" b="1" dirty="0">
                <a:sym typeface="Wingdings" panose="05000000000000000000" pitchFamily="2" charset="2"/>
              </a:rPr>
              <a:t> </a:t>
            </a:r>
            <a:r>
              <a:rPr lang="fr-BE" sz="1050" b="1" dirty="0" err="1">
                <a:sym typeface="Wingdings" panose="05000000000000000000" pitchFamily="2" charset="2"/>
              </a:rPr>
              <a:t>wet</a:t>
            </a:r>
            <a:r>
              <a:rPr lang="fr-BE" sz="1050" b="1" dirty="0">
                <a:sym typeface="Wingdings" panose="05000000000000000000" pitchFamily="2" charset="2"/>
              </a:rPr>
              <a:t> grip performance </a:t>
            </a:r>
            <a:r>
              <a:rPr lang="fr-BE" sz="1050" b="1" dirty="0" err="1">
                <a:sym typeface="Wingdings" panose="05000000000000000000" pitchFamily="2" charset="2"/>
              </a:rPr>
              <a:t>correlation</a:t>
            </a:r>
            <a:r>
              <a:rPr lang="fr-BE" sz="1050" b="1" dirty="0">
                <a:sym typeface="Wingdings" panose="05000000000000000000" pitchFamily="2" charset="2"/>
              </a:rPr>
              <a:t> </a:t>
            </a:r>
            <a:r>
              <a:rPr lang="fr-BE" sz="1050" b="1" dirty="0" err="1">
                <a:sym typeface="Wingdings" panose="05000000000000000000" pitchFamily="2" charset="2"/>
              </a:rPr>
              <a:t>between</a:t>
            </a:r>
            <a:r>
              <a:rPr lang="fr-BE" sz="1050" b="1" dirty="0">
                <a:sym typeface="Wingdings" panose="05000000000000000000" pitchFamily="2" charset="2"/>
              </a:rPr>
              <a:t> new and </a:t>
            </a:r>
            <a:r>
              <a:rPr lang="fr-BE" sz="1050" b="1" dirty="0" err="1">
                <a:sym typeface="Wingdings" panose="05000000000000000000" pitchFamily="2" charset="2"/>
              </a:rPr>
              <a:t>worn</a:t>
            </a:r>
            <a:r>
              <a:rPr lang="fr-BE" sz="1050" b="1" dirty="0">
                <a:sym typeface="Wingdings" panose="05000000000000000000" pitchFamily="2" charset="2"/>
              </a:rPr>
              <a:t> stage</a:t>
            </a:r>
            <a:endParaRPr lang="fr-FR" sz="1050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58AC423-578E-41BC-AEBC-3BD66A036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688" y="2123664"/>
            <a:ext cx="2041712" cy="151832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10B5B8C-3A4E-4693-9130-C7403710B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186" y="3026238"/>
            <a:ext cx="1910972" cy="143144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2BE1345-4F4E-4492-A119-8161924F5B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2298" y="2123663"/>
            <a:ext cx="2041712" cy="14752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DB1D4E6-6ED0-4909-A0B3-EFD104ABC1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01" y="2163134"/>
            <a:ext cx="3437689" cy="198683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16C0435-06D0-414D-B62F-A138B01990B6}"/>
              </a:ext>
            </a:extLst>
          </p:cNvPr>
          <p:cNvSpPr txBox="1"/>
          <p:nvPr/>
        </p:nvSpPr>
        <p:spPr>
          <a:xfrm>
            <a:off x="100701" y="4680289"/>
            <a:ext cx="3442640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BE" sz="1100" b="1" dirty="0"/>
              <a:t>The </a:t>
            </a:r>
            <a:r>
              <a:rPr lang="fr-BE" sz="1100" b="1" dirty="0" err="1"/>
              <a:t>wet</a:t>
            </a:r>
            <a:r>
              <a:rPr lang="fr-BE" sz="1100" b="1" dirty="0"/>
              <a:t> grip performance drop for C2 and C3 </a:t>
            </a:r>
            <a:r>
              <a:rPr lang="fr-BE" sz="1100" b="1" dirty="0" err="1"/>
              <a:t>is</a:t>
            </a:r>
            <a:r>
              <a:rPr lang="fr-BE" sz="1100" b="1" dirty="0"/>
              <a:t> </a:t>
            </a:r>
            <a:r>
              <a:rPr lang="fr-BE" sz="1100" b="1" dirty="0" err="1"/>
              <a:t>significantly</a:t>
            </a:r>
            <a:r>
              <a:rPr lang="fr-BE" sz="1100" b="1" dirty="0"/>
              <a:t> </a:t>
            </a:r>
            <a:r>
              <a:rPr lang="fr-BE" sz="1100" b="1" dirty="0" err="1"/>
              <a:t>lower</a:t>
            </a:r>
            <a:r>
              <a:rPr lang="fr-BE" sz="1100" b="1" dirty="0"/>
              <a:t> </a:t>
            </a:r>
            <a:r>
              <a:rPr lang="fr-BE" sz="1100" b="1" dirty="0" err="1"/>
              <a:t>than</a:t>
            </a:r>
            <a:r>
              <a:rPr lang="fr-BE" sz="1100" b="1" dirty="0"/>
              <a:t> for C1</a:t>
            </a:r>
            <a:endParaRPr lang="fr-FR" sz="1100" b="1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38557CD8-7BFA-48CF-A630-CB9710336F7A}"/>
              </a:ext>
            </a:extLst>
          </p:cNvPr>
          <p:cNvCxnSpPr/>
          <p:nvPr/>
        </p:nvCxnSpPr>
        <p:spPr>
          <a:xfrm>
            <a:off x="3956538" y="1868366"/>
            <a:ext cx="0" cy="28119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E400A982-F23B-4685-87BF-F05C1D54C67D}"/>
              </a:ext>
            </a:extLst>
          </p:cNvPr>
          <p:cNvSpPr txBox="1"/>
          <p:nvPr/>
        </p:nvSpPr>
        <p:spPr>
          <a:xfrm>
            <a:off x="100701" y="1506447"/>
            <a:ext cx="34376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70C0"/>
                </a:solidFill>
              </a:rPr>
              <a:t>a. </a:t>
            </a:r>
            <a:r>
              <a:rPr lang="fr-FR" sz="1100" b="1" dirty="0" err="1">
                <a:solidFill>
                  <a:srgbClr val="0070C0"/>
                </a:solidFill>
              </a:rPr>
              <a:t>Comparison</a:t>
            </a:r>
            <a:r>
              <a:rPr lang="fr-FR" sz="1100" b="1" dirty="0">
                <a:solidFill>
                  <a:srgbClr val="0070C0"/>
                </a:solidFill>
              </a:rPr>
              <a:t> of </a:t>
            </a:r>
            <a:r>
              <a:rPr lang="fr-FR" sz="1100" b="1" dirty="0" err="1">
                <a:solidFill>
                  <a:srgbClr val="0070C0"/>
                </a:solidFill>
              </a:rPr>
              <a:t>average</a:t>
            </a:r>
            <a:r>
              <a:rPr lang="fr-FR" sz="1100" b="1" dirty="0">
                <a:solidFill>
                  <a:srgbClr val="0070C0"/>
                </a:solidFill>
              </a:rPr>
              <a:t> </a:t>
            </a:r>
            <a:r>
              <a:rPr lang="fr-FR" sz="1100" b="1" dirty="0" err="1">
                <a:solidFill>
                  <a:srgbClr val="0070C0"/>
                </a:solidFill>
              </a:rPr>
              <a:t>wet</a:t>
            </a:r>
            <a:r>
              <a:rPr lang="fr-FR" sz="1100" b="1" dirty="0">
                <a:solidFill>
                  <a:srgbClr val="0070C0"/>
                </a:solidFill>
              </a:rPr>
              <a:t> grip performance drop C1 </a:t>
            </a:r>
            <a:r>
              <a:rPr lang="fr-FR" sz="1100" dirty="0">
                <a:solidFill>
                  <a:srgbClr val="0070C0"/>
                </a:solidFill>
              </a:rPr>
              <a:t>(</a:t>
            </a:r>
            <a:r>
              <a:rPr lang="fr-FR" sz="1100" dirty="0" err="1">
                <a:solidFill>
                  <a:srgbClr val="0070C0"/>
                </a:solidFill>
              </a:rPr>
              <a:t>ref</a:t>
            </a:r>
            <a:r>
              <a:rPr lang="fr-FR" sz="1100" dirty="0">
                <a:solidFill>
                  <a:srgbClr val="0070C0"/>
                </a:solidFill>
              </a:rPr>
              <a:t> GRB-69-08), </a:t>
            </a:r>
            <a:r>
              <a:rPr lang="fr-FR" sz="1100" b="1" dirty="0">
                <a:solidFill>
                  <a:srgbClr val="0070C0"/>
                </a:solidFill>
              </a:rPr>
              <a:t>C2 and C3 </a:t>
            </a:r>
            <a:r>
              <a:rPr lang="fr-FR" sz="1100" dirty="0"/>
              <a:t>(*)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006FEB-40AE-4C14-B885-FEDB0C6E8932}"/>
              </a:ext>
            </a:extLst>
          </p:cNvPr>
          <p:cNvSpPr/>
          <p:nvPr/>
        </p:nvSpPr>
        <p:spPr>
          <a:xfrm>
            <a:off x="4360984" y="1550547"/>
            <a:ext cx="46071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070C0"/>
                </a:solidFill>
              </a:rPr>
              <a:t>b. </a:t>
            </a:r>
            <a:r>
              <a:rPr lang="fr-FR" sz="1100" b="1" dirty="0" err="1">
                <a:solidFill>
                  <a:srgbClr val="0070C0"/>
                </a:solidFill>
              </a:rPr>
              <a:t>Comparison</a:t>
            </a:r>
            <a:r>
              <a:rPr lang="fr-FR" sz="1100" b="1" dirty="0">
                <a:solidFill>
                  <a:srgbClr val="0070C0"/>
                </a:solidFill>
              </a:rPr>
              <a:t> of New / </a:t>
            </a:r>
            <a:r>
              <a:rPr lang="fr-FR" sz="1100" b="1" dirty="0" err="1">
                <a:solidFill>
                  <a:srgbClr val="0070C0"/>
                </a:solidFill>
              </a:rPr>
              <a:t>Worn</a:t>
            </a:r>
            <a:r>
              <a:rPr lang="fr-FR" sz="1100" b="1" dirty="0">
                <a:solidFill>
                  <a:srgbClr val="0070C0"/>
                </a:solidFill>
              </a:rPr>
              <a:t> </a:t>
            </a:r>
            <a:r>
              <a:rPr lang="fr-FR" sz="1100" b="1" dirty="0" err="1">
                <a:solidFill>
                  <a:srgbClr val="0070C0"/>
                </a:solidFill>
              </a:rPr>
              <a:t>ranking</a:t>
            </a:r>
            <a:r>
              <a:rPr lang="fr-FR" sz="1100" b="1" dirty="0">
                <a:solidFill>
                  <a:srgbClr val="0070C0"/>
                </a:solidFill>
              </a:rPr>
              <a:t> </a:t>
            </a:r>
            <a:r>
              <a:rPr lang="fr-FR" sz="1100" b="1" dirty="0" err="1">
                <a:solidFill>
                  <a:srgbClr val="0070C0"/>
                </a:solidFill>
              </a:rPr>
              <a:t>assessment</a:t>
            </a:r>
            <a:r>
              <a:rPr lang="fr-FR" sz="1100" b="1" dirty="0">
                <a:solidFill>
                  <a:srgbClr val="0070C0"/>
                </a:solidFill>
              </a:rPr>
              <a:t> for C1</a:t>
            </a:r>
            <a:r>
              <a:rPr lang="fr-FR" sz="1100" dirty="0">
                <a:solidFill>
                  <a:srgbClr val="0070C0"/>
                </a:solidFill>
              </a:rPr>
              <a:t> (GRB-69-08</a:t>
            </a:r>
            <a:r>
              <a:rPr lang="fr-FR" sz="1100" b="1" dirty="0">
                <a:solidFill>
                  <a:srgbClr val="0070C0"/>
                </a:solidFill>
              </a:rPr>
              <a:t>, C2 and C3 </a:t>
            </a:r>
            <a:r>
              <a:rPr lang="fr-FR" sz="1100" dirty="0"/>
              <a:t>(*)</a:t>
            </a:r>
            <a:r>
              <a:rPr lang="fr-FR" sz="1100" b="1" dirty="0">
                <a:solidFill>
                  <a:srgbClr val="0070C0"/>
                </a:solidFill>
              </a:rPr>
              <a:t> </a:t>
            </a:r>
            <a:endParaRPr lang="en-US" sz="1100" b="1" dirty="0">
              <a:solidFill>
                <a:srgbClr val="0070C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7348190-39C8-444E-A877-F8D931693296}"/>
              </a:ext>
            </a:extLst>
          </p:cNvPr>
          <p:cNvSpPr txBox="1"/>
          <p:nvPr/>
        </p:nvSpPr>
        <p:spPr>
          <a:xfrm>
            <a:off x="395536" y="121211"/>
            <a:ext cx="59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BE" sz="1800" b="1" dirty="0"/>
              <a:t>TI </a:t>
            </a:r>
            <a:r>
              <a:rPr lang="fr-BE" sz="1800" b="1" dirty="0" err="1"/>
              <a:t>preliminary</a:t>
            </a:r>
            <a:r>
              <a:rPr lang="fr-BE" sz="1800" b="1" dirty="0"/>
              <a:t> conclusions </a:t>
            </a:r>
            <a:r>
              <a:rPr lang="fr-BE" sz="1800" b="1" dirty="0" err="1"/>
              <a:t>presented</a:t>
            </a:r>
            <a:r>
              <a:rPr lang="fr-BE" sz="1800" b="1" dirty="0"/>
              <a:t> to GRBP</a:t>
            </a:r>
          </a:p>
        </p:txBody>
      </p:sp>
    </p:spTree>
    <p:extLst>
      <p:ext uri="{BB962C8B-B14F-4D97-AF65-F5344CB8AC3E}">
        <p14:creationId xmlns:p14="http://schemas.microsoft.com/office/powerpoint/2010/main" val="16364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89BE16-0383-4BD5-9CD7-13A59104D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73236F-A915-0744-BEC1-6CC85BABB131}" type="slidenum"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Espace réservé du contenu 4">
            <a:extLst>
              <a:ext uri="{FF2B5EF4-FFF2-40B4-BE49-F238E27FC236}">
                <a16:creationId xmlns:a16="http://schemas.microsoft.com/office/drawing/2014/main" id="{24823CF2-A172-461F-908D-632DB9CA23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398" y="1396062"/>
            <a:ext cx="8007202" cy="226824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800" i="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fr-FR" i="0" dirty="0">
                <a:solidFill>
                  <a:schemeClr val="tx1"/>
                </a:solidFill>
              </a:rPr>
              <a:t>The </a:t>
            </a:r>
            <a:r>
              <a:rPr lang="fr-FR" i="0" dirty="0" err="1">
                <a:solidFill>
                  <a:schemeClr val="tx1"/>
                </a:solidFill>
              </a:rPr>
              <a:t>Wet</a:t>
            </a:r>
            <a:r>
              <a:rPr lang="fr-FR" i="0" dirty="0">
                <a:solidFill>
                  <a:schemeClr val="tx1"/>
                </a:solidFill>
              </a:rPr>
              <a:t> Grip performance drop for C2 and C3 </a:t>
            </a:r>
            <a:r>
              <a:rPr lang="fr-FR" i="0" dirty="0" err="1">
                <a:solidFill>
                  <a:schemeClr val="tx1"/>
                </a:solidFill>
              </a:rPr>
              <a:t>is</a:t>
            </a:r>
            <a:r>
              <a:rPr lang="fr-FR" i="0" dirty="0">
                <a:solidFill>
                  <a:schemeClr val="tx1"/>
                </a:solidFill>
              </a:rPr>
              <a:t> </a:t>
            </a:r>
            <a:r>
              <a:rPr lang="fr-FR" i="0" dirty="0" err="1">
                <a:solidFill>
                  <a:schemeClr val="tx1"/>
                </a:solidFill>
              </a:rPr>
              <a:t>significantly</a:t>
            </a:r>
            <a:r>
              <a:rPr lang="fr-FR" i="0" dirty="0">
                <a:solidFill>
                  <a:schemeClr val="tx1"/>
                </a:solidFill>
              </a:rPr>
              <a:t> </a:t>
            </a:r>
            <a:r>
              <a:rPr lang="fr-FR" i="0" dirty="0" err="1">
                <a:solidFill>
                  <a:schemeClr val="tx1"/>
                </a:solidFill>
              </a:rPr>
              <a:t>lower</a:t>
            </a:r>
            <a:r>
              <a:rPr lang="fr-FR" i="0" dirty="0">
                <a:solidFill>
                  <a:schemeClr val="tx1"/>
                </a:solidFill>
              </a:rPr>
              <a:t> </a:t>
            </a:r>
            <a:r>
              <a:rPr lang="fr-FR" i="0" dirty="0" err="1">
                <a:solidFill>
                  <a:schemeClr val="tx1"/>
                </a:solidFill>
              </a:rPr>
              <a:t>than</a:t>
            </a:r>
            <a:r>
              <a:rPr lang="fr-FR" i="0" dirty="0">
                <a:solidFill>
                  <a:schemeClr val="tx1"/>
                </a:solidFill>
              </a:rPr>
              <a:t> for C1</a:t>
            </a:r>
          </a:p>
          <a:p>
            <a:endParaRPr lang="fr-FR" i="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fr-FR" i="0" dirty="0">
                <a:solidFill>
                  <a:schemeClr val="tx1"/>
                </a:solidFill>
              </a:rPr>
              <a:t>No </a:t>
            </a:r>
            <a:r>
              <a:rPr lang="fr-FR" i="0" dirty="0" err="1">
                <a:solidFill>
                  <a:schemeClr val="tx1"/>
                </a:solidFill>
              </a:rPr>
              <a:t>significant</a:t>
            </a:r>
            <a:r>
              <a:rPr lang="fr-FR" i="0" dirty="0">
                <a:solidFill>
                  <a:schemeClr val="tx1"/>
                </a:solidFill>
              </a:rPr>
              <a:t> </a:t>
            </a:r>
            <a:r>
              <a:rPr lang="fr-FR" i="0" dirty="0" err="1">
                <a:solidFill>
                  <a:schemeClr val="tx1"/>
                </a:solidFill>
              </a:rPr>
              <a:t>difference</a:t>
            </a:r>
            <a:r>
              <a:rPr lang="fr-FR" i="0" dirty="0">
                <a:solidFill>
                  <a:schemeClr val="tx1"/>
                </a:solidFill>
              </a:rPr>
              <a:t> in </a:t>
            </a:r>
            <a:r>
              <a:rPr lang="fr-FR" i="0" dirty="0" err="1">
                <a:solidFill>
                  <a:schemeClr val="tx1"/>
                </a:solidFill>
              </a:rPr>
              <a:t>Wet</a:t>
            </a:r>
            <a:r>
              <a:rPr lang="fr-FR" i="0" dirty="0">
                <a:solidFill>
                  <a:schemeClr val="tx1"/>
                </a:solidFill>
              </a:rPr>
              <a:t> Grip performance </a:t>
            </a:r>
            <a:r>
              <a:rPr lang="fr-FR" i="0" dirty="0" err="1">
                <a:solidFill>
                  <a:schemeClr val="tx1"/>
                </a:solidFill>
              </a:rPr>
              <a:t>ranking</a:t>
            </a:r>
            <a:r>
              <a:rPr lang="fr-FR" i="0" dirty="0">
                <a:solidFill>
                  <a:schemeClr val="tx1"/>
                </a:solidFill>
              </a:rPr>
              <a:t> </a:t>
            </a:r>
            <a:r>
              <a:rPr lang="fr-FR" i="0" dirty="0" err="1">
                <a:solidFill>
                  <a:schemeClr val="tx1"/>
                </a:solidFill>
              </a:rPr>
              <a:t>between</a:t>
            </a:r>
            <a:r>
              <a:rPr lang="fr-FR" i="0" dirty="0">
                <a:solidFill>
                  <a:schemeClr val="tx1"/>
                </a:solidFill>
              </a:rPr>
              <a:t> New and </a:t>
            </a:r>
            <a:r>
              <a:rPr lang="fr-FR" i="0" dirty="0" err="1">
                <a:solidFill>
                  <a:schemeClr val="tx1"/>
                </a:solidFill>
              </a:rPr>
              <a:t>Worn</a:t>
            </a:r>
            <a:r>
              <a:rPr lang="fr-FR" i="0" dirty="0">
                <a:solidFill>
                  <a:schemeClr val="tx1"/>
                </a:solidFill>
              </a:rPr>
              <a:t> </a:t>
            </a:r>
            <a:r>
              <a:rPr lang="fr-FR" i="0" dirty="0" err="1">
                <a:solidFill>
                  <a:schemeClr val="tx1"/>
                </a:solidFill>
              </a:rPr>
              <a:t>tyre</a:t>
            </a:r>
            <a:r>
              <a:rPr lang="fr-FR" i="0" dirty="0">
                <a:solidFill>
                  <a:schemeClr val="tx1"/>
                </a:solidFill>
              </a:rPr>
              <a:t> for C2 and C3 </a:t>
            </a:r>
            <a:r>
              <a:rPr lang="fr-FR" i="0" dirty="0" err="1">
                <a:solidFill>
                  <a:schemeClr val="tx1"/>
                </a:solidFill>
              </a:rPr>
              <a:t>tyres</a:t>
            </a:r>
            <a:r>
              <a:rPr lang="fr-FR" i="0" dirty="0">
                <a:solidFill>
                  <a:schemeClr val="tx1"/>
                </a:solidFill>
              </a:rPr>
              <a:t> (as </a:t>
            </a:r>
            <a:r>
              <a:rPr lang="fr-FR" i="0" dirty="0" err="1">
                <a:solidFill>
                  <a:schemeClr val="tx1"/>
                </a:solidFill>
              </a:rPr>
              <a:t>found</a:t>
            </a:r>
            <a:r>
              <a:rPr lang="fr-FR" i="0" dirty="0">
                <a:solidFill>
                  <a:schemeClr val="tx1"/>
                </a:solidFill>
              </a:rPr>
              <a:t> for C1 </a:t>
            </a:r>
            <a:r>
              <a:rPr lang="fr-FR" i="0" dirty="0" err="1">
                <a:solidFill>
                  <a:schemeClr val="tx1"/>
                </a:solidFill>
              </a:rPr>
              <a:t>tyres</a:t>
            </a:r>
            <a:r>
              <a:rPr lang="fr-FR" i="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en-US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6A89272-7A42-49AA-9398-BCF95B1D094C}"/>
              </a:ext>
            </a:extLst>
          </p:cNvPr>
          <p:cNvSpPr txBox="1"/>
          <p:nvPr/>
        </p:nvSpPr>
        <p:spPr>
          <a:xfrm>
            <a:off x="627549" y="4179446"/>
            <a:ext cx="721768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The </a:t>
            </a:r>
            <a:r>
              <a:rPr lang="fr-FR" sz="2000" b="1" dirty="0" err="1">
                <a:solidFill>
                  <a:srgbClr val="FF0000"/>
                </a:solidFill>
              </a:rPr>
              <a:t>Wet</a:t>
            </a:r>
            <a:r>
              <a:rPr lang="fr-FR" sz="2000" b="1" dirty="0">
                <a:solidFill>
                  <a:srgbClr val="FF0000"/>
                </a:solidFill>
              </a:rPr>
              <a:t> grip performance of new C2 and C3 tyres </a:t>
            </a:r>
            <a:r>
              <a:rPr lang="fr-FR" sz="2000" b="1" dirty="0" err="1">
                <a:solidFill>
                  <a:srgbClr val="FF0000"/>
                </a:solidFill>
              </a:rPr>
              <a:t>is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representative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>
                <a:solidFill>
                  <a:srgbClr val="FC042D"/>
                </a:solidFill>
              </a:rPr>
              <a:t>of the </a:t>
            </a:r>
            <a:r>
              <a:rPr lang="fr-FR" sz="2000" b="1" dirty="0" err="1">
                <a:solidFill>
                  <a:srgbClr val="FF0000"/>
                </a:solidFill>
              </a:rPr>
              <a:t>wet</a:t>
            </a:r>
            <a:r>
              <a:rPr lang="fr-FR" sz="2000" b="1" dirty="0">
                <a:solidFill>
                  <a:srgbClr val="FF0000"/>
                </a:solidFill>
              </a:rPr>
              <a:t> grip performance in </a:t>
            </a:r>
            <a:r>
              <a:rPr lang="fr-FR" sz="2000" b="1" dirty="0" err="1">
                <a:solidFill>
                  <a:srgbClr val="FF0000"/>
                </a:solidFill>
              </a:rPr>
              <a:t>worn</a:t>
            </a:r>
            <a:r>
              <a:rPr lang="fr-FR" sz="2000" b="1" dirty="0">
                <a:solidFill>
                  <a:srgbClr val="FF0000"/>
                </a:solidFill>
              </a:rPr>
              <a:t> state.</a:t>
            </a:r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03301AFD-D1A7-4B84-8031-3BD65A21D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" y="940368"/>
            <a:ext cx="8773978" cy="579822"/>
          </a:xfrm>
        </p:spPr>
        <p:txBody>
          <a:bodyPr>
            <a:noAutofit/>
          </a:bodyPr>
          <a:lstStyle/>
          <a:p>
            <a:r>
              <a:rPr lang="fr-FR" dirty="0"/>
              <a:t>REMINDER ON THE WG PERFORMANCE EVOLUTION FOR C2/C3 </a:t>
            </a:r>
            <a:r>
              <a:rPr lang="fr-FR" dirty="0" err="1"/>
              <a:t>tyreS</a:t>
            </a:r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50E6E3D-0A3F-4651-8D04-5806A7923F67}"/>
              </a:ext>
            </a:extLst>
          </p:cNvPr>
          <p:cNvSpPr txBox="1"/>
          <p:nvPr/>
        </p:nvSpPr>
        <p:spPr>
          <a:xfrm>
            <a:off x="539552" y="128133"/>
            <a:ext cx="59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BE" sz="1800" b="1" dirty="0"/>
              <a:t>TI </a:t>
            </a:r>
            <a:r>
              <a:rPr lang="fr-BE" sz="1800" b="1" dirty="0" err="1"/>
              <a:t>preliminary</a:t>
            </a:r>
            <a:r>
              <a:rPr lang="fr-BE" sz="1800" b="1" dirty="0"/>
              <a:t> conclusions </a:t>
            </a:r>
            <a:r>
              <a:rPr lang="fr-BE" sz="1800" b="1" dirty="0" err="1"/>
              <a:t>presented</a:t>
            </a:r>
            <a:r>
              <a:rPr lang="fr-BE" sz="1800" b="1" dirty="0"/>
              <a:t> to GRBP</a:t>
            </a:r>
          </a:p>
        </p:txBody>
      </p:sp>
    </p:spTree>
    <p:extLst>
      <p:ext uri="{BB962C8B-B14F-4D97-AF65-F5344CB8AC3E}">
        <p14:creationId xmlns:p14="http://schemas.microsoft.com/office/powerpoint/2010/main" val="299444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89BE16-0383-4BD5-9CD7-13A59104D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73236F-A915-0744-BEC1-6CC85BABB131}" type="slidenum"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EE6ED054-E6FF-4CA5-9867-8B34EC16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" y="940368"/>
            <a:ext cx="8773978" cy="579822"/>
          </a:xfrm>
        </p:spPr>
        <p:txBody>
          <a:bodyPr>
            <a:noAutofit/>
          </a:bodyPr>
          <a:lstStyle/>
          <a:p>
            <a:r>
              <a:rPr lang="fr-FR" dirty="0"/>
              <a:t>C2/C3: INDUSTRY PROPOSAL</a:t>
            </a:r>
            <a:endParaRPr lang="en-US" dirty="0"/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AD0B2D42-C14B-44D0-B4FB-7507B0C46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5651" y="1230279"/>
            <a:ext cx="8894392" cy="1477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1800" i="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US" sz="1800" i="0" dirty="0">
                <a:solidFill>
                  <a:schemeClr val="tx1"/>
                </a:solidFill>
                <a:sym typeface="Wingdings" panose="05000000000000000000" pitchFamily="2" charset="2"/>
              </a:rPr>
              <a:t>Proposal t</a:t>
            </a:r>
            <a:r>
              <a:rPr lang="en-US" sz="1800" i="0" dirty="0">
                <a:solidFill>
                  <a:schemeClr val="tx1"/>
                </a:solidFill>
              </a:rPr>
              <a:t>o have </a:t>
            </a:r>
            <a:r>
              <a:rPr lang="en-US" sz="1800" i="0" u="sng" dirty="0">
                <a:solidFill>
                  <a:schemeClr val="tx1"/>
                </a:solidFill>
              </a:rPr>
              <a:t>worn tyres requirements </a:t>
            </a:r>
            <a:r>
              <a:rPr lang="en-US" sz="1800" i="0" dirty="0">
                <a:solidFill>
                  <a:schemeClr val="tx1"/>
                </a:solidFill>
              </a:rPr>
              <a:t>based on the wet grip performance tested on </a:t>
            </a:r>
            <a:r>
              <a:rPr lang="en-US" sz="1800" i="0" u="sng" dirty="0">
                <a:solidFill>
                  <a:schemeClr val="tx1"/>
                </a:solidFill>
              </a:rPr>
              <a:t>new tyres</a:t>
            </a:r>
            <a:r>
              <a:rPr lang="en-US" sz="1800" i="0" dirty="0">
                <a:solidFill>
                  <a:schemeClr val="tx1"/>
                </a:solidFill>
              </a:rPr>
              <a:t>. The wet grip performance in worn state is extrapolated from the wet grip performance of new tyres</a:t>
            </a:r>
          </a:p>
          <a:p>
            <a:endParaRPr lang="en-US" sz="1800" i="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US" sz="1800" i="0" dirty="0">
                <a:solidFill>
                  <a:schemeClr val="tx1"/>
                </a:solidFill>
              </a:rPr>
              <a:t>A specific threshold to be defined for the wet grip on tyres at worn state.</a:t>
            </a:r>
          </a:p>
          <a:p>
            <a:pPr>
              <a:buClrTx/>
            </a:pPr>
            <a:endParaRPr lang="en-US" sz="1800" i="0" dirty="0">
              <a:solidFill>
                <a:schemeClr val="tx1"/>
              </a:solidFill>
            </a:endParaRPr>
          </a:p>
          <a:p>
            <a:pPr>
              <a:buClrTx/>
            </a:pPr>
            <a:endParaRPr lang="en-US" sz="1800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sz="1800" i="0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02DF484-93E3-4906-9256-FE0BCCEF0FC6}"/>
              </a:ext>
            </a:extLst>
          </p:cNvPr>
          <p:cNvSpPr txBox="1"/>
          <p:nvPr/>
        </p:nvSpPr>
        <p:spPr>
          <a:xfrm>
            <a:off x="395536" y="77338"/>
            <a:ext cx="67687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b="1" dirty="0"/>
              <a:t>2</a:t>
            </a:r>
            <a:r>
              <a:rPr lang="fr-BE" sz="1800" b="1" dirty="0"/>
              <a:t>. </a:t>
            </a:r>
            <a:r>
              <a:rPr lang="fr-BE" sz="1800" b="1" dirty="0" err="1"/>
              <a:t>Tyre</a:t>
            </a:r>
            <a:r>
              <a:rPr lang="fr-BE" sz="1800" b="1" dirty="0"/>
              <a:t> </a:t>
            </a:r>
            <a:r>
              <a:rPr lang="fr-BE" sz="1800" b="1" dirty="0" err="1"/>
              <a:t>Industry</a:t>
            </a:r>
            <a:r>
              <a:rPr lang="fr-BE" sz="1800" b="1" dirty="0"/>
              <a:t> </a:t>
            </a:r>
            <a:r>
              <a:rPr lang="fr-BE" sz="1800" b="1" dirty="0" err="1"/>
              <a:t>Proposal</a:t>
            </a:r>
            <a:r>
              <a:rPr lang="fr-BE" sz="1800" b="1" dirty="0"/>
              <a:t> for C2 and C3 </a:t>
            </a:r>
            <a:r>
              <a:rPr lang="fr-BE" sz="1800" b="1" dirty="0" err="1"/>
              <a:t>Wet</a:t>
            </a:r>
            <a:r>
              <a:rPr lang="fr-BE" sz="1800" b="1" dirty="0"/>
              <a:t> grip on </a:t>
            </a:r>
            <a:r>
              <a:rPr lang="fr-BE" sz="1800" b="1" dirty="0" err="1"/>
              <a:t>Worn</a:t>
            </a:r>
            <a:r>
              <a:rPr lang="fr-BE" sz="1800" b="1" dirty="0"/>
              <a:t> tyres</a:t>
            </a:r>
          </a:p>
        </p:txBody>
      </p:sp>
    </p:spTree>
    <p:extLst>
      <p:ext uri="{BB962C8B-B14F-4D97-AF65-F5344CB8AC3E}">
        <p14:creationId xmlns:p14="http://schemas.microsoft.com/office/powerpoint/2010/main" val="90896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arallélogramme 37">
            <a:extLst>
              <a:ext uri="{FF2B5EF4-FFF2-40B4-BE49-F238E27FC236}">
                <a16:creationId xmlns:a16="http://schemas.microsoft.com/office/drawing/2014/main" id="{8F9CE646-D7FA-4928-AC65-5C76F0E53076}"/>
              </a:ext>
            </a:extLst>
          </p:cNvPr>
          <p:cNvSpPr/>
          <p:nvPr/>
        </p:nvSpPr>
        <p:spPr>
          <a:xfrm rot="674537" flipV="1">
            <a:off x="1020110" y="2588892"/>
            <a:ext cx="3365020" cy="299119"/>
          </a:xfrm>
          <a:prstGeom prst="parallelogram">
            <a:avLst>
              <a:gd name="adj" fmla="val 20285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B80786E1-2866-4F2A-B424-F21B5DAC8402}"/>
              </a:ext>
            </a:extLst>
          </p:cNvPr>
          <p:cNvSpPr/>
          <p:nvPr/>
        </p:nvSpPr>
        <p:spPr>
          <a:xfrm rot="16200000">
            <a:off x="458206" y="2108553"/>
            <a:ext cx="967608" cy="35491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D66920D-ECC7-491B-BB95-F1F78AAAA894}"/>
              </a:ext>
            </a:extLst>
          </p:cNvPr>
          <p:cNvSpPr/>
          <p:nvPr/>
        </p:nvSpPr>
        <p:spPr>
          <a:xfrm rot="16200000">
            <a:off x="3902161" y="2984548"/>
            <a:ext cx="949414" cy="35491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89BE16-0383-4BD5-9CD7-13A59104D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73236F-A915-0744-BEC1-6CC85BABB131}" type="slidenum"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</a:t>
            </a:fld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EE6ED054-E6FF-4CA5-9867-8B34EC16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67" y="672858"/>
            <a:ext cx="8773978" cy="579822"/>
          </a:xfrm>
        </p:spPr>
        <p:txBody>
          <a:bodyPr>
            <a:noAutofit/>
          </a:bodyPr>
          <a:lstStyle/>
          <a:p>
            <a:r>
              <a:rPr lang="fr-FR" dirty="0"/>
              <a:t>C2/C3: PROPOSAL FOR EVALUATION OF WORN TIRES PERFORMANCE</a:t>
            </a:r>
            <a:endParaRPr lang="en-US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E1C47EC4-7F0D-4BD4-AC3A-1158B8C55C00}"/>
              </a:ext>
            </a:extLst>
          </p:cNvPr>
          <p:cNvSpPr txBox="1">
            <a:spLocks/>
          </p:cNvSpPr>
          <p:nvPr/>
        </p:nvSpPr>
        <p:spPr>
          <a:xfrm>
            <a:off x="404213" y="732675"/>
            <a:ext cx="8300222" cy="44934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b="1" i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i="0" dirty="0" err="1">
                <a:solidFill>
                  <a:schemeClr val="tx1"/>
                </a:solidFill>
              </a:rPr>
              <a:t>Defining</a:t>
            </a:r>
            <a:r>
              <a:rPr lang="fr-FR" i="0" dirty="0">
                <a:solidFill>
                  <a:schemeClr val="tx1"/>
                </a:solidFill>
              </a:rPr>
              <a:t> the </a:t>
            </a:r>
            <a:r>
              <a:rPr lang="fr-FR" i="0" dirty="0" err="1">
                <a:solidFill>
                  <a:schemeClr val="tx1"/>
                </a:solidFill>
              </a:rPr>
              <a:t>threshold</a:t>
            </a:r>
            <a:r>
              <a:rPr lang="fr-FR" i="0" dirty="0">
                <a:solidFill>
                  <a:schemeClr val="tx1"/>
                </a:solidFill>
              </a:rPr>
              <a:t> of a </a:t>
            </a:r>
            <a:r>
              <a:rPr lang="fr-FR" i="0" dirty="0" err="1">
                <a:solidFill>
                  <a:schemeClr val="tx1"/>
                </a:solidFill>
              </a:rPr>
              <a:t>tyre</a:t>
            </a:r>
            <a:r>
              <a:rPr lang="fr-FR" i="0" dirty="0">
                <a:solidFill>
                  <a:schemeClr val="tx1"/>
                </a:solidFill>
              </a:rPr>
              <a:t> in </a:t>
            </a:r>
            <a:r>
              <a:rPr lang="fr-FR" i="0" dirty="0" err="1">
                <a:solidFill>
                  <a:schemeClr val="tx1"/>
                </a:solidFill>
              </a:rPr>
              <a:t>worn</a:t>
            </a:r>
            <a:r>
              <a:rPr lang="fr-FR" i="0" dirty="0">
                <a:solidFill>
                  <a:schemeClr val="tx1"/>
                </a:solidFill>
              </a:rPr>
              <a:t> state </a:t>
            </a:r>
            <a:r>
              <a:rPr lang="fr-FR" i="0" dirty="0" err="1">
                <a:solidFill>
                  <a:schemeClr val="tx1"/>
                </a:solidFill>
              </a:rPr>
              <a:t>based</a:t>
            </a:r>
            <a:r>
              <a:rPr lang="fr-FR" i="0" dirty="0">
                <a:solidFill>
                  <a:schemeClr val="tx1"/>
                </a:solidFill>
              </a:rPr>
              <a:t> on a </a:t>
            </a:r>
            <a:r>
              <a:rPr lang="fr-FR" i="0" dirty="0" err="1">
                <a:solidFill>
                  <a:schemeClr val="tx1"/>
                </a:solidFill>
              </a:rPr>
              <a:t>tyre</a:t>
            </a:r>
            <a:r>
              <a:rPr lang="fr-FR" i="0" dirty="0">
                <a:solidFill>
                  <a:schemeClr val="tx1"/>
                </a:solidFill>
              </a:rPr>
              <a:t> test</a:t>
            </a:r>
          </a:p>
          <a:p>
            <a:r>
              <a:rPr lang="fr-FR" i="0" dirty="0">
                <a:solidFill>
                  <a:schemeClr val="tx1"/>
                </a:solidFill>
              </a:rPr>
              <a:t> in new state 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2E4B3BF-B59D-4151-BA3B-48C6402E18F6}"/>
              </a:ext>
            </a:extLst>
          </p:cNvPr>
          <p:cNvCxnSpPr>
            <a:cxnSpLocks/>
          </p:cNvCxnSpPr>
          <p:nvPr/>
        </p:nvCxnSpPr>
        <p:spPr>
          <a:xfrm flipH="1" flipV="1">
            <a:off x="888196" y="1758054"/>
            <a:ext cx="7620" cy="252463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2C8BAF7-079A-499A-B510-897E83450ABA}"/>
              </a:ext>
            </a:extLst>
          </p:cNvPr>
          <p:cNvCxnSpPr>
            <a:cxnSpLocks/>
          </p:cNvCxnSpPr>
          <p:nvPr/>
        </p:nvCxnSpPr>
        <p:spPr>
          <a:xfrm>
            <a:off x="880576" y="4282690"/>
            <a:ext cx="4587240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DF726C5-2469-4CEE-93D2-9A19797F693A}"/>
              </a:ext>
            </a:extLst>
          </p:cNvPr>
          <p:cNvCxnSpPr>
            <a:cxnSpLocks/>
          </p:cNvCxnSpPr>
          <p:nvPr/>
        </p:nvCxnSpPr>
        <p:spPr>
          <a:xfrm>
            <a:off x="752924" y="3563993"/>
            <a:ext cx="144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F636628-5C3B-4C9D-8956-7AC8E6D346ED}"/>
              </a:ext>
            </a:extLst>
          </p:cNvPr>
          <p:cNvCxnSpPr>
            <a:cxnSpLocks/>
          </p:cNvCxnSpPr>
          <p:nvPr/>
        </p:nvCxnSpPr>
        <p:spPr>
          <a:xfrm>
            <a:off x="752924" y="3265112"/>
            <a:ext cx="144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009CE5B-89C3-455A-9534-FA1C50E183F5}"/>
              </a:ext>
            </a:extLst>
          </p:cNvPr>
          <p:cNvCxnSpPr>
            <a:cxnSpLocks/>
          </p:cNvCxnSpPr>
          <p:nvPr/>
        </p:nvCxnSpPr>
        <p:spPr>
          <a:xfrm>
            <a:off x="752924" y="2769812"/>
            <a:ext cx="144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AF7CCB00-4B2E-4593-AE05-DCA77D315CD8}"/>
              </a:ext>
            </a:extLst>
          </p:cNvPr>
          <p:cNvCxnSpPr>
            <a:cxnSpLocks/>
          </p:cNvCxnSpPr>
          <p:nvPr/>
        </p:nvCxnSpPr>
        <p:spPr>
          <a:xfrm>
            <a:off x="752924" y="2282132"/>
            <a:ext cx="144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A48C1D4-7D24-4818-AE73-72F197A3310B}"/>
              </a:ext>
            </a:extLst>
          </p:cNvPr>
          <p:cNvCxnSpPr>
            <a:cxnSpLocks/>
          </p:cNvCxnSpPr>
          <p:nvPr/>
        </p:nvCxnSpPr>
        <p:spPr>
          <a:xfrm flipH="1">
            <a:off x="4401017" y="2078094"/>
            <a:ext cx="1" cy="2204597"/>
          </a:xfrm>
          <a:prstGeom prst="straightConnector1">
            <a:avLst/>
          </a:prstGeom>
          <a:ln w="12700"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7432DDF-2CFA-48E9-B7D2-743A96DF2000}"/>
              </a:ext>
            </a:extLst>
          </p:cNvPr>
          <p:cNvSpPr/>
          <p:nvPr/>
        </p:nvSpPr>
        <p:spPr>
          <a:xfrm>
            <a:off x="587209" y="4349360"/>
            <a:ext cx="888289" cy="33527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new tire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13CC06-53D1-4E8D-BD06-8F89C2D36784}"/>
              </a:ext>
            </a:extLst>
          </p:cNvPr>
          <p:cNvSpPr/>
          <p:nvPr/>
        </p:nvSpPr>
        <p:spPr>
          <a:xfrm>
            <a:off x="4021785" y="4374130"/>
            <a:ext cx="1044287" cy="33527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>
                    <a:lumMod val="50000"/>
                  </a:schemeClr>
                </a:solidFill>
              </a:rPr>
              <a:t>worn</a:t>
            </a: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 tire</a:t>
            </a:r>
          </a:p>
        </p:txBody>
      </p:sp>
      <p:sp>
        <p:nvSpPr>
          <p:cNvPr id="33" name="Octogone 32">
            <a:extLst>
              <a:ext uri="{FF2B5EF4-FFF2-40B4-BE49-F238E27FC236}">
                <a16:creationId xmlns:a16="http://schemas.microsoft.com/office/drawing/2014/main" id="{B1E062B7-59DB-4815-8E80-709817F16D99}"/>
              </a:ext>
            </a:extLst>
          </p:cNvPr>
          <p:cNvSpPr/>
          <p:nvPr/>
        </p:nvSpPr>
        <p:spPr>
          <a:xfrm>
            <a:off x="3281795" y="2007757"/>
            <a:ext cx="385401" cy="392966"/>
          </a:xfrm>
          <a:prstGeom prst="oct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39" name="Octogone 38">
            <a:extLst>
              <a:ext uri="{FF2B5EF4-FFF2-40B4-BE49-F238E27FC236}">
                <a16:creationId xmlns:a16="http://schemas.microsoft.com/office/drawing/2014/main" id="{7FB3083D-F900-4D1A-B3CE-CF2E7269F366}"/>
              </a:ext>
            </a:extLst>
          </p:cNvPr>
          <p:cNvSpPr/>
          <p:nvPr/>
        </p:nvSpPr>
        <p:spPr>
          <a:xfrm>
            <a:off x="2609705" y="2550241"/>
            <a:ext cx="385401" cy="392966"/>
          </a:xfrm>
          <a:prstGeom prst="oct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40" name="Octogone 39">
            <a:extLst>
              <a:ext uri="{FF2B5EF4-FFF2-40B4-BE49-F238E27FC236}">
                <a16:creationId xmlns:a16="http://schemas.microsoft.com/office/drawing/2014/main" id="{1DCF11B5-5D07-4763-A40E-CD3DE922F5BF}"/>
              </a:ext>
            </a:extLst>
          </p:cNvPr>
          <p:cNvSpPr/>
          <p:nvPr/>
        </p:nvSpPr>
        <p:spPr>
          <a:xfrm>
            <a:off x="3824858" y="3295382"/>
            <a:ext cx="385401" cy="392966"/>
          </a:xfrm>
          <a:prstGeom prst="oct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45" name="Octogone 44">
            <a:extLst>
              <a:ext uri="{FF2B5EF4-FFF2-40B4-BE49-F238E27FC236}">
                <a16:creationId xmlns:a16="http://schemas.microsoft.com/office/drawing/2014/main" id="{6702D790-56F3-4D2F-96B0-F744D0E1F7B2}"/>
              </a:ext>
            </a:extLst>
          </p:cNvPr>
          <p:cNvSpPr/>
          <p:nvPr/>
        </p:nvSpPr>
        <p:spPr>
          <a:xfrm>
            <a:off x="359148" y="2445453"/>
            <a:ext cx="385401" cy="392966"/>
          </a:xfrm>
          <a:prstGeom prst="oct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46A44C-9351-4C45-BCB0-1DE3642E5E7C}"/>
              </a:ext>
            </a:extLst>
          </p:cNvPr>
          <p:cNvSpPr/>
          <p:nvPr/>
        </p:nvSpPr>
        <p:spPr>
          <a:xfrm rot="16200000">
            <a:off x="-539606" y="1950893"/>
            <a:ext cx="1439773" cy="33527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70C0"/>
                </a:solidFill>
              </a:rPr>
              <a:t> WGI</a:t>
            </a:r>
          </a:p>
        </p:txBody>
      </p:sp>
      <p:sp>
        <p:nvSpPr>
          <p:cNvPr id="8" name="Flèche : gauche 7">
            <a:extLst>
              <a:ext uri="{FF2B5EF4-FFF2-40B4-BE49-F238E27FC236}">
                <a16:creationId xmlns:a16="http://schemas.microsoft.com/office/drawing/2014/main" id="{A1F534AB-1D87-4F5A-B76F-0FB59C0000F7}"/>
              </a:ext>
            </a:extLst>
          </p:cNvPr>
          <p:cNvSpPr/>
          <p:nvPr/>
        </p:nvSpPr>
        <p:spPr>
          <a:xfrm rot="490088">
            <a:off x="2301727" y="2943207"/>
            <a:ext cx="685758" cy="339564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01C49AB-B30E-416C-90C7-7A7B56E10A00}"/>
              </a:ext>
            </a:extLst>
          </p:cNvPr>
          <p:cNvCxnSpPr/>
          <p:nvPr/>
        </p:nvCxnSpPr>
        <p:spPr>
          <a:xfrm>
            <a:off x="4070151" y="3289056"/>
            <a:ext cx="995921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10D43C02-D134-4212-9FC9-1FF1F07701FE}"/>
              </a:ext>
            </a:extLst>
          </p:cNvPr>
          <p:cNvCxnSpPr/>
          <p:nvPr/>
        </p:nvCxnSpPr>
        <p:spPr>
          <a:xfrm>
            <a:off x="4067696" y="3677428"/>
            <a:ext cx="995921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69E9D827-1551-4CC7-A95F-1BDA43212346}"/>
              </a:ext>
            </a:extLst>
          </p:cNvPr>
          <p:cNvSpPr txBox="1"/>
          <p:nvPr/>
        </p:nvSpPr>
        <p:spPr>
          <a:xfrm>
            <a:off x="5043949" y="3155274"/>
            <a:ext cx="1522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Threshold, example 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4ABE2A8F-0498-4CD6-A670-920971F6B1CA}"/>
              </a:ext>
            </a:extLst>
          </p:cNvPr>
          <p:cNvSpPr txBox="1"/>
          <p:nvPr/>
        </p:nvSpPr>
        <p:spPr>
          <a:xfrm>
            <a:off x="5026747" y="3528899"/>
            <a:ext cx="1522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Threshold, example 2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6E3460C7-FA04-4352-8574-C676B9F03DBF}"/>
              </a:ext>
            </a:extLst>
          </p:cNvPr>
          <p:cNvCxnSpPr>
            <a:cxnSpLocks/>
          </p:cNvCxnSpPr>
          <p:nvPr/>
        </p:nvCxnSpPr>
        <p:spPr>
          <a:xfrm>
            <a:off x="709077" y="2436080"/>
            <a:ext cx="548553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2F7097AF-AC44-4960-A9CC-A026110175C2}"/>
              </a:ext>
            </a:extLst>
          </p:cNvPr>
          <p:cNvCxnSpPr>
            <a:cxnSpLocks/>
          </p:cNvCxnSpPr>
          <p:nvPr/>
        </p:nvCxnSpPr>
        <p:spPr>
          <a:xfrm>
            <a:off x="712567" y="2838419"/>
            <a:ext cx="548553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3660CB49-51E6-4F0F-AEDB-4958F31C1C43}"/>
              </a:ext>
            </a:extLst>
          </p:cNvPr>
          <p:cNvSpPr txBox="1"/>
          <p:nvPr/>
        </p:nvSpPr>
        <p:spPr>
          <a:xfrm>
            <a:off x="122393" y="55943"/>
            <a:ext cx="6587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fr-BE" sz="1800" b="1" dirty="0"/>
              <a:t>Concept for </a:t>
            </a:r>
            <a:r>
              <a:rPr lang="fr-BE" sz="1800" b="1" dirty="0" err="1"/>
              <a:t>Wet</a:t>
            </a:r>
            <a:r>
              <a:rPr lang="fr-BE" sz="1800" b="1" dirty="0"/>
              <a:t> Grip on </a:t>
            </a:r>
            <a:r>
              <a:rPr lang="fr-BE" sz="1800" b="1" dirty="0" err="1"/>
              <a:t>Worn</a:t>
            </a:r>
            <a:r>
              <a:rPr lang="fr-BE" sz="1800" b="1" dirty="0"/>
              <a:t> </a:t>
            </a:r>
            <a:r>
              <a:rPr lang="fr-BE" sz="1800" b="1" dirty="0" err="1"/>
              <a:t>tyre</a:t>
            </a:r>
            <a:r>
              <a:rPr lang="fr-BE" sz="1800" b="1" dirty="0"/>
              <a:t> </a:t>
            </a:r>
            <a:r>
              <a:rPr lang="fr-BE" sz="1800" b="1" dirty="0" err="1"/>
              <a:t>evaluation</a:t>
            </a:r>
            <a:r>
              <a:rPr lang="fr-BE" sz="1800" b="1" dirty="0"/>
              <a:t> for C2 and C3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A640EDF-EF5C-4F2D-BBAA-FF67FD167670}"/>
              </a:ext>
            </a:extLst>
          </p:cNvPr>
          <p:cNvSpPr txBox="1"/>
          <p:nvPr/>
        </p:nvSpPr>
        <p:spPr>
          <a:xfrm>
            <a:off x="572405" y="4807545"/>
            <a:ext cx="633670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Make a state of the art for a representative number and types of tyres for their Wet Grip performance in worn state and in new state(*).</a:t>
            </a:r>
            <a:endParaRPr lang="fr-FR" sz="10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Build a state of the art for the performance decrease. </a:t>
            </a:r>
            <a:endParaRPr lang="fr-FR" sz="10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Define acceptable thresholds for Wet Grip of worn tyres. </a:t>
            </a:r>
            <a:endParaRPr lang="fr-FR" sz="10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Starting from the new thresholds for worn tyres and using the average performance loss from point 2, define adapted thresholds for new tyres. </a:t>
            </a:r>
            <a:endParaRPr lang="fr-FR" sz="10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600" b="1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4132AAE-318D-4404-97D0-9E8BA70936CF}"/>
              </a:ext>
            </a:extLst>
          </p:cNvPr>
          <p:cNvCxnSpPr>
            <a:cxnSpLocks/>
          </p:cNvCxnSpPr>
          <p:nvPr/>
        </p:nvCxnSpPr>
        <p:spPr>
          <a:xfrm flipV="1">
            <a:off x="3760086" y="1963605"/>
            <a:ext cx="2343411" cy="1352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2B92C773-F5FF-4CCC-BF2E-067EE580BC15}"/>
              </a:ext>
            </a:extLst>
          </p:cNvPr>
          <p:cNvSpPr txBox="1"/>
          <p:nvPr/>
        </p:nvSpPr>
        <p:spPr>
          <a:xfrm>
            <a:off x="6196388" y="1434160"/>
            <a:ext cx="262025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0000"/>
                </a:solidFill>
              </a:rPr>
              <a:t>State of the art on </a:t>
            </a:r>
            <a:r>
              <a:rPr lang="fr-BE" dirty="0" err="1">
                <a:solidFill>
                  <a:srgbClr val="FF0000"/>
                </a:solidFill>
              </a:rPr>
              <a:t>wet</a:t>
            </a:r>
            <a:r>
              <a:rPr lang="fr-BE" dirty="0">
                <a:solidFill>
                  <a:srgbClr val="FF0000"/>
                </a:solidFill>
              </a:rPr>
              <a:t> grip performance </a:t>
            </a:r>
            <a:r>
              <a:rPr lang="fr-BE" dirty="0" err="1">
                <a:solidFill>
                  <a:srgbClr val="FF0000"/>
                </a:solidFill>
              </a:rPr>
              <a:t>decrease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dirty="0" err="1">
                <a:solidFill>
                  <a:srgbClr val="FF0000"/>
                </a:solidFill>
              </a:rPr>
              <a:t>between</a:t>
            </a:r>
            <a:r>
              <a:rPr lang="fr-BE" dirty="0">
                <a:solidFill>
                  <a:srgbClr val="FF0000"/>
                </a:solidFill>
              </a:rPr>
              <a:t> New and </a:t>
            </a:r>
            <a:r>
              <a:rPr lang="fr-BE" dirty="0" err="1">
                <a:solidFill>
                  <a:srgbClr val="FF0000"/>
                </a:solidFill>
              </a:rPr>
              <a:t>Worn</a:t>
            </a:r>
            <a:r>
              <a:rPr lang="fr-BE" dirty="0">
                <a:solidFill>
                  <a:srgbClr val="FF0000"/>
                </a:solidFill>
              </a:rPr>
              <a:t> state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F58339-35E6-4A3E-82A4-529F7840F313}"/>
              </a:ext>
            </a:extLst>
          </p:cNvPr>
          <p:cNvSpPr txBox="1"/>
          <p:nvPr/>
        </p:nvSpPr>
        <p:spPr>
          <a:xfrm>
            <a:off x="486792" y="6396335"/>
            <a:ext cx="8300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/>
              <a:t>(*)</a:t>
            </a:r>
            <a:r>
              <a:rPr lang="en-US" sz="1200" i="0" dirty="0">
                <a:solidFill>
                  <a:schemeClr val="tx1"/>
                </a:solidFill>
              </a:rPr>
              <a:t> </a:t>
            </a:r>
            <a:r>
              <a:rPr lang="en-US" sz="1200" i="0" dirty="0" err="1">
                <a:solidFill>
                  <a:schemeClr val="tx1"/>
                </a:solidFill>
              </a:rPr>
              <a:t>Tyre</a:t>
            </a:r>
            <a:r>
              <a:rPr lang="en-US" sz="1200" i="0" dirty="0">
                <a:solidFill>
                  <a:schemeClr val="tx1"/>
                </a:solidFill>
              </a:rPr>
              <a:t> Industry intends to perform additional tests for C2 tyres to confirm the preliminary results presented to GRBP depending with resources availability.</a:t>
            </a:r>
          </a:p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21324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3" grpId="0" animBg="1"/>
      <p:bldP spid="39" grpId="0" animBg="1"/>
      <p:bldP spid="40" grpId="0" animBg="1"/>
      <p:bldP spid="45" grpId="0" animBg="1"/>
      <p:bldP spid="8" grpId="0" animBg="1"/>
      <p:bldP spid="5" grpId="0"/>
      <p:bldP spid="43" grpId="0"/>
      <p:bldP spid="18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89BE16-0383-4BD5-9CD7-13A59104D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73236F-A915-0744-BEC1-6CC85BABB131}" type="slidenum"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6</a:t>
            </a:fld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AD0B2D42-C14B-44D0-B4FB-7507B0C46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9512" y="836712"/>
            <a:ext cx="8863746" cy="410445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1800" i="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fr-FR" sz="1800" i="0" dirty="0">
                <a:solidFill>
                  <a:schemeClr val="tx1"/>
                </a:solidFill>
              </a:rPr>
              <a:t>This </a:t>
            </a:r>
            <a:r>
              <a:rPr lang="fr-FR" sz="1800" i="0" dirty="0" err="1">
                <a:solidFill>
                  <a:schemeClr val="tx1"/>
                </a:solidFill>
              </a:rPr>
              <a:t>proposal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is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based</a:t>
            </a:r>
            <a:r>
              <a:rPr lang="fr-FR" sz="1800" i="0" dirty="0">
                <a:solidFill>
                  <a:schemeClr val="tx1"/>
                </a:solidFill>
              </a:rPr>
              <a:t> on the </a:t>
            </a:r>
            <a:r>
              <a:rPr lang="fr-FR" sz="1800" i="0" dirty="0" err="1">
                <a:solidFill>
                  <a:schemeClr val="tx1"/>
                </a:solidFill>
              </a:rPr>
              <a:t>already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presented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specificity</a:t>
            </a:r>
            <a:r>
              <a:rPr lang="fr-FR" sz="1800" i="0" dirty="0">
                <a:solidFill>
                  <a:schemeClr val="tx1"/>
                </a:solidFill>
              </a:rPr>
              <a:t> of C2/C3 tyres </a:t>
            </a:r>
            <a:r>
              <a:rPr lang="fr-FR" sz="1800" i="0" dirty="0" err="1">
                <a:solidFill>
                  <a:schemeClr val="tx1"/>
                </a:solidFill>
              </a:rPr>
              <a:t>category</a:t>
            </a:r>
            <a:r>
              <a:rPr lang="fr-FR" sz="1800" i="0" dirty="0">
                <a:solidFill>
                  <a:schemeClr val="tx1"/>
                </a:solidFill>
              </a:rPr>
              <a:t>, for </a:t>
            </a:r>
            <a:r>
              <a:rPr lang="fr-FR" sz="1800" i="0" dirty="0" err="1">
                <a:solidFill>
                  <a:schemeClr val="tx1"/>
                </a:solidFill>
              </a:rPr>
              <a:t>which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wet</a:t>
            </a:r>
            <a:r>
              <a:rPr lang="fr-FR" sz="1800" i="0" dirty="0">
                <a:solidFill>
                  <a:schemeClr val="tx1"/>
                </a:solidFill>
              </a:rPr>
              <a:t> grip performance </a:t>
            </a:r>
            <a:r>
              <a:rPr lang="fr-FR" sz="1800" i="0" dirty="0" err="1">
                <a:solidFill>
                  <a:schemeClr val="tx1"/>
                </a:solidFill>
              </a:rPr>
              <a:t>decrease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behaviour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between</a:t>
            </a:r>
            <a:r>
              <a:rPr lang="fr-FR" sz="1800" i="0" dirty="0">
                <a:solidFill>
                  <a:schemeClr val="tx1"/>
                </a:solidFill>
              </a:rPr>
              <a:t> new and </a:t>
            </a:r>
            <a:r>
              <a:rPr lang="fr-FR" sz="1800" i="0" dirty="0" err="1">
                <a:solidFill>
                  <a:schemeClr val="tx1"/>
                </a:solidFill>
              </a:rPr>
              <a:t>worn</a:t>
            </a:r>
            <a:r>
              <a:rPr lang="fr-FR" sz="1800" i="0" dirty="0">
                <a:solidFill>
                  <a:schemeClr val="tx1"/>
                </a:solidFill>
              </a:rPr>
              <a:t> stages </a:t>
            </a:r>
            <a:r>
              <a:rPr lang="fr-FR" sz="1800" i="0" dirty="0" err="1">
                <a:solidFill>
                  <a:schemeClr val="tx1"/>
                </a:solidFill>
              </a:rPr>
              <a:t>is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different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than</a:t>
            </a:r>
            <a:r>
              <a:rPr lang="fr-FR" sz="1800" i="0" dirty="0">
                <a:solidFill>
                  <a:schemeClr val="tx1"/>
                </a:solidFill>
              </a:rPr>
              <a:t> for C1.</a:t>
            </a:r>
          </a:p>
          <a:p>
            <a:pPr marL="0" indent="0">
              <a:buClrTx/>
              <a:buNone/>
            </a:pPr>
            <a:endParaRPr lang="fr-FR" sz="1800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800" i="0" dirty="0">
                <a:solidFill>
                  <a:schemeClr val="tx1"/>
                </a:solidFill>
              </a:rPr>
              <a:t> </a:t>
            </a:r>
          </a:p>
          <a:p>
            <a:pPr>
              <a:buClrTx/>
            </a:pPr>
            <a:r>
              <a:rPr lang="fr-FR" sz="1800" i="0" dirty="0">
                <a:solidFill>
                  <a:schemeClr val="tx1"/>
                </a:solidFill>
              </a:rPr>
              <a:t>It </a:t>
            </a:r>
            <a:r>
              <a:rPr lang="fr-FR" sz="1800" i="0" dirty="0" err="1">
                <a:solidFill>
                  <a:schemeClr val="tx1"/>
                </a:solidFill>
              </a:rPr>
              <a:t>maximizes</a:t>
            </a:r>
            <a:r>
              <a:rPr lang="fr-FR" sz="1800" i="0" dirty="0">
                <a:solidFill>
                  <a:schemeClr val="tx1"/>
                </a:solidFill>
              </a:rPr>
              <a:t> the </a:t>
            </a:r>
            <a:r>
              <a:rPr lang="fr-FR" sz="1800" i="0" dirty="0" err="1">
                <a:solidFill>
                  <a:schemeClr val="tx1"/>
                </a:solidFill>
              </a:rPr>
              <a:t>efficiency</a:t>
            </a:r>
            <a:r>
              <a:rPr lang="fr-FR" sz="1800" i="0" dirty="0">
                <a:solidFill>
                  <a:schemeClr val="tx1"/>
                </a:solidFill>
              </a:rPr>
              <a:t> of the </a:t>
            </a:r>
            <a:r>
              <a:rPr lang="fr-FR" sz="1800" i="0" dirty="0" err="1">
                <a:solidFill>
                  <a:schemeClr val="tx1"/>
                </a:solidFill>
              </a:rPr>
              <a:t>regulatory</a:t>
            </a:r>
            <a:r>
              <a:rPr lang="fr-FR" sz="1800" i="0" dirty="0">
                <a:solidFill>
                  <a:schemeClr val="tx1"/>
                </a:solidFill>
              </a:rPr>
              <a:t> ambition: </a:t>
            </a:r>
          </a:p>
          <a:p>
            <a:pPr marL="0" indent="0">
              <a:buNone/>
            </a:pPr>
            <a:endParaRPr lang="fr-FR" sz="1800" i="0" dirty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fr-FR" sz="1600" dirty="0">
                <a:solidFill>
                  <a:schemeClr val="tx1"/>
                </a:solidFill>
              </a:rPr>
              <a:t>By </a:t>
            </a:r>
            <a:r>
              <a:rPr lang="fr-FR" sz="1600" dirty="0" err="1">
                <a:solidFill>
                  <a:schemeClr val="tx1"/>
                </a:solidFill>
              </a:rPr>
              <a:t>providing</a:t>
            </a:r>
            <a:r>
              <a:rPr lang="fr-FR" sz="1600" dirty="0">
                <a:solidFill>
                  <a:schemeClr val="tx1"/>
                </a:solidFill>
              </a:rPr>
              <a:t> an </a:t>
            </a:r>
            <a:r>
              <a:rPr lang="fr-FR" sz="1600" dirty="0" err="1">
                <a:solidFill>
                  <a:schemeClr val="tx1"/>
                </a:solidFill>
              </a:rPr>
              <a:t>answer</a:t>
            </a:r>
            <a:r>
              <a:rPr lang="fr-FR" sz="1600" dirty="0">
                <a:solidFill>
                  <a:schemeClr val="tx1"/>
                </a:solidFill>
              </a:rPr>
              <a:t> to the </a:t>
            </a:r>
            <a:r>
              <a:rPr lang="fr-FR" sz="1600" dirty="0" err="1">
                <a:solidFill>
                  <a:schemeClr val="tx1"/>
                </a:solidFill>
              </a:rPr>
              <a:t>need</a:t>
            </a:r>
            <a:r>
              <a:rPr lang="fr-FR" sz="1600" dirty="0">
                <a:solidFill>
                  <a:schemeClr val="tx1"/>
                </a:solidFill>
              </a:rPr>
              <a:t> to </a:t>
            </a:r>
            <a:r>
              <a:rPr lang="fr-FR" sz="1600" dirty="0" err="1">
                <a:solidFill>
                  <a:schemeClr val="tx1"/>
                </a:solidFill>
              </a:rPr>
              <a:t>assess</a:t>
            </a:r>
            <a:r>
              <a:rPr lang="fr-FR" sz="1600" dirty="0">
                <a:solidFill>
                  <a:schemeClr val="tx1"/>
                </a:solidFill>
              </a:rPr>
              <a:t> the </a:t>
            </a:r>
            <a:r>
              <a:rPr lang="fr-FR" sz="1600" dirty="0" err="1">
                <a:solidFill>
                  <a:schemeClr val="tx1"/>
                </a:solidFill>
              </a:rPr>
              <a:t>wet</a:t>
            </a:r>
            <a:r>
              <a:rPr lang="fr-FR" sz="1600" dirty="0">
                <a:solidFill>
                  <a:schemeClr val="tx1"/>
                </a:solidFill>
              </a:rPr>
              <a:t> grip performance for C2 and C3 tyres at </a:t>
            </a:r>
            <a:r>
              <a:rPr lang="fr-FR" sz="1600" dirty="0" err="1">
                <a:solidFill>
                  <a:schemeClr val="tx1"/>
                </a:solidFill>
              </a:rPr>
              <a:t>worn</a:t>
            </a:r>
            <a:r>
              <a:rPr lang="fr-FR" sz="1600" dirty="0">
                <a:solidFill>
                  <a:schemeClr val="tx1"/>
                </a:solidFill>
              </a:rPr>
              <a:t> state.</a:t>
            </a:r>
          </a:p>
          <a:p>
            <a:pPr lvl="1">
              <a:buClrTx/>
            </a:pPr>
            <a:r>
              <a:rPr lang="fr-FR" sz="1600" dirty="0" err="1">
                <a:solidFill>
                  <a:schemeClr val="tx1"/>
                </a:solidFill>
              </a:rPr>
              <a:t>Without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adding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unnecessary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testing</a:t>
            </a:r>
            <a:r>
              <a:rPr lang="fr-FR" sz="1600" dirty="0">
                <a:solidFill>
                  <a:schemeClr val="tx1"/>
                </a:solidFill>
              </a:rPr>
              <a:t> and </a:t>
            </a:r>
            <a:r>
              <a:rPr lang="fr-FR" sz="1600" dirty="0" err="1">
                <a:solidFill>
                  <a:schemeClr val="tx1"/>
                </a:solidFill>
              </a:rPr>
              <a:t>waste</a:t>
            </a:r>
            <a:r>
              <a:rPr lang="fr-FR" sz="1600" dirty="0">
                <a:solidFill>
                  <a:schemeClr val="tx1"/>
                </a:solidFill>
              </a:rPr>
              <a:t>.</a:t>
            </a:r>
          </a:p>
          <a:p>
            <a:pPr lvl="1"/>
            <a:endParaRPr lang="fr-FR" sz="16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fr-FR" sz="1800" i="0" dirty="0">
                <a:solidFill>
                  <a:schemeClr val="tx1"/>
                </a:solidFill>
              </a:rPr>
              <a:t>The </a:t>
            </a:r>
            <a:r>
              <a:rPr lang="fr-FR" sz="1800" i="0" dirty="0" err="1">
                <a:solidFill>
                  <a:schemeClr val="tx1"/>
                </a:solidFill>
              </a:rPr>
              <a:t>regulatory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evolution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should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take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into</a:t>
            </a:r>
            <a:r>
              <a:rPr lang="fr-FR" sz="1800" i="0" dirty="0">
                <a:solidFill>
                  <a:schemeClr val="tx1"/>
                </a:solidFill>
              </a:rPr>
              <a:t> </a:t>
            </a:r>
            <a:r>
              <a:rPr lang="fr-FR" sz="1800" i="0" dirty="0" err="1">
                <a:solidFill>
                  <a:schemeClr val="tx1"/>
                </a:solidFill>
              </a:rPr>
              <a:t>account</a:t>
            </a:r>
            <a:r>
              <a:rPr lang="fr-FR" sz="1800" i="0" dirty="0">
                <a:solidFill>
                  <a:schemeClr val="tx1"/>
                </a:solidFill>
              </a:rPr>
              <a:t> the new and the </a:t>
            </a:r>
            <a:r>
              <a:rPr lang="fr-FR" sz="1800" i="0" dirty="0" err="1">
                <a:solidFill>
                  <a:schemeClr val="tx1"/>
                </a:solidFill>
              </a:rPr>
              <a:t>worn</a:t>
            </a:r>
            <a:r>
              <a:rPr lang="fr-FR" sz="1800" i="0" dirty="0">
                <a:solidFill>
                  <a:schemeClr val="tx1"/>
                </a:solidFill>
              </a:rPr>
              <a:t> conditions. </a:t>
            </a:r>
          </a:p>
          <a:p>
            <a:endParaRPr lang="fr-FR" sz="1800" i="0" dirty="0">
              <a:solidFill>
                <a:schemeClr val="tx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C1143E9-ADC4-488A-8466-5E42271319DA}"/>
              </a:ext>
            </a:extLst>
          </p:cNvPr>
          <p:cNvSpPr txBox="1"/>
          <p:nvPr/>
        </p:nvSpPr>
        <p:spPr>
          <a:xfrm>
            <a:off x="179512" y="116632"/>
            <a:ext cx="7992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fr-BE" sz="1800" b="1" dirty="0"/>
              <a:t>Conclusions and </a:t>
            </a:r>
            <a:r>
              <a:rPr lang="fr-BE" sz="1800" b="1" dirty="0" err="1"/>
              <a:t>benefits</a:t>
            </a:r>
            <a:r>
              <a:rPr lang="fr-BE" sz="1800" b="1" dirty="0"/>
              <a:t> of the </a:t>
            </a:r>
            <a:r>
              <a:rPr lang="fr-BE" sz="1800" b="1" dirty="0" err="1"/>
              <a:t>Tyre</a:t>
            </a:r>
            <a:r>
              <a:rPr lang="fr-BE" sz="1800" b="1" dirty="0"/>
              <a:t> </a:t>
            </a:r>
            <a:r>
              <a:rPr lang="fr-BE" sz="1800" b="1" dirty="0" err="1"/>
              <a:t>Industry</a:t>
            </a:r>
            <a:r>
              <a:rPr lang="fr-BE" sz="1800" b="1" dirty="0"/>
              <a:t> Concept </a:t>
            </a:r>
            <a:r>
              <a:rPr lang="fr-BE" sz="1800" b="1" dirty="0" err="1"/>
              <a:t>proposal</a:t>
            </a:r>
            <a:r>
              <a:rPr lang="fr-BE" sz="1800" b="1" dirty="0"/>
              <a:t> for C2 and C3</a:t>
            </a:r>
          </a:p>
        </p:txBody>
      </p:sp>
    </p:spTree>
    <p:extLst>
      <p:ext uri="{BB962C8B-B14F-4D97-AF65-F5344CB8AC3E}">
        <p14:creationId xmlns:p14="http://schemas.microsoft.com/office/powerpoint/2010/main" val="275294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83A5C89-F349-4E92-B5EF-A411A347A616}"/>
              </a:ext>
            </a:extLst>
          </p:cNvPr>
          <p:cNvSpPr txBox="1"/>
          <p:nvPr/>
        </p:nvSpPr>
        <p:spPr>
          <a:xfrm>
            <a:off x="2843808" y="306896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IWG WGWT </a:t>
            </a:r>
            <a:r>
              <a:rPr lang="fr-BE" sz="2400" b="1" dirty="0" err="1"/>
              <a:t>comments</a:t>
            </a:r>
            <a:r>
              <a:rPr lang="fr-BE" sz="2400" b="1" dirty="0"/>
              <a:t>?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498052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552</Words>
  <Application>Microsoft Office PowerPoint</Application>
  <PresentationFormat>Affichage à l'écran (4:3)</PresentationFormat>
  <Paragraphs>65</Paragraphs>
  <Slides>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Lucida Grande</vt:lpstr>
      <vt:lpstr>Wingdings</vt:lpstr>
      <vt:lpstr>Thème Office</vt:lpstr>
      <vt:lpstr>ETRTO Concept proposal for addressing wet grip on worn tyre requirements for C2 and C3 tyres</vt:lpstr>
      <vt:lpstr>REMINDER ON THE WG PERFORMANCE EVOLUTION FOR C2/C3 tyreS</vt:lpstr>
      <vt:lpstr>REMINDER ON THE WG PERFORMANCE EVOLUTION FOR C2/C3 tyreS</vt:lpstr>
      <vt:lpstr>C2/C3: INDUSTRY PROPOSAL</vt:lpstr>
      <vt:lpstr>C2/C3: PROPOSAL FOR EVALUATION OF WORN TIRES PERFORMANCE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ETRTO Incomes Analysis</dc:title>
  <dc:creator>SIF</dc:creator>
  <cp:lastModifiedBy>ndm</cp:lastModifiedBy>
  <cp:revision>212</cp:revision>
  <dcterms:created xsi:type="dcterms:W3CDTF">2014-09-24T13:03:48Z</dcterms:created>
  <dcterms:modified xsi:type="dcterms:W3CDTF">2021-03-22T15:48:24Z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