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31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43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76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222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19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6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74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6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57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55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14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2A4EA-AB4D-490C-B48F-F6E99BE84401}" type="datetimeFigureOut">
              <a:rPr kumimoji="1" lang="ja-JP" altLang="en-US" smtClean="0"/>
              <a:t>2021/5/19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76AC3-6EF7-424F-A5C7-AFD5AE51F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0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692BD4-0930-4557-893F-D6AA9FD3B8B6}"/>
              </a:ext>
            </a:extLst>
          </p:cNvPr>
          <p:cNvSpPr txBox="1"/>
          <p:nvPr/>
        </p:nvSpPr>
        <p:spPr>
          <a:xfrm>
            <a:off x="719092" y="1302577"/>
            <a:ext cx="76880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/>
              <a:t>Alternative test method for low level    in case of BGN level                                     is higher than  low level minus 3dB</a:t>
            </a:r>
          </a:p>
          <a:p>
            <a:pPr algn="ctr"/>
            <a:r>
              <a:rPr kumimoji="1" lang="en-US" altLang="ja-JP" sz="3600" dirty="0"/>
              <a:t>(Part II)</a:t>
            </a:r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en-US" altLang="ja-JP" sz="3600" dirty="0"/>
              <a:t>JASIC</a:t>
            </a:r>
            <a:endParaRPr kumimoji="1" lang="en-US" altLang="ja-JP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9A2E93F-F01B-47ED-9506-2F76E85823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304372"/>
              </p:ext>
            </p:extLst>
          </p:nvPr>
        </p:nvGraphicFramePr>
        <p:xfrm>
          <a:off x="1105990" y="400910"/>
          <a:ext cx="6801394" cy="15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24450">
                  <a:extLst>
                    <a:ext uri="{9D8B030D-6E8A-4147-A177-3AD203B41FA5}">
                      <a16:colId xmlns:a16="http://schemas.microsoft.com/office/drawing/2014/main" val="2676631623"/>
                    </a:ext>
                  </a:extLst>
                </a:gridCol>
                <a:gridCol w="3676944">
                  <a:extLst>
                    <a:ext uri="{9D8B030D-6E8A-4147-A177-3AD203B41FA5}">
                      <a16:colId xmlns:a16="http://schemas.microsoft.com/office/drawing/2014/main" val="29336759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r>
                        <a:rPr lang="en-GB" sz="1000" kern="0">
                          <a:solidFill>
                            <a:schemeClr val="tx1"/>
                          </a:solidFill>
                          <a:effectLst/>
                        </a:rPr>
                        <a:t>Submitted by the expert from Japan</a:t>
                      </a:r>
                      <a:endParaRPr lang="sv-SE" sz="1050" kern="100">
                        <a:solidFill>
                          <a:schemeClr val="tx1"/>
                        </a:solidFill>
                        <a:effectLst/>
                        <a:latin typeface="Yu Mincho" panose="02020400000000000000" pitchFamily="18" charset="-128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186305" algn="l"/>
                          <a:tab pos="2865755" algn="ctr"/>
                          <a:tab pos="5731510" algn="r"/>
                        </a:tabLst>
                      </a:pPr>
                      <a:r>
                        <a:rPr lang="en-GB" sz="1000" kern="0" dirty="0">
                          <a:solidFill>
                            <a:schemeClr val="tx1"/>
                          </a:solidFill>
                          <a:effectLst/>
                        </a:rPr>
                        <a:t>TFRWS-20-02 </a:t>
                      </a:r>
                      <a:endParaRPr lang="sv-SE" sz="1050" kern="100" dirty="0">
                        <a:solidFill>
                          <a:schemeClr val="tx1"/>
                        </a:solidFill>
                        <a:effectLst/>
                        <a:latin typeface="Yu Mincho" panose="02020400000000000000" pitchFamily="18" charset="-128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96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39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4CED94-A683-4891-B23C-42BB1B5D62C2}"/>
              </a:ext>
            </a:extLst>
          </p:cNvPr>
          <p:cNvSpPr txBox="1"/>
          <p:nvPr/>
        </p:nvSpPr>
        <p:spPr>
          <a:xfrm>
            <a:off x="586348" y="262760"/>
            <a:ext cx="79883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B0F0"/>
                </a:solidFill>
              </a:rPr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In our current draft, lower limit of low level is 40dB.</a:t>
            </a:r>
            <a:endParaRPr kumimoji="1" lang="ja-JP" alt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Japanese technical service(NTSEL) has proving grounds. These BGN levels are 50 – 60dB. It is impossible to measure low level.</a:t>
            </a:r>
            <a:endParaRPr kumimoji="1" lang="ja-JP" alt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BGN level should be lower than low level minus 3dB.          Generally speaking, it is hard to keep BGN level lower than low level minus 3dB at open site.</a:t>
            </a:r>
            <a:endParaRPr kumimoji="1" lang="ja-JP" altLang="en-US" sz="2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40F9EE3-C8D1-4953-94AC-A08CC57D6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264" y="3650942"/>
            <a:ext cx="5205471" cy="281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25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86D23D0-6BA2-4846-B73C-51346C937FB2}"/>
              </a:ext>
            </a:extLst>
          </p:cNvPr>
          <p:cNvSpPr txBox="1"/>
          <p:nvPr/>
        </p:nvSpPr>
        <p:spPr>
          <a:xfrm>
            <a:off x="586348" y="262760"/>
            <a:ext cx="79883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</a:rPr>
              <a:t>Proposal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Based on the backgrounds, Japan proposes alternative test method for part II test in case BGN level is higher than low level minus 3dB.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ja-JP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At first, low level and normal level are measured by part I test. Then, normal level is measured by part II test. At the end, lower level of part II test is calculated by following formulae.</a:t>
            </a:r>
          </a:p>
          <a:p>
            <a:r>
              <a:rPr kumimoji="1" lang="en-US" altLang="ja-JP" sz="2200" dirty="0"/>
              <a:t>               L</a:t>
            </a:r>
            <a:r>
              <a:rPr kumimoji="1" lang="en-US" altLang="ja-JP" sz="2200" baseline="-25000" dirty="0"/>
              <a:t>Low, part II</a:t>
            </a:r>
            <a:r>
              <a:rPr kumimoji="1" lang="en-US" altLang="ja-JP" sz="2200" dirty="0"/>
              <a:t> = L</a:t>
            </a:r>
            <a:r>
              <a:rPr kumimoji="1" lang="en-US" altLang="ja-JP" sz="2200" baseline="-25000" dirty="0"/>
              <a:t>Normal, part II </a:t>
            </a:r>
            <a:r>
              <a:rPr kumimoji="1" lang="en-US" altLang="ja-JP" sz="2200" dirty="0"/>
              <a:t>– (L</a:t>
            </a:r>
            <a:r>
              <a:rPr kumimoji="1" lang="en-US" altLang="ja-JP" sz="2200" baseline="-25000" dirty="0"/>
              <a:t>Normal, part I </a:t>
            </a:r>
            <a:r>
              <a:rPr kumimoji="1" lang="en-US" altLang="ja-JP" sz="2200" dirty="0"/>
              <a:t>– L</a:t>
            </a:r>
            <a:r>
              <a:rPr kumimoji="1" lang="en-US" altLang="ja-JP" sz="2200" baseline="-25000" dirty="0"/>
              <a:t>Low, part I</a:t>
            </a:r>
            <a:r>
              <a:rPr kumimoji="1" lang="en-US" altLang="ja-JP" sz="2200" dirty="0"/>
              <a:t>)</a:t>
            </a:r>
          </a:p>
          <a:p>
            <a:endParaRPr kumimoji="1" lang="en-US" altLang="ja-JP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If BNG level is lower than low level minus 3dB, test should be conducted by present test method.</a:t>
            </a:r>
            <a:r>
              <a:rPr kumimoji="1" lang="ja-JP" altLang="en-US" sz="2200" dirty="0"/>
              <a:t> </a:t>
            </a:r>
            <a:endParaRPr kumimoji="1" lang="en-US" altLang="ja-JP" sz="2200" dirty="0"/>
          </a:p>
        </p:txBody>
      </p:sp>
    </p:spTree>
    <p:extLst>
      <p:ext uri="{BB962C8B-B14F-4D97-AF65-F5344CB8AC3E}">
        <p14:creationId xmlns:p14="http://schemas.microsoft.com/office/powerpoint/2010/main" val="404640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509</TotalTime>
  <Words>212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Yu Mincho</vt:lpstr>
      <vt:lpstr>Arial</vt:lpstr>
      <vt:lpstr>Calibri</vt:lpstr>
      <vt:lpstr>Calibri Light</vt:lpstr>
      <vt:lpstr>Office テーマ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寳渦寛之</dc:creator>
  <cp:lastModifiedBy>Klopotek Manfred</cp:lastModifiedBy>
  <cp:revision>40</cp:revision>
  <dcterms:created xsi:type="dcterms:W3CDTF">2021-05-10T06:11:14Z</dcterms:created>
  <dcterms:modified xsi:type="dcterms:W3CDTF">2021-05-19T16:57:28Z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2021-05-19T18:57:27.9024808+02:00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