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0" d="100"/>
          <a:sy n="110" d="100"/>
        </p:scale>
        <p:origin x="168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1295312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4115439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1732761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2365222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4234196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58661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29687423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121864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1453572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2917552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CE2A4EA-AB4D-490C-B48F-F6E99BE84401}" type="datetimeFigureOut">
              <a:rPr kumimoji="1" lang="ja-JP" altLang="en-US" smtClean="0"/>
              <a:t>2021/5/19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2642143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E2A4EA-AB4D-490C-B48F-F6E99BE84401}" type="datetimeFigureOut">
              <a:rPr kumimoji="1" lang="ja-JP" altLang="en-US" smtClean="0"/>
              <a:t>2021/5/19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C76AC3-6EF7-424F-A5C7-AFD5AE51F120}" type="slidenum">
              <a:rPr kumimoji="1" lang="ja-JP" altLang="en-US" smtClean="0"/>
              <a:t>‹#›</a:t>
            </a:fld>
            <a:endParaRPr kumimoji="1" lang="ja-JP" altLang="en-US"/>
          </a:p>
        </p:txBody>
      </p:sp>
    </p:spTree>
    <p:extLst>
      <p:ext uri="{BB962C8B-B14F-4D97-AF65-F5344CB8AC3E}">
        <p14:creationId xmlns:p14="http://schemas.microsoft.com/office/powerpoint/2010/main" val="78840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D692BD4-0930-4557-893F-D6AA9FD3B8B6}"/>
              </a:ext>
            </a:extLst>
          </p:cNvPr>
          <p:cNvSpPr txBox="1"/>
          <p:nvPr/>
        </p:nvSpPr>
        <p:spPr>
          <a:xfrm>
            <a:off x="719092" y="1302577"/>
            <a:ext cx="7688062" cy="3416320"/>
          </a:xfrm>
          <a:prstGeom prst="rect">
            <a:avLst/>
          </a:prstGeom>
          <a:noFill/>
        </p:spPr>
        <p:txBody>
          <a:bodyPr wrap="square" rtlCol="0">
            <a:spAutoFit/>
          </a:bodyPr>
          <a:lstStyle/>
          <a:p>
            <a:pPr algn="ctr"/>
            <a:r>
              <a:rPr kumimoji="1" lang="en-US" altLang="ja-JP" sz="3600" dirty="0"/>
              <a:t>Treatment of Part I in </a:t>
            </a:r>
            <a:r>
              <a:rPr kumimoji="1" lang="en-US" altLang="ja-JP" sz="3600"/>
              <a:t>case the device(s) </a:t>
            </a:r>
            <a:r>
              <a:rPr kumimoji="1" lang="en-US" altLang="ja-JP" sz="3600" dirty="0"/>
              <a:t>can't fulfill both Part I and Part II</a:t>
            </a:r>
          </a:p>
          <a:p>
            <a:pPr algn="ctr"/>
            <a:endParaRPr kumimoji="1" lang="en-US" altLang="ja-JP" sz="3600" dirty="0"/>
          </a:p>
          <a:p>
            <a:pPr algn="ctr"/>
            <a:endParaRPr kumimoji="1" lang="en-US" altLang="ja-JP" sz="3600" dirty="0"/>
          </a:p>
          <a:p>
            <a:pPr algn="ctr"/>
            <a:endParaRPr kumimoji="1" lang="en-US" altLang="ja-JP" sz="3600" dirty="0"/>
          </a:p>
          <a:p>
            <a:pPr algn="ctr"/>
            <a:r>
              <a:rPr kumimoji="1" lang="en-US" altLang="ja-JP" sz="3600" dirty="0"/>
              <a:t>JASIC</a:t>
            </a:r>
            <a:endParaRPr kumimoji="1" lang="en-US" altLang="ja-JP" sz="2400" dirty="0"/>
          </a:p>
        </p:txBody>
      </p:sp>
      <p:graphicFrame>
        <p:nvGraphicFramePr>
          <p:cNvPr id="3" name="Table 2">
            <a:extLst>
              <a:ext uri="{FF2B5EF4-FFF2-40B4-BE49-F238E27FC236}">
                <a16:creationId xmlns:a16="http://schemas.microsoft.com/office/drawing/2014/main" id="{BE28E095-4DCC-410E-B2A0-76FE90BED987}"/>
              </a:ext>
            </a:extLst>
          </p:cNvPr>
          <p:cNvGraphicFramePr>
            <a:graphicFrameLocks noGrp="1"/>
          </p:cNvGraphicFramePr>
          <p:nvPr>
            <p:extLst>
              <p:ext uri="{D42A27DB-BD31-4B8C-83A1-F6EECF244321}">
                <p14:modId xmlns:p14="http://schemas.microsoft.com/office/powerpoint/2010/main" val="1448070993"/>
              </p:ext>
            </p:extLst>
          </p:nvPr>
        </p:nvGraphicFramePr>
        <p:xfrm>
          <a:off x="1079863" y="400910"/>
          <a:ext cx="6897187" cy="152400"/>
        </p:xfrm>
        <a:graphic>
          <a:graphicData uri="http://schemas.openxmlformats.org/drawingml/2006/table">
            <a:tbl>
              <a:tblPr firstRow="1" firstCol="1" bandRow="1">
                <a:tableStyleId>{5C22544A-7EE6-4342-B048-85BDC9FD1C3A}</a:tableStyleId>
              </a:tblPr>
              <a:tblGrid>
                <a:gridCol w="3168456">
                  <a:extLst>
                    <a:ext uri="{9D8B030D-6E8A-4147-A177-3AD203B41FA5}">
                      <a16:colId xmlns:a16="http://schemas.microsoft.com/office/drawing/2014/main" val="2676631623"/>
                    </a:ext>
                  </a:extLst>
                </a:gridCol>
                <a:gridCol w="3728731">
                  <a:extLst>
                    <a:ext uri="{9D8B030D-6E8A-4147-A177-3AD203B41FA5}">
                      <a16:colId xmlns:a16="http://schemas.microsoft.com/office/drawing/2014/main" val="2933675959"/>
                    </a:ext>
                  </a:extLst>
                </a:gridCol>
              </a:tblGrid>
              <a:tr h="0">
                <a:tc>
                  <a:txBody>
                    <a:bodyPr/>
                    <a:lstStyle/>
                    <a:p>
                      <a:pPr algn="l">
                        <a:lnSpc>
                          <a:spcPts val="1200"/>
                        </a:lnSpc>
                        <a:spcAft>
                          <a:spcPts val="0"/>
                        </a:spcAft>
                        <a:tabLst>
                          <a:tab pos="2865755" algn="ctr"/>
                          <a:tab pos="5731510" algn="r"/>
                        </a:tabLst>
                      </a:pPr>
                      <a:r>
                        <a:rPr lang="en-GB" sz="1000" kern="0">
                          <a:solidFill>
                            <a:schemeClr val="tx1"/>
                          </a:solidFill>
                          <a:effectLst/>
                        </a:rPr>
                        <a:t>Submitted by the expert from Japan</a:t>
                      </a:r>
                      <a:endParaRPr lang="sv-SE" sz="1050" kern="100">
                        <a:solidFill>
                          <a:schemeClr val="tx1"/>
                        </a:solidFill>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noFill/>
                  </a:tcPr>
                </a:tc>
                <a:tc>
                  <a:txBody>
                    <a:bodyPr/>
                    <a:lstStyle/>
                    <a:p>
                      <a:pPr algn="r" latinLnBrk="1">
                        <a:lnSpc>
                          <a:spcPts val="1200"/>
                        </a:lnSpc>
                        <a:spcAft>
                          <a:spcPts val="0"/>
                        </a:spcAft>
                        <a:tabLst>
                          <a:tab pos="2186305" algn="l"/>
                          <a:tab pos="2865755" algn="ctr"/>
                          <a:tab pos="5731510" algn="r"/>
                        </a:tabLst>
                      </a:pPr>
                      <a:r>
                        <a:rPr lang="en-GB" sz="1000" kern="0" dirty="0">
                          <a:solidFill>
                            <a:schemeClr val="tx1"/>
                          </a:solidFill>
                          <a:effectLst/>
                        </a:rPr>
                        <a:t>TFRWS-20-04 </a:t>
                      </a:r>
                      <a:endParaRPr lang="sv-SE" sz="1050" kern="100" dirty="0">
                        <a:solidFill>
                          <a:schemeClr val="tx1"/>
                        </a:solidFill>
                        <a:effectLst/>
                        <a:latin typeface="Yu Mincho" panose="02020400000000000000" pitchFamily="18" charset="-128"/>
                        <a:ea typeface="Yu Mincho" panose="02020400000000000000" pitchFamily="18" charset="-128"/>
                        <a:cs typeface="Times New Roman" panose="02020603050405020304" pitchFamily="18" charset="0"/>
                      </a:endParaRPr>
                    </a:p>
                  </a:txBody>
                  <a:tcPr marL="68580" marR="68580" marT="0" marB="0">
                    <a:noFill/>
                  </a:tcPr>
                </a:tc>
                <a:extLst>
                  <a:ext uri="{0D108BD9-81ED-4DB2-BD59-A6C34878D82A}">
                    <a16:rowId xmlns:a16="http://schemas.microsoft.com/office/drawing/2014/main" val="3684096751"/>
                  </a:ext>
                </a:extLst>
              </a:tr>
            </a:tbl>
          </a:graphicData>
        </a:graphic>
      </p:graphicFrame>
    </p:spTree>
    <p:extLst>
      <p:ext uri="{BB962C8B-B14F-4D97-AF65-F5344CB8AC3E}">
        <p14:creationId xmlns:p14="http://schemas.microsoft.com/office/powerpoint/2010/main" val="1029394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8D4CED94-A683-4891-B23C-42BB1B5D62C2}"/>
              </a:ext>
            </a:extLst>
          </p:cNvPr>
          <p:cNvSpPr txBox="1"/>
          <p:nvPr/>
        </p:nvSpPr>
        <p:spPr>
          <a:xfrm>
            <a:off x="586348" y="262760"/>
            <a:ext cx="7988312" cy="6555641"/>
          </a:xfrm>
          <a:prstGeom prst="rect">
            <a:avLst/>
          </a:prstGeom>
          <a:noFill/>
        </p:spPr>
        <p:txBody>
          <a:bodyPr wrap="square" rtlCol="0">
            <a:spAutoFit/>
          </a:bodyPr>
          <a:lstStyle/>
          <a:p>
            <a:r>
              <a:rPr kumimoji="1" lang="en-US" altLang="ja-JP" sz="2400" dirty="0">
                <a:solidFill>
                  <a:srgbClr val="00B0F0"/>
                </a:solidFill>
              </a:rPr>
              <a:t>Statement</a:t>
            </a:r>
          </a:p>
          <a:p>
            <a:pPr marL="285750" indent="-285750">
              <a:buFont typeface="Arial" panose="020B0604020202020204" pitchFamily="34" charset="0"/>
              <a:buChar char="•"/>
            </a:pPr>
            <a:r>
              <a:rPr kumimoji="1" lang="en-US" altLang="ja-JP" sz="2200" dirty="0"/>
              <a:t>At the previous TF meeting, there was the proposal that only duration test should be assessed to the device at part I (TFRWS-19-05) in case the device doesn’t fulfill both part I and part II.</a:t>
            </a:r>
          </a:p>
          <a:p>
            <a:pPr marL="285750" indent="-285750">
              <a:buFont typeface="Arial" panose="020B0604020202020204" pitchFamily="34" charset="0"/>
              <a:buChar char="•"/>
            </a:pPr>
            <a:r>
              <a:rPr kumimoji="1" lang="en-US" altLang="ja-JP" sz="2200" dirty="0"/>
              <a:t>This proposal assumes that the device has to emit louder SPL than expected  when the device is mounted in the center or front of the vehicle considering the test method which is measured at 7m from the rear end of the vehicle.</a:t>
            </a:r>
          </a:p>
          <a:p>
            <a:pPr marL="285750" indent="-285750">
              <a:buFont typeface="Arial" panose="020B0604020202020204" pitchFamily="34" charset="0"/>
              <a:buChar char="•"/>
            </a:pPr>
            <a:r>
              <a:rPr kumimoji="1" lang="en-US" altLang="ja-JP" sz="2200" dirty="0"/>
              <a:t>If SPL is louder than necessary, it will be too loud and cause to complaints as a result.</a:t>
            </a:r>
          </a:p>
          <a:p>
            <a:pPr marL="285750" indent="-285750">
              <a:buFont typeface="Arial" panose="020B0604020202020204" pitchFamily="34" charset="0"/>
              <a:buChar char="•"/>
            </a:pPr>
            <a:r>
              <a:rPr kumimoji="1" lang="en-US" altLang="ja-JP" sz="2200" dirty="0"/>
              <a:t>By imposing both Part I and Part II SPL limits, the mounting position of the device will become sure to be at the rear of the vehicle in order to meet both volume requirements, so that unnecessary higher SPL will not be emitted.</a:t>
            </a:r>
          </a:p>
          <a:p>
            <a:pPr marL="285750" indent="-285750">
              <a:buFont typeface="Arial" panose="020B0604020202020204" pitchFamily="34" charset="0"/>
              <a:buChar char="•"/>
            </a:pPr>
            <a:r>
              <a:rPr kumimoji="1" lang="en-US" altLang="ja-JP" sz="2200" dirty="0"/>
              <a:t>Therefore, Japan still propose to require that the device should be satisfied both part I and part II tests</a:t>
            </a:r>
            <a:r>
              <a:rPr kumimoji="1" lang="ja-JP" altLang="en-US" sz="2200" dirty="0"/>
              <a:t> </a:t>
            </a:r>
            <a:r>
              <a:rPr kumimoji="1" lang="en-US" altLang="ja-JP" sz="2200" dirty="0"/>
              <a:t>to</a:t>
            </a:r>
            <a:r>
              <a:rPr kumimoji="1" lang="ja-JP" altLang="en-US" sz="2200" dirty="0"/>
              <a:t> </a:t>
            </a:r>
            <a:r>
              <a:rPr kumimoji="1" lang="en-US" altLang="ja-JP" sz="2200" dirty="0"/>
              <a:t>avoid</a:t>
            </a:r>
            <a:r>
              <a:rPr kumimoji="1" lang="ja-JP" altLang="en-US" sz="2200" dirty="0"/>
              <a:t> </a:t>
            </a:r>
            <a:r>
              <a:rPr kumimoji="1" lang="en-US" altLang="ja-JP" sz="2200" dirty="0"/>
              <a:t>complaint.</a:t>
            </a:r>
          </a:p>
          <a:p>
            <a:pPr marL="285750" indent="-285750">
              <a:buFont typeface="Arial" panose="020B0604020202020204" pitchFamily="34" charset="0"/>
              <a:buChar char="•"/>
            </a:pPr>
            <a:r>
              <a:rPr kumimoji="1" lang="en-US" altLang="ja-JP" sz="2200" dirty="0"/>
              <a:t>The device(s) which has(have) been approved under part I, the device should be installed to the vehicle without any changing (e.g. SPL).</a:t>
            </a:r>
          </a:p>
        </p:txBody>
      </p:sp>
    </p:spTree>
    <p:extLst>
      <p:ext uri="{BB962C8B-B14F-4D97-AF65-F5344CB8AC3E}">
        <p14:creationId xmlns:p14="http://schemas.microsoft.com/office/powerpoint/2010/main" val="69262516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501</TotalTime>
  <Words>234</Words>
  <Application>Microsoft Office PowerPoint</Application>
  <PresentationFormat>On-screen Show (4:3)</PresentationFormat>
  <Paragraphs>14</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Yu Mincho</vt:lpstr>
      <vt:lpstr>Arial</vt:lpstr>
      <vt:lpstr>Calibri</vt:lpstr>
      <vt:lpstr>Calibri Light</vt:lpstr>
      <vt:lpstr>Office テーマ</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寳渦寛之</dc:creator>
  <cp:lastModifiedBy>Klopotek Manfred</cp:lastModifiedBy>
  <cp:revision>60</cp:revision>
  <dcterms:created xsi:type="dcterms:W3CDTF">2021-05-10T06:11:14Z</dcterms:created>
  <dcterms:modified xsi:type="dcterms:W3CDTF">2021-05-19T16:59:55Z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2021-05-19T18:59:54.9494808+02:00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