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7"/>
  </p:notesMasterIdLst>
  <p:handoutMasterIdLst>
    <p:handoutMasterId r:id="rId38"/>
  </p:handoutMasterIdLst>
  <p:sldIdLst>
    <p:sldId id="303" r:id="rId2"/>
    <p:sldId id="346" r:id="rId3"/>
    <p:sldId id="365" r:id="rId4"/>
    <p:sldId id="366" r:id="rId5"/>
    <p:sldId id="527" r:id="rId6"/>
    <p:sldId id="354" r:id="rId7"/>
    <p:sldId id="528" r:id="rId8"/>
    <p:sldId id="529" r:id="rId9"/>
    <p:sldId id="307" r:id="rId10"/>
    <p:sldId id="318" r:id="rId11"/>
    <p:sldId id="319" r:id="rId12"/>
    <p:sldId id="320" r:id="rId13"/>
    <p:sldId id="322" r:id="rId14"/>
    <p:sldId id="321" r:id="rId15"/>
    <p:sldId id="323" r:id="rId16"/>
    <p:sldId id="324" r:id="rId17"/>
    <p:sldId id="325" r:id="rId18"/>
    <p:sldId id="308" r:id="rId19"/>
    <p:sldId id="309" r:id="rId20"/>
    <p:sldId id="310" r:id="rId21"/>
    <p:sldId id="311" r:id="rId22"/>
    <p:sldId id="312" r:id="rId23"/>
    <p:sldId id="313" r:id="rId24"/>
    <p:sldId id="333" r:id="rId25"/>
    <p:sldId id="326" r:id="rId26"/>
    <p:sldId id="327" r:id="rId27"/>
    <p:sldId id="314" r:id="rId28"/>
    <p:sldId id="329" r:id="rId29"/>
    <p:sldId id="330" r:id="rId30"/>
    <p:sldId id="334" r:id="rId31"/>
    <p:sldId id="331" r:id="rId32"/>
    <p:sldId id="335" r:id="rId33"/>
    <p:sldId id="332" r:id="rId34"/>
    <p:sldId id="530" r:id="rId35"/>
    <p:sldId id="300" r:id="rId3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92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3777">
          <p15:clr>
            <a:srgbClr val="A4A3A4"/>
          </p15:clr>
        </p15:guide>
        <p15:guide id="4" pos="3839">
          <p15:clr>
            <a:srgbClr val="A4A3A4"/>
          </p15:clr>
        </p15:guide>
        <p15:guide id="5" orient="horz" pos="2162">
          <p15:clr>
            <a:srgbClr val="A4A3A4"/>
          </p15:clr>
        </p15:guide>
        <p15:guide id="6" pos="3835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27DC1"/>
    <a:srgbClr val="195989"/>
    <a:srgbClr val="1D679F"/>
    <a:srgbClr val="FFC000"/>
    <a:srgbClr val="1F6DA6"/>
    <a:srgbClr val="1B5B87"/>
    <a:srgbClr val="2178B9"/>
    <a:srgbClr val="2177B7"/>
    <a:srgbClr val="2175B3"/>
    <a:srgbClr val="E0A4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59" autoAdjust="0"/>
    <p:restoredTop sz="86418" autoAdjust="0"/>
  </p:normalViewPr>
  <p:slideViewPr>
    <p:cSldViewPr snapToGrid="0">
      <p:cViewPr varScale="1">
        <p:scale>
          <a:sx n="72" d="100"/>
          <a:sy n="72" d="100"/>
        </p:scale>
        <p:origin x="1054" y="74"/>
      </p:cViewPr>
      <p:guideLst>
        <p:guide orient="horz" pos="2092"/>
        <p:guide pos="3840"/>
        <p:guide orient="horz" pos="3777"/>
        <p:guide pos="3839"/>
        <p:guide orient="horz" pos="2162"/>
        <p:guide pos="383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-2048" y="-11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939EFE-0303-44F6-9A16-FD3B5E015DB1}" type="datetimeFigureOut">
              <a:rPr lang="en-GB" smtClean="0"/>
              <a:t>30/03/2021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F04766-77AF-4EBE-9704-229FD5F6AD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898812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B926D1-0013-4A80-B64E-9D824EE65210}" type="datetimeFigureOut">
              <a:rPr lang="en-GB" smtClean="0"/>
              <a:t>30/03/2021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CF2995-AB43-4B7C-B8CD-9DC7C3692A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078466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myintracomm.ec.europa.eu/corp/intellectual-property/Documents/2019_Reuse-guidelines(CC-BY).pdf" TargetMode="External"/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40305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75489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10046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736711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612613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748508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33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22095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34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569344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dirty="0"/>
              <a:t>Update/add/delete parts of the</a:t>
            </a:r>
            <a:r>
              <a:rPr lang="en-IE" baseline="0" dirty="0"/>
              <a:t> copy right notice where appropriate.</a:t>
            </a:r>
          </a:p>
          <a:p>
            <a:r>
              <a:rPr lang="en-IE" baseline="0" dirty="0"/>
              <a:t>More information: </a:t>
            </a:r>
            <a:r>
              <a:rPr lang="en-GB" dirty="0">
                <a:hlinkClick r:id="rId3"/>
              </a:rPr>
              <a:t>https://myintracomm.ec.europa.eu/corp/intellectual-property/Documents/2019_Reuse-guidelines%28CC-BY%29.pdf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35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75199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1073101"/>
            <a:ext cx="12192000" cy="5784900"/>
          </a:xfrm>
          <a:prstGeom prst="rect">
            <a:avLst/>
          </a:prstGeom>
          <a:gradFill flip="none" rotWithShape="1">
            <a:gsLst>
              <a:gs pos="47000">
                <a:srgbClr val="0D6CB4"/>
              </a:gs>
              <a:gs pos="100000">
                <a:schemeClr val="accent2"/>
              </a:gs>
              <a:gs pos="77000">
                <a:srgbClr val="227DC1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1071349" y="1992572"/>
            <a:ext cx="10290265" cy="2149523"/>
          </a:xfrm>
          <a:prstGeom prst="rect">
            <a:avLst/>
          </a:prstGeom>
        </p:spPr>
        <p:txBody>
          <a:bodyPr wrap="none" anchor="t">
            <a:noAutofit/>
          </a:bodyPr>
          <a:lstStyle>
            <a:lvl1pPr algn="l">
              <a:defRPr sz="6000" b="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1978925"/>
            <a:ext cx="0" cy="4879075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Subtitle 2"/>
          <p:cNvSpPr>
            <a:spLocks noGrp="1"/>
          </p:cNvSpPr>
          <p:nvPr>
            <p:ph type="subTitle" idx="1"/>
          </p:nvPr>
        </p:nvSpPr>
        <p:spPr>
          <a:xfrm>
            <a:off x="1071350" y="4418049"/>
            <a:ext cx="10290265" cy="897754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2800" i="0">
                <a:solidFill>
                  <a:schemeClr val="accent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Click to edit Master subtitle style</a:t>
            </a:r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3" hasCustomPrompt="1"/>
          </p:nvPr>
        </p:nvSpPr>
        <p:spPr>
          <a:xfrm>
            <a:off x="6094413" y="5391726"/>
            <a:ext cx="5267202" cy="877455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spcAft>
                <a:spcPts val="800"/>
              </a:spcAft>
              <a:buFontTx/>
              <a:buNone/>
              <a:defRPr sz="2200" i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noProof="0" dirty="0"/>
              <a:t>Speaker</a:t>
            </a:r>
            <a:br>
              <a:rPr lang="en-GB" noProof="0" dirty="0"/>
            </a:br>
            <a:r>
              <a:rPr lang="en-GB" noProof="0" dirty="0"/>
              <a:t>Venue and date</a:t>
            </a:r>
          </a:p>
        </p:txBody>
      </p:sp>
      <p:pic>
        <p:nvPicPr>
          <p:cNvPr id="8" name="Picture 7" descr="Footer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7221" y="6390001"/>
            <a:ext cx="697559" cy="467999"/>
          </a:xfrm>
          <a:prstGeom prst="rect">
            <a:avLst/>
          </a:prstGeom>
        </p:spPr>
      </p:pic>
      <p:pic>
        <p:nvPicPr>
          <p:cNvPr id="13" name="Picture 12" descr="EC-JRC-logo_vertical_EN_pos_transparent-background.png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33" t="5040" r="4159" b="4382"/>
          <a:stretch/>
        </p:blipFill>
        <p:spPr>
          <a:xfrm>
            <a:off x="5373779" y="264907"/>
            <a:ext cx="1674947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21833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-59635" y="-59635"/>
            <a:ext cx="6155635" cy="6983896"/>
          </a:xfrm>
          <a:prstGeom prst="rect">
            <a:avLst/>
          </a:prstGeom>
          <a:solidFill>
            <a:schemeClr val="bg2"/>
          </a:solidFill>
          <a:ln w="28575">
            <a:solidFill>
              <a:schemeClr val="accent5"/>
            </a:solidFill>
          </a:ln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/>
          </a:p>
        </p:txBody>
      </p:sp>
      <p:sp>
        <p:nvSpPr>
          <p:cNvPr id="10" name="Rectangle 9"/>
          <p:cNvSpPr/>
          <p:nvPr userDrawn="1"/>
        </p:nvSpPr>
        <p:spPr>
          <a:xfrm>
            <a:off x="3214048" y="1992573"/>
            <a:ext cx="8550322" cy="36166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27615" y="743802"/>
            <a:ext cx="544923" cy="544923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4048" y="1992572"/>
            <a:ext cx="8010798" cy="3616657"/>
          </a:xfrm>
          <a:prstGeom prst="rect">
            <a:avLst/>
          </a:prstGeom>
          <a:solidFill>
            <a:schemeClr val="bg1"/>
          </a:solidFill>
        </p:spPr>
        <p:txBody>
          <a:bodyPr lIns="360000" tIns="360000" rIns="360000" bIns="360000" anchor="ctr" anchorCtr="0">
            <a:noAutofit/>
          </a:bodyPr>
          <a:lstStyle>
            <a:lvl1pPr marL="0" indent="0">
              <a:buFontTx/>
              <a:buNone/>
              <a:defRPr i="1">
                <a:solidFill>
                  <a:schemeClr val="tx2"/>
                </a:solidFill>
              </a:defRPr>
            </a:lvl1pPr>
          </a:lstStyle>
          <a:p>
            <a:pPr lvl="0"/>
            <a:r>
              <a:rPr lang="en-GB" noProof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8406293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and Content (half pag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62614" y="1825625"/>
            <a:ext cx="4583519" cy="417036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>
              <a:buClr>
                <a:schemeClr val="accent5"/>
              </a:buClr>
              <a:buFont typeface="Arial"/>
              <a:buChar char="•"/>
              <a:defRPr/>
            </a:lvl1pPr>
            <a:lvl2pPr>
              <a:buClr>
                <a:schemeClr val="accent5"/>
              </a:buClr>
              <a:defRPr/>
            </a:lvl2pPr>
            <a:lvl3pPr>
              <a:buClr>
                <a:schemeClr val="accent5"/>
              </a:buClr>
              <a:defRPr/>
            </a:lvl3pPr>
            <a:lvl4pPr>
              <a:buClr>
                <a:schemeClr val="accent5"/>
              </a:buClr>
              <a:defRPr/>
            </a:lvl4pPr>
            <a:lvl5pPr>
              <a:buClr>
                <a:schemeClr val="accent5"/>
              </a:buClr>
              <a:defRPr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8200" y="6131286"/>
            <a:ext cx="2743200" cy="365125"/>
          </a:xfrm>
          <a:prstGeom prst="rect">
            <a:avLst/>
          </a:prstGeom>
        </p:spPr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6662614" y="586765"/>
            <a:ext cx="4581771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7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-46383" y="-46383"/>
            <a:ext cx="6142383" cy="6964017"/>
          </a:xfrm>
          <a:prstGeom prst="rect">
            <a:avLst/>
          </a:prstGeom>
          <a:solidFill>
            <a:schemeClr val="bg2"/>
          </a:solidFill>
          <a:ln w="28575">
            <a:solidFill>
              <a:schemeClr val="accent5"/>
            </a:solidFill>
          </a:ln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6920344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orizontal Pictur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-63280" y="-62165"/>
            <a:ext cx="12318560" cy="3468939"/>
          </a:xfrm>
          <a:prstGeom prst="rect">
            <a:avLst/>
          </a:prstGeom>
          <a:solidFill>
            <a:schemeClr val="bg2"/>
          </a:solidFill>
          <a:ln w="28575" cmpd="sng">
            <a:solidFill>
              <a:schemeClr val="accent5"/>
            </a:solidFill>
          </a:ln>
        </p:spPr>
        <p:txBody>
          <a:bodyPr/>
          <a:lstStyle>
            <a:lvl1pPr marL="0" indent="0">
              <a:buClr>
                <a:schemeClr val="accent2"/>
              </a:buClr>
              <a:buFont typeface="Arial"/>
              <a:buNone/>
              <a:defRPr/>
            </a:lvl1pPr>
          </a:lstStyle>
          <a:p>
            <a:endParaRPr lang="en-GB" noProof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7385" y="2818576"/>
            <a:ext cx="10287000" cy="62837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>
            <a:lvl1pPr>
              <a:defRPr sz="3800"/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>
          <a:xfrm>
            <a:off x="957385" y="3630613"/>
            <a:ext cx="10287000" cy="2365375"/>
          </a:xfrm>
          <a:prstGeom prst="rect">
            <a:avLst/>
          </a:prstGeom>
        </p:spPr>
        <p:txBody>
          <a:bodyPr/>
          <a:lstStyle>
            <a:lvl1pPr marL="342900" indent="-342900" algn="l">
              <a:buClr>
                <a:schemeClr val="accent5"/>
              </a:buClr>
              <a:buFont typeface="Arial"/>
              <a:buChar char="•"/>
              <a:defRPr/>
            </a:lvl1pPr>
            <a:lvl2pPr marL="800100" indent="-342900">
              <a:buClr>
                <a:schemeClr val="accent5"/>
              </a:buClr>
              <a:buFont typeface="Arial"/>
              <a:buChar char="•"/>
              <a:defRPr/>
            </a:lvl2pPr>
            <a:lvl3pPr marL="1200150" indent="-285750">
              <a:buClr>
                <a:schemeClr val="accent5"/>
              </a:buClr>
              <a:buFont typeface="Arial"/>
              <a:buChar char="•"/>
              <a:defRPr/>
            </a:lvl3pPr>
            <a:lvl4pPr marL="1657350" indent="-285750">
              <a:buClr>
                <a:schemeClr val="accent5"/>
              </a:buClr>
              <a:buFont typeface="Arial"/>
              <a:buChar char="•"/>
              <a:defRPr/>
            </a:lvl4pPr>
            <a:lvl5pPr marL="2114550" indent="-285750">
              <a:buClr>
                <a:schemeClr val="accent5"/>
              </a:buClr>
              <a:buFont typeface="Arial"/>
              <a:buChar char="•"/>
              <a:defRPr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13677460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840157" y="2284667"/>
            <a:ext cx="3347997" cy="2090737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7940525" y="2284668"/>
            <a:ext cx="3419998" cy="2090737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4390340" y="2284667"/>
            <a:ext cx="3347998" cy="2090737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1179376" y="4038684"/>
            <a:ext cx="2669558" cy="1524235"/>
          </a:xfrm>
          <a:prstGeom prst="rect">
            <a:avLst/>
          </a:prstGeo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GB" noProof="0" dirty="0"/>
              <a:t>Edit Master text styles</a:t>
            </a:r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17"/>
          </p:nvPr>
        </p:nvSpPr>
        <p:spPr>
          <a:xfrm>
            <a:off x="4729560" y="4041944"/>
            <a:ext cx="2669558" cy="1524235"/>
          </a:xfrm>
          <a:prstGeom prst="rect">
            <a:avLst/>
          </a:prstGeo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GB" noProof="0"/>
              <a:t>Edit Master text styles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8"/>
          </p:nvPr>
        </p:nvSpPr>
        <p:spPr>
          <a:xfrm>
            <a:off x="8315745" y="4037437"/>
            <a:ext cx="2669558" cy="1524235"/>
          </a:xfrm>
          <a:prstGeom prst="rect">
            <a:avLst/>
          </a:prstGeo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GB" noProof="0"/>
              <a:t>Edit Master text styles</a:t>
            </a:r>
          </a:p>
        </p:txBody>
      </p:sp>
      <p:sp>
        <p:nvSpPr>
          <p:cNvPr id="20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801072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3489177" y="2159957"/>
            <a:ext cx="2518900" cy="1728000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3489175" y="4076343"/>
            <a:ext cx="2520000" cy="1728000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6197546" y="2159956"/>
            <a:ext cx="2520000" cy="1728000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8887605" y="4076342"/>
            <a:ext cx="2483779" cy="1728000"/>
          </a:xfrm>
          <a:prstGeom prst="rect">
            <a:avLst/>
          </a:prstGeom>
          <a:noFill/>
        </p:spPr>
        <p:txBody>
          <a:bodyPr tIns="90000"/>
          <a:lstStyle>
            <a:lvl1pPr marL="0" indent="0" algn="l">
              <a:buNone/>
              <a:defRPr sz="2000"/>
            </a:lvl1pPr>
          </a:lstStyle>
          <a:p>
            <a:pPr lvl="0"/>
            <a:r>
              <a:rPr lang="en-GB" noProof="0" dirty="0"/>
              <a:t>Edit Master text styles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8"/>
          </p:nvPr>
        </p:nvSpPr>
        <p:spPr>
          <a:xfrm>
            <a:off x="957385" y="2159957"/>
            <a:ext cx="2334846" cy="1728000"/>
          </a:xfrm>
          <a:prstGeom prst="rect">
            <a:avLst/>
          </a:prstGeom>
          <a:noFill/>
        </p:spPr>
        <p:txBody>
          <a:bodyPr tIns="90000"/>
          <a:lstStyle>
            <a:lvl1pPr marL="0" indent="0" algn="r">
              <a:buNone/>
              <a:defRPr sz="2000"/>
            </a:lvl1pPr>
          </a:lstStyle>
          <a:p>
            <a:pPr lvl="0"/>
            <a:r>
              <a:rPr lang="en-GB" noProof="0" dirty="0"/>
              <a:t>Edit Master text styles</a:t>
            </a:r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9"/>
          </p:nvPr>
        </p:nvSpPr>
        <p:spPr>
          <a:xfrm>
            <a:off x="6197548" y="4076342"/>
            <a:ext cx="2520000" cy="1728000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/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20"/>
          </p:nvPr>
        </p:nvSpPr>
        <p:spPr>
          <a:xfrm>
            <a:off x="957385" y="4076343"/>
            <a:ext cx="2334846" cy="1728000"/>
          </a:xfrm>
          <a:prstGeom prst="rect">
            <a:avLst/>
          </a:prstGeom>
          <a:noFill/>
        </p:spPr>
        <p:txBody>
          <a:bodyPr tIns="90000"/>
          <a:lstStyle>
            <a:lvl1pPr marL="0" indent="0" algn="r">
              <a:buNone/>
              <a:defRPr sz="2000"/>
            </a:lvl1pPr>
          </a:lstStyle>
          <a:p>
            <a:pPr lvl="0"/>
            <a:r>
              <a:rPr lang="en-GB" noProof="0" dirty="0"/>
              <a:t>Edit Master text styles</a:t>
            </a:r>
          </a:p>
        </p:txBody>
      </p:sp>
      <p:sp>
        <p:nvSpPr>
          <p:cNvPr id="18" name="Text Placeholder 12"/>
          <p:cNvSpPr>
            <a:spLocks noGrp="1"/>
          </p:cNvSpPr>
          <p:nvPr>
            <p:ph type="body" sz="quarter" idx="21"/>
          </p:nvPr>
        </p:nvSpPr>
        <p:spPr>
          <a:xfrm>
            <a:off x="8919308" y="2159956"/>
            <a:ext cx="2452077" cy="1728000"/>
          </a:xfrm>
          <a:prstGeom prst="rect">
            <a:avLst/>
          </a:prstGeom>
          <a:noFill/>
        </p:spPr>
        <p:txBody>
          <a:bodyPr tIns="90000"/>
          <a:lstStyle>
            <a:lvl1pPr marL="0" indent="0" algn="l">
              <a:buNone/>
              <a:defRPr sz="2000"/>
            </a:lvl1pPr>
          </a:lstStyle>
          <a:p>
            <a:pPr lvl="0"/>
            <a:r>
              <a:rPr lang="en-GB" noProof="0"/>
              <a:t>Edit Master text styles</a:t>
            </a:r>
          </a:p>
        </p:txBody>
      </p:sp>
      <p:sp>
        <p:nvSpPr>
          <p:cNvPr id="21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3855668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1411803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 slide (option 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"/>
            <a:ext cx="12192000" cy="3430587"/>
          </a:xfrm>
          <a:prstGeom prst="rect">
            <a:avLst/>
          </a:prstGeom>
          <a:gradFill flip="none" rotWithShape="1">
            <a:gsLst>
              <a:gs pos="47000">
                <a:srgbClr val="0D6CB4"/>
              </a:gs>
              <a:gs pos="100000">
                <a:schemeClr val="accent2"/>
              </a:gs>
              <a:gs pos="77000">
                <a:srgbClr val="227DC1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020968" cy="1240348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defRPr sz="6000">
                <a:solidFill>
                  <a:schemeClr val="accent5"/>
                </a:solidFill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838200" y="0"/>
            <a:ext cx="0" cy="2362711"/>
          </a:xfrm>
          <a:prstGeom prst="line">
            <a:avLst/>
          </a:prstGeom>
          <a:ln w="28575">
            <a:solidFill>
              <a:srgbClr val="F8CC2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>
          <a:xfrm>
            <a:off x="1084385" y="3855676"/>
            <a:ext cx="10003692" cy="1925295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411006177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 slide (option 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0"/>
            <a:ext cx="12192000" cy="3432175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838200" y="0"/>
            <a:ext cx="0" cy="2362711"/>
          </a:xfrm>
          <a:prstGeom prst="line">
            <a:avLst/>
          </a:prstGeom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020968" cy="1240348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defRPr sz="6000"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9" name="Subtitle 2"/>
          <p:cNvSpPr>
            <a:spLocks noGrp="1"/>
          </p:cNvSpPr>
          <p:nvPr>
            <p:ph type="subTitle" idx="1"/>
          </p:nvPr>
        </p:nvSpPr>
        <p:spPr>
          <a:xfrm>
            <a:off x="1084385" y="3855676"/>
            <a:ext cx="10003692" cy="1925295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03055028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hapter cover (option 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1"/>
            <a:ext cx="12192000" cy="6858000"/>
          </a:xfrm>
          <a:prstGeom prst="rect">
            <a:avLst/>
          </a:prstGeom>
          <a:gradFill flip="none" rotWithShape="1">
            <a:gsLst>
              <a:gs pos="47000">
                <a:srgbClr val="0D6CB4"/>
              </a:gs>
              <a:gs pos="100000">
                <a:schemeClr val="accent2"/>
              </a:gs>
              <a:gs pos="77000">
                <a:srgbClr val="227DC1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0189" y="1122363"/>
            <a:ext cx="10281657" cy="2387600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defRPr sz="6000">
                <a:solidFill>
                  <a:srgbClr val="FFD129"/>
                </a:solidFill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70189" y="3602038"/>
            <a:ext cx="10281657" cy="165576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/>
              <a:t>Click to edit Master subtitle style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0"/>
            <a:ext cx="0" cy="3478213"/>
          </a:xfrm>
          <a:prstGeom prst="line">
            <a:avLst/>
          </a:prstGeom>
          <a:ln w="28575">
            <a:solidFill>
              <a:srgbClr val="FFD12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45929" y="6193922"/>
            <a:ext cx="1718512" cy="451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86990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cover (option 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284602" cy="2387600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defRPr sz="6000"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1070189" y="3602038"/>
            <a:ext cx="10284602" cy="165576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Click to edit Master subtitle style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0"/>
            <a:ext cx="0" cy="3478213"/>
          </a:xfrm>
          <a:prstGeom prst="line">
            <a:avLst/>
          </a:prstGeom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45929" y="6193922"/>
            <a:ext cx="1718512" cy="451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25099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67154" y="1825624"/>
            <a:ext cx="10267462" cy="417036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accent5"/>
              </a:buClr>
              <a:buFont typeface="Arial"/>
              <a:buChar char="•"/>
              <a:defRPr/>
            </a:lvl1pPr>
            <a:lvl2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2pPr>
            <a:lvl3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3pPr>
            <a:lvl4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4pPr>
            <a:lvl5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0423415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32525" y="1825625"/>
            <a:ext cx="5002090" cy="4170363"/>
          </a:xfrm>
          <a:prstGeom prst="rect">
            <a:avLst/>
          </a:prstGeom>
          <a:noFill/>
        </p:spPr>
        <p:txBody>
          <a:bodyPr>
            <a:noAutofit/>
          </a:bodyPr>
          <a:lstStyle>
            <a:lvl1pPr marL="0" indent="0">
              <a:buClr>
                <a:schemeClr val="accent5"/>
              </a:buClr>
              <a:buFont typeface="Arial"/>
              <a:buNone/>
              <a:defRPr/>
            </a:lvl1pPr>
          </a:lstStyle>
          <a:p>
            <a:pPr lvl="0"/>
            <a:endParaRPr lang="en-GB" noProof="0" dirty="0"/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18" name="Content Placeholder 2"/>
          <p:cNvSpPr>
            <a:spLocks noGrp="1"/>
          </p:cNvSpPr>
          <p:nvPr>
            <p:ph idx="10"/>
          </p:nvPr>
        </p:nvSpPr>
        <p:spPr>
          <a:xfrm>
            <a:off x="967154" y="1825624"/>
            <a:ext cx="5004000" cy="417036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accent5"/>
              </a:buClr>
              <a:buFont typeface="Arial"/>
              <a:buChar char="•"/>
              <a:defRPr/>
            </a:lvl1pPr>
            <a:lvl2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2pPr>
            <a:lvl3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3pPr>
            <a:lvl4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4pPr>
            <a:lvl5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038392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- 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1"/>
          </p:nvPr>
        </p:nvSpPr>
        <p:spPr>
          <a:xfrm>
            <a:off x="6232524" y="1825624"/>
            <a:ext cx="5004000" cy="417036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accent5"/>
              </a:buClr>
              <a:buFont typeface="Arial"/>
              <a:buChar char="•"/>
              <a:defRPr strike="noStrike"/>
            </a:lvl1pPr>
            <a:lvl2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 strike="noStrike"/>
            </a:lvl2pPr>
            <a:lvl3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 strike="noStrike"/>
            </a:lvl3pPr>
            <a:lvl4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 strike="noStrike"/>
            </a:lvl4pPr>
            <a:lvl5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 strike="noStrike"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idx="10"/>
          </p:nvPr>
        </p:nvSpPr>
        <p:spPr>
          <a:xfrm>
            <a:off x="967154" y="1825624"/>
            <a:ext cx="5004000" cy="417036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accent5"/>
              </a:buClr>
              <a:buFont typeface="Arial"/>
              <a:buChar char="•"/>
              <a:defRPr/>
            </a:lvl1pPr>
            <a:lvl2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2pPr>
            <a:lvl3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3pPr>
            <a:lvl4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4pPr>
            <a:lvl5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2467745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- 3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70722" y="1825625"/>
            <a:ext cx="3229533" cy="417036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>
              <a:buClr>
                <a:schemeClr val="accent5"/>
              </a:buClr>
              <a:buFont typeface="Arial"/>
              <a:buChar char="•"/>
              <a:defRPr/>
            </a:lvl1pPr>
            <a:lvl2pPr>
              <a:buClr>
                <a:schemeClr val="accent5"/>
              </a:buClr>
              <a:defRPr/>
            </a:lvl2pPr>
            <a:lvl3pPr>
              <a:buClr>
                <a:schemeClr val="accent5"/>
              </a:buClr>
              <a:defRPr/>
            </a:lvl3pPr>
            <a:lvl4pPr>
              <a:buClr>
                <a:schemeClr val="accent5"/>
              </a:buClr>
              <a:defRPr/>
            </a:lvl4pPr>
            <a:lvl5pPr>
              <a:buClr>
                <a:schemeClr val="accent5"/>
              </a:buClr>
              <a:defRPr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476002" y="1825624"/>
            <a:ext cx="3239996" cy="417036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>
              <a:buClr>
                <a:schemeClr val="accent5"/>
              </a:buClr>
              <a:buFont typeface="Arial"/>
              <a:buChar char="•"/>
              <a:defRPr/>
            </a:lvl1pPr>
            <a:lvl2pPr>
              <a:buClr>
                <a:schemeClr val="accent5"/>
              </a:buClr>
              <a:defRPr/>
            </a:lvl2pPr>
            <a:lvl3pPr>
              <a:buClr>
                <a:schemeClr val="accent5"/>
              </a:buClr>
              <a:defRPr/>
            </a:lvl3pPr>
            <a:lvl4pPr>
              <a:buClr>
                <a:schemeClr val="accent5"/>
              </a:buClr>
              <a:defRPr/>
            </a:lvl4pPr>
            <a:lvl5pPr>
              <a:buClr>
                <a:schemeClr val="accent5"/>
              </a:buClr>
              <a:defRPr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sz="half" idx="15"/>
          </p:nvPr>
        </p:nvSpPr>
        <p:spPr>
          <a:xfrm>
            <a:off x="7990763" y="1825624"/>
            <a:ext cx="3239998" cy="417036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>
              <a:buClr>
                <a:schemeClr val="accent5"/>
              </a:buClr>
              <a:buFont typeface="Arial"/>
              <a:buChar char="•"/>
              <a:defRPr/>
            </a:lvl1pPr>
            <a:lvl2pPr>
              <a:buClr>
                <a:schemeClr val="accent5"/>
              </a:buClr>
              <a:defRPr/>
            </a:lvl2pPr>
            <a:lvl3pPr>
              <a:buClr>
                <a:schemeClr val="accent5"/>
              </a:buClr>
              <a:defRPr/>
            </a:lvl3pPr>
            <a:lvl4pPr>
              <a:buClr>
                <a:schemeClr val="accent5"/>
              </a:buClr>
              <a:defRPr/>
            </a:lvl4pPr>
            <a:lvl5pPr>
              <a:buClr>
                <a:schemeClr val="accent5"/>
              </a:buClr>
              <a:defRPr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2071010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0722" y="1681163"/>
            <a:ext cx="5003999" cy="823912"/>
          </a:xfrm>
          <a:prstGeom prst="rect">
            <a:avLst/>
          </a:prstGeom>
        </p:spPr>
        <p:txBody>
          <a:bodyPr wrap="square" anchor="b">
            <a:noAutofit/>
          </a:bodyPr>
          <a:lstStyle>
            <a:lvl1pPr marL="0" indent="0">
              <a:buNone/>
              <a:defRPr sz="28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70722" y="2597727"/>
            <a:ext cx="5003999" cy="3398261"/>
          </a:xfrm>
          <a:prstGeom prst="rect">
            <a:avLst/>
          </a:prstGeom>
        </p:spPr>
        <p:txBody>
          <a:bodyPr wrap="square">
            <a:noAutofit/>
          </a:bodyPr>
          <a:lstStyle>
            <a:lvl1pPr marL="342900" indent="-342900">
              <a:buClr>
                <a:schemeClr val="accent5"/>
              </a:buClr>
              <a:buFont typeface="Arial"/>
              <a:buChar char="•"/>
              <a:defRPr/>
            </a:lvl1pPr>
            <a:lvl2pPr>
              <a:buClr>
                <a:schemeClr val="accent5"/>
              </a:buClr>
              <a:defRPr/>
            </a:lvl2pPr>
            <a:lvl3pPr>
              <a:buClr>
                <a:schemeClr val="accent5"/>
              </a:buClr>
              <a:defRPr/>
            </a:lvl3pPr>
            <a:lvl4pPr>
              <a:buClr>
                <a:schemeClr val="accent5"/>
              </a:buClr>
              <a:defRPr/>
            </a:lvl4pPr>
            <a:lvl5pPr>
              <a:buClr>
                <a:schemeClr val="accent5"/>
              </a:buClr>
              <a:defRPr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32768" y="1681163"/>
            <a:ext cx="5003999" cy="823912"/>
          </a:xfrm>
          <a:prstGeom prst="rect">
            <a:avLst/>
          </a:prstGeom>
          <a:noFill/>
        </p:spPr>
        <p:txBody>
          <a:bodyPr wrap="square" anchor="b">
            <a:noAutofit/>
          </a:bodyPr>
          <a:lstStyle>
            <a:lvl1pPr marL="0" indent="0">
              <a:buNone/>
              <a:defRPr sz="28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32768" y="2597727"/>
            <a:ext cx="5003999" cy="3398261"/>
          </a:xfrm>
          <a:prstGeom prst="rect">
            <a:avLst/>
          </a:prstGeom>
        </p:spPr>
        <p:txBody>
          <a:bodyPr wrap="square">
            <a:noAutofit/>
          </a:bodyPr>
          <a:lstStyle>
            <a:lvl1pPr marL="342900" indent="-342900">
              <a:buClr>
                <a:schemeClr val="accent5"/>
              </a:buClr>
              <a:buFont typeface="Arial"/>
              <a:buChar char="•"/>
              <a:defRPr/>
            </a:lvl1pPr>
            <a:lvl2pPr>
              <a:buClr>
                <a:schemeClr val="accent5"/>
              </a:buClr>
              <a:defRPr/>
            </a:lvl2pPr>
            <a:lvl3pPr>
              <a:buClr>
                <a:schemeClr val="accent5"/>
              </a:buClr>
              <a:defRPr/>
            </a:lvl3pPr>
            <a:lvl4pPr>
              <a:buClr>
                <a:schemeClr val="accent5"/>
              </a:buClr>
              <a:defRPr/>
            </a:lvl4pPr>
            <a:lvl5pPr>
              <a:buClr>
                <a:schemeClr val="accent5"/>
              </a:buClr>
              <a:defRPr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7426941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0" y="1750540"/>
            <a:ext cx="12192000" cy="4245448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/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843015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EC-JRC-logo_horizontal_EN_pos_transparent-background.png"/>
          <p:cNvPicPr>
            <a:picLocks noChangeAspect="1"/>
          </p:cNvPicPr>
          <p:nvPr userDrawn="1"/>
        </p:nvPicPr>
        <p:blipFill rotWithShape="1"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02" t="10944" r="6669" b="9113"/>
          <a:stretch/>
        </p:blipFill>
        <p:spPr>
          <a:xfrm>
            <a:off x="9945929" y="6177847"/>
            <a:ext cx="1727997" cy="467228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838200" y="625429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015BF1-D259-0341-94F8-9E410F79F67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9720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49" r:id="rId2"/>
    <p:sldLayoutId id="2147483651" r:id="rId3"/>
    <p:sldLayoutId id="2147483650" r:id="rId4"/>
    <p:sldLayoutId id="2147483660" r:id="rId5"/>
    <p:sldLayoutId id="2147483652" r:id="rId6"/>
    <p:sldLayoutId id="2147483661" r:id="rId7"/>
    <p:sldLayoutId id="2147483653" r:id="rId8"/>
    <p:sldLayoutId id="2147483654" r:id="rId9"/>
    <p:sldLayoutId id="2147483659" r:id="rId10"/>
    <p:sldLayoutId id="2147483658" r:id="rId11"/>
    <p:sldLayoutId id="2147483668" r:id="rId12"/>
    <p:sldLayoutId id="2147483666" r:id="rId13"/>
    <p:sldLayoutId id="2147483667" r:id="rId14"/>
    <p:sldLayoutId id="2147483655" r:id="rId15"/>
    <p:sldLayoutId id="2147483670" r:id="rId16"/>
    <p:sldLayoutId id="214748366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1800"/>
        </a:spcAft>
        <a:buClr>
          <a:srgbClr val="2B91C5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rgbClr val="2B91C5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rgbClr val="2B91C5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rgbClr val="2B91C5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rgbClr val="2B91C5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3" Type="http://schemas.microsoft.com/office/2007/relationships/media" Target="../media/media2.mp4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21.png"/><Relationship Id="rId5" Type="http://schemas.openxmlformats.org/officeDocument/2006/relationships/slideLayout" Target="../slideLayouts/slideLayout4.xml"/><Relationship Id="rId4" Type="http://schemas.openxmlformats.org/officeDocument/2006/relationships/video" Target="../media/media2.mp4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3" Type="http://schemas.microsoft.com/office/2007/relationships/media" Target="../media/media4.mp4"/><Relationship Id="rId2" Type="http://schemas.openxmlformats.org/officeDocument/2006/relationships/video" Target="../media/media3.mp4"/><Relationship Id="rId1" Type="http://schemas.microsoft.com/office/2007/relationships/media" Target="../media/media3.mp4"/><Relationship Id="rId6" Type="http://schemas.openxmlformats.org/officeDocument/2006/relationships/image" Target="../media/image21.png"/><Relationship Id="rId5" Type="http://schemas.openxmlformats.org/officeDocument/2006/relationships/slideLayout" Target="../slideLayouts/slideLayout4.xml"/><Relationship Id="rId4" Type="http://schemas.openxmlformats.org/officeDocument/2006/relationships/video" Target="../media/media4.mp4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13" Type="http://schemas.openxmlformats.org/officeDocument/2006/relationships/image" Target="../media/image32.png"/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12" Type="http://schemas.openxmlformats.org/officeDocument/2006/relationships/image" Target="../media/image31.png"/><Relationship Id="rId17" Type="http://schemas.openxmlformats.org/officeDocument/2006/relationships/image" Target="../media/image36.png"/><Relationship Id="rId2" Type="http://schemas.openxmlformats.org/officeDocument/2006/relationships/notesSlide" Target="../notesSlides/notesSlide7.xml"/><Relationship Id="rId16" Type="http://schemas.openxmlformats.org/officeDocument/2006/relationships/image" Target="../media/image35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5.png"/><Relationship Id="rId11" Type="http://schemas.openxmlformats.org/officeDocument/2006/relationships/image" Target="../media/image30.png"/><Relationship Id="rId5" Type="http://schemas.openxmlformats.org/officeDocument/2006/relationships/image" Target="../media/image24.png"/><Relationship Id="rId15" Type="http://schemas.openxmlformats.org/officeDocument/2006/relationships/image" Target="../media/image34.png"/><Relationship Id="rId10" Type="http://schemas.openxmlformats.org/officeDocument/2006/relationships/image" Target="../media/image29.png"/><Relationship Id="rId4" Type="http://schemas.openxmlformats.org/officeDocument/2006/relationships/image" Target="../media/image23.png"/><Relationship Id="rId9" Type="http://schemas.openxmlformats.org/officeDocument/2006/relationships/image" Target="../media/image28.png"/><Relationship Id="rId14" Type="http://schemas.openxmlformats.org/officeDocument/2006/relationships/image" Target="../media/image33.pn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hyperlink" Target="https://creativecommons.org/licenses/by/4.0/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37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 wrap="square"/>
          <a:lstStyle/>
          <a:p>
            <a:r>
              <a:rPr lang="nl-NL" dirty="0" err="1"/>
              <a:t>Fuzzy</a:t>
            </a:r>
            <a:r>
              <a:rPr lang="nl-NL" dirty="0"/>
              <a:t>-logic </a:t>
            </a:r>
            <a:r>
              <a:rPr lang="nl-NL" dirty="0" err="1"/>
              <a:t>based</a:t>
            </a:r>
            <a:r>
              <a:rPr lang="nl-NL" dirty="0"/>
              <a:t> performance model </a:t>
            </a:r>
            <a:r>
              <a:rPr lang="nl-NL" dirty="0" err="1"/>
              <a:t>for</a:t>
            </a:r>
            <a:r>
              <a:rPr lang="nl-NL" dirty="0"/>
              <a:t> </a:t>
            </a:r>
            <a:r>
              <a:rPr lang="nl-NL" dirty="0" err="1"/>
              <a:t>motorway</a:t>
            </a:r>
            <a:r>
              <a:rPr lang="nl-NL" dirty="0"/>
              <a:t> traffic </a:t>
            </a:r>
            <a:r>
              <a:rPr lang="nl-NL" dirty="0" err="1"/>
              <a:t>scenarios</a:t>
            </a:r>
            <a:br>
              <a:rPr lang="nl-NL" dirty="0"/>
            </a:br>
            <a:endParaRPr lang="nl-NL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71350" y="4552805"/>
            <a:ext cx="10290265" cy="897754"/>
          </a:xfrm>
        </p:spPr>
        <p:txBody>
          <a:bodyPr/>
          <a:lstStyle/>
          <a:p>
            <a:r>
              <a:rPr lang="nl-NL" dirty="0"/>
              <a:t>Description </a:t>
            </a:r>
            <a:r>
              <a:rPr lang="nl-NL" dirty="0" err="1"/>
              <a:t>and</a:t>
            </a:r>
            <a:r>
              <a:rPr lang="nl-NL" dirty="0"/>
              <a:t> first </a:t>
            </a:r>
            <a:r>
              <a:rPr lang="nl-NL" dirty="0" err="1"/>
              <a:t>results</a:t>
            </a:r>
            <a:endParaRPr lang="nl-NL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5072744" y="5391726"/>
            <a:ext cx="6288872" cy="877455"/>
          </a:xfrm>
        </p:spPr>
        <p:txBody>
          <a:bodyPr/>
          <a:lstStyle/>
          <a:p>
            <a:r>
              <a:rPr lang="nl-NL" dirty="0"/>
              <a:t>K. </a:t>
            </a:r>
            <a:r>
              <a:rPr lang="nl-NL" dirty="0" err="1"/>
              <a:t>Mattas</a:t>
            </a:r>
            <a:r>
              <a:rPr lang="nl-NL" dirty="0"/>
              <a:t>, B. </a:t>
            </a:r>
            <a:r>
              <a:rPr lang="nl-NL" dirty="0" err="1"/>
              <a:t>Ciuffo</a:t>
            </a:r>
            <a:endParaRPr lang="nl-NL" dirty="0"/>
          </a:p>
          <a:p>
            <a:r>
              <a:rPr lang="nl-NL" dirty="0"/>
              <a:t>08 April 2021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2ABC6B2-8A39-498E-BEF3-DBA4EB313C6E}"/>
              </a:ext>
            </a:extLst>
          </p:cNvPr>
          <p:cNvSpPr txBox="1"/>
          <p:nvPr/>
        </p:nvSpPr>
        <p:spPr>
          <a:xfrm>
            <a:off x="8920716" y="95693"/>
            <a:ext cx="322716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Clr>
                <a:schemeClr val="accent5"/>
              </a:buClr>
            </a:pPr>
            <a:r>
              <a:rPr lang="en-US" sz="1000" dirty="0"/>
              <a:t>FRAV-12-06, submitted by the European Commission</a:t>
            </a:r>
          </a:p>
          <a:p>
            <a:pPr>
              <a:buClr>
                <a:schemeClr val="accent5"/>
              </a:buClr>
            </a:pPr>
            <a:r>
              <a:rPr lang="en-US" sz="1000" noProof="0" dirty="0"/>
              <a:t>12</a:t>
            </a:r>
            <a:r>
              <a:rPr lang="en-US" sz="1000" baseline="30000" noProof="0" dirty="0"/>
              <a:t>th</a:t>
            </a:r>
            <a:r>
              <a:rPr lang="en-US" sz="1000" noProof="0" dirty="0"/>
              <a:t> FRAV session, 8 April 2021</a:t>
            </a:r>
          </a:p>
        </p:txBody>
      </p:sp>
    </p:spTree>
    <p:extLst>
      <p:ext uri="{BB962C8B-B14F-4D97-AF65-F5344CB8AC3E}">
        <p14:creationId xmlns:p14="http://schemas.microsoft.com/office/powerpoint/2010/main" val="42750955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967154" y="1825624"/>
            <a:ext cx="4581239" cy="4170363"/>
          </a:xfrm>
        </p:spPr>
        <p:txBody>
          <a:bodyPr/>
          <a:lstStyle/>
          <a:p>
            <a:pPr marL="0" indent="0">
              <a:buNone/>
            </a:pPr>
            <a:r>
              <a:rPr lang="en-US" b="1" dirty="0"/>
              <a:t>Classical set is a collection of distinct objects. Any element is either in a set or not.</a:t>
            </a:r>
            <a:endParaRPr lang="en-GB" b="1" dirty="0"/>
          </a:p>
          <a:p>
            <a:pPr marL="0" indent="0">
              <a:buNone/>
            </a:pPr>
            <a:r>
              <a:rPr lang="en-GB" dirty="0"/>
              <a:t>We can describe a set by its characteristic function. It takes the value 1 for elements that are in the set and the value 0 for elements that are not in the set</a:t>
            </a:r>
          </a:p>
          <a:p>
            <a:pPr marL="0" indent="0">
              <a:buNone/>
            </a:pPr>
            <a:r>
              <a:rPr lang="en-GB" dirty="0"/>
              <a:t>The sets are ‘Crisp’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What is Fuzzy Logic? Crisp sets</a:t>
            </a:r>
          </a:p>
        </p:txBody>
      </p:sp>
      <p:pic>
        <p:nvPicPr>
          <p:cNvPr id="5" name="Picture 4" descr="Chart, histogram&#10;&#10;Description automatically generated">
            <a:extLst>
              <a:ext uri="{FF2B5EF4-FFF2-40B4-BE49-F238E27FC236}">
                <a16:creationId xmlns:a16="http://schemas.microsoft.com/office/drawing/2014/main" id="{345137CF-A56F-4238-882D-A555E878B39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0947" y="1357577"/>
            <a:ext cx="6010402" cy="450780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D69021E-4E4C-4424-A5DA-E6DA3C9E845E}"/>
              </a:ext>
            </a:extLst>
          </p:cNvPr>
          <p:cNvSpPr txBox="1"/>
          <p:nvPr/>
        </p:nvSpPr>
        <p:spPr>
          <a:xfrm>
            <a:off x="8964835" y="-16013"/>
            <a:ext cx="322716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Clr>
                <a:schemeClr val="accent5"/>
              </a:buClr>
            </a:pPr>
            <a:r>
              <a:rPr lang="en-US" sz="1000" dirty="0"/>
              <a:t>FRAV-12-06, submitted by the European Commission</a:t>
            </a:r>
          </a:p>
          <a:p>
            <a:pPr>
              <a:buClr>
                <a:schemeClr val="accent5"/>
              </a:buClr>
            </a:pPr>
            <a:r>
              <a:rPr lang="en-US" sz="1000" noProof="0" dirty="0"/>
              <a:t>12</a:t>
            </a:r>
            <a:r>
              <a:rPr lang="en-US" sz="1000" baseline="30000" noProof="0" dirty="0"/>
              <a:t>th</a:t>
            </a:r>
            <a:r>
              <a:rPr lang="en-US" sz="1000" noProof="0" dirty="0"/>
              <a:t> FRAV session, 8 April 2021</a:t>
            </a:r>
          </a:p>
        </p:txBody>
      </p:sp>
    </p:spTree>
    <p:extLst>
      <p:ext uri="{BB962C8B-B14F-4D97-AF65-F5344CB8AC3E}">
        <p14:creationId xmlns:p14="http://schemas.microsoft.com/office/powerpoint/2010/main" val="34230150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967154" y="1825624"/>
            <a:ext cx="4581239" cy="4170363"/>
          </a:xfrm>
        </p:spPr>
        <p:txBody>
          <a:bodyPr/>
          <a:lstStyle/>
          <a:p>
            <a:pPr marL="0" indent="0">
              <a:buNone/>
            </a:pPr>
            <a:r>
              <a:rPr lang="en-US" b="1" dirty="0"/>
              <a:t>Characteristic functions of Fuzzy sets can take all values from 0 to 1</a:t>
            </a:r>
          </a:p>
          <a:p>
            <a:pPr marL="0" indent="0">
              <a:buNone/>
            </a:pPr>
            <a:r>
              <a:rPr lang="en-GB" dirty="0"/>
              <a:t>This can be helpful in many cases to better describe a situation</a:t>
            </a:r>
          </a:p>
          <a:p>
            <a:pPr marL="0" indent="0">
              <a:buNone/>
            </a:pPr>
            <a:r>
              <a:rPr lang="en-GB" dirty="0"/>
              <a:t>Based on those we can create fuzzy rules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What is Fuzzy Logic? Fuzzy sets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84BF1B9-DECC-44A0-85B7-52B1F5B64D5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9814" y="1416728"/>
            <a:ext cx="5852667" cy="43895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9D94322-18B2-4BD4-82C6-D10608A78AAE}"/>
              </a:ext>
            </a:extLst>
          </p:cNvPr>
          <p:cNvSpPr txBox="1"/>
          <p:nvPr/>
        </p:nvSpPr>
        <p:spPr>
          <a:xfrm>
            <a:off x="8964835" y="-16013"/>
            <a:ext cx="322716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Clr>
                <a:schemeClr val="accent5"/>
              </a:buClr>
            </a:pPr>
            <a:r>
              <a:rPr lang="en-US" sz="1000" dirty="0"/>
              <a:t>FRAV-12-06, submitted by the European Commission</a:t>
            </a:r>
          </a:p>
          <a:p>
            <a:pPr>
              <a:buClr>
                <a:schemeClr val="accent5"/>
              </a:buClr>
            </a:pPr>
            <a:r>
              <a:rPr lang="en-US" sz="1000" noProof="0" dirty="0"/>
              <a:t>12</a:t>
            </a:r>
            <a:r>
              <a:rPr lang="en-US" sz="1000" baseline="30000" noProof="0" dirty="0"/>
              <a:t>th</a:t>
            </a:r>
            <a:r>
              <a:rPr lang="en-US" sz="1000" noProof="0" dirty="0"/>
              <a:t> FRAV session, 8 April 2021</a:t>
            </a:r>
          </a:p>
        </p:txBody>
      </p:sp>
    </p:spTree>
    <p:extLst>
      <p:ext uri="{BB962C8B-B14F-4D97-AF65-F5344CB8AC3E}">
        <p14:creationId xmlns:p14="http://schemas.microsoft.com/office/powerpoint/2010/main" val="427749729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964053" y="1544910"/>
            <a:ext cx="10263893" cy="782357"/>
          </a:xfrm>
        </p:spPr>
        <p:txBody>
          <a:bodyPr/>
          <a:lstStyle/>
          <a:p>
            <a:pPr marL="0" indent="0">
              <a:buNone/>
            </a:pPr>
            <a:r>
              <a:rPr lang="en-US" b="1" dirty="0"/>
              <a:t>Two vehicles with known speeds. What is a safe distance?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Why Fuzzy logic</a:t>
            </a:r>
          </a:p>
        </p:txBody>
      </p:sp>
      <p:pic>
        <p:nvPicPr>
          <p:cNvPr id="5" name="Picture 4" descr="A picture containing drawing&#10;&#10;Description automatically generated">
            <a:extLst>
              <a:ext uri="{FF2B5EF4-FFF2-40B4-BE49-F238E27FC236}">
                <a16:creationId xmlns:a16="http://schemas.microsoft.com/office/drawing/2014/main" id="{A2860C11-DB73-42F7-9FFD-35462E9E615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7178" y="2089809"/>
            <a:ext cx="1597510" cy="914400"/>
          </a:xfrm>
          <a:prstGeom prst="rect">
            <a:avLst/>
          </a:prstGeom>
        </p:spPr>
      </p:pic>
      <p:pic>
        <p:nvPicPr>
          <p:cNvPr id="6" name="Picture 5" descr="A drawing of a cartoon character&#10;&#10;Description automatically generated">
            <a:extLst>
              <a:ext uri="{FF2B5EF4-FFF2-40B4-BE49-F238E27FC236}">
                <a16:creationId xmlns:a16="http://schemas.microsoft.com/office/drawing/2014/main" id="{21F853CF-CC02-48DD-8877-CDA72891ED2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87447" y="2057400"/>
            <a:ext cx="1427480" cy="914400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05BA4D15-21E4-48B1-BF95-8C075AB968BA}"/>
              </a:ext>
            </a:extLst>
          </p:cNvPr>
          <p:cNvCxnSpPr>
            <a:cxnSpLocks/>
          </p:cNvCxnSpPr>
          <p:nvPr/>
        </p:nvCxnSpPr>
        <p:spPr>
          <a:xfrm>
            <a:off x="1008128" y="3641388"/>
            <a:ext cx="4338842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3C4D416D-A009-405D-883E-F2896F591650}"/>
              </a:ext>
            </a:extLst>
          </p:cNvPr>
          <p:cNvCxnSpPr>
            <a:cxnSpLocks/>
          </p:cNvCxnSpPr>
          <p:nvPr/>
        </p:nvCxnSpPr>
        <p:spPr>
          <a:xfrm>
            <a:off x="5346970" y="3641388"/>
            <a:ext cx="5723107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61DD827D-DB15-46CF-9CE7-6848476E78C7}"/>
              </a:ext>
            </a:extLst>
          </p:cNvPr>
          <p:cNvCxnSpPr>
            <a:cxnSpLocks/>
          </p:cNvCxnSpPr>
          <p:nvPr/>
        </p:nvCxnSpPr>
        <p:spPr>
          <a:xfrm>
            <a:off x="5346970" y="3277254"/>
            <a:ext cx="0" cy="364134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E05057A0-5161-4B03-8148-1D6820DFD48F}"/>
              </a:ext>
            </a:extLst>
          </p:cNvPr>
          <p:cNvCxnSpPr>
            <a:cxnSpLocks/>
          </p:cNvCxnSpPr>
          <p:nvPr/>
        </p:nvCxnSpPr>
        <p:spPr>
          <a:xfrm>
            <a:off x="5346970" y="3277255"/>
            <a:ext cx="5752290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A49A2068-6658-4884-A138-800C9F7EC539}"/>
              </a:ext>
            </a:extLst>
          </p:cNvPr>
          <p:cNvSpPr txBox="1"/>
          <p:nvPr/>
        </p:nvSpPr>
        <p:spPr>
          <a:xfrm>
            <a:off x="2299942" y="3725594"/>
            <a:ext cx="18634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accent5"/>
              </a:buClr>
            </a:pPr>
            <a:r>
              <a:rPr lang="en-US" sz="2400" noProof="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Safe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06A9F873-CD28-48CF-8C8A-5F36691F0C3B}"/>
              </a:ext>
            </a:extLst>
          </p:cNvPr>
          <p:cNvSpPr txBox="1"/>
          <p:nvPr/>
        </p:nvSpPr>
        <p:spPr>
          <a:xfrm>
            <a:off x="6657145" y="3811745"/>
            <a:ext cx="25354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accent5"/>
              </a:buClr>
            </a:pPr>
            <a:r>
              <a:rPr lang="en-US" sz="2400" noProof="0" dirty="0">
                <a:solidFill>
                  <a:srgbClr val="FF0000"/>
                </a:solidFill>
              </a:rPr>
              <a:t>Unsafe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DCEE805-6AE6-46C1-ADB5-53A5374122BE}"/>
              </a:ext>
            </a:extLst>
          </p:cNvPr>
          <p:cNvSpPr txBox="1"/>
          <p:nvPr/>
        </p:nvSpPr>
        <p:spPr>
          <a:xfrm>
            <a:off x="8964835" y="-16013"/>
            <a:ext cx="322716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Clr>
                <a:schemeClr val="accent5"/>
              </a:buClr>
            </a:pPr>
            <a:r>
              <a:rPr lang="en-US" sz="1000" dirty="0"/>
              <a:t>FRAV-12-06, submitted by the European Commission</a:t>
            </a:r>
          </a:p>
          <a:p>
            <a:pPr>
              <a:buClr>
                <a:schemeClr val="accent5"/>
              </a:buClr>
            </a:pPr>
            <a:r>
              <a:rPr lang="en-US" sz="1000" noProof="0" dirty="0"/>
              <a:t>12</a:t>
            </a:r>
            <a:r>
              <a:rPr lang="en-US" sz="1000" baseline="30000" noProof="0" dirty="0"/>
              <a:t>th</a:t>
            </a:r>
            <a:r>
              <a:rPr lang="en-US" sz="1000" noProof="0" dirty="0"/>
              <a:t> FRAV session, 8 April 2021</a:t>
            </a:r>
          </a:p>
        </p:txBody>
      </p:sp>
    </p:spTree>
    <p:extLst>
      <p:ext uri="{BB962C8B-B14F-4D97-AF65-F5344CB8AC3E}">
        <p14:creationId xmlns:p14="http://schemas.microsoft.com/office/powerpoint/2010/main" val="67504829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964053" y="1544910"/>
            <a:ext cx="10263893" cy="782357"/>
          </a:xfrm>
        </p:spPr>
        <p:txBody>
          <a:bodyPr/>
          <a:lstStyle/>
          <a:p>
            <a:pPr marL="0" indent="0">
              <a:buNone/>
            </a:pPr>
            <a:r>
              <a:rPr lang="en-US" b="1" dirty="0"/>
              <a:t>Two vehicles with known speeds. What is a safe distance?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Why Fuzzy logic</a:t>
            </a:r>
          </a:p>
        </p:txBody>
      </p:sp>
      <p:pic>
        <p:nvPicPr>
          <p:cNvPr id="5" name="Picture 4" descr="A picture containing drawing&#10;&#10;Description automatically generated">
            <a:extLst>
              <a:ext uri="{FF2B5EF4-FFF2-40B4-BE49-F238E27FC236}">
                <a16:creationId xmlns:a16="http://schemas.microsoft.com/office/drawing/2014/main" id="{A2860C11-DB73-42F7-9FFD-35462E9E615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7178" y="2089809"/>
            <a:ext cx="1597510" cy="914400"/>
          </a:xfrm>
          <a:prstGeom prst="rect">
            <a:avLst/>
          </a:prstGeom>
        </p:spPr>
      </p:pic>
      <p:pic>
        <p:nvPicPr>
          <p:cNvPr id="6" name="Picture 5" descr="A drawing of a cartoon character&#10;&#10;Description automatically generated">
            <a:extLst>
              <a:ext uri="{FF2B5EF4-FFF2-40B4-BE49-F238E27FC236}">
                <a16:creationId xmlns:a16="http://schemas.microsoft.com/office/drawing/2014/main" id="{21F853CF-CC02-48DD-8877-CDA72891ED2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87447" y="2057400"/>
            <a:ext cx="1427480" cy="914400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05BA4D15-21E4-48B1-BF95-8C075AB968BA}"/>
              </a:ext>
            </a:extLst>
          </p:cNvPr>
          <p:cNvCxnSpPr>
            <a:cxnSpLocks/>
          </p:cNvCxnSpPr>
          <p:nvPr/>
        </p:nvCxnSpPr>
        <p:spPr>
          <a:xfrm>
            <a:off x="1008128" y="3641388"/>
            <a:ext cx="4338842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3C4D416D-A009-405D-883E-F2896F591650}"/>
              </a:ext>
            </a:extLst>
          </p:cNvPr>
          <p:cNvCxnSpPr>
            <a:cxnSpLocks/>
          </p:cNvCxnSpPr>
          <p:nvPr/>
        </p:nvCxnSpPr>
        <p:spPr>
          <a:xfrm>
            <a:off x="5346970" y="3641388"/>
            <a:ext cx="5723107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61DD827D-DB15-46CF-9CE7-6848476E78C7}"/>
              </a:ext>
            </a:extLst>
          </p:cNvPr>
          <p:cNvCxnSpPr>
            <a:cxnSpLocks/>
          </p:cNvCxnSpPr>
          <p:nvPr/>
        </p:nvCxnSpPr>
        <p:spPr>
          <a:xfrm>
            <a:off x="5346970" y="3277254"/>
            <a:ext cx="0" cy="364134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E05057A0-5161-4B03-8148-1D6820DFD48F}"/>
              </a:ext>
            </a:extLst>
          </p:cNvPr>
          <p:cNvCxnSpPr>
            <a:cxnSpLocks/>
          </p:cNvCxnSpPr>
          <p:nvPr/>
        </p:nvCxnSpPr>
        <p:spPr>
          <a:xfrm>
            <a:off x="5346970" y="3277255"/>
            <a:ext cx="5752290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A49A2068-6658-4884-A138-800C9F7EC539}"/>
              </a:ext>
            </a:extLst>
          </p:cNvPr>
          <p:cNvSpPr txBox="1"/>
          <p:nvPr/>
        </p:nvSpPr>
        <p:spPr>
          <a:xfrm>
            <a:off x="2299942" y="3725594"/>
            <a:ext cx="18634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accent5"/>
              </a:buClr>
            </a:pPr>
            <a:r>
              <a:rPr lang="en-US" sz="2400" noProof="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Safe</a:t>
            </a:r>
          </a:p>
          <a:p>
            <a:pPr>
              <a:buClr>
                <a:schemeClr val="accent5"/>
              </a:buClr>
            </a:pPr>
            <a:r>
              <a:rPr lang="en-US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Do nothing</a:t>
            </a:r>
            <a:endParaRPr lang="en-US" sz="2400" noProof="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06A9F873-CD28-48CF-8C8A-5F36691F0C3B}"/>
              </a:ext>
            </a:extLst>
          </p:cNvPr>
          <p:cNvSpPr txBox="1"/>
          <p:nvPr/>
        </p:nvSpPr>
        <p:spPr>
          <a:xfrm>
            <a:off x="6657145" y="3811745"/>
            <a:ext cx="253549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accent5"/>
              </a:buClr>
            </a:pPr>
            <a:r>
              <a:rPr lang="en-US" sz="2400" noProof="0" dirty="0">
                <a:solidFill>
                  <a:srgbClr val="FF0000"/>
                </a:solidFill>
              </a:rPr>
              <a:t>Unsafe</a:t>
            </a:r>
          </a:p>
          <a:p>
            <a:pPr>
              <a:buClr>
                <a:schemeClr val="accent5"/>
              </a:buClr>
            </a:pPr>
            <a:r>
              <a:rPr lang="en-US" sz="2400" dirty="0">
                <a:solidFill>
                  <a:srgbClr val="FF0000"/>
                </a:solidFill>
              </a:rPr>
              <a:t>Decelerate hard</a:t>
            </a:r>
            <a:endParaRPr lang="en-US" sz="2400" noProof="0" dirty="0">
              <a:solidFill>
                <a:srgbClr val="FF0000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515F80C-E8C4-49E9-AC3F-22D37767276D}"/>
              </a:ext>
            </a:extLst>
          </p:cNvPr>
          <p:cNvSpPr txBox="1"/>
          <p:nvPr/>
        </p:nvSpPr>
        <p:spPr>
          <a:xfrm>
            <a:off x="8964835" y="-16013"/>
            <a:ext cx="322716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Clr>
                <a:schemeClr val="accent5"/>
              </a:buClr>
            </a:pPr>
            <a:r>
              <a:rPr lang="en-US" sz="1000" dirty="0"/>
              <a:t>FRAV-12-06, submitted by the European Commission</a:t>
            </a:r>
          </a:p>
          <a:p>
            <a:pPr>
              <a:buClr>
                <a:schemeClr val="accent5"/>
              </a:buClr>
            </a:pPr>
            <a:r>
              <a:rPr lang="en-US" sz="1000" noProof="0" dirty="0"/>
              <a:t>12</a:t>
            </a:r>
            <a:r>
              <a:rPr lang="en-US" sz="1000" baseline="30000" noProof="0" dirty="0"/>
              <a:t>th</a:t>
            </a:r>
            <a:r>
              <a:rPr lang="en-US" sz="1000" noProof="0" dirty="0"/>
              <a:t> FRAV session, 8 April 2021</a:t>
            </a:r>
          </a:p>
        </p:txBody>
      </p:sp>
    </p:spTree>
    <p:extLst>
      <p:ext uri="{BB962C8B-B14F-4D97-AF65-F5344CB8AC3E}">
        <p14:creationId xmlns:p14="http://schemas.microsoft.com/office/powerpoint/2010/main" val="284200218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964053" y="1544910"/>
            <a:ext cx="10263893" cy="782357"/>
          </a:xfrm>
        </p:spPr>
        <p:txBody>
          <a:bodyPr/>
          <a:lstStyle/>
          <a:p>
            <a:pPr marL="0" indent="0">
              <a:buNone/>
            </a:pPr>
            <a:r>
              <a:rPr lang="en-US" b="1" dirty="0"/>
              <a:t>Two vehicles with known speeds. What is a safe distance?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Why Fuzzy logic</a:t>
            </a:r>
          </a:p>
        </p:txBody>
      </p:sp>
      <p:pic>
        <p:nvPicPr>
          <p:cNvPr id="5" name="Picture 4" descr="A picture containing drawing&#10;&#10;Description automatically generated">
            <a:extLst>
              <a:ext uri="{FF2B5EF4-FFF2-40B4-BE49-F238E27FC236}">
                <a16:creationId xmlns:a16="http://schemas.microsoft.com/office/drawing/2014/main" id="{A2860C11-DB73-42F7-9FFD-35462E9E615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7178" y="2089809"/>
            <a:ext cx="1597510" cy="914400"/>
          </a:xfrm>
          <a:prstGeom prst="rect">
            <a:avLst/>
          </a:prstGeom>
        </p:spPr>
      </p:pic>
      <p:pic>
        <p:nvPicPr>
          <p:cNvPr id="6" name="Picture 5" descr="A drawing of a cartoon character&#10;&#10;Description automatically generated">
            <a:extLst>
              <a:ext uri="{FF2B5EF4-FFF2-40B4-BE49-F238E27FC236}">
                <a16:creationId xmlns:a16="http://schemas.microsoft.com/office/drawing/2014/main" id="{21F853CF-CC02-48DD-8877-CDA72891ED2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87447" y="2057400"/>
            <a:ext cx="1427480" cy="914400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05BA4D15-21E4-48B1-BF95-8C075AB968BA}"/>
              </a:ext>
            </a:extLst>
          </p:cNvPr>
          <p:cNvCxnSpPr>
            <a:cxnSpLocks/>
          </p:cNvCxnSpPr>
          <p:nvPr/>
        </p:nvCxnSpPr>
        <p:spPr>
          <a:xfrm>
            <a:off x="1008128" y="3641388"/>
            <a:ext cx="4338842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3C4D416D-A009-405D-883E-F2896F591650}"/>
              </a:ext>
            </a:extLst>
          </p:cNvPr>
          <p:cNvCxnSpPr>
            <a:cxnSpLocks/>
          </p:cNvCxnSpPr>
          <p:nvPr/>
        </p:nvCxnSpPr>
        <p:spPr>
          <a:xfrm>
            <a:off x="5346970" y="3641388"/>
            <a:ext cx="5723107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61DD827D-DB15-46CF-9CE7-6848476E78C7}"/>
              </a:ext>
            </a:extLst>
          </p:cNvPr>
          <p:cNvCxnSpPr>
            <a:cxnSpLocks/>
          </p:cNvCxnSpPr>
          <p:nvPr/>
        </p:nvCxnSpPr>
        <p:spPr>
          <a:xfrm>
            <a:off x="5346970" y="3277254"/>
            <a:ext cx="0" cy="364134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E05057A0-5161-4B03-8148-1D6820DFD48F}"/>
              </a:ext>
            </a:extLst>
          </p:cNvPr>
          <p:cNvCxnSpPr>
            <a:cxnSpLocks/>
          </p:cNvCxnSpPr>
          <p:nvPr/>
        </p:nvCxnSpPr>
        <p:spPr>
          <a:xfrm>
            <a:off x="5346970" y="3277255"/>
            <a:ext cx="5752290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A49A2068-6658-4884-A138-800C9F7EC539}"/>
              </a:ext>
            </a:extLst>
          </p:cNvPr>
          <p:cNvSpPr txBox="1"/>
          <p:nvPr/>
        </p:nvSpPr>
        <p:spPr>
          <a:xfrm>
            <a:off x="2299942" y="3725594"/>
            <a:ext cx="18634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accent5"/>
              </a:buClr>
            </a:pPr>
            <a:r>
              <a:rPr lang="en-US" sz="2400" noProof="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Safe</a:t>
            </a:r>
          </a:p>
          <a:p>
            <a:pPr>
              <a:buClr>
                <a:schemeClr val="accent5"/>
              </a:buClr>
            </a:pPr>
            <a:r>
              <a:rPr lang="en-US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Do nothing</a:t>
            </a:r>
            <a:endParaRPr lang="en-US" sz="2400" noProof="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06A9F873-CD28-48CF-8C8A-5F36691F0C3B}"/>
              </a:ext>
            </a:extLst>
          </p:cNvPr>
          <p:cNvSpPr txBox="1"/>
          <p:nvPr/>
        </p:nvSpPr>
        <p:spPr>
          <a:xfrm>
            <a:off x="6657145" y="3811745"/>
            <a:ext cx="253549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accent5"/>
              </a:buClr>
            </a:pPr>
            <a:r>
              <a:rPr lang="en-US" sz="2400" noProof="0" dirty="0">
                <a:solidFill>
                  <a:srgbClr val="FF0000"/>
                </a:solidFill>
              </a:rPr>
              <a:t>Unsafe</a:t>
            </a:r>
          </a:p>
          <a:p>
            <a:pPr>
              <a:buClr>
                <a:schemeClr val="accent5"/>
              </a:buClr>
            </a:pPr>
            <a:r>
              <a:rPr lang="en-US" sz="2400" dirty="0">
                <a:solidFill>
                  <a:srgbClr val="FF0000"/>
                </a:solidFill>
              </a:rPr>
              <a:t>Decelerate hard</a:t>
            </a:r>
            <a:endParaRPr lang="en-US" sz="2400" noProof="0" dirty="0">
              <a:solidFill>
                <a:srgbClr val="FF0000"/>
              </a:solidFill>
            </a:endParaRPr>
          </a:p>
        </p:txBody>
      </p:sp>
      <p:pic>
        <p:nvPicPr>
          <p:cNvPr id="12" name="Picture 11" descr="A picture containing drawing&#10;&#10;Description automatically generated">
            <a:extLst>
              <a:ext uri="{FF2B5EF4-FFF2-40B4-BE49-F238E27FC236}">
                <a16:creationId xmlns:a16="http://schemas.microsoft.com/office/drawing/2014/main" id="{D577C80C-6D48-471F-99BD-50E1770FCD7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9719" y="2033799"/>
            <a:ext cx="1597510" cy="914400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0E452608-0F23-488F-9DF9-FC1E4696A971}"/>
              </a:ext>
            </a:extLst>
          </p:cNvPr>
          <p:cNvSpPr/>
          <p:nvPr/>
        </p:nvSpPr>
        <p:spPr>
          <a:xfrm>
            <a:off x="3879719" y="2033799"/>
            <a:ext cx="1597504" cy="970409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D960FE5-5EFB-46EA-9F90-A4A53024095C}"/>
              </a:ext>
            </a:extLst>
          </p:cNvPr>
          <p:cNvSpPr txBox="1"/>
          <p:nvPr/>
        </p:nvSpPr>
        <p:spPr>
          <a:xfrm>
            <a:off x="8964835" y="-16013"/>
            <a:ext cx="322716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Clr>
                <a:schemeClr val="accent5"/>
              </a:buClr>
            </a:pPr>
            <a:r>
              <a:rPr lang="en-US" sz="1000" dirty="0"/>
              <a:t>FRAV-12-06, submitted by the European Commission</a:t>
            </a:r>
          </a:p>
          <a:p>
            <a:pPr>
              <a:buClr>
                <a:schemeClr val="accent5"/>
              </a:buClr>
            </a:pPr>
            <a:r>
              <a:rPr lang="en-US" sz="1000" noProof="0" dirty="0"/>
              <a:t>12</a:t>
            </a:r>
            <a:r>
              <a:rPr lang="en-US" sz="1000" baseline="30000" noProof="0" dirty="0"/>
              <a:t>th</a:t>
            </a:r>
            <a:r>
              <a:rPr lang="en-US" sz="1000" noProof="0" dirty="0"/>
              <a:t> FRAV session, 8 April 2021</a:t>
            </a:r>
          </a:p>
        </p:txBody>
      </p:sp>
    </p:spTree>
    <p:extLst>
      <p:ext uri="{BB962C8B-B14F-4D97-AF65-F5344CB8AC3E}">
        <p14:creationId xmlns:p14="http://schemas.microsoft.com/office/powerpoint/2010/main" val="177156818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964053" y="1544910"/>
            <a:ext cx="10263893" cy="782357"/>
          </a:xfrm>
        </p:spPr>
        <p:txBody>
          <a:bodyPr/>
          <a:lstStyle/>
          <a:p>
            <a:pPr marL="0" indent="0">
              <a:buNone/>
            </a:pPr>
            <a:r>
              <a:rPr lang="en-US" b="1" dirty="0"/>
              <a:t>Two vehicles with known speeds. What is a safe distance?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Why Fuzzy logic</a:t>
            </a:r>
          </a:p>
        </p:txBody>
      </p:sp>
      <p:pic>
        <p:nvPicPr>
          <p:cNvPr id="5" name="Picture 4" descr="A picture containing drawing&#10;&#10;Description automatically generated">
            <a:extLst>
              <a:ext uri="{FF2B5EF4-FFF2-40B4-BE49-F238E27FC236}">
                <a16:creationId xmlns:a16="http://schemas.microsoft.com/office/drawing/2014/main" id="{A2860C11-DB73-42F7-9FFD-35462E9E615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7178" y="2089809"/>
            <a:ext cx="1597510" cy="914400"/>
          </a:xfrm>
          <a:prstGeom prst="rect">
            <a:avLst/>
          </a:prstGeom>
        </p:spPr>
      </p:pic>
      <p:pic>
        <p:nvPicPr>
          <p:cNvPr id="6" name="Picture 5" descr="A drawing of a cartoon character&#10;&#10;Description automatically generated">
            <a:extLst>
              <a:ext uri="{FF2B5EF4-FFF2-40B4-BE49-F238E27FC236}">
                <a16:creationId xmlns:a16="http://schemas.microsoft.com/office/drawing/2014/main" id="{21F853CF-CC02-48DD-8877-CDA72891ED2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87447" y="2057400"/>
            <a:ext cx="1427480" cy="914400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05BA4D15-21E4-48B1-BF95-8C075AB968BA}"/>
              </a:ext>
            </a:extLst>
          </p:cNvPr>
          <p:cNvCxnSpPr>
            <a:cxnSpLocks/>
          </p:cNvCxnSpPr>
          <p:nvPr/>
        </p:nvCxnSpPr>
        <p:spPr>
          <a:xfrm>
            <a:off x="1008128" y="3641388"/>
            <a:ext cx="4338842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3C4D416D-A009-405D-883E-F2896F591650}"/>
              </a:ext>
            </a:extLst>
          </p:cNvPr>
          <p:cNvCxnSpPr>
            <a:cxnSpLocks/>
          </p:cNvCxnSpPr>
          <p:nvPr/>
        </p:nvCxnSpPr>
        <p:spPr>
          <a:xfrm>
            <a:off x="5346970" y="3641388"/>
            <a:ext cx="5723107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61DD827D-DB15-46CF-9CE7-6848476E78C7}"/>
              </a:ext>
            </a:extLst>
          </p:cNvPr>
          <p:cNvCxnSpPr>
            <a:cxnSpLocks/>
          </p:cNvCxnSpPr>
          <p:nvPr/>
        </p:nvCxnSpPr>
        <p:spPr>
          <a:xfrm>
            <a:off x="5346970" y="3277254"/>
            <a:ext cx="0" cy="364134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E05057A0-5161-4B03-8148-1D6820DFD48F}"/>
              </a:ext>
            </a:extLst>
          </p:cNvPr>
          <p:cNvCxnSpPr>
            <a:cxnSpLocks/>
          </p:cNvCxnSpPr>
          <p:nvPr/>
        </p:nvCxnSpPr>
        <p:spPr>
          <a:xfrm>
            <a:off x="5346970" y="3277255"/>
            <a:ext cx="5752290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A49A2068-6658-4884-A138-800C9F7EC539}"/>
              </a:ext>
            </a:extLst>
          </p:cNvPr>
          <p:cNvSpPr txBox="1"/>
          <p:nvPr/>
        </p:nvSpPr>
        <p:spPr>
          <a:xfrm>
            <a:off x="2299942" y="3725594"/>
            <a:ext cx="18634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accent5"/>
              </a:buClr>
            </a:pPr>
            <a:r>
              <a:rPr lang="en-US" sz="2400" noProof="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Safe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06A9F873-CD28-48CF-8C8A-5F36691F0C3B}"/>
              </a:ext>
            </a:extLst>
          </p:cNvPr>
          <p:cNvSpPr txBox="1"/>
          <p:nvPr/>
        </p:nvSpPr>
        <p:spPr>
          <a:xfrm>
            <a:off x="6657145" y="3811745"/>
            <a:ext cx="25354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accent5"/>
              </a:buClr>
            </a:pPr>
            <a:r>
              <a:rPr lang="en-US" sz="2400" noProof="0" dirty="0">
                <a:solidFill>
                  <a:srgbClr val="FF0000"/>
                </a:solidFill>
              </a:rPr>
              <a:t>Unsafe</a:t>
            </a:r>
          </a:p>
        </p:txBody>
      </p:sp>
      <p:pic>
        <p:nvPicPr>
          <p:cNvPr id="12" name="Picture 11" descr="A picture containing drawing&#10;&#10;Description automatically generated">
            <a:extLst>
              <a:ext uri="{FF2B5EF4-FFF2-40B4-BE49-F238E27FC236}">
                <a16:creationId xmlns:a16="http://schemas.microsoft.com/office/drawing/2014/main" id="{D577C80C-6D48-471F-99BD-50E1770FCD7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9719" y="2033799"/>
            <a:ext cx="1597510" cy="914400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0E452608-0F23-488F-9DF9-FC1E4696A971}"/>
              </a:ext>
            </a:extLst>
          </p:cNvPr>
          <p:cNvSpPr/>
          <p:nvPr/>
        </p:nvSpPr>
        <p:spPr>
          <a:xfrm>
            <a:off x="3879719" y="2033799"/>
            <a:ext cx="1597504" cy="970409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E029B8D8-7541-4291-81A0-8F3A7882E71C}"/>
              </a:ext>
            </a:extLst>
          </p:cNvPr>
          <p:cNvCxnSpPr>
            <a:cxnSpLocks/>
          </p:cNvCxnSpPr>
          <p:nvPr/>
        </p:nvCxnSpPr>
        <p:spPr>
          <a:xfrm>
            <a:off x="978945" y="4867577"/>
            <a:ext cx="3048306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6D43C555-B4BA-4BE1-985E-92F20E640DEA}"/>
              </a:ext>
            </a:extLst>
          </p:cNvPr>
          <p:cNvCxnSpPr>
            <a:cxnSpLocks/>
          </p:cNvCxnSpPr>
          <p:nvPr/>
        </p:nvCxnSpPr>
        <p:spPr>
          <a:xfrm>
            <a:off x="4027251" y="4867577"/>
            <a:ext cx="7013643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B060D234-BE33-4E99-A581-D3EF265FC288}"/>
              </a:ext>
            </a:extLst>
          </p:cNvPr>
          <p:cNvCxnSpPr>
            <a:cxnSpLocks/>
          </p:cNvCxnSpPr>
          <p:nvPr/>
        </p:nvCxnSpPr>
        <p:spPr>
          <a:xfrm>
            <a:off x="6381345" y="4503443"/>
            <a:ext cx="4688732" cy="1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E51EFF7E-FDB2-4D6C-887F-3B6B98D791D2}"/>
              </a:ext>
            </a:extLst>
          </p:cNvPr>
          <p:cNvCxnSpPr>
            <a:cxnSpLocks/>
          </p:cNvCxnSpPr>
          <p:nvPr/>
        </p:nvCxnSpPr>
        <p:spPr>
          <a:xfrm flipV="1">
            <a:off x="4027251" y="4503442"/>
            <a:ext cx="2354094" cy="364135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5BA915ED-9B37-4CAA-91AC-7599ACE29C01}"/>
              </a:ext>
            </a:extLst>
          </p:cNvPr>
          <p:cNvCxnSpPr>
            <a:cxnSpLocks/>
          </p:cNvCxnSpPr>
          <p:nvPr/>
        </p:nvCxnSpPr>
        <p:spPr>
          <a:xfrm>
            <a:off x="4027251" y="4867577"/>
            <a:ext cx="0" cy="54587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96137B4F-A2EF-4C34-8BFB-4F096D4C610A}"/>
              </a:ext>
            </a:extLst>
          </p:cNvPr>
          <p:cNvCxnSpPr>
            <a:cxnSpLocks/>
          </p:cNvCxnSpPr>
          <p:nvPr/>
        </p:nvCxnSpPr>
        <p:spPr>
          <a:xfrm>
            <a:off x="6381345" y="4503442"/>
            <a:ext cx="0" cy="91000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3128FA88-6075-4EE9-BBEB-E1CAE83FF67B}"/>
              </a:ext>
            </a:extLst>
          </p:cNvPr>
          <p:cNvSpPr txBox="1"/>
          <p:nvPr/>
        </p:nvSpPr>
        <p:spPr>
          <a:xfrm>
            <a:off x="2139449" y="4994215"/>
            <a:ext cx="18634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accent5"/>
              </a:buClr>
            </a:pPr>
            <a:r>
              <a:rPr lang="en-US" sz="2400" noProof="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Safe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EBAFB93F-B857-4C17-A67E-A16243A0C180}"/>
              </a:ext>
            </a:extLst>
          </p:cNvPr>
          <p:cNvSpPr txBox="1"/>
          <p:nvPr/>
        </p:nvSpPr>
        <p:spPr>
          <a:xfrm>
            <a:off x="6736510" y="4994215"/>
            <a:ext cx="25354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accent5"/>
              </a:buClr>
            </a:pPr>
            <a:r>
              <a:rPr lang="en-US" sz="2400" noProof="0" dirty="0">
                <a:solidFill>
                  <a:srgbClr val="FF0000"/>
                </a:solidFill>
              </a:rPr>
              <a:t>Unsafe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FB468F8D-A2FC-47F4-9719-A4AB54FB1BA7}"/>
              </a:ext>
            </a:extLst>
          </p:cNvPr>
          <p:cNvSpPr txBox="1"/>
          <p:nvPr/>
        </p:nvSpPr>
        <p:spPr>
          <a:xfrm>
            <a:off x="4547161" y="4994215"/>
            <a:ext cx="18634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accent5"/>
              </a:buClr>
            </a:pPr>
            <a:r>
              <a:rPr lang="en-US" sz="2400" noProof="0" dirty="0">
                <a:solidFill>
                  <a:srgbClr val="00B050"/>
                </a:solidFill>
              </a:rPr>
              <a:t>Fuzzy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AC3234C-6220-4C6B-B298-4B5DCCD23E87}"/>
              </a:ext>
            </a:extLst>
          </p:cNvPr>
          <p:cNvSpPr txBox="1"/>
          <p:nvPr/>
        </p:nvSpPr>
        <p:spPr>
          <a:xfrm>
            <a:off x="8964835" y="-16013"/>
            <a:ext cx="322716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Clr>
                <a:schemeClr val="accent5"/>
              </a:buClr>
            </a:pPr>
            <a:r>
              <a:rPr lang="en-US" sz="1000" dirty="0"/>
              <a:t>FRAV-12-06, submitted by the European Commission</a:t>
            </a:r>
          </a:p>
          <a:p>
            <a:pPr>
              <a:buClr>
                <a:schemeClr val="accent5"/>
              </a:buClr>
            </a:pPr>
            <a:r>
              <a:rPr lang="en-US" sz="1000" noProof="0" dirty="0"/>
              <a:t>12</a:t>
            </a:r>
            <a:r>
              <a:rPr lang="en-US" sz="1000" baseline="30000" noProof="0" dirty="0"/>
              <a:t>th</a:t>
            </a:r>
            <a:r>
              <a:rPr lang="en-US" sz="1000" noProof="0" dirty="0"/>
              <a:t> FRAV session, 8 April 2021</a:t>
            </a:r>
          </a:p>
        </p:txBody>
      </p:sp>
    </p:spTree>
    <p:extLst>
      <p:ext uri="{BB962C8B-B14F-4D97-AF65-F5344CB8AC3E}">
        <p14:creationId xmlns:p14="http://schemas.microsoft.com/office/powerpoint/2010/main" val="52724748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964053" y="1544910"/>
            <a:ext cx="10263893" cy="782357"/>
          </a:xfrm>
        </p:spPr>
        <p:txBody>
          <a:bodyPr/>
          <a:lstStyle/>
          <a:p>
            <a:pPr marL="0" indent="0">
              <a:buNone/>
            </a:pPr>
            <a:r>
              <a:rPr lang="en-US" b="1" dirty="0"/>
              <a:t>Two vehicles with known speeds. What is a safe distance?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Why Fuzzy logic</a:t>
            </a:r>
          </a:p>
        </p:txBody>
      </p:sp>
      <p:pic>
        <p:nvPicPr>
          <p:cNvPr id="5" name="Picture 4" descr="A picture containing drawing&#10;&#10;Description automatically generated">
            <a:extLst>
              <a:ext uri="{FF2B5EF4-FFF2-40B4-BE49-F238E27FC236}">
                <a16:creationId xmlns:a16="http://schemas.microsoft.com/office/drawing/2014/main" id="{A2860C11-DB73-42F7-9FFD-35462E9E615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7178" y="2089809"/>
            <a:ext cx="1597510" cy="914400"/>
          </a:xfrm>
          <a:prstGeom prst="rect">
            <a:avLst/>
          </a:prstGeom>
        </p:spPr>
      </p:pic>
      <p:pic>
        <p:nvPicPr>
          <p:cNvPr id="6" name="Picture 5" descr="A drawing of a cartoon character&#10;&#10;Description automatically generated">
            <a:extLst>
              <a:ext uri="{FF2B5EF4-FFF2-40B4-BE49-F238E27FC236}">
                <a16:creationId xmlns:a16="http://schemas.microsoft.com/office/drawing/2014/main" id="{21F853CF-CC02-48DD-8877-CDA72891ED2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87447" y="2057400"/>
            <a:ext cx="1427480" cy="914400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05BA4D15-21E4-48B1-BF95-8C075AB968BA}"/>
              </a:ext>
            </a:extLst>
          </p:cNvPr>
          <p:cNvCxnSpPr>
            <a:cxnSpLocks/>
          </p:cNvCxnSpPr>
          <p:nvPr/>
        </p:nvCxnSpPr>
        <p:spPr>
          <a:xfrm>
            <a:off x="1008128" y="3641388"/>
            <a:ext cx="4338842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3C4D416D-A009-405D-883E-F2896F591650}"/>
              </a:ext>
            </a:extLst>
          </p:cNvPr>
          <p:cNvCxnSpPr>
            <a:cxnSpLocks/>
          </p:cNvCxnSpPr>
          <p:nvPr/>
        </p:nvCxnSpPr>
        <p:spPr>
          <a:xfrm>
            <a:off x="5346970" y="3641388"/>
            <a:ext cx="5723107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61DD827D-DB15-46CF-9CE7-6848476E78C7}"/>
              </a:ext>
            </a:extLst>
          </p:cNvPr>
          <p:cNvCxnSpPr>
            <a:cxnSpLocks/>
          </p:cNvCxnSpPr>
          <p:nvPr/>
        </p:nvCxnSpPr>
        <p:spPr>
          <a:xfrm>
            <a:off x="5346970" y="3277254"/>
            <a:ext cx="0" cy="364134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E05057A0-5161-4B03-8148-1D6820DFD48F}"/>
              </a:ext>
            </a:extLst>
          </p:cNvPr>
          <p:cNvCxnSpPr>
            <a:cxnSpLocks/>
          </p:cNvCxnSpPr>
          <p:nvPr/>
        </p:nvCxnSpPr>
        <p:spPr>
          <a:xfrm>
            <a:off x="5346970" y="3277255"/>
            <a:ext cx="5752290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A49A2068-6658-4884-A138-800C9F7EC539}"/>
              </a:ext>
            </a:extLst>
          </p:cNvPr>
          <p:cNvSpPr txBox="1"/>
          <p:nvPr/>
        </p:nvSpPr>
        <p:spPr>
          <a:xfrm>
            <a:off x="2299942" y="3725594"/>
            <a:ext cx="18634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accent5"/>
              </a:buClr>
            </a:pPr>
            <a:r>
              <a:rPr lang="en-US" sz="2400" noProof="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Safe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06A9F873-CD28-48CF-8C8A-5F36691F0C3B}"/>
              </a:ext>
            </a:extLst>
          </p:cNvPr>
          <p:cNvSpPr txBox="1"/>
          <p:nvPr/>
        </p:nvSpPr>
        <p:spPr>
          <a:xfrm>
            <a:off x="6657145" y="3811745"/>
            <a:ext cx="25354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accent5"/>
              </a:buClr>
            </a:pPr>
            <a:r>
              <a:rPr lang="en-US" sz="2400" noProof="0" dirty="0">
                <a:solidFill>
                  <a:srgbClr val="FF0000"/>
                </a:solidFill>
              </a:rPr>
              <a:t>Unsafe</a:t>
            </a:r>
          </a:p>
        </p:txBody>
      </p:sp>
      <p:pic>
        <p:nvPicPr>
          <p:cNvPr id="12" name="Picture 11" descr="A picture containing drawing&#10;&#10;Description automatically generated">
            <a:extLst>
              <a:ext uri="{FF2B5EF4-FFF2-40B4-BE49-F238E27FC236}">
                <a16:creationId xmlns:a16="http://schemas.microsoft.com/office/drawing/2014/main" id="{D577C80C-6D48-471F-99BD-50E1770FCD7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9719" y="2033799"/>
            <a:ext cx="1597510" cy="914400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0E452608-0F23-488F-9DF9-FC1E4696A971}"/>
              </a:ext>
            </a:extLst>
          </p:cNvPr>
          <p:cNvSpPr/>
          <p:nvPr/>
        </p:nvSpPr>
        <p:spPr>
          <a:xfrm>
            <a:off x="3879719" y="2033799"/>
            <a:ext cx="1597504" cy="970409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E029B8D8-7541-4291-81A0-8F3A7882E71C}"/>
              </a:ext>
            </a:extLst>
          </p:cNvPr>
          <p:cNvCxnSpPr>
            <a:cxnSpLocks/>
          </p:cNvCxnSpPr>
          <p:nvPr/>
        </p:nvCxnSpPr>
        <p:spPr>
          <a:xfrm>
            <a:off x="978945" y="4867577"/>
            <a:ext cx="3048306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6D43C555-B4BA-4BE1-985E-92F20E640DEA}"/>
              </a:ext>
            </a:extLst>
          </p:cNvPr>
          <p:cNvCxnSpPr>
            <a:cxnSpLocks/>
          </p:cNvCxnSpPr>
          <p:nvPr/>
        </p:nvCxnSpPr>
        <p:spPr>
          <a:xfrm>
            <a:off x="4027251" y="4867577"/>
            <a:ext cx="7013643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B060D234-BE33-4E99-A581-D3EF265FC288}"/>
              </a:ext>
            </a:extLst>
          </p:cNvPr>
          <p:cNvCxnSpPr>
            <a:cxnSpLocks/>
          </p:cNvCxnSpPr>
          <p:nvPr/>
        </p:nvCxnSpPr>
        <p:spPr>
          <a:xfrm>
            <a:off x="6381345" y="4503443"/>
            <a:ext cx="4688732" cy="1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2384E022-9C93-4334-8FDB-4F1F736FF846}"/>
              </a:ext>
            </a:extLst>
          </p:cNvPr>
          <p:cNvSpPr txBox="1"/>
          <p:nvPr/>
        </p:nvSpPr>
        <p:spPr>
          <a:xfrm>
            <a:off x="2139449" y="4994215"/>
            <a:ext cx="18634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accent5"/>
              </a:buClr>
            </a:pPr>
            <a:r>
              <a:rPr lang="en-US" sz="2400" noProof="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Safe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B246632-AC39-40EA-87F1-E6F7B5616D91}"/>
              </a:ext>
            </a:extLst>
          </p:cNvPr>
          <p:cNvSpPr txBox="1"/>
          <p:nvPr/>
        </p:nvSpPr>
        <p:spPr>
          <a:xfrm>
            <a:off x="6736510" y="4994215"/>
            <a:ext cx="25354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accent5"/>
              </a:buClr>
            </a:pPr>
            <a:r>
              <a:rPr lang="en-US" sz="2400" noProof="0" dirty="0">
                <a:solidFill>
                  <a:srgbClr val="FF0000"/>
                </a:solidFill>
              </a:rPr>
              <a:t>Unsafe</a:t>
            </a: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E51EFF7E-FDB2-4D6C-887F-3B6B98D791D2}"/>
              </a:ext>
            </a:extLst>
          </p:cNvPr>
          <p:cNvCxnSpPr>
            <a:cxnSpLocks/>
          </p:cNvCxnSpPr>
          <p:nvPr/>
        </p:nvCxnSpPr>
        <p:spPr>
          <a:xfrm flipV="1">
            <a:off x="4027251" y="4503442"/>
            <a:ext cx="2354094" cy="364135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5BA915ED-9B37-4CAA-91AC-7599ACE29C01}"/>
              </a:ext>
            </a:extLst>
          </p:cNvPr>
          <p:cNvCxnSpPr>
            <a:cxnSpLocks/>
          </p:cNvCxnSpPr>
          <p:nvPr/>
        </p:nvCxnSpPr>
        <p:spPr>
          <a:xfrm>
            <a:off x="4027251" y="4867577"/>
            <a:ext cx="0" cy="54587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96137B4F-A2EF-4C34-8BFB-4F096D4C610A}"/>
              </a:ext>
            </a:extLst>
          </p:cNvPr>
          <p:cNvCxnSpPr>
            <a:cxnSpLocks/>
          </p:cNvCxnSpPr>
          <p:nvPr/>
        </p:nvCxnSpPr>
        <p:spPr>
          <a:xfrm>
            <a:off x="6381345" y="4503442"/>
            <a:ext cx="0" cy="91000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78166756-C480-4C5D-B8A6-FCEE6113A1CD}"/>
              </a:ext>
            </a:extLst>
          </p:cNvPr>
          <p:cNvSpPr txBox="1"/>
          <p:nvPr/>
        </p:nvSpPr>
        <p:spPr>
          <a:xfrm>
            <a:off x="4547161" y="4994215"/>
            <a:ext cx="18634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accent5"/>
              </a:buClr>
            </a:pPr>
            <a:r>
              <a:rPr lang="en-US" sz="2400" noProof="0" dirty="0">
                <a:solidFill>
                  <a:srgbClr val="00B050"/>
                </a:solidFill>
              </a:rPr>
              <a:t>Fuzzy</a:t>
            </a:r>
          </a:p>
        </p:txBody>
      </p:sp>
      <p:sp>
        <p:nvSpPr>
          <p:cNvPr id="34" name="Content Placeholder 1">
            <a:extLst>
              <a:ext uri="{FF2B5EF4-FFF2-40B4-BE49-F238E27FC236}">
                <a16:creationId xmlns:a16="http://schemas.microsoft.com/office/drawing/2014/main" id="{32270B85-6063-4D0A-A776-1A260E2C82FC}"/>
              </a:ext>
            </a:extLst>
          </p:cNvPr>
          <p:cNvSpPr txBox="1">
            <a:spLocks/>
          </p:cNvSpPr>
          <p:nvPr/>
        </p:nvSpPr>
        <p:spPr>
          <a:xfrm>
            <a:off x="777001" y="5758601"/>
            <a:ext cx="10263893" cy="782357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accent5"/>
              </a:buClr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chemeClr val="accent5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chemeClr val="accent5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chemeClr val="accent5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chemeClr val="accent5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b="1" dirty="0"/>
              <a:t>The more unsafe, the harder the vehicle must decelerate</a:t>
            </a:r>
            <a:endParaRPr lang="en-GB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D5B19A3-787E-4545-97D5-13E805F07BDA}"/>
              </a:ext>
            </a:extLst>
          </p:cNvPr>
          <p:cNvSpPr txBox="1"/>
          <p:nvPr/>
        </p:nvSpPr>
        <p:spPr>
          <a:xfrm>
            <a:off x="8964835" y="-16013"/>
            <a:ext cx="322716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Clr>
                <a:schemeClr val="accent5"/>
              </a:buClr>
            </a:pPr>
            <a:r>
              <a:rPr lang="en-US" sz="1000" dirty="0"/>
              <a:t>FRAV-12-06, submitted by the European Commission</a:t>
            </a:r>
          </a:p>
          <a:p>
            <a:pPr>
              <a:buClr>
                <a:schemeClr val="accent5"/>
              </a:buClr>
            </a:pPr>
            <a:r>
              <a:rPr lang="en-US" sz="1000" noProof="0" dirty="0"/>
              <a:t>12</a:t>
            </a:r>
            <a:r>
              <a:rPr lang="en-US" sz="1000" baseline="30000" noProof="0" dirty="0"/>
              <a:t>th</a:t>
            </a:r>
            <a:r>
              <a:rPr lang="en-US" sz="1000" noProof="0" dirty="0"/>
              <a:t> FRAV session, 8 April 2021</a:t>
            </a:r>
          </a:p>
        </p:txBody>
      </p:sp>
    </p:spTree>
    <p:extLst>
      <p:ext uri="{BB962C8B-B14F-4D97-AF65-F5344CB8AC3E}">
        <p14:creationId xmlns:p14="http://schemas.microsoft.com/office/powerpoint/2010/main" val="261966178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b="1" dirty="0"/>
              <a:t>The new model has a number of differences with the previous ones</a:t>
            </a:r>
          </a:p>
          <a:p>
            <a:endParaRPr lang="en-GB" dirty="0"/>
          </a:p>
          <a:p>
            <a:r>
              <a:rPr lang="en-GB" dirty="0"/>
              <a:t>Different calculation of lateral safe distance</a:t>
            </a:r>
          </a:p>
          <a:p>
            <a:r>
              <a:rPr lang="en-GB" dirty="0"/>
              <a:t>Longitudinal safe distance according to Fuzzy </a:t>
            </a:r>
            <a:r>
              <a:rPr lang="en-GB" dirty="0" err="1"/>
              <a:t>SSMs</a:t>
            </a:r>
            <a:endParaRPr lang="en-GB" dirty="0"/>
          </a:p>
          <a:p>
            <a:r>
              <a:rPr lang="en-GB" dirty="0"/>
              <a:t>Capacity for calm proactive reaction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New model based on fuzzy </a:t>
            </a:r>
            <a:r>
              <a:rPr lang="en-GB" dirty="0" err="1"/>
              <a:t>SSMs</a:t>
            </a:r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8214F22-7FAB-403B-9768-89157C0BBA46}"/>
              </a:ext>
            </a:extLst>
          </p:cNvPr>
          <p:cNvSpPr txBox="1"/>
          <p:nvPr/>
        </p:nvSpPr>
        <p:spPr>
          <a:xfrm>
            <a:off x="8964835" y="-16013"/>
            <a:ext cx="322716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Clr>
                <a:schemeClr val="accent5"/>
              </a:buClr>
            </a:pPr>
            <a:r>
              <a:rPr lang="en-US" sz="1000" dirty="0"/>
              <a:t>FRAV-12-06, submitted by the European Commission</a:t>
            </a:r>
          </a:p>
          <a:p>
            <a:pPr>
              <a:buClr>
                <a:schemeClr val="accent5"/>
              </a:buClr>
            </a:pPr>
            <a:r>
              <a:rPr lang="en-US" sz="1000" noProof="0" dirty="0"/>
              <a:t>12</a:t>
            </a:r>
            <a:r>
              <a:rPr lang="en-US" sz="1000" baseline="30000" noProof="0" dirty="0"/>
              <a:t>th</a:t>
            </a:r>
            <a:r>
              <a:rPr lang="en-US" sz="1000" noProof="0" dirty="0"/>
              <a:t> FRAV session, 8 April 2021</a:t>
            </a:r>
          </a:p>
        </p:txBody>
      </p:sp>
    </p:spTree>
    <p:extLst>
      <p:ext uri="{BB962C8B-B14F-4D97-AF65-F5344CB8AC3E}">
        <p14:creationId xmlns:p14="http://schemas.microsoft.com/office/powerpoint/2010/main" val="339957317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967154" y="1825624"/>
            <a:ext cx="10968684" cy="4170363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endParaRPr lang="en-GB" dirty="0"/>
          </a:p>
          <a:p>
            <a:pPr marL="457200" indent="-457200">
              <a:buFont typeface="+mj-lt"/>
              <a:buAutoNum type="arabicPeriod"/>
            </a:pPr>
            <a:r>
              <a:rPr lang="en-GB" dirty="0"/>
              <a:t>The cutting in vehicle has to be in front of the ego vehicle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/>
              <a:t>The cutting in vehicle has lateral speed towards the ego vehicle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/>
              <a:t>The lateral net time headway &lt; The longitudinal gross </a:t>
            </a:r>
            <a:r>
              <a:rPr lang="en-GB" dirty="0" err="1"/>
              <a:t>TTC</a:t>
            </a:r>
            <a:r>
              <a:rPr lang="en-GB" dirty="0"/>
              <a:t> + 0.1 sec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If all three restrictions apply, then we have to check the situation for the longitudinal safe distance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Different calculation of lateral safe distance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A72DFC6-9172-4B89-B34E-031523D4CD72}"/>
              </a:ext>
            </a:extLst>
          </p:cNvPr>
          <p:cNvSpPr txBox="1"/>
          <p:nvPr/>
        </p:nvSpPr>
        <p:spPr>
          <a:xfrm>
            <a:off x="8964835" y="-16013"/>
            <a:ext cx="322716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Clr>
                <a:schemeClr val="accent5"/>
              </a:buClr>
            </a:pPr>
            <a:r>
              <a:rPr lang="en-US" sz="1000" dirty="0"/>
              <a:t>FRAV-12-06, submitted by the European Commission</a:t>
            </a:r>
          </a:p>
          <a:p>
            <a:pPr>
              <a:buClr>
                <a:schemeClr val="accent5"/>
              </a:buClr>
            </a:pPr>
            <a:r>
              <a:rPr lang="en-US" sz="1000" noProof="0" dirty="0"/>
              <a:t>12</a:t>
            </a:r>
            <a:r>
              <a:rPr lang="en-US" sz="1000" baseline="30000" noProof="0" dirty="0"/>
              <a:t>th</a:t>
            </a:r>
            <a:r>
              <a:rPr lang="en-US" sz="1000" noProof="0" dirty="0"/>
              <a:t> FRAV session, 8 April 2021</a:t>
            </a:r>
          </a:p>
        </p:txBody>
      </p:sp>
    </p:spTree>
    <p:extLst>
      <p:ext uri="{BB962C8B-B14F-4D97-AF65-F5344CB8AC3E}">
        <p14:creationId xmlns:p14="http://schemas.microsoft.com/office/powerpoint/2010/main" val="228075081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GB" b="1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Different calculation of lateral safe distance</a:t>
            </a:r>
          </a:p>
        </p:txBody>
      </p:sp>
      <p:pic>
        <p:nvPicPr>
          <p:cNvPr id="6" name="Picture 5" descr="A picture containing drawing&#10;&#10;Description automatically generated">
            <a:extLst>
              <a:ext uri="{FF2B5EF4-FFF2-40B4-BE49-F238E27FC236}">
                <a16:creationId xmlns:a16="http://schemas.microsoft.com/office/drawing/2014/main" id="{5AB0B37A-D7B2-467D-8CFD-3036EFED598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7750" y="2325602"/>
            <a:ext cx="1597510" cy="914400"/>
          </a:xfrm>
          <a:prstGeom prst="rect">
            <a:avLst/>
          </a:prstGeom>
        </p:spPr>
      </p:pic>
      <p:pic>
        <p:nvPicPr>
          <p:cNvPr id="8" name="Picture 7" descr="A drawing of a cartoon character&#10;&#10;Description automatically generated">
            <a:extLst>
              <a:ext uri="{FF2B5EF4-FFF2-40B4-BE49-F238E27FC236}">
                <a16:creationId xmlns:a16="http://schemas.microsoft.com/office/drawing/2014/main" id="{A7B07703-3FB8-4903-AE94-00FB0FF44F2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7491" y="4901998"/>
            <a:ext cx="1427480" cy="914400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315F5B11-1A4B-40A5-A69F-6BA20A11ABD3}"/>
              </a:ext>
            </a:extLst>
          </p:cNvPr>
          <p:cNvCxnSpPr>
            <a:cxnSpLocks/>
            <a:stCxn id="8" idx="3"/>
          </p:cNvCxnSpPr>
          <p:nvPr/>
        </p:nvCxnSpPr>
        <p:spPr>
          <a:xfrm>
            <a:off x="6834971" y="5359198"/>
            <a:ext cx="3244" cy="9235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37F1DE03-277B-4DC4-8479-CA1FE4F311F9}"/>
              </a:ext>
            </a:extLst>
          </p:cNvPr>
          <p:cNvCxnSpPr>
            <a:cxnSpLocks/>
          </p:cNvCxnSpPr>
          <p:nvPr/>
        </p:nvCxnSpPr>
        <p:spPr>
          <a:xfrm flipH="1" flipV="1">
            <a:off x="4441588" y="6275434"/>
            <a:ext cx="2393383" cy="734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6F9091A6-1811-4167-9CE1-5943D8C03959}"/>
              </a:ext>
            </a:extLst>
          </p:cNvPr>
          <p:cNvCxnSpPr/>
          <p:nvPr/>
        </p:nvCxnSpPr>
        <p:spPr>
          <a:xfrm>
            <a:off x="887750" y="2782800"/>
            <a:ext cx="0" cy="349997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EAD7CFEE-1EB6-4AE2-A51F-4FEFDF3960CB}"/>
              </a:ext>
            </a:extLst>
          </p:cNvPr>
          <p:cNvCxnSpPr>
            <a:cxnSpLocks/>
          </p:cNvCxnSpPr>
          <p:nvPr/>
        </p:nvCxnSpPr>
        <p:spPr>
          <a:xfrm flipV="1">
            <a:off x="887750" y="6275434"/>
            <a:ext cx="1130113" cy="734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3AA5DA80-7B62-4EF9-BA72-D81AA719AFDA}"/>
              </a:ext>
            </a:extLst>
          </p:cNvPr>
          <p:cNvSpPr txBox="1"/>
          <p:nvPr/>
        </p:nvSpPr>
        <p:spPr>
          <a:xfrm>
            <a:off x="2177577" y="5720212"/>
            <a:ext cx="22640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accent5"/>
              </a:buClr>
            </a:pPr>
            <a:r>
              <a:rPr lang="en-US" sz="2400" noProof="0" dirty="0">
                <a:solidFill>
                  <a:srgbClr val="227DC1"/>
                </a:solidFill>
              </a:rPr>
              <a:t>Longitudinal gross distance</a:t>
            </a:r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0B57D2BB-4735-4BEA-98B1-ADE75056C316}"/>
              </a:ext>
            </a:extLst>
          </p:cNvPr>
          <p:cNvCxnSpPr>
            <a:cxnSpLocks/>
            <a:stCxn id="6" idx="2"/>
          </p:cNvCxnSpPr>
          <p:nvPr/>
        </p:nvCxnSpPr>
        <p:spPr>
          <a:xfrm>
            <a:off x="1686505" y="3240002"/>
            <a:ext cx="3858261" cy="0"/>
          </a:xfrm>
          <a:prstGeom prst="line">
            <a:avLst/>
          </a:prstGeom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234ABDB1-5797-4656-B189-8900CD2297E7}"/>
              </a:ext>
            </a:extLst>
          </p:cNvPr>
          <p:cNvCxnSpPr>
            <a:cxnSpLocks/>
          </p:cNvCxnSpPr>
          <p:nvPr/>
        </p:nvCxnSpPr>
        <p:spPr>
          <a:xfrm>
            <a:off x="2244407" y="4900763"/>
            <a:ext cx="3858261" cy="0"/>
          </a:xfrm>
          <a:prstGeom prst="line">
            <a:avLst/>
          </a:prstGeom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94474D86-E78F-4131-9794-7EAD99BE8217}"/>
              </a:ext>
            </a:extLst>
          </p:cNvPr>
          <p:cNvCxnSpPr>
            <a:cxnSpLocks/>
          </p:cNvCxnSpPr>
          <p:nvPr/>
        </p:nvCxnSpPr>
        <p:spPr>
          <a:xfrm>
            <a:off x="3064213" y="3240002"/>
            <a:ext cx="0" cy="51487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3E759135-E893-4C86-8C6D-0F99B264A849}"/>
              </a:ext>
            </a:extLst>
          </p:cNvPr>
          <p:cNvCxnSpPr>
            <a:cxnSpLocks/>
          </p:cNvCxnSpPr>
          <p:nvPr/>
        </p:nvCxnSpPr>
        <p:spPr>
          <a:xfrm flipV="1">
            <a:off x="3045650" y="4532789"/>
            <a:ext cx="0" cy="36797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40" name="TextBox 39">
            <a:extLst>
              <a:ext uri="{FF2B5EF4-FFF2-40B4-BE49-F238E27FC236}">
                <a16:creationId xmlns:a16="http://schemas.microsoft.com/office/drawing/2014/main" id="{09CDCBC9-71E2-4A19-B3EC-18CCA5CDAC27}"/>
              </a:ext>
            </a:extLst>
          </p:cNvPr>
          <p:cNvSpPr txBox="1"/>
          <p:nvPr/>
        </p:nvSpPr>
        <p:spPr>
          <a:xfrm>
            <a:off x="2177577" y="3660042"/>
            <a:ext cx="22640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accent5"/>
              </a:buClr>
            </a:pPr>
            <a:r>
              <a:rPr lang="en-US" sz="2400" noProof="0" dirty="0">
                <a:solidFill>
                  <a:schemeClr val="accent4"/>
                </a:solidFill>
              </a:rPr>
              <a:t>Lateral net distance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272CE220-6293-4BB5-84CD-35AAD136CF0C}"/>
              </a:ext>
            </a:extLst>
          </p:cNvPr>
          <p:cNvSpPr txBox="1"/>
          <p:nvPr/>
        </p:nvSpPr>
        <p:spPr>
          <a:xfrm>
            <a:off x="7889132" y="1641159"/>
            <a:ext cx="3560324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chemeClr val="accent5"/>
              </a:buClr>
              <a:buFont typeface="Arial"/>
              <a:buChar char="•"/>
            </a:pPr>
            <a:r>
              <a:rPr lang="en-US" sz="2000" noProof="0" dirty="0"/>
              <a:t>The lateral net distance </a:t>
            </a:r>
            <a:r>
              <a:rPr lang="en-US" sz="2000" dirty="0"/>
              <a:t>the space between the vehicles laterally</a:t>
            </a:r>
          </a:p>
          <a:p>
            <a:pPr marL="285750" indent="-285750">
              <a:buClr>
                <a:schemeClr val="accent5"/>
              </a:buClr>
              <a:buFont typeface="Arial"/>
              <a:buChar char="•"/>
            </a:pPr>
            <a:r>
              <a:rPr lang="en-US" sz="2000" noProof="0" dirty="0"/>
              <a:t>The longitudinal </a:t>
            </a:r>
            <a:r>
              <a:rPr lang="en-US" sz="2000" dirty="0"/>
              <a:t>gross distance is the longitudinal space from the rear of the ego vehicle to the front of the cutting in vehicle</a:t>
            </a:r>
          </a:p>
          <a:p>
            <a:pPr marL="285750" indent="-285750">
              <a:buClr>
                <a:schemeClr val="accent5"/>
              </a:buClr>
              <a:buFont typeface="Arial"/>
              <a:buChar char="•"/>
            </a:pPr>
            <a:r>
              <a:rPr lang="en-US" sz="2000" noProof="0" dirty="0"/>
              <a:t>To calculate headway, they have to be divided to the </a:t>
            </a:r>
            <a:r>
              <a:rPr lang="en-US" sz="2000" dirty="0">
                <a:solidFill>
                  <a:schemeClr val="accent4"/>
                </a:solidFill>
              </a:rPr>
              <a:t>cutting in </a:t>
            </a:r>
            <a:r>
              <a:rPr lang="en-US" sz="2000" noProof="0" dirty="0">
                <a:solidFill>
                  <a:schemeClr val="accent4"/>
                </a:solidFill>
              </a:rPr>
              <a:t>vehicle lateral speed </a:t>
            </a:r>
            <a:r>
              <a:rPr lang="en-US" sz="2000" dirty="0"/>
              <a:t>and</a:t>
            </a:r>
            <a:r>
              <a:rPr lang="en-US" sz="2000" noProof="0" dirty="0">
                <a:solidFill>
                  <a:schemeClr val="accent4"/>
                </a:solidFill>
              </a:rPr>
              <a:t> </a:t>
            </a:r>
            <a:r>
              <a:rPr lang="en-US" sz="2000" dirty="0">
                <a:solidFill>
                  <a:srgbClr val="227DC1"/>
                </a:solidFill>
              </a:rPr>
              <a:t>the approaching speed </a:t>
            </a:r>
            <a:r>
              <a:rPr lang="en-US" sz="2000" dirty="0"/>
              <a:t>respectively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69D6A7B-BDFC-42CE-84F7-9EAE40808CF6}"/>
              </a:ext>
            </a:extLst>
          </p:cNvPr>
          <p:cNvSpPr txBox="1"/>
          <p:nvPr/>
        </p:nvSpPr>
        <p:spPr>
          <a:xfrm>
            <a:off x="8964835" y="-16013"/>
            <a:ext cx="322716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Clr>
                <a:schemeClr val="accent5"/>
              </a:buClr>
            </a:pPr>
            <a:r>
              <a:rPr lang="en-US" sz="1000" dirty="0"/>
              <a:t>FRAV-12-06, submitted by the European Commission</a:t>
            </a:r>
          </a:p>
          <a:p>
            <a:pPr>
              <a:buClr>
                <a:schemeClr val="accent5"/>
              </a:buClr>
            </a:pPr>
            <a:r>
              <a:rPr lang="en-US" sz="1000" noProof="0" dirty="0"/>
              <a:t>12</a:t>
            </a:r>
            <a:r>
              <a:rPr lang="en-US" sz="1000" baseline="30000" noProof="0" dirty="0"/>
              <a:t>th</a:t>
            </a:r>
            <a:r>
              <a:rPr lang="en-US" sz="1000" noProof="0" dirty="0"/>
              <a:t> FRAV session, 8 April 2021</a:t>
            </a:r>
          </a:p>
        </p:txBody>
      </p:sp>
    </p:spTree>
    <p:extLst>
      <p:ext uri="{BB962C8B-B14F-4D97-AF65-F5344CB8AC3E}">
        <p14:creationId xmlns:p14="http://schemas.microsoft.com/office/powerpoint/2010/main" val="17493005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999C493F-DC12-E143-A88D-6EEF672BC5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Assessment of ADS safety in GRVA/VMAD</a:t>
            </a:r>
            <a:r>
              <a:rPr lang="en-GB" baseline="30000" dirty="0"/>
              <a:t>*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1E2E5B8-D1AB-534F-B7F3-EB8696137FC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6725"/>
          <a:stretch/>
        </p:blipFill>
        <p:spPr>
          <a:xfrm>
            <a:off x="2112595" y="1675633"/>
            <a:ext cx="7980146" cy="4397178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5242BA03-B417-FA40-B67C-CF44FCEF608A}"/>
              </a:ext>
            </a:extLst>
          </p:cNvPr>
          <p:cNvSpPr/>
          <p:nvPr/>
        </p:nvSpPr>
        <p:spPr>
          <a:xfrm>
            <a:off x="119741" y="6413018"/>
            <a:ext cx="99604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i="1" baseline="30000" dirty="0"/>
              <a:t>*</a:t>
            </a:r>
            <a:r>
              <a:rPr lang="en-GB" i="1" dirty="0"/>
              <a:t> VMAD-16-06 NATM MASTER DOCUMENT</a:t>
            </a:r>
            <a:endParaRPr lang="it-IT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070DC8B-E965-45BC-9F89-C25383D558E9}"/>
              </a:ext>
            </a:extLst>
          </p:cNvPr>
          <p:cNvSpPr txBox="1"/>
          <p:nvPr/>
        </p:nvSpPr>
        <p:spPr>
          <a:xfrm>
            <a:off x="8920716" y="95693"/>
            <a:ext cx="322716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Clr>
                <a:schemeClr val="accent5"/>
              </a:buClr>
            </a:pPr>
            <a:r>
              <a:rPr lang="en-US" sz="1000" dirty="0"/>
              <a:t>FRAV-12-06, submitted by the European Commission</a:t>
            </a:r>
          </a:p>
          <a:p>
            <a:pPr>
              <a:buClr>
                <a:schemeClr val="accent5"/>
              </a:buClr>
            </a:pPr>
            <a:r>
              <a:rPr lang="en-US" sz="1000" noProof="0" dirty="0"/>
              <a:t>12</a:t>
            </a:r>
            <a:r>
              <a:rPr lang="en-US" sz="1000" baseline="30000" noProof="0" dirty="0"/>
              <a:t>th</a:t>
            </a:r>
            <a:r>
              <a:rPr lang="en-US" sz="1000" noProof="0" dirty="0"/>
              <a:t> FRAV session, 8 April 2021</a:t>
            </a:r>
          </a:p>
        </p:txBody>
      </p:sp>
    </p:spTree>
    <p:extLst>
      <p:ext uri="{BB962C8B-B14F-4D97-AF65-F5344CB8AC3E}">
        <p14:creationId xmlns:p14="http://schemas.microsoft.com/office/powerpoint/2010/main" val="176006954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GB" b="1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Different calculation of lateral safe distance</a:t>
            </a:r>
          </a:p>
        </p:txBody>
      </p:sp>
      <p:pic>
        <p:nvPicPr>
          <p:cNvPr id="6" name="Picture 5" descr="A picture containing drawing&#10;&#10;Description automatically generated">
            <a:extLst>
              <a:ext uri="{FF2B5EF4-FFF2-40B4-BE49-F238E27FC236}">
                <a16:creationId xmlns:a16="http://schemas.microsoft.com/office/drawing/2014/main" id="{5AB0B37A-D7B2-467D-8CFD-3036EFED598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7750" y="2325602"/>
            <a:ext cx="1597510" cy="914400"/>
          </a:xfrm>
          <a:prstGeom prst="rect">
            <a:avLst/>
          </a:prstGeom>
        </p:spPr>
      </p:pic>
      <p:pic>
        <p:nvPicPr>
          <p:cNvPr id="8" name="Picture 7" descr="A drawing of a cartoon character&#10;&#10;Description automatically generated">
            <a:extLst>
              <a:ext uri="{FF2B5EF4-FFF2-40B4-BE49-F238E27FC236}">
                <a16:creationId xmlns:a16="http://schemas.microsoft.com/office/drawing/2014/main" id="{A7B07703-3FB8-4903-AE94-00FB0FF44F2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7491" y="4901998"/>
            <a:ext cx="1427480" cy="914400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315F5B11-1A4B-40A5-A69F-6BA20A11ABD3}"/>
              </a:ext>
            </a:extLst>
          </p:cNvPr>
          <p:cNvCxnSpPr>
            <a:cxnSpLocks/>
            <a:stCxn id="8" idx="3"/>
          </p:cNvCxnSpPr>
          <p:nvPr/>
        </p:nvCxnSpPr>
        <p:spPr>
          <a:xfrm>
            <a:off x="6834971" y="5359198"/>
            <a:ext cx="3244" cy="9235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37F1DE03-277B-4DC4-8479-CA1FE4F311F9}"/>
              </a:ext>
            </a:extLst>
          </p:cNvPr>
          <p:cNvCxnSpPr>
            <a:cxnSpLocks/>
          </p:cNvCxnSpPr>
          <p:nvPr/>
        </p:nvCxnSpPr>
        <p:spPr>
          <a:xfrm flipH="1" flipV="1">
            <a:off x="4441588" y="6275434"/>
            <a:ext cx="2393383" cy="734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6F9091A6-1811-4167-9CE1-5943D8C03959}"/>
              </a:ext>
            </a:extLst>
          </p:cNvPr>
          <p:cNvCxnSpPr/>
          <p:nvPr/>
        </p:nvCxnSpPr>
        <p:spPr>
          <a:xfrm>
            <a:off x="887750" y="2782800"/>
            <a:ext cx="0" cy="349997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EAD7CFEE-1EB6-4AE2-A51F-4FEFDF3960CB}"/>
              </a:ext>
            </a:extLst>
          </p:cNvPr>
          <p:cNvCxnSpPr>
            <a:cxnSpLocks/>
          </p:cNvCxnSpPr>
          <p:nvPr/>
        </p:nvCxnSpPr>
        <p:spPr>
          <a:xfrm flipV="1">
            <a:off x="887750" y="6275434"/>
            <a:ext cx="1130113" cy="734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3AA5DA80-7B62-4EF9-BA72-D81AA719AFDA}"/>
              </a:ext>
            </a:extLst>
          </p:cNvPr>
          <p:cNvSpPr txBox="1"/>
          <p:nvPr/>
        </p:nvSpPr>
        <p:spPr>
          <a:xfrm>
            <a:off x="2177577" y="5720212"/>
            <a:ext cx="22640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accent5"/>
              </a:buClr>
            </a:pPr>
            <a:r>
              <a:rPr lang="en-US" sz="2400" noProof="0" dirty="0">
                <a:solidFill>
                  <a:srgbClr val="227DC1"/>
                </a:solidFill>
              </a:rPr>
              <a:t>Longitudinal gross distance</a:t>
            </a:r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0B57D2BB-4735-4BEA-98B1-ADE75056C316}"/>
              </a:ext>
            </a:extLst>
          </p:cNvPr>
          <p:cNvCxnSpPr>
            <a:cxnSpLocks/>
            <a:stCxn id="6" idx="2"/>
          </p:cNvCxnSpPr>
          <p:nvPr/>
        </p:nvCxnSpPr>
        <p:spPr>
          <a:xfrm>
            <a:off x="1686505" y="3240002"/>
            <a:ext cx="3858261" cy="0"/>
          </a:xfrm>
          <a:prstGeom prst="line">
            <a:avLst/>
          </a:prstGeom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234ABDB1-5797-4656-B189-8900CD2297E7}"/>
              </a:ext>
            </a:extLst>
          </p:cNvPr>
          <p:cNvCxnSpPr>
            <a:cxnSpLocks/>
          </p:cNvCxnSpPr>
          <p:nvPr/>
        </p:nvCxnSpPr>
        <p:spPr>
          <a:xfrm>
            <a:off x="2244407" y="4900763"/>
            <a:ext cx="3858261" cy="0"/>
          </a:xfrm>
          <a:prstGeom prst="line">
            <a:avLst/>
          </a:prstGeom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94474D86-E78F-4131-9794-7EAD99BE8217}"/>
              </a:ext>
            </a:extLst>
          </p:cNvPr>
          <p:cNvCxnSpPr>
            <a:cxnSpLocks/>
          </p:cNvCxnSpPr>
          <p:nvPr/>
        </p:nvCxnSpPr>
        <p:spPr>
          <a:xfrm>
            <a:off x="3064213" y="3240002"/>
            <a:ext cx="0" cy="51487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3E759135-E893-4C86-8C6D-0F99B264A849}"/>
              </a:ext>
            </a:extLst>
          </p:cNvPr>
          <p:cNvCxnSpPr>
            <a:cxnSpLocks/>
          </p:cNvCxnSpPr>
          <p:nvPr/>
        </p:nvCxnSpPr>
        <p:spPr>
          <a:xfrm flipV="1">
            <a:off x="3045650" y="4532789"/>
            <a:ext cx="0" cy="36797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40" name="TextBox 39">
            <a:extLst>
              <a:ext uri="{FF2B5EF4-FFF2-40B4-BE49-F238E27FC236}">
                <a16:creationId xmlns:a16="http://schemas.microsoft.com/office/drawing/2014/main" id="{09CDCBC9-71E2-4A19-B3EC-18CCA5CDAC27}"/>
              </a:ext>
            </a:extLst>
          </p:cNvPr>
          <p:cNvSpPr txBox="1"/>
          <p:nvPr/>
        </p:nvSpPr>
        <p:spPr>
          <a:xfrm>
            <a:off x="2177577" y="3660042"/>
            <a:ext cx="22640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accent5"/>
              </a:buClr>
            </a:pPr>
            <a:r>
              <a:rPr lang="en-US" sz="2400" noProof="0" dirty="0">
                <a:solidFill>
                  <a:schemeClr val="accent4"/>
                </a:solidFill>
              </a:rPr>
              <a:t>Lateral net distance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272CE220-6293-4BB5-84CD-35AAD136CF0C}"/>
              </a:ext>
            </a:extLst>
          </p:cNvPr>
          <p:cNvSpPr txBox="1"/>
          <p:nvPr/>
        </p:nvSpPr>
        <p:spPr>
          <a:xfrm>
            <a:off x="8035248" y="4140538"/>
            <a:ext cx="3757270" cy="16758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If the lateral net time headway &gt; The longitudinal gross </a:t>
            </a:r>
            <a:r>
              <a:rPr lang="en-GB" sz="2000" dirty="0" err="1"/>
              <a:t>TTC</a:t>
            </a:r>
            <a:r>
              <a:rPr lang="en-GB" sz="2000" dirty="0"/>
              <a:t>+ 0.1 sec, the cut-in is very slow and the ego vehicle will not have to decelerate</a:t>
            </a:r>
          </a:p>
        </p:txBody>
      </p:sp>
      <p:pic>
        <p:nvPicPr>
          <p:cNvPr id="18" name="Picture 17" descr="A drawing of a cartoon character&#10;&#10;Description automatically generated">
            <a:extLst>
              <a:ext uri="{FF2B5EF4-FFF2-40B4-BE49-F238E27FC236}">
                <a16:creationId xmlns:a16="http://schemas.microsoft.com/office/drawing/2014/main" id="{84AD18AD-F004-4FE1-878B-2041E410524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2668" y="3226139"/>
            <a:ext cx="1427480" cy="914400"/>
          </a:xfrm>
          <a:prstGeom prst="rect">
            <a:avLst/>
          </a:prstGeom>
        </p:spPr>
      </p:pic>
      <p:pic>
        <p:nvPicPr>
          <p:cNvPr id="19" name="Picture 18" descr="A picture containing drawing&#10;&#10;Description automatically generated">
            <a:extLst>
              <a:ext uri="{FF2B5EF4-FFF2-40B4-BE49-F238E27FC236}">
                <a16:creationId xmlns:a16="http://schemas.microsoft.com/office/drawing/2014/main" id="{B7350799-0ACA-45C7-B897-2D84029C57A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0992" y="2311739"/>
            <a:ext cx="1597510" cy="914400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C929A638-790C-461F-8CF2-FA5B0302A7E6}"/>
              </a:ext>
            </a:extLst>
          </p:cNvPr>
          <p:cNvSpPr txBox="1"/>
          <p:nvPr/>
        </p:nvSpPr>
        <p:spPr>
          <a:xfrm>
            <a:off x="8964835" y="-16013"/>
            <a:ext cx="322716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Clr>
                <a:schemeClr val="accent5"/>
              </a:buClr>
            </a:pPr>
            <a:r>
              <a:rPr lang="en-US" sz="1000" dirty="0"/>
              <a:t>FRAV-12-06, submitted by the European Commission</a:t>
            </a:r>
          </a:p>
          <a:p>
            <a:pPr>
              <a:buClr>
                <a:schemeClr val="accent5"/>
              </a:buClr>
            </a:pPr>
            <a:r>
              <a:rPr lang="en-US" sz="1000" noProof="0" dirty="0"/>
              <a:t>12</a:t>
            </a:r>
            <a:r>
              <a:rPr lang="en-US" sz="1000" baseline="30000" noProof="0" dirty="0"/>
              <a:t>th</a:t>
            </a:r>
            <a:r>
              <a:rPr lang="en-US" sz="1000" noProof="0" dirty="0"/>
              <a:t> FRAV session, 8 April 2021</a:t>
            </a:r>
          </a:p>
        </p:txBody>
      </p:sp>
    </p:spTree>
    <p:extLst>
      <p:ext uri="{BB962C8B-B14F-4D97-AF65-F5344CB8AC3E}">
        <p14:creationId xmlns:p14="http://schemas.microsoft.com/office/powerpoint/2010/main" val="26546621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GB" b="1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Different calculation of lateral safe distance</a:t>
            </a:r>
          </a:p>
        </p:txBody>
      </p:sp>
      <p:pic>
        <p:nvPicPr>
          <p:cNvPr id="6" name="Picture 5" descr="A picture containing drawing&#10;&#10;Description automatically generated">
            <a:extLst>
              <a:ext uri="{FF2B5EF4-FFF2-40B4-BE49-F238E27FC236}">
                <a16:creationId xmlns:a16="http://schemas.microsoft.com/office/drawing/2014/main" id="{5AB0B37A-D7B2-467D-8CFD-3036EFED598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7750" y="2325602"/>
            <a:ext cx="1597510" cy="914400"/>
          </a:xfrm>
          <a:prstGeom prst="rect">
            <a:avLst/>
          </a:prstGeom>
        </p:spPr>
      </p:pic>
      <p:pic>
        <p:nvPicPr>
          <p:cNvPr id="8" name="Picture 7" descr="A drawing of a cartoon character&#10;&#10;Description automatically generated">
            <a:extLst>
              <a:ext uri="{FF2B5EF4-FFF2-40B4-BE49-F238E27FC236}">
                <a16:creationId xmlns:a16="http://schemas.microsoft.com/office/drawing/2014/main" id="{A7B07703-3FB8-4903-AE94-00FB0FF44F2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7491" y="4901998"/>
            <a:ext cx="1427480" cy="914400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315F5B11-1A4B-40A5-A69F-6BA20A11ABD3}"/>
              </a:ext>
            </a:extLst>
          </p:cNvPr>
          <p:cNvCxnSpPr>
            <a:cxnSpLocks/>
            <a:stCxn id="8" idx="3"/>
          </p:cNvCxnSpPr>
          <p:nvPr/>
        </p:nvCxnSpPr>
        <p:spPr>
          <a:xfrm>
            <a:off x="6834971" y="5359198"/>
            <a:ext cx="3244" cy="9235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37F1DE03-277B-4DC4-8479-CA1FE4F311F9}"/>
              </a:ext>
            </a:extLst>
          </p:cNvPr>
          <p:cNvCxnSpPr>
            <a:cxnSpLocks/>
          </p:cNvCxnSpPr>
          <p:nvPr/>
        </p:nvCxnSpPr>
        <p:spPr>
          <a:xfrm flipH="1" flipV="1">
            <a:off x="4441588" y="6275434"/>
            <a:ext cx="2393383" cy="734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6F9091A6-1811-4167-9CE1-5943D8C03959}"/>
              </a:ext>
            </a:extLst>
          </p:cNvPr>
          <p:cNvCxnSpPr/>
          <p:nvPr/>
        </p:nvCxnSpPr>
        <p:spPr>
          <a:xfrm>
            <a:off x="887750" y="2782800"/>
            <a:ext cx="0" cy="349997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EAD7CFEE-1EB6-4AE2-A51F-4FEFDF3960CB}"/>
              </a:ext>
            </a:extLst>
          </p:cNvPr>
          <p:cNvCxnSpPr>
            <a:cxnSpLocks/>
          </p:cNvCxnSpPr>
          <p:nvPr/>
        </p:nvCxnSpPr>
        <p:spPr>
          <a:xfrm flipV="1">
            <a:off x="887750" y="6275434"/>
            <a:ext cx="1130113" cy="734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3AA5DA80-7B62-4EF9-BA72-D81AA719AFDA}"/>
              </a:ext>
            </a:extLst>
          </p:cNvPr>
          <p:cNvSpPr txBox="1"/>
          <p:nvPr/>
        </p:nvSpPr>
        <p:spPr>
          <a:xfrm>
            <a:off x="2177577" y="5720212"/>
            <a:ext cx="22640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accent5"/>
              </a:buClr>
            </a:pPr>
            <a:r>
              <a:rPr lang="en-US" sz="2400" noProof="0" dirty="0">
                <a:solidFill>
                  <a:srgbClr val="227DC1"/>
                </a:solidFill>
              </a:rPr>
              <a:t>Longitudinal gross distance</a:t>
            </a:r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0B57D2BB-4735-4BEA-98B1-ADE75056C316}"/>
              </a:ext>
            </a:extLst>
          </p:cNvPr>
          <p:cNvCxnSpPr>
            <a:cxnSpLocks/>
            <a:stCxn id="6" idx="2"/>
          </p:cNvCxnSpPr>
          <p:nvPr/>
        </p:nvCxnSpPr>
        <p:spPr>
          <a:xfrm>
            <a:off x="1686505" y="3240002"/>
            <a:ext cx="3858261" cy="0"/>
          </a:xfrm>
          <a:prstGeom prst="line">
            <a:avLst/>
          </a:prstGeom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234ABDB1-5797-4656-B189-8900CD2297E7}"/>
              </a:ext>
            </a:extLst>
          </p:cNvPr>
          <p:cNvCxnSpPr>
            <a:cxnSpLocks/>
          </p:cNvCxnSpPr>
          <p:nvPr/>
        </p:nvCxnSpPr>
        <p:spPr>
          <a:xfrm>
            <a:off x="2244407" y="4900763"/>
            <a:ext cx="3858261" cy="0"/>
          </a:xfrm>
          <a:prstGeom prst="line">
            <a:avLst/>
          </a:prstGeom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94474D86-E78F-4131-9794-7EAD99BE8217}"/>
              </a:ext>
            </a:extLst>
          </p:cNvPr>
          <p:cNvCxnSpPr>
            <a:cxnSpLocks/>
          </p:cNvCxnSpPr>
          <p:nvPr/>
        </p:nvCxnSpPr>
        <p:spPr>
          <a:xfrm>
            <a:off x="3064213" y="3240002"/>
            <a:ext cx="0" cy="51487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3E759135-E893-4C86-8C6D-0F99B264A849}"/>
              </a:ext>
            </a:extLst>
          </p:cNvPr>
          <p:cNvCxnSpPr>
            <a:cxnSpLocks/>
          </p:cNvCxnSpPr>
          <p:nvPr/>
        </p:nvCxnSpPr>
        <p:spPr>
          <a:xfrm flipV="1">
            <a:off x="3045650" y="4532789"/>
            <a:ext cx="0" cy="36797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40" name="TextBox 39">
            <a:extLst>
              <a:ext uri="{FF2B5EF4-FFF2-40B4-BE49-F238E27FC236}">
                <a16:creationId xmlns:a16="http://schemas.microsoft.com/office/drawing/2014/main" id="{09CDCBC9-71E2-4A19-B3EC-18CCA5CDAC27}"/>
              </a:ext>
            </a:extLst>
          </p:cNvPr>
          <p:cNvSpPr txBox="1"/>
          <p:nvPr/>
        </p:nvSpPr>
        <p:spPr>
          <a:xfrm>
            <a:off x="2177577" y="3660042"/>
            <a:ext cx="22640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accent5"/>
              </a:buClr>
            </a:pPr>
            <a:r>
              <a:rPr lang="en-US" sz="2400" noProof="0" dirty="0">
                <a:solidFill>
                  <a:schemeClr val="accent4"/>
                </a:solidFill>
              </a:rPr>
              <a:t>Lateral net distance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272CE220-6293-4BB5-84CD-35AAD136CF0C}"/>
              </a:ext>
            </a:extLst>
          </p:cNvPr>
          <p:cNvSpPr txBox="1"/>
          <p:nvPr/>
        </p:nvSpPr>
        <p:spPr>
          <a:xfrm>
            <a:off x="7860903" y="3357577"/>
            <a:ext cx="345311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Else, if the longitudinal distance is long and the cut-in speed is slow, it goes to the longitudinal safety part and may be considered safe at the end </a:t>
            </a:r>
          </a:p>
        </p:txBody>
      </p:sp>
      <p:pic>
        <p:nvPicPr>
          <p:cNvPr id="18" name="Picture 17" descr="A drawing of a cartoon character&#10;&#10;Description automatically generated">
            <a:extLst>
              <a:ext uri="{FF2B5EF4-FFF2-40B4-BE49-F238E27FC236}">
                <a16:creationId xmlns:a16="http://schemas.microsoft.com/office/drawing/2014/main" id="{84AD18AD-F004-4FE1-878B-2041E410524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0975" y="2583039"/>
            <a:ext cx="1427480" cy="914400"/>
          </a:xfrm>
          <a:prstGeom prst="rect">
            <a:avLst/>
          </a:prstGeom>
        </p:spPr>
      </p:pic>
      <p:pic>
        <p:nvPicPr>
          <p:cNvPr id="19" name="Picture 18" descr="A picture containing drawing&#10;&#10;Description automatically generated">
            <a:extLst>
              <a:ext uri="{FF2B5EF4-FFF2-40B4-BE49-F238E27FC236}">
                <a16:creationId xmlns:a16="http://schemas.microsoft.com/office/drawing/2014/main" id="{B7350799-0ACA-45C7-B897-2D84029C57A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5209" y="2297108"/>
            <a:ext cx="1597510" cy="914400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A053FC2A-5FB1-4396-A02B-5E6B54DABFEE}"/>
              </a:ext>
            </a:extLst>
          </p:cNvPr>
          <p:cNvSpPr txBox="1"/>
          <p:nvPr/>
        </p:nvSpPr>
        <p:spPr>
          <a:xfrm>
            <a:off x="8964835" y="-16013"/>
            <a:ext cx="322716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Clr>
                <a:schemeClr val="accent5"/>
              </a:buClr>
            </a:pPr>
            <a:r>
              <a:rPr lang="en-US" sz="1000" dirty="0"/>
              <a:t>FRAV-12-06, submitted by the European Commission</a:t>
            </a:r>
          </a:p>
          <a:p>
            <a:pPr>
              <a:buClr>
                <a:schemeClr val="accent5"/>
              </a:buClr>
            </a:pPr>
            <a:r>
              <a:rPr lang="en-US" sz="1000" noProof="0" dirty="0"/>
              <a:t>12</a:t>
            </a:r>
            <a:r>
              <a:rPr lang="en-US" sz="1000" baseline="30000" noProof="0" dirty="0"/>
              <a:t>th</a:t>
            </a:r>
            <a:r>
              <a:rPr lang="en-US" sz="1000" noProof="0" dirty="0"/>
              <a:t> FRAV session, 8 April 2021</a:t>
            </a:r>
          </a:p>
        </p:txBody>
      </p:sp>
    </p:spTree>
    <p:extLst>
      <p:ext uri="{BB962C8B-B14F-4D97-AF65-F5344CB8AC3E}">
        <p14:creationId xmlns:p14="http://schemas.microsoft.com/office/powerpoint/2010/main" val="197299979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b="1" dirty="0"/>
              <a:t>Advantages</a:t>
            </a:r>
          </a:p>
          <a:p>
            <a:r>
              <a:rPr lang="en-GB" dirty="0"/>
              <a:t>Less parameters needed</a:t>
            </a:r>
          </a:p>
          <a:p>
            <a:r>
              <a:rPr lang="en-GB" dirty="0"/>
              <a:t>Less information that may induce errors (lane markings)</a:t>
            </a:r>
          </a:p>
          <a:p>
            <a:r>
              <a:rPr lang="en-GB" dirty="0"/>
              <a:t>Cases when the vehicles deceleration causes an accident are avoided</a:t>
            </a:r>
          </a:p>
          <a:p>
            <a:r>
              <a:rPr lang="en-GB" dirty="0"/>
              <a:t>Slow lane changes for vehicles in a distance are also considered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Different calculation of lateral safe distance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4AE84AE-CFE9-44B6-8BC6-E98D741ACF73}"/>
              </a:ext>
            </a:extLst>
          </p:cNvPr>
          <p:cNvSpPr txBox="1"/>
          <p:nvPr/>
        </p:nvSpPr>
        <p:spPr>
          <a:xfrm>
            <a:off x="8964835" y="-16013"/>
            <a:ext cx="322716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Clr>
                <a:schemeClr val="accent5"/>
              </a:buClr>
            </a:pPr>
            <a:r>
              <a:rPr lang="en-US" sz="1000" dirty="0"/>
              <a:t>FRAV-12-06, submitted by the European Commission</a:t>
            </a:r>
          </a:p>
          <a:p>
            <a:pPr>
              <a:buClr>
                <a:schemeClr val="accent5"/>
              </a:buClr>
            </a:pPr>
            <a:r>
              <a:rPr lang="en-US" sz="1000" noProof="0" dirty="0"/>
              <a:t>12</a:t>
            </a:r>
            <a:r>
              <a:rPr lang="en-US" sz="1000" baseline="30000" noProof="0" dirty="0"/>
              <a:t>th</a:t>
            </a:r>
            <a:r>
              <a:rPr lang="en-US" sz="1000" noProof="0" dirty="0"/>
              <a:t> FRAV session, 8 April 2021</a:t>
            </a:r>
          </a:p>
        </p:txBody>
      </p:sp>
    </p:spTree>
    <p:extLst>
      <p:ext uri="{BB962C8B-B14F-4D97-AF65-F5344CB8AC3E}">
        <p14:creationId xmlns:p14="http://schemas.microsoft.com/office/powerpoint/2010/main" val="241008451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Two different definitions of unsafe:</a:t>
            </a:r>
          </a:p>
          <a:p>
            <a:r>
              <a:rPr lang="en-US" dirty="0"/>
              <a:t>If the leader vehicle decelerates, the follower vehicle cannot avoid an accident (Vienna Convention on Road Traffic)</a:t>
            </a:r>
          </a:p>
          <a:p>
            <a:r>
              <a:rPr lang="en-US" dirty="0"/>
              <a:t>If nothing changes, there will be a collision in x sec (</a:t>
            </a:r>
            <a:r>
              <a:rPr lang="en-US" dirty="0" err="1"/>
              <a:t>TTC</a:t>
            </a:r>
            <a:r>
              <a:rPr lang="en-US" dirty="0"/>
              <a:t>)</a:t>
            </a:r>
          </a:p>
          <a:p>
            <a:endParaRPr lang="en-US" dirty="0"/>
          </a:p>
          <a:p>
            <a:pPr marL="0" indent="0">
              <a:buNone/>
            </a:pPr>
            <a:r>
              <a:rPr lang="en-GB" dirty="0"/>
              <a:t>We calculated the Proactive Fuzzy </a:t>
            </a:r>
            <a:r>
              <a:rPr lang="en-GB" dirty="0" err="1"/>
              <a:t>SSM</a:t>
            </a:r>
            <a:r>
              <a:rPr lang="en-GB" dirty="0"/>
              <a:t> (</a:t>
            </a:r>
            <a:r>
              <a:rPr lang="en-GB" dirty="0" err="1"/>
              <a:t>PFS</a:t>
            </a:r>
            <a:r>
              <a:rPr lang="en-GB" dirty="0"/>
              <a:t>) and the Critical Fuzzy </a:t>
            </a:r>
            <a:r>
              <a:rPr lang="en-GB" dirty="0" err="1"/>
              <a:t>SSM</a:t>
            </a:r>
            <a:r>
              <a:rPr lang="en-GB" dirty="0"/>
              <a:t> (CFS)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Longitudinal safe distance </a:t>
            </a:r>
            <a:br>
              <a:rPr lang="en-GB" dirty="0"/>
            </a:br>
            <a:r>
              <a:rPr lang="en-GB" dirty="0"/>
              <a:t>according to Fuzzy SSMs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D781008-A439-4B15-8153-35DE6249ECFC}"/>
              </a:ext>
            </a:extLst>
          </p:cNvPr>
          <p:cNvSpPr txBox="1"/>
          <p:nvPr/>
        </p:nvSpPr>
        <p:spPr>
          <a:xfrm>
            <a:off x="8964835" y="-16013"/>
            <a:ext cx="322716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Clr>
                <a:schemeClr val="accent5"/>
              </a:buClr>
            </a:pPr>
            <a:r>
              <a:rPr lang="en-US" sz="1000" dirty="0"/>
              <a:t>FRAV-12-06, submitted by the European Commission</a:t>
            </a:r>
          </a:p>
          <a:p>
            <a:pPr>
              <a:buClr>
                <a:schemeClr val="accent5"/>
              </a:buClr>
            </a:pPr>
            <a:r>
              <a:rPr lang="en-US" sz="1000" noProof="0" dirty="0"/>
              <a:t>12</a:t>
            </a:r>
            <a:r>
              <a:rPr lang="en-US" sz="1000" baseline="30000" noProof="0" dirty="0"/>
              <a:t>th</a:t>
            </a:r>
            <a:r>
              <a:rPr lang="en-US" sz="1000" noProof="0" dirty="0"/>
              <a:t> FRAV session, 8 April 2021</a:t>
            </a:r>
          </a:p>
        </p:txBody>
      </p:sp>
    </p:spTree>
    <p:extLst>
      <p:ext uri="{BB962C8B-B14F-4D97-AF65-F5344CB8AC3E}">
        <p14:creationId xmlns:p14="http://schemas.microsoft.com/office/powerpoint/2010/main" val="334663120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Longitudinal safe distance </a:t>
            </a:r>
            <a:br>
              <a:rPr lang="en-GB" dirty="0"/>
            </a:br>
            <a:r>
              <a:rPr lang="en-GB" dirty="0"/>
              <a:t>according to Fuzzy SSMs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F31A6C0-CE80-44D1-B8ED-B57B75E9FB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9800" y="1789326"/>
            <a:ext cx="2061709" cy="70399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853B37CA-47C7-4E7F-9AE4-E7A8659B202D}"/>
                  </a:ext>
                </a:extLst>
              </p:cNvPr>
              <p:cNvSpPr txBox="1"/>
              <p:nvPr/>
            </p:nvSpPr>
            <p:spPr>
              <a:xfrm>
                <a:off x="1997452" y="4223307"/>
                <a:ext cx="5410200" cy="140538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IE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𝜇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𝛢</m:t>
                          </m:r>
                        </m:sub>
                      </m:sSub>
                      <m:d>
                        <m:dPr>
                          <m:ctrlPr>
                            <a:rPr lang="en-IE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𝑑</m:t>
                          </m:r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</a:rPr>
                        <m:t>= </m:t>
                      </m:r>
                      <m:d>
                        <m:dPr>
                          <m:begChr m:val="{"/>
                          <m:endChr m:val=""/>
                          <m:ctrlPr>
                            <a:rPr lang="en-IE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IE" i="1"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1             ,  &amp;0&lt;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&lt;</m:t>
                              </m:r>
                              <m:sSub>
                                <m:sSubPr>
                                  <m:ctrlPr>
                                    <a:rPr lang="en-IE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𝑢𝑛𝑠𝑎𝑓𝑒</m:t>
                                  </m:r>
                                </m:sub>
                              </m:sSub>
                            </m:e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 0             ,  &amp;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&gt;</m:t>
                              </m:r>
                              <m:sSub>
                                <m:sSubPr>
                                  <m:ctrlPr>
                                    <a:rPr lang="en-IE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𝑠𝑎𝑓𝑒</m:t>
                                  </m:r>
                                </m:sub>
                              </m:sSub>
                            </m:e>
                            <m:e>
                              <m:f>
                                <m:fPr>
                                  <m:ctrlPr>
                                    <a:rPr lang="en-IE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en-IE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𝑑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𝑠𝑎𝑓𝑒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en-IE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𝑑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𝑢𝑛𝑠𝑎𝑓𝑒</m:t>
                                      </m:r>
                                    </m:sub>
                                  </m:s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en-IE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𝑑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𝑠𝑎𝑓𝑒</m:t>
                                      </m:r>
                                    </m:sub>
                                  </m:sSub>
                                </m:den>
                              </m:f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,  &amp;</m:t>
                              </m:r>
                              <m:sSub>
                                <m:sSubPr>
                                  <m:ctrlPr>
                                    <a:rPr lang="en-IE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𝑢𝑛𝑠𝑎𝑓𝑒</m:t>
                                  </m:r>
                                </m:sub>
                              </m:s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&lt;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&lt;</m:t>
                              </m:r>
                              <m:sSub>
                                <m:sSubPr>
                                  <m:ctrlPr>
                                    <a:rPr lang="en-IE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𝑠𝑎𝑓𝑒</m:t>
                                  </m:r>
                                </m:sub>
                              </m:sSub>
                            </m:e>
                          </m:eqArr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853B37CA-47C7-4E7F-9AE4-E7A8659B202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97452" y="4223307"/>
                <a:ext cx="5410200" cy="1405385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>
            <a:extLst>
              <a:ext uri="{FF2B5EF4-FFF2-40B4-BE49-F238E27FC236}">
                <a16:creationId xmlns:a16="http://schemas.microsoft.com/office/drawing/2014/main" id="{5241BFC6-79A4-42B7-A100-0260D3031447}"/>
              </a:ext>
            </a:extLst>
          </p:cNvPr>
          <p:cNvSpPr txBox="1"/>
          <p:nvPr/>
        </p:nvSpPr>
        <p:spPr>
          <a:xfrm>
            <a:off x="3452705" y="1789326"/>
            <a:ext cx="138221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Maximum</a:t>
            </a:r>
          </a:p>
          <a:p>
            <a:r>
              <a:rPr lang="en-US" dirty="0"/>
              <a:t>Unsafe</a:t>
            </a:r>
            <a:br>
              <a:rPr lang="en-US" dirty="0"/>
            </a:br>
            <a:r>
              <a:rPr lang="en-US" dirty="0"/>
              <a:t>distance</a:t>
            </a:r>
            <a:endParaRPr lang="en-IE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0F28DAC-6BA6-46FE-826B-9F284AFE0D27}"/>
              </a:ext>
            </a:extLst>
          </p:cNvPr>
          <p:cNvSpPr txBox="1"/>
          <p:nvPr/>
        </p:nvSpPr>
        <p:spPr>
          <a:xfrm>
            <a:off x="3396017" y="3023762"/>
            <a:ext cx="138221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Minimum</a:t>
            </a:r>
          </a:p>
          <a:p>
            <a:r>
              <a:rPr lang="en-US" dirty="0"/>
              <a:t>Safe</a:t>
            </a:r>
            <a:br>
              <a:rPr lang="en-US" dirty="0"/>
            </a:br>
            <a:r>
              <a:rPr lang="en-US" dirty="0"/>
              <a:t>distance</a:t>
            </a:r>
            <a:endParaRPr lang="en-IE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E4DA5C0-B88E-4B7A-AE98-E5B6A0C12A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1472" y="3023762"/>
            <a:ext cx="2061709" cy="70399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A1BF0CA-158E-4D30-8DEF-383E964866D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02552" y="1662214"/>
            <a:ext cx="2161095" cy="95822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992B050-2588-4D34-BDA3-6E8D2DB5C34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07552" y="2896650"/>
            <a:ext cx="2161095" cy="95822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0595054-AC25-4A60-98CE-EDA88E1209E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2964" y="1827100"/>
            <a:ext cx="5068425" cy="380131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41BA6D41-7E20-4451-A75E-68E73331F5E8}"/>
              </a:ext>
            </a:extLst>
          </p:cNvPr>
          <p:cNvSpPr txBox="1"/>
          <p:nvPr/>
        </p:nvSpPr>
        <p:spPr>
          <a:xfrm>
            <a:off x="8964835" y="-16013"/>
            <a:ext cx="322716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Clr>
                <a:schemeClr val="accent5"/>
              </a:buClr>
            </a:pPr>
            <a:r>
              <a:rPr lang="en-US" sz="1000" dirty="0"/>
              <a:t>FRAV-12-06, submitted by the European Commission</a:t>
            </a:r>
          </a:p>
          <a:p>
            <a:pPr>
              <a:buClr>
                <a:schemeClr val="accent5"/>
              </a:buClr>
            </a:pPr>
            <a:r>
              <a:rPr lang="en-US" sz="1000" noProof="0" dirty="0"/>
              <a:t>12</a:t>
            </a:r>
            <a:r>
              <a:rPr lang="en-US" sz="1000" baseline="30000" noProof="0" dirty="0"/>
              <a:t>th</a:t>
            </a:r>
            <a:r>
              <a:rPr lang="en-US" sz="1000" noProof="0" dirty="0"/>
              <a:t> FRAV session, 8 April 2021</a:t>
            </a:r>
          </a:p>
        </p:txBody>
      </p:sp>
    </p:spTree>
    <p:extLst>
      <p:ext uri="{BB962C8B-B14F-4D97-AF65-F5344CB8AC3E}">
        <p14:creationId xmlns:p14="http://schemas.microsoft.com/office/powerpoint/2010/main" val="269453678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Longitudinal safe distance </a:t>
            </a:r>
            <a:br>
              <a:rPr lang="en-GB" dirty="0"/>
            </a:br>
            <a:r>
              <a:rPr lang="en-GB" dirty="0"/>
              <a:t>according to Fuzzy SSMs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810432B3-A58C-43AB-A971-4D2678D89C2B}"/>
              </a:ext>
            </a:extLst>
          </p:cNvPr>
          <p:cNvSpPr txBox="1">
            <a:spLocks/>
          </p:cNvSpPr>
          <p:nvPr/>
        </p:nvSpPr>
        <p:spPr>
          <a:xfrm>
            <a:off x="970722" y="1627561"/>
            <a:ext cx="11652309" cy="738134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rgbClr val="2B91C5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rgbClr val="2B91C5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rgbClr val="2B91C5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rgbClr val="2B91C5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rgbClr val="2B91C5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IE" altLang="en-US" sz="2000" b="1" dirty="0" err="1"/>
              <a:t>PFS</a:t>
            </a:r>
            <a:r>
              <a:rPr lang="en-IE" altLang="en-US" sz="2000" b="1" dirty="0"/>
              <a:t>: If the leader vehicle decelerates, the follower vehicle cannot avoid an accident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IE" sz="2000" dirty="0"/>
          </a:p>
          <a:p>
            <a:pPr marL="0" indent="0">
              <a:buFont typeface="Arial" panose="020B0604020202020204" pitchFamily="34" charset="0"/>
              <a:buNone/>
            </a:pPr>
            <a:endParaRPr lang="en-IE" altLang="en-US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EE89FB28-9634-4FB1-99FB-CB18CB645ADA}"/>
                  </a:ext>
                </a:extLst>
              </p:cNvPr>
              <p:cNvSpPr txBox="1"/>
              <p:nvPr/>
            </p:nvSpPr>
            <p:spPr>
              <a:xfrm>
                <a:off x="651753" y="2604958"/>
                <a:ext cx="6596334" cy="24992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i="1" dirty="0">
                              <a:solidFill>
                                <a:srgbClr val="093B37"/>
                              </a:solidFill>
                              <a:latin typeface="Cambria Math" panose="02040503050406030204" pitchFamily="18" charset="0"/>
                              <a:cs typeface="Verdana"/>
                            </a:rPr>
                          </m:ctrlPr>
                        </m:sSubPr>
                        <m:e>
                          <m:r>
                            <a:rPr lang="en-US" sz="2800" i="1" dirty="0">
                              <a:solidFill>
                                <a:srgbClr val="093B37"/>
                              </a:solidFill>
                              <a:latin typeface="Cambria Math" panose="02040503050406030204" pitchFamily="18" charset="0"/>
                              <a:cs typeface="Verdana"/>
                            </a:rPr>
                            <m:t>𝑑</m:t>
                          </m:r>
                        </m:e>
                        <m:sub>
                          <m:r>
                            <a:rPr lang="en-US" sz="2800" i="1" dirty="0">
                              <a:solidFill>
                                <a:srgbClr val="093B37"/>
                              </a:solidFill>
                              <a:latin typeface="Cambria Math" panose="02040503050406030204" pitchFamily="18" charset="0"/>
                              <a:cs typeface="Verdana"/>
                            </a:rPr>
                            <m:t>𝑠𝑎𝑓𝑒</m:t>
                          </m:r>
                        </m:sub>
                      </m:sSub>
                      <m:r>
                        <a:rPr lang="en-US" sz="2800" i="1" dirty="0">
                          <a:solidFill>
                            <a:srgbClr val="093B37"/>
                          </a:solidFill>
                          <a:latin typeface="Cambria Math" panose="02040503050406030204" pitchFamily="18" charset="0"/>
                          <a:cs typeface="Verdana"/>
                        </a:rPr>
                        <m:t>(</m:t>
                      </m:r>
                      <m:r>
                        <a:rPr lang="en-US" sz="2800" i="1" dirty="0">
                          <a:solidFill>
                            <a:srgbClr val="093B37"/>
                          </a:solidFill>
                          <a:latin typeface="Cambria Math" panose="02040503050406030204" pitchFamily="18" charset="0"/>
                          <a:cs typeface="Verdana"/>
                        </a:rPr>
                        <m:t>𝑡</m:t>
                      </m:r>
                      <m:r>
                        <a:rPr lang="en-US" sz="2800" i="1" dirty="0">
                          <a:solidFill>
                            <a:srgbClr val="093B37"/>
                          </a:solidFill>
                          <a:latin typeface="Cambria Math" panose="02040503050406030204" pitchFamily="18" charset="0"/>
                          <a:cs typeface="Verdana"/>
                        </a:rPr>
                        <m:t>)=</m:t>
                      </m:r>
                      <m:sSub>
                        <m:sSubPr>
                          <m:ctrlPr>
                            <a:rPr lang="en-US" sz="2800" i="1" dirty="0">
                              <a:solidFill>
                                <a:srgbClr val="093B37"/>
                              </a:solidFill>
                              <a:latin typeface="Cambria Math" panose="02040503050406030204" pitchFamily="18" charset="0"/>
                              <a:cs typeface="Verdana"/>
                            </a:rPr>
                          </m:ctrlPr>
                        </m:sSubPr>
                        <m:e>
                          <m:r>
                            <a:rPr lang="en-US" sz="2800" i="1" dirty="0">
                              <a:solidFill>
                                <a:srgbClr val="093B37"/>
                              </a:solidFill>
                              <a:latin typeface="Cambria Math" panose="02040503050406030204" pitchFamily="18" charset="0"/>
                              <a:cs typeface="Verdana"/>
                            </a:rPr>
                            <m:t>𝑢</m:t>
                          </m:r>
                        </m:e>
                        <m:sub>
                          <m:r>
                            <a:rPr lang="en-US" sz="2800" i="1" dirty="0">
                              <a:solidFill>
                                <a:srgbClr val="093B37"/>
                              </a:solidFill>
                              <a:latin typeface="Cambria Math" panose="02040503050406030204" pitchFamily="18" charset="0"/>
                              <a:cs typeface="Verdana"/>
                            </a:rPr>
                            <m:t>2</m:t>
                          </m:r>
                        </m:sub>
                      </m:sSub>
                      <m:r>
                        <a:rPr lang="en-US" sz="2800" i="1" dirty="0">
                          <a:solidFill>
                            <a:srgbClr val="093B37"/>
                          </a:solidFill>
                          <a:latin typeface="Cambria Math" panose="02040503050406030204" pitchFamily="18" charset="0"/>
                          <a:cs typeface="Verdana"/>
                        </a:rPr>
                        <m:t>(</m:t>
                      </m:r>
                      <m:r>
                        <a:rPr lang="en-US" sz="2800" i="1" dirty="0">
                          <a:solidFill>
                            <a:srgbClr val="093B37"/>
                          </a:solidFill>
                          <a:latin typeface="Cambria Math" panose="02040503050406030204" pitchFamily="18" charset="0"/>
                          <a:cs typeface="Verdana"/>
                        </a:rPr>
                        <m:t>𝑡</m:t>
                      </m:r>
                      <m:r>
                        <a:rPr lang="en-US" sz="2800" i="1" dirty="0">
                          <a:solidFill>
                            <a:srgbClr val="093B37"/>
                          </a:solidFill>
                          <a:latin typeface="Cambria Math" panose="02040503050406030204" pitchFamily="18" charset="0"/>
                          <a:cs typeface="Verdana"/>
                        </a:rPr>
                        <m:t>)</m:t>
                      </m:r>
                      <m:r>
                        <a:rPr lang="el-GR" sz="2800" i="1" dirty="0">
                          <a:solidFill>
                            <a:srgbClr val="093B37"/>
                          </a:solidFill>
                          <a:latin typeface="Cambria Math" panose="02040503050406030204" pitchFamily="18" charset="0"/>
                          <a:cs typeface="Verdana"/>
                        </a:rPr>
                        <m:t>𝜏</m:t>
                      </m:r>
                      <m:r>
                        <a:rPr lang="en-US" sz="2800" i="1" dirty="0">
                          <a:solidFill>
                            <a:srgbClr val="093B37"/>
                          </a:solidFill>
                          <a:latin typeface="Cambria Math" panose="02040503050406030204" pitchFamily="18" charset="0"/>
                          <a:cs typeface="Verdana"/>
                        </a:rPr>
                        <m:t>+</m:t>
                      </m:r>
                      <m:f>
                        <m:fPr>
                          <m:ctrlPr>
                            <a:rPr lang="en-US" sz="2800" i="1" dirty="0">
                              <a:solidFill>
                                <a:srgbClr val="093B37"/>
                              </a:solidFill>
                              <a:latin typeface="Cambria Math" panose="02040503050406030204" pitchFamily="18" charset="0"/>
                              <a:cs typeface="Verdana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en-US" sz="2800" i="1" dirty="0">
                                  <a:solidFill>
                                    <a:srgbClr val="093B37"/>
                                  </a:solidFill>
                                  <a:latin typeface="Cambria Math" panose="02040503050406030204" pitchFamily="18" charset="0"/>
                                  <a:cs typeface="Verdana"/>
                                </a:rPr>
                              </m:ctrlPr>
                            </m:sSubSupPr>
                            <m:e>
                              <m:r>
                                <a:rPr lang="en-US" sz="2800" i="1" dirty="0">
                                  <a:solidFill>
                                    <a:srgbClr val="093B37"/>
                                  </a:solidFill>
                                  <a:latin typeface="Cambria Math" panose="02040503050406030204" pitchFamily="18" charset="0"/>
                                  <a:cs typeface="Verdana"/>
                                </a:rPr>
                                <m:t>𝑢</m:t>
                              </m:r>
                            </m:e>
                            <m:sub>
                              <m:r>
                                <a:rPr lang="en-US" sz="2800" i="1" dirty="0">
                                  <a:solidFill>
                                    <a:srgbClr val="093B37"/>
                                  </a:solidFill>
                                  <a:latin typeface="Cambria Math" panose="02040503050406030204" pitchFamily="18" charset="0"/>
                                  <a:cs typeface="Verdana"/>
                                </a:rPr>
                                <m:t>2</m:t>
                              </m:r>
                            </m:sub>
                            <m:sup>
                              <m:r>
                                <a:rPr lang="en-US" sz="2800" i="1" dirty="0">
                                  <a:solidFill>
                                    <a:srgbClr val="093B37"/>
                                  </a:solidFill>
                                  <a:latin typeface="Cambria Math" panose="02040503050406030204" pitchFamily="18" charset="0"/>
                                  <a:cs typeface="Verdana"/>
                                </a:rPr>
                                <m:t>2</m:t>
                              </m:r>
                            </m:sup>
                          </m:sSubSup>
                          <m:r>
                            <a:rPr lang="en-US" sz="2800" i="1" dirty="0">
                              <a:solidFill>
                                <a:srgbClr val="093B37"/>
                              </a:solidFill>
                              <a:latin typeface="Cambria Math" panose="02040503050406030204" pitchFamily="18" charset="0"/>
                              <a:cs typeface="Verdana"/>
                            </a:rPr>
                            <m:t>(</m:t>
                          </m:r>
                          <m:r>
                            <a:rPr lang="en-US" sz="2800" i="1" dirty="0">
                              <a:solidFill>
                                <a:srgbClr val="093B37"/>
                              </a:solidFill>
                              <a:latin typeface="Cambria Math" panose="02040503050406030204" pitchFamily="18" charset="0"/>
                              <a:cs typeface="Verdana"/>
                            </a:rPr>
                            <m:t>𝑡</m:t>
                          </m:r>
                          <m:r>
                            <a:rPr lang="en-US" sz="2800" i="1" dirty="0">
                              <a:solidFill>
                                <a:srgbClr val="093B37"/>
                              </a:solidFill>
                              <a:latin typeface="Cambria Math" panose="02040503050406030204" pitchFamily="18" charset="0"/>
                              <a:cs typeface="Verdana"/>
                            </a:rPr>
                            <m:t>)</m:t>
                          </m:r>
                        </m:num>
                        <m:den>
                          <m:r>
                            <a:rPr lang="en-US" sz="2800" i="1" dirty="0">
                              <a:solidFill>
                                <a:srgbClr val="093B37"/>
                              </a:solidFill>
                              <a:latin typeface="Cambria Math" panose="02040503050406030204" pitchFamily="18" charset="0"/>
                              <a:cs typeface="Verdana"/>
                            </a:rPr>
                            <m:t>2</m:t>
                          </m:r>
                          <m:sSub>
                            <m:sSubPr>
                              <m:ctrlPr>
                                <a:rPr lang="en-US" sz="2800" i="1" dirty="0">
                                  <a:solidFill>
                                    <a:srgbClr val="093B37"/>
                                  </a:solidFill>
                                  <a:latin typeface="Cambria Math" panose="02040503050406030204" pitchFamily="18" charset="0"/>
                                  <a:cs typeface="Verdana"/>
                                </a:rPr>
                              </m:ctrlPr>
                            </m:sSubPr>
                            <m:e>
                              <m:r>
                                <a:rPr lang="en-US" sz="2800" i="1" dirty="0">
                                  <a:solidFill>
                                    <a:srgbClr val="093B37"/>
                                  </a:solidFill>
                                  <a:latin typeface="Cambria Math" panose="02040503050406030204" pitchFamily="18" charset="0"/>
                                  <a:cs typeface="Verdana"/>
                                </a:rPr>
                                <m:t>𝑏</m:t>
                              </m:r>
                            </m:e>
                            <m:sub>
                              <m:r>
                                <a:rPr lang="en-US" sz="2800" i="1" dirty="0">
                                  <a:solidFill>
                                    <a:srgbClr val="093B37"/>
                                  </a:solidFill>
                                  <a:latin typeface="Cambria Math" panose="02040503050406030204" pitchFamily="18" charset="0"/>
                                  <a:cs typeface="Verdana"/>
                                </a:rPr>
                                <m:t>2</m:t>
                              </m:r>
                              <m:r>
                                <a:rPr lang="en-US" sz="2800" i="1" dirty="0">
                                  <a:solidFill>
                                    <a:srgbClr val="093B37"/>
                                  </a:solidFill>
                                  <a:latin typeface="Cambria Math" panose="02040503050406030204" pitchFamily="18" charset="0"/>
                                  <a:cs typeface="Verdana"/>
                                </a:rPr>
                                <m:t>𝑐𝑜𝑚𝑓</m:t>
                              </m:r>
                            </m:sub>
                          </m:sSub>
                        </m:den>
                      </m:f>
                      <m:r>
                        <a:rPr lang="en-US" sz="2800" i="1" dirty="0">
                          <a:solidFill>
                            <a:srgbClr val="093B37"/>
                          </a:solidFill>
                          <a:latin typeface="Cambria Math" panose="02040503050406030204" pitchFamily="18" charset="0"/>
                          <a:cs typeface="Verdana"/>
                        </a:rPr>
                        <m:t>− </m:t>
                      </m:r>
                      <m:f>
                        <m:fPr>
                          <m:ctrlPr>
                            <a:rPr lang="en-US" sz="2800" i="1" dirty="0">
                              <a:solidFill>
                                <a:srgbClr val="093B37"/>
                              </a:solidFill>
                              <a:latin typeface="Cambria Math" panose="02040503050406030204" pitchFamily="18" charset="0"/>
                              <a:cs typeface="Verdana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en-US" sz="2800" i="1" dirty="0">
                                  <a:solidFill>
                                    <a:srgbClr val="093B37"/>
                                  </a:solidFill>
                                  <a:latin typeface="Cambria Math" panose="02040503050406030204" pitchFamily="18" charset="0"/>
                                  <a:cs typeface="Verdana"/>
                                </a:rPr>
                              </m:ctrlPr>
                            </m:sSubSupPr>
                            <m:e>
                              <m:r>
                                <a:rPr lang="en-US" sz="2800" i="1" dirty="0">
                                  <a:solidFill>
                                    <a:srgbClr val="093B37"/>
                                  </a:solidFill>
                                  <a:latin typeface="Cambria Math" panose="02040503050406030204" pitchFamily="18" charset="0"/>
                                  <a:cs typeface="Verdana"/>
                                </a:rPr>
                                <m:t>𝑢</m:t>
                              </m:r>
                            </m:e>
                            <m:sub>
                              <m:r>
                                <a:rPr lang="en-US" sz="2800" i="1" dirty="0">
                                  <a:solidFill>
                                    <a:srgbClr val="093B37"/>
                                  </a:solidFill>
                                  <a:latin typeface="Cambria Math" panose="02040503050406030204" pitchFamily="18" charset="0"/>
                                  <a:cs typeface="Verdana"/>
                                </a:rPr>
                                <m:t>1</m:t>
                              </m:r>
                            </m:sub>
                            <m:sup>
                              <m:r>
                                <a:rPr lang="en-US" sz="2800" i="1" dirty="0">
                                  <a:solidFill>
                                    <a:srgbClr val="093B37"/>
                                  </a:solidFill>
                                  <a:latin typeface="Cambria Math" panose="02040503050406030204" pitchFamily="18" charset="0"/>
                                  <a:cs typeface="Verdana"/>
                                </a:rPr>
                                <m:t>2</m:t>
                              </m:r>
                            </m:sup>
                          </m:sSubSup>
                          <m:r>
                            <a:rPr lang="en-US" sz="2800" i="1" dirty="0">
                              <a:solidFill>
                                <a:srgbClr val="093B37"/>
                              </a:solidFill>
                              <a:latin typeface="Cambria Math" panose="02040503050406030204" pitchFamily="18" charset="0"/>
                              <a:cs typeface="Verdana"/>
                            </a:rPr>
                            <m:t>(</m:t>
                          </m:r>
                          <m:r>
                            <a:rPr lang="en-US" sz="2800" i="1" dirty="0">
                              <a:solidFill>
                                <a:srgbClr val="093B37"/>
                              </a:solidFill>
                              <a:latin typeface="Cambria Math" panose="02040503050406030204" pitchFamily="18" charset="0"/>
                              <a:cs typeface="Verdana"/>
                            </a:rPr>
                            <m:t>𝑡</m:t>
                          </m:r>
                          <m:r>
                            <a:rPr lang="en-US" sz="2800" i="1" dirty="0">
                              <a:solidFill>
                                <a:srgbClr val="093B37"/>
                              </a:solidFill>
                              <a:latin typeface="Cambria Math" panose="02040503050406030204" pitchFamily="18" charset="0"/>
                              <a:cs typeface="Verdana"/>
                            </a:rPr>
                            <m:t>)</m:t>
                          </m:r>
                        </m:num>
                        <m:den>
                          <m:r>
                            <a:rPr lang="en-US" sz="2800" i="1" dirty="0">
                              <a:solidFill>
                                <a:srgbClr val="093B37"/>
                              </a:solidFill>
                              <a:latin typeface="Cambria Math" panose="02040503050406030204" pitchFamily="18" charset="0"/>
                              <a:cs typeface="Verdana"/>
                            </a:rPr>
                            <m:t>2</m:t>
                          </m:r>
                          <m:sSub>
                            <m:sSubPr>
                              <m:ctrlPr>
                                <a:rPr lang="en-US" sz="2800" i="1" dirty="0">
                                  <a:solidFill>
                                    <a:srgbClr val="093B37"/>
                                  </a:solidFill>
                                  <a:latin typeface="Cambria Math" panose="02040503050406030204" pitchFamily="18" charset="0"/>
                                  <a:cs typeface="Verdana"/>
                                </a:rPr>
                              </m:ctrlPr>
                            </m:sSubPr>
                            <m:e>
                              <m:r>
                                <a:rPr lang="en-US" sz="2800" i="1" dirty="0">
                                  <a:solidFill>
                                    <a:srgbClr val="093B37"/>
                                  </a:solidFill>
                                  <a:latin typeface="Cambria Math" panose="02040503050406030204" pitchFamily="18" charset="0"/>
                                  <a:cs typeface="Verdana"/>
                                </a:rPr>
                                <m:t>𝑏</m:t>
                              </m:r>
                            </m:e>
                            <m:sub>
                              <m:r>
                                <a:rPr lang="en-US" sz="2800" i="1" dirty="0">
                                  <a:solidFill>
                                    <a:srgbClr val="093B37"/>
                                  </a:solidFill>
                                  <a:latin typeface="Cambria Math" panose="02040503050406030204" pitchFamily="18" charset="0"/>
                                  <a:cs typeface="Verdana"/>
                                </a:rPr>
                                <m:t>1</m:t>
                              </m:r>
                              <m:r>
                                <a:rPr lang="en-US" sz="2800" i="1" dirty="0">
                                  <a:solidFill>
                                    <a:srgbClr val="093B37"/>
                                  </a:solidFill>
                                  <a:latin typeface="Cambria Math" panose="02040503050406030204" pitchFamily="18" charset="0"/>
                                  <a:cs typeface="Verdana"/>
                                </a:rPr>
                                <m:t>𝑚𝑎𝑥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IE" altLang="en-US" sz="2800" i="1" dirty="0">
                  <a:solidFill>
                    <a:srgbClr val="093B37"/>
                  </a:solidFill>
                  <a:latin typeface="Verdana"/>
                  <a:cs typeface="Verdana"/>
                </a:endParaRPr>
              </a:p>
              <a:p>
                <a:endParaRPr lang="en-IE" altLang="en-US" sz="2800" i="1" dirty="0">
                  <a:solidFill>
                    <a:srgbClr val="093B37"/>
                  </a:solidFill>
                  <a:latin typeface="Verdana"/>
                  <a:cs typeface="Verdana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i="1" dirty="0">
                              <a:solidFill>
                                <a:srgbClr val="093B37"/>
                              </a:solidFill>
                              <a:latin typeface="Cambria Math" panose="02040503050406030204" pitchFamily="18" charset="0"/>
                              <a:cs typeface="Verdana"/>
                            </a:rPr>
                          </m:ctrlPr>
                        </m:sSubPr>
                        <m:e>
                          <m:r>
                            <a:rPr lang="en-US" sz="2800" i="1" dirty="0">
                              <a:solidFill>
                                <a:srgbClr val="093B37"/>
                              </a:solidFill>
                              <a:latin typeface="Cambria Math" panose="02040503050406030204" pitchFamily="18" charset="0"/>
                              <a:cs typeface="Verdana"/>
                            </a:rPr>
                            <m:t>𝑑</m:t>
                          </m:r>
                        </m:e>
                        <m:sub>
                          <m:r>
                            <a:rPr lang="en-US" sz="2800" i="1" dirty="0">
                              <a:solidFill>
                                <a:srgbClr val="093B37"/>
                              </a:solidFill>
                              <a:latin typeface="Cambria Math" panose="02040503050406030204" pitchFamily="18" charset="0"/>
                              <a:cs typeface="Verdana"/>
                            </a:rPr>
                            <m:t>𝑢𝑛𝑠𝑎𝑓𝑒</m:t>
                          </m:r>
                        </m:sub>
                      </m:sSub>
                      <m:r>
                        <a:rPr lang="en-US" sz="2800" i="1" dirty="0">
                          <a:solidFill>
                            <a:srgbClr val="093B37"/>
                          </a:solidFill>
                          <a:latin typeface="Cambria Math" panose="02040503050406030204" pitchFamily="18" charset="0"/>
                          <a:cs typeface="Verdana"/>
                        </a:rPr>
                        <m:t>(</m:t>
                      </m:r>
                      <m:r>
                        <a:rPr lang="en-US" sz="2800" i="1" dirty="0">
                          <a:solidFill>
                            <a:srgbClr val="093B37"/>
                          </a:solidFill>
                          <a:latin typeface="Cambria Math" panose="02040503050406030204" pitchFamily="18" charset="0"/>
                          <a:cs typeface="Verdana"/>
                        </a:rPr>
                        <m:t>𝑡</m:t>
                      </m:r>
                      <m:r>
                        <a:rPr lang="en-US" sz="2800" i="1" dirty="0">
                          <a:solidFill>
                            <a:srgbClr val="093B37"/>
                          </a:solidFill>
                          <a:latin typeface="Cambria Math" panose="02040503050406030204" pitchFamily="18" charset="0"/>
                          <a:cs typeface="Verdana"/>
                        </a:rPr>
                        <m:t>)= </m:t>
                      </m:r>
                      <m:sSub>
                        <m:sSubPr>
                          <m:ctrlPr>
                            <a:rPr lang="en-US" sz="2800" i="1" dirty="0">
                              <a:solidFill>
                                <a:srgbClr val="093B37"/>
                              </a:solidFill>
                              <a:latin typeface="Cambria Math" panose="02040503050406030204" pitchFamily="18" charset="0"/>
                              <a:cs typeface="Verdana"/>
                            </a:rPr>
                          </m:ctrlPr>
                        </m:sSubPr>
                        <m:e>
                          <m:r>
                            <a:rPr lang="en-US" sz="2800" i="1" dirty="0">
                              <a:solidFill>
                                <a:srgbClr val="093B37"/>
                              </a:solidFill>
                              <a:latin typeface="Cambria Math" panose="02040503050406030204" pitchFamily="18" charset="0"/>
                              <a:cs typeface="Verdana"/>
                            </a:rPr>
                            <m:t>𝑢</m:t>
                          </m:r>
                        </m:e>
                        <m:sub>
                          <m:r>
                            <a:rPr lang="en-US" sz="2800" i="1" dirty="0">
                              <a:solidFill>
                                <a:srgbClr val="093B37"/>
                              </a:solidFill>
                              <a:latin typeface="Cambria Math" panose="02040503050406030204" pitchFamily="18" charset="0"/>
                              <a:cs typeface="Verdana"/>
                            </a:rPr>
                            <m:t>2</m:t>
                          </m:r>
                        </m:sub>
                      </m:sSub>
                      <m:r>
                        <a:rPr lang="en-US" sz="2800" i="1" dirty="0">
                          <a:solidFill>
                            <a:srgbClr val="093B37"/>
                          </a:solidFill>
                          <a:latin typeface="Cambria Math" panose="02040503050406030204" pitchFamily="18" charset="0"/>
                          <a:cs typeface="Verdana"/>
                        </a:rPr>
                        <m:t>(</m:t>
                      </m:r>
                      <m:r>
                        <a:rPr lang="en-US" sz="2800" i="1" dirty="0">
                          <a:solidFill>
                            <a:srgbClr val="093B37"/>
                          </a:solidFill>
                          <a:latin typeface="Cambria Math" panose="02040503050406030204" pitchFamily="18" charset="0"/>
                          <a:cs typeface="Verdana"/>
                        </a:rPr>
                        <m:t>𝑡</m:t>
                      </m:r>
                      <m:r>
                        <a:rPr lang="en-US" sz="2800" i="1" dirty="0">
                          <a:solidFill>
                            <a:srgbClr val="093B37"/>
                          </a:solidFill>
                          <a:latin typeface="Cambria Math" panose="02040503050406030204" pitchFamily="18" charset="0"/>
                          <a:cs typeface="Verdana"/>
                        </a:rPr>
                        <m:t>)</m:t>
                      </m:r>
                      <m:r>
                        <a:rPr lang="el-GR" sz="2800" i="1" dirty="0">
                          <a:solidFill>
                            <a:srgbClr val="093B37"/>
                          </a:solidFill>
                          <a:latin typeface="Cambria Math" panose="02040503050406030204" pitchFamily="18" charset="0"/>
                          <a:cs typeface="Verdana"/>
                        </a:rPr>
                        <m:t>𝜏</m:t>
                      </m:r>
                      <m:r>
                        <a:rPr lang="en-US" sz="2800" i="1" dirty="0">
                          <a:solidFill>
                            <a:srgbClr val="093B37"/>
                          </a:solidFill>
                          <a:latin typeface="Cambria Math" panose="02040503050406030204" pitchFamily="18" charset="0"/>
                          <a:cs typeface="Verdana"/>
                        </a:rPr>
                        <m:t>+</m:t>
                      </m:r>
                      <m:f>
                        <m:fPr>
                          <m:ctrlPr>
                            <a:rPr lang="en-US" sz="2800" i="1" dirty="0">
                              <a:solidFill>
                                <a:srgbClr val="093B37"/>
                              </a:solidFill>
                              <a:latin typeface="Cambria Math" panose="02040503050406030204" pitchFamily="18" charset="0"/>
                              <a:cs typeface="Verdana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en-US" sz="2800" i="1" dirty="0">
                                  <a:solidFill>
                                    <a:srgbClr val="093B37"/>
                                  </a:solidFill>
                                  <a:latin typeface="Cambria Math" panose="02040503050406030204" pitchFamily="18" charset="0"/>
                                  <a:cs typeface="Verdana"/>
                                </a:rPr>
                              </m:ctrlPr>
                            </m:sSubSupPr>
                            <m:e>
                              <m:r>
                                <a:rPr lang="en-US" sz="2800" i="1" dirty="0">
                                  <a:solidFill>
                                    <a:srgbClr val="093B37"/>
                                  </a:solidFill>
                                  <a:latin typeface="Cambria Math" panose="02040503050406030204" pitchFamily="18" charset="0"/>
                                  <a:cs typeface="Verdana"/>
                                </a:rPr>
                                <m:t>𝑢</m:t>
                              </m:r>
                            </m:e>
                            <m:sub>
                              <m:r>
                                <a:rPr lang="en-US" sz="2800" i="1" dirty="0">
                                  <a:solidFill>
                                    <a:srgbClr val="093B37"/>
                                  </a:solidFill>
                                  <a:latin typeface="Cambria Math" panose="02040503050406030204" pitchFamily="18" charset="0"/>
                                  <a:cs typeface="Verdana"/>
                                </a:rPr>
                                <m:t>2</m:t>
                              </m:r>
                            </m:sub>
                            <m:sup>
                              <m:r>
                                <a:rPr lang="en-US" sz="2800" i="1" dirty="0">
                                  <a:solidFill>
                                    <a:srgbClr val="093B37"/>
                                  </a:solidFill>
                                  <a:latin typeface="Cambria Math" panose="02040503050406030204" pitchFamily="18" charset="0"/>
                                  <a:cs typeface="Verdana"/>
                                </a:rPr>
                                <m:t>2</m:t>
                              </m:r>
                            </m:sup>
                          </m:sSubSup>
                          <m:r>
                            <a:rPr lang="en-US" sz="2800" i="1" dirty="0">
                              <a:solidFill>
                                <a:srgbClr val="093B37"/>
                              </a:solidFill>
                              <a:latin typeface="Cambria Math" panose="02040503050406030204" pitchFamily="18" charset="0"/>
                              <a:cs typeface="Verdana"/>
                            </a:rPr>
                            <m:t>(</m:t>
                          </m:r>
                          <m:r>
                            <a:rPr lang="en-US" sz="2800" i="1" dirty="0">
                              <a:solidFill>
                                <a:srgbClr val="093B37"/>
                              </a:solidFill>
                              <a:latin typeface="Cambria Math" panose="02040503050406030204" pitchFamily="18" charset="0"/>
                              <a:cs typeface="Verdana"/>
                            </a:rPr>
                            <m:t>𝑡</m:t>
                          </m:r>
                          <m:r>
                            <a:rPr lang="en-US" sz="2800" i="1" dirty="0">
                              <a:solidFill>
                                <a:srgbClr val="093B37"/>
                              </a:solidFill>
                              <a:latin typeface="Cambria Math" panose="02040503050406030204" pitchFamily="18" charset="0"/>
                              <a:cs typeface="Verdana"/>
                            </a:rPr>
                            <m:t>)</m:t>
                          </m:r>
                        </m:num>
                        <m:den>
                          <m:r>
                            <a:rPr lang="en-US" sz="2800" i="1" dirty="0">
                              <a:solidFill>
                                <a:srgbClr val="093B37"/>
                              </a:solidFill>
                              <a:latin typeface="Cambria Math" panose="02040503050406030204" pitchFamily="18" charset="0"/>
                              <a:cs typeface="Verdana"/>
                            </a:rPr>
                            <m:t>2</m:t>
                          </m:r>
                          <m:sSub>
                            <m:sSubPr>
                              <m:ctrlPr>
                                <a:rPr lang="en-US" sz="2800" i="1" dirty="0">
                                  <a:solidFill>
                                    <a:srgbClr val="093B37"/>
                                  </a:solidFill>
                                  <a:latin typeface="Cambria Math" panose="02040503050406030204" pitchFamily="18" charset="0"/>
                                  <a:cs typeface="Verdana"/>
                                </a:rPr>
                              </m:ctrlPr>
                            </m:sSubPr>
                            <m:e>
                              <m:r>
                                <a:rPr lang="en-US" sz="2800" i="1" dirty="0">
                                  <a:solidFill>
                                    <a:srgbClr val="093B37"/>
                                  </a:solidFill>
                                  <a:latin typeface="Cambria Math" panose="02040503050406030204" pitchFamily="18" charset="0"/>
                                  <a:cs typeface="Verdana"/>
                                </a:rPr>
                                <m:t>𝑏</m:t>
                              </m:r>
                            </m:e>
                            <m:sub>
                              <m:r>
                                <a:rPr lang="en-US" sz="2800" i="1" dirty="0">
                                  <a:solidFill>
                                    <a:srgbClr val="093B37"/>
                                  </a:solidFill>
                                  <a:latin typeface="Cambria Math" panose="02040503050406030204" pitchFamily="18" charset="0"/>
                                  <a:cs typeface="Verdana"/>
                                </a:rPr>
                                <m:t>2</m:t>
                              </m:r>
                              <m:r>
                                <a:rPr lang="en-US" sz="2800" i="1" dirty="0">
                                  <a:solidFill>
                                    <a:srgbClr val="093B37"/>
                                  </a:solidFill>
                                  <a:latin typeface="Cambria Math" panose="02040503050406030204" pitchFamily="18" charset="0"/>
                                  <a:cs typeface="Verdana"/>
                                </a:rPr>
                                <m:t>𝑚𝑎𝑥</m:t>
                              </m:r>
                            </m:sub>
                          </m:sSub>
                        </m:den>
                      </m:f>
                      <m:r>
                        <a:rPr lang="en-US" sz="2800" i="1" dirty="0">
                          <a:solidFill>
                            <a:srgbClr val="093B37"/>
                          </a:solidFill>
                          <a:latin typeface="Cambria Math" panose="02040503050406030204" pitchFamily="18" charset="0"/>
                          <a:cs typeface="Verdana"/>
                        </a:rPr>
                        <m:t>− </m:t>
                      </m:r>
                      <m:f>
                        <m:fPr>
                          <m:ctrlPr>
                            <a:rPr lang="en-US" sz="2800" i="1" dirty="0">
                              <a:solidFill>
                                <a:srgbClr val="093B37"/>
                              </a:solidFill>
                              <a:latin typeface="Cambria Math" panose="02040503050406030204" pitchFamily="18" charset="0"/>
                              <a:cs typeface="Verdana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en-US" sz="2800" i="1" dirty="0">
                                  <a:solidFill>
                                    <a:srgbClr val="093B37"/>
                                  </a:solidFill>
                                  <a:latin typeface="Cambria Math" panose="02040503050406030204" pitchFamily="18" charset="0"/>
                                  <a:cs typeface="Verdana"/>
                                </a:rPr>
                              </m:ctrlPr>
                            </m:sSubSupPr>
                            <m:e>
                              <m:r>
                                <a:rPr lang="en-US" sz="2800" i="1" dirty="0">
                                  <a:solidFill>
                                    <a:srgbClr val="093B37"/>
                                  </a:solidFill>
                                  <a:latin typeface="Cambria Math" panose="02040503050406030204" pitchFamily="18" charset="0"/>
                                  <a:cs typeface="Verdana"/>
                                </a:rPr>
                                <m:t>𝑢</m:t>
                              </m:r>
                            </m:e>
                            <m:sub>
                              <m:r>
                                <a:rPr lang="en-US" sz="2800" i="1" dirty="0">
                                  <a:solidFill>
                                    <a:srgbClr val="093B37"/>
                                  </a:solidFill>
                                  <a:latin typeface="Cambria Math" panose="02040503050406030204" pitchFamily="18" charset="0"/>
                                  <a:cs typeface="Verdana"/>
                                </a:rPr>
                                <m:t>1</m:t>
                              </m:r>
                            </m:sub>
                            <m:sup>
                              <m:r>
                                <a:rPr lang="en-US" sz="2800" i="1" dirty="0">
                                  <a:solidFill>
                                    <a:srgbClr val="093B37"/>
                                  </a:solidFill>
                                  <a:latin typeface="Cambria Math" panose="02040503050406030204" pitchFamily="18" charset="0"/>
                                  <a:cs typeface="Verdana"/>
                                </a:rPr>
                                <m:t>2</m:t>
                              </m:r>
                            </m:sup>
                          </m:sSubSup>
                          <m:r>
                            <a:rPr lang="en-US" sz="2800" i="1" dirty="0">
                              <a:solidFill>
                                <a:srgbClr val="093B37"/>
                              </a:solidFill>
                              <a:latin typeface="Cambria Math" panose="02040503050406030204" pitchFamily="18" charset="0"/>
                              <a:cs typeface="Verdana"/>
                            </a:rPr>
                            <m:t>(</m:t>
                          </m:r>
                          <m:r>
                            <a:rPr lang="en-US" sz="2800" i="1" dirty="0">
                              <a:solidFill>
                                <a:srgbClr val="093B37"/>
                              </a:solidFill>
                              <a:latin typeface="Cambria Math" panose="02040503050406030204" pitchFamily="18" charset="0"/>
                              <a:cs typeface="Verdana"/>
                            </a:rPr>
                            <m:t>𝑡</m:t>
                          </m:r>
                          <m:r>
                            <a:rPr lang="en-US" sz="2800" i="1" dirty="0">
                              <a:solidFill>
                                <a:srgbClr val="093B37"/>
                              </a:solidFill>
                              <a:latin typeface="Cambria Math" panose="02040503050406030204" pitchFamily="18" charset="0"/>
                              <a:cs typeface="Verdana"/>
                            </a:rPr>
                            <m:t>)</m:t>
                          </m:r>
                        </m:num>
                        <m:den>
                          <m:r>
                            <a:rPr lang="en-US" sz="2800" i="1" dirty="0">
                              <a:solidFill>
                                <a:srgbClr val="093B37"/>
                              </a:solidFill>
                              <a:latin typeface="Cambria Math" panose="02040503050406030204" pitchFamily="18" charset="0"/>
                              <a:cs typeface="Verdana"/>
                            </a:rPr>
                            <m:t>2</m:t>
                          </m:r>
                          <m:sSub>
                            <m:sSubPr>
                              <m:ctrlPr>
                                <a:rPr lang="en-US" sz="2800" i="1" dirty="0">
                                  <a:solidFill>
                                    <a:srgbClr val="093B37"/>
                                  </a:solidFill>
                                  <a:latin typeface="Cambria Math" panose="02040503050406030204" pitchFamily="18" charset="0"/>
                                  <a:cs typeface="Verdana"/>
                                </a:rPr>
                              </m:ctrlPr>
                            </m:sSubPr>
                            <m:e>
                              <m:r>
                                <a:rPr lang="en-US" sz="2800" i="1" dirty="0">
                                  <a:solidFill>
                                    <a:srgbClr val="093B37"/>
                                  </a:solidFill>
                                  <a:latin typeface="Cambria Math" panose="02040503050406030204" pitchFamily="18" charset="0"/>
                                  <a:cs typeface="Verdana"/>
                                </a:rPr>
                                <m:t>𝑏</m:t>
                              </m:r>
                            </m:e>
                            <m:sub>
                              <m:r>
                                <a:rPr lang="en-US" sz="2800" i="1" dirty="0">
                                  <a:solidFill>
                                    <a:srgbClr val="093B37"/>
                                  </a:solidFill>
                                  <a:latin typeface="Cambria Math" panose="02040503050406030204" pitchFamily="18" charset="0"/>
                                  <a:cs typeface="Verdana"/>
                                </a:rPr>
                                <m:t>1</m:t>
                              </m:r>
                              <m:r>
                                <a:rPr lang="en-US" sz="2800" i="1" dirty="0">
                                  <a:solidFill>
                                    <a:srgbClr val="093B37"/>
                                  </a:solidFill>
                                  <a:latin typeface="Cambria Math" panose="02040503050406030204" pitchFamily="18" charset="0"/>
                                  <a:cs typeface="Verdana"/>
                                </a:rPr>
                                <m:t>𝑚𝑎𝑥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sz="2800" i="1" dirty="0">
                  <a:solidFill>
                    <a:srgbClr val="093B37"/>
                  </a:solidFill>
                  <a:latin typeface="Verdana"/>
                  <a:cs typeface="Verdana"/>
                </a:endParaRP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EE89FB28-9634-4FB1-99FB-CB18CB645AD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1753" y="2604958"/>
                <a:ext cx="6596334" cy="2499210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7">
            <a:extLst>
              <a:ext uri="{FF2B5EF4-FFF2-40B4-BE49-F238E27FC236}">
                <a16:creationId xmlns:a16="http://schemas.microsoft.com/office/drawing/2014/main" id="{B2E79922-9824-4D4B-9A37-477974AC0F5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15" t="6653" b="7624"/>
          <a:stretch/>
        </p:blipFill>
        <p:spPr>
          <a:xfrm>
            <a:off x="7341438" y="2365695"/>
            <a:ext cx="4428920" cy="302003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E0FCB3B-97EC-4975-8E8E-24672D287C20}"/>
              </a:ext>
            </a:extLst>
          </p:cNvPr>
          <p:cNvSpPr txBox="1"/>
          <p:nvPr/>
        </p:nvSpPr>
        <p:spPr>
          <a:xfrm>
            <a:off x="8964835" y="-16013"/>
            <a:ext cx="322716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Clr>
                <a:schemeClr val="accent5"/>
              </a:buClr>
            </a:pPr>
            <a:r>
              <a:rPr lang="en-US" sz="1000" dirty="0"/>
              <a:t>FRAV-12-06, submitted by the European Commission</a:t>
            </a:r>
          </a:p>
          <a:p>
            <a:pPr>
              <a:buClr>
                <a:schemeClr val="accent5"/>
              </a:buClr>
            </a:pPr>
            <a:r>
              <a:rPr lang="en-US" sz="1000" noProof="0" dirty="0"/>
              <a:t>12</a:t>
            </a:r>
            <a:r>
              <a:rPr lang="en-US" sz="1000" baseline="30000" noProof="0" dirty="0"/>
              <a:t>th</a:t>
            </a:r>
            <a:r>
              <a:rPr lang="en-US" sz="1000" noProof="0" dirty="0"/>
              <a:t> FRAV session, 8 April 2021</a:t>
            </a:r>
          </a:p>
        </p:txBody>
      </p:sp>
    </p:spTree>
    <p:extLst>
      <p:ext uri="{BB962C8B-B14F-4D97-AF65-F5344CB8AC3E}">
        <p14:creationId xmlns:p14="http://schemas.microsoft.com/office/powerpoint/2010/main" val="331824144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Longitudinal safe distance </a:t>
            </a:r>
            <a:br>
              <a:rPr lang="en-GB" dirty="0"/>
            </a:br>
            <a:r>
              <a:rPr lang="en-GB" dirty="0"/>
              <a:t>according to Fuzzy SSMs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810432B3-A58C-43AB-A971-4D2678D89C2B}"/>
              </a:ext>
            </a:extLst>
          </p:cNvPr>
          <p:cNvSpPr txBox="1">
            <a:spLocks/>
          </p:cNvSpPr>
          <p:nvPr/>
        </p:nvSpPr>
        <p:spPr>
          <a:xfrm>
            <a:off x="970722" y="1627561"/>
            <a:ext cx="11652309" cy="738134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rgbClr val="2B91C5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rgbClr val="2B91C5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rgbClr val="2B91C5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rgbClr val="2B91C5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rgbClr val="2B91C5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IE" altLang="en-US" sz="2000" b="1" dirty="0"/>
              <a:t>CFS: If nothing changes, there will be a collision</a:t>
            </a:r>
            <a:endParaRPr lang="en-IE" sz="2000" dirty="0"/>
          </a:p>
          <a:p>
            <a:pPr marL="0" indent="0">
              <a:buFont typeface="Arial" panose="020B0604020202020204" pitchFamily="34" charset="0"/>
              <a:buNone/>
            </a:pPr>
            <a:endParaRPr lang="en-IE" altLang="en-US" sz="2000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1A17045-9BD0-49AF-BFC4-6178DD69764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06" t="8253" b="7152"/>
          <a:stretch/>
        </p:blipFill>
        <p:spPr>
          <a:xfrm>
            <a:off x="7428776" y="2407639"/>
            <a:ext cx="4341582" cy="297809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8F022A9F-064B-465E-A003-B0961013103F}"/>
                  </a:ext>
                </a:extLst>
              </p:cNvPr>
              <p:cNvSpPr txBox="1"/>
              <p:nvPr/>
            </p:nvSpPr>
            <p:spPr>
              <a:xfrm>
                <a:off x="1168485" y="2265878"/>
                <a:ext cx="6895750" cy="36850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en-US" sz="2000" i="1" smtClean="0">
                            <a:solidFill>
                              <a:srgbClr val="093B37"/>
                            </a:solidFill>
                            <a:latin typeface="Cambria Math" panose="02040503050406030204" pitchFamily="18" charset="0"/>
                            <a:cs typeface="Verdana"/>
                          </a:rPr>
                        </m:ctrlPr>
                      </m:sSubSupPr>
                      <m:e>
                        <m:r>
                          <a:rPr lang="en-US" sz="2000" i="1">
                            <a:solidFill>
                              <a:srgbClr val="093B37"/>
                            </a:solidFill>
                            <a:latin typeface="Cambria Math" panose="02040503050406030204" pitchFamily="18" charset="0"/>
                            <a:cs typeface="Verdana"/>
                          </a:rPr>
                          <m:t>𝑎</m:t>
                        </m:r>
                      </m:e>
                      <m:sub>
                        <m:r>
                          <a:rPr lang="en-US" sz="2000" i="1">
                            <a:solidFill>
                              <a:srgbClr val="093B37"/>
                            </a:solidFill>
                            <a:latin typeface="Cambria Math" panose="02040503050406030204" pitchFamily="18" charset="0"/>
                            <a:cs typeface="Verdana"/>
                          </a:rPr>
                          <m:t>2</m:t>
                        </m:r>
                      </m:sub>
                      <m:sup>
                        <m:r>
                          <a:rPr lang="en-US" sz="2000" i="1">
                            <a:solidFill>
                              <a:srgbClr val="093B37"/>
                            </a:solidFill>
                            <a:latin typeface="Cambria Math" panose="02040503050406030204" pitchFamily="18" charset="0"/>
                            <a:cs typeface="Verdana"/>
                          </a:rPr>
                          <m:t>′</m:t>
                        </m:r>
                      </m:sup>
                    </m:sSubSup>
                    <m:r>
                      <a:rPr lang="en-US" sz="2000" i="1">
                        <a:solidFill>
                          <a:srgbClr val="093B37"/>
                        </a:solidFill>
                        <a:latin typeface="Cambria Math" panose="02040503050406030204" pitchFamily="18" charset="0"/>
                        <a:cs typeface="Verdana"/>
                      </a:rPr>
                      <m:t>(</m:t>
                    </m:r>
                    <m:r>
                      <a:rPr lang="en-US" sz="2000" i="1">
                        <a:solidFill>
                          <a:srgbClr val="093B37"/>
                        </a:solidFill>
                        <a:latin typeface="Cambria Math" panose="02040503050406030204" pitchFamily="18" charset="0"/>
                        <a:cs typeface="Verdana"/>
                      </a:rPr>
                      <m:t>𝑡</m:t>
                    </m:r>
                    <m:r>
                      <a:rPr lang="en-US" sz="2000" i="1">
                        <a:solidFill>
                          <a:srgbClr val="093B37"/>
                        </a:solidFill>
                        <a:latin typeface="Cambria Math" panose="02040503050406030204" pitchFamily="18" charset="0"/>
                        <a:cs typeface="Verdana"/>
                      </a:rPr>
                      <m:t>)=</m:t>
                    </m:r>
                    <m:r>
                      <m:rPr>
                        <m:sty m:val="p"/>
                      </m:rPr>
                      <a:rPr lang="en-US" sz="2000" i="1">
                        <a:solidFill>
                          <a:srgbClr val="093B37"/>
                        </a:solidFill>
                        <a:latin typeface="Cambria Math" panose="02040503050406030204" pitchFamily="18" charset="0"/>
                        <a:cs typeface="Verdana"/>
                      </a:rPr>
                      <m:t>max</m:t>
                    </m:r>
                    <m:r>
                      <a:rPr lang="en-US" sz="2000" i="1">
                        <a:solidFill>
                          <a:srgbClr val="093B37"/>
                        </a:solidFill>
                        <a:latin typeface="Cambria Math" panose="02040503050406030204" pitchFamily="18" charset="0"/>
                        <a:cs typeface="Verdana"/>
                      </a:rPr>
                      <m:t>( </m:t>
                    </m:r>
                    <m:sSub>
                      <m:sSubPr>
                        <m:ctrlPr>
                          <a:rPr lang="en-US" sz="2000" i="1">
                            <a:solidFill>
                              <a:srgbClr val="093B37"/>
                            </a:solidFill>
                            <a:latin typeface="Cambria Math" panose="02040503050406030204" pitchFamily="18" charset="0"/>
                            <a:cs typeface="Verdana"/>
                          </a:rPr>
                        </m:ctrlPr>
                      </m:sSubPr>
                      <m:e>
                        <m:r>
                          <a:rPr lang="en-US" sz="2000" i="1">
                            <a:solidFill>
                              <a:srgbClr val="093B37"/>
                            </a:solidFill>
                            <a:latin typeface="Cambria Math" panose="02040503050406030204" pitchFamily="18" charset="0"/>
                            <a:cs typeface="Verdana"/>
                          </a:rPr>
                          <m:t>𝑎</m:t>
                        </m:r>
                      </m:e>
                      <m:sub>
                        <m:r>
                          <a:rPr lang="en-US" sz="2000" i="1">
                            <a:solidFill>
                              <a:srgbClr val="093B37"/>
                            </a:solidFill>
                            <a:latin typeface="Cambria Math" panose="02040503050406030204" pitchFamily="18" charset="0"/>
                            <a:cs typeface="Verdana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en-US" sz="2000" i="1">
                            <a:solidFill>
                              <a:srgbClr val="093B37"/>
                            </a:solidFill>
                            <a:latin typeface="Cambria Math" panose="02040503050406030204" pitchFamily="18" charset="0"/>
                            <a:cs typeface="Verdana"/>
                          </a:rPr>
                        </m:ctrlPr>
                      </m:dPr>
                      <m:e>
                        <m:r>
                          <a:rPr lang="en-US" sz="2000" i="1">
                            <a:solidFill>
                              <a:srgbClr val="093B37"/>
                            </a:solidFill>
                            <a:latin typeface="Cambria Math" panose="02040503050406030204" pitchFamily="18" charset="0"/>
                            <a:cs typeface="Verdana"/>
                          </a:rPr>
                          <m:t>𝑡</m:t>
                        </m:r>
                      </m:e>
                    </m:d>
                    <m:r>
                      <a:rPr lang="en-US" sz="2000" i="1">
                        <a:solidFill>
                          <a:srgbClr val="093B37"/>
                        </a:solidFill>
                        <a:latin typeface="Cambria Math" panose="02040503050406030204" pitchFamily="18" charset="0"/>
                        <a:cs typeface="Verdana"/>
                      </a:rPr>
                      <m:t>, </m:t>
                    </m:r>
                    <m:sSub>
                      <m:sSubPr>
                        <m:ctrlPr>
                          <a:rPr lang="en-US" sz="2000" i="1">
                            <a:solidFill>
                              <a:srgbClr val="093B37"/>
                            </a:solidFill>
                            <a:latin typeface="Cambria Math" panose="02040503050406030204" pitchFamily="18" charset="0"/>
                            <a:cs typeface="Verdana"/>
                          </a:rPr>
                        </m:ctrlPr>
                      </m:sSubPr>
                      <m:e>
                        <m:r>
                          <a:rPr lang="en-US" sz="2000" i="1">
                            <a:solidFill>
                              <a:srgbClr val="093B37"/>
                            </a:solidFill>
                            <a:latin typeface="Cambria Math" panose="02040503050406030204" pitchFamily="18" charset="0"/>
                            <a:cs typeface="Verdana"/>
                          </a:rPr>
                          <m:t>−</m:t>
                        </m:r>
                        <m:r>
                          <a:rPr lang="en-US" sz="2000" i="1">
                            <a:solidFill>
                              <a:srgbClr val="093B37"/>
                            </a:solidFill>
                            <a:latin typeface="Cambria Math" panose="02040503050406030204" pitchFamily="18" charset="0"/>
                            <a:cs typeface="Verdana"/>
                          </a:rPr>
                          <m:t>𝑏</m:t>
                        </m:r>
                      </m:e>
                      <m:sub>
                        <m:r>
                          <a:rPr lang="en-US" sz="2000" i="1">
                            <a:solidFill>
                              <a:srgbClr val="093B37"/>
                            </a:solidFill>
                            <a:latin typeface="Cambria Math" panose="02040503050406030204" pitchFamily="18" charset="0"/>
                            <a:cs typeface="Verdana"/>
                          </a:rPr>
                          <m:t>2</m:t>
                        </m:r>
                        <m:r>
                          <a:rPr lang="en-US" sz="2000" i="1">
                            <a:solidFill>
                              <a:srgbClr val="093B37"/>
                            </a:solidFill>
                            <a:latin typeface="Cambria Math" panose="02040503050406030204" pitchFamily="18" charset="0"/>
                            <a:cs typeface="Verdana"/>
                          </a:rPr>
                          <m:t>𝑐𝑜𝑚𝑓</m:t>
                        </m:r>
                      </m:sub>
                    </m:sSub>
                    <m:r>
                      <a:rPr lang="en-US" sz="2000" i="1">
                        <a:solidFill>
                          <a:srgbClr val="093B37"/>
                        </a:solidFill>
                        <a:latin typeface="Cambria Math" panose="02040503050406030204" pitchFamily="18" charset="0"/>
                        <a:cs typeface="Verdana"/>
                      </a:rPr>
                      <m:t>)</m:t>
                    </m:r>
                  </m:oMath>
                </a14:m>
                <a:r>
                  <a:rPr lang="en-US" sz="2000" i="1" dirty="0">
                    <a:solidFill>
                      <a:srgbClr val="093B37"/>
                    </a:solidFill>
                    <a:latin typeface="Verdana"/>
                    <a:cs typeface="Verdana"/>
                  </a:rPr>
                  <a:t>	</a:t>
                </a:r>
              </a:p>
              <a:p>
                <a:r>
                  <a:rPr lang="en-US" sz="2000" i="1" dirty="0">
                    <a:solidFill>
                      <a:srgbClr val="093B37"/>
                    </a:solidFill>
                    <a:latin typeface="Verdana"/>
                    <a:cs typeface="Verdana"/>
                  </a:rPr>
                  <a:t>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solidFill>
                              <a:srgbClr val="093B37"/>
                            </a:solidFill>
                            <a:latin typeface="Cambria Math" panose="02040503050406030204" pitchFamily="18" charset="0"/>
                            <a:cs typeface="Verdana"/>
                          </a:rPr>
                        </m:ctrlPr>
                      </m:sSubPr>
                      <m:e>
                        <m:r>
                          <a:rPr lang="en-US" sz="2000" i="1">
                            <a:solidFill>
                              <a:srgbClr val="093B37"/>
                            </a:solidFill>
                            <a:latin typeface="Cambria Math" panose="02040503050406030204" pitchFamily="18" charset="0"/>
                            <a:cs typeface="Verdana"/>
                          </a:rPr>
                          <m:t>𝑢</m:t>
                        </m:r>
                      </m:e>
                      <m:sub>
                        <m:r>
                          <a:rPr lang="en-US" sz="2000" i="1">
                            <a:solidFill>
                              <a:srgbClr val="093B37"/>
                            </a:solidFill>
                            <a:latin typeface="Cambria Math" panose="02040503050406030204" pitchFamily="18" charset="0"/>
                            <a:cs typeface="Verdana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en-US" sz="2000" i="1">
                            <a:solidFill>
                              <a:srgbClr val="093B37"/>
                            </a:solidFill>
                            <a:latin typeface="Cambria Math" panose="02040503050406030204" pitchFamily="18" charset="0"/>
                            <a:cs typeface="Verdana"/>
                          </a:rPr>
                        </m:ctrlPr>
                      </m:dPr>
                      <m:e>
                        <m:r>
                          <a:rPr lang="en-US" sz="2000" i="1">
                            <a:solidFill>
                              <a:srgbClr val="093B37"/>
                            </a:solidFill>
                            <a:latin typeface="Cambria Math" panose="02040503050406030204" pitchFamily="18" charset="0"/>
                            <a:cs typeface="Verdana"/>
                          </a:rPr>
                          <m:t>𝑡</m:t>
                        </m:r>
                        <m:r>
                          <a:rPr lang="en-US" sz="2000" i="1">
                            <a:solidFill>
                              <a:srgbClr val="093B37"/>
                            </a:solidFill>
                            <a:latin typeface="Cambria Math" panose="02040503050406030204" pitchFamily="18" charset="0"/>
                            <a:cs typeface="Verdana"/>
                          </a:rPr>
                          <m:t>+</m:t>
                        </m:r>
                        <m:r>
                          <a:rPr lang="el-GR" sz="2000" i="1">
                            <a:solidFill>
                              <a:srgbClr val="093B37"/>
                            </a:solidFill>
                            <a:latin typeface="Cambria Math" panose="02040503050406030204" pitchFamily="18" charset="0"/>
                            <a:cs typeface="Verdana"/>
                          </a:rPr>
                          <m:t>𝜏</m:t>
                        </m:r>
                      </m:e>
                    </m:d>
                    <m:r>
                      <a:rPr lang="en-US" sz="2000" i="1">
                        <a:solidFill>
                          <a:srgbClr val="093B37"/>
                        </a:solidFill>
                        <a:latin typeface="Cambria Math" panose="02040503050406030204" pitchFamily="18" charset="0"/>
                        <a:cs typeface="Verdana"/>
                      </a:rPr>
                      <m:t>=</m:t>
                    </m:r>
                    <m:sSub>
                      <m:sSubPr>
                        <m:ctrlPr>
                          <a:rPr lang="en-US" sz="2000" i="1">
                            <a:solidFill>
                              <a:srgbClr val="093B37"/>
                            </a:solidFill>
                            <a:latin typeface="Cambria Math" panose="02040503050406030204" pitchFamily="18" charset="0"/>
                            <a:cs typeface="Verdana"/>
                          </a:rPr>
                        </m:ctrlPr>
                      </m:sSubPr>
                      <m:e>
                        <m:r>
                          <a:rPr lang="el-GR" sz="2000" i="1">
                            <a:solidFill>
                              <a:srgbClr val="093B37"/>
                            </a:solidFill>
                            <a:latin typeface="Cambria Math" panose="02040503050406030204" pitchFamily="18" charset="0"/>
                            <a:cs typeface="Verdana"/>
                          </a:rPr>
                          <m:t>𝑢</m:t>
                        </m:r>
                      </m:e>
                      <m:sub>
                        <m:r>
                          <a:rPr lang="en-US" sz="2000" i="1">
                            <a:solidFill>
                              <a:srgbClr val="093B37"/>
                            </a:solidFill>
                            <a:latin typeface="Cambria Math" panose="02040503050406030204" pitchFamily="18" charset="0"/>
                            <a:cs typeface="Verdana"/>
                          </a:rPr>
                          <m:t>2</m:t>
                        </m:r>
                      </m:sub>
                    </m:sSub>
                    <m:r>
                      <a:rPr lang="el-GR" sz="2000" i="1">
                        <a:solidFill>
                          <a:srgbClr val="093B37"/>
                        </a:solidFill>
                        <a:latin typeface="Cambria Math" panose="02040503050406030204" pitchFamily="18" charset="0"/>
                        <a:cs typeface="Verdana"/>
                      </a:rPr>
                      <m:t> </m:t>
                    </m:r>
                    <m:sSubSup>
                      <m:sSubSupPr>
                        <m:ctrlPr>
                          <a:rPr lang="en-US" sz="2000" i="1">
                            <a:solidFill>
                              <a:srgbClr val="093B37"/>
                            </a:solidFill>
                            <a:latin typeface="Cambria Math" panose="02040503050406030204" pitchFamily="18" charset="0"/>
                            <a:cs typeface="Verdana"/>
                          </a:rPr>
                        </m:ctrlPr>
                      </m:sSubSupPr>
                      <m:e>
                        <m:r>
                          <a:rPr lang="en-US" sz="2000" i="1">
                            <a:solidFill>
                              <a:srgbClr val="093B37"/>
                            </a:solidFill>
                            <a:latin typeface="Cambria Math" panose="02040503050406030204" pitchFamily="18" charset="0"/>
                            <a:cs typeface="Verdana"/>
                          </a:rPr>
                          <m:t>𝑎</m:t>
                        </m:r>
                      </m:e>
                      <m:sub>
                        <m:r>
                          <a:rPr lang="en-US" sz="2000" i="1">
                            <a:solidFill>
                              <a:srgbClr val="093B37"/>
                            </a:solidFill>
                            <a:latin typeface="Cambria Math" panose="02040503050406030204" pitchFamily="18" charset="0"/>
                            <a:cs typeface="Verdana"/>
                          </a:rPr>
                          <m:t>2</m:t>
                        </m:r>
                      </m:sub>
                      <m:sup>
                        <m:r>
                          <a:rPr lang="en-US" sz="2000" i="1">
                            <a:solidFill>
                              <a:srgbClr val="093B37"/>
                            </a:solidFill>
                            <a:latin typeface="Cambria Math" panose="02040503050406030204" pitchFamily="18" charset="0"/>
                            <a:cs typeface="Verdana"/>
                          </a:rPr>
                          <m:t>′</m:t>
                        </m:r>
                      </m:sup>
                    </m:sSubSup>
                    <m:r>
                      <a:rPr lang="en-US" sz="2000" i="1">
                        <a:solidFill>
                          <a:srgbClr val="093B37"/>
                        </a:solidFill>
                        <a:latin typeface="Cambria Math" panose="02040503050406030204" pitchFamily="18" charset="0"/>
                        <a:cs typeface="Verdana"/>
                      </a:rPr>
                      <m:t>(</m:t>
                    </m:r>
                    <m:r>
                      <a:rPr lang="en-US" sz="2000" i="1">
                        <a:solidFill>
                          <a:srgbClr val="093B37"/>
                        </a:solidFill>
                        <a:latin typeface="Cambria Math" panose="02040503050406030204" pitchFamily="18" charset="0"/>
                        <a:cs typeface="Verdana"/>
                      </a:rPr>
                      <m:t>𝑡</m:t>
                    </m:r>
                    <m:r>
                      <a:rPr lang="en-US" sz="2000" i="1">
                        <a:solidFill>
                          <a:srgbClr val="093B37"/>
                        </a:solidFill>
                        <a:latin typeface="Cambria Math" panose="02040503050406030204" pitchFamily="18" charset="0"/>
                        <a:cs typeface="Verdana"/>
                      </a:rPr>
                      <m:t>)</m:t>
                    </m:r>
                  </m:oMath>
                </a14:m>
                <a:r>
                  <a:rPr lang="en-US" sz="2000" i="1" dirty="0">
                    <a:solidFill>
                      <a:srgbClr val="093B37"/>
                    </a:solidFill>
                    <a:latin typeface="Verdana"/>
                    <a:cs typeface="Verdana"/>
                  </a:rPr>
                  <a:t>	</a:t>
                </a:r>
              </a:p>
              <a:p>
                <a:r>
                  <a:rPr lang="x-none" sz="2000" i="1" dirty="0">
                    <a:solidFill>
                      <a:srgbClr val="093B37"/>
                    </a:solidFill>
                    <a:latin typeface="Verdana"/>
                    <a:cs typeface="Verdana"/>
                  </a:rPr>
                  <a:t>If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solidFill>
                              <a:srgbClr val="093B37"/>
                            </a:solidFill>
                            <a:latin typeface="Cambria Math" panose="02040503050406030204" pitchFamily="18" charset="0"/>
                            <a:cs typeface="Verdana"/>
                          </a:rPr>
                        </m:ctrlPr>
                      </m:sSubPr>
                      <m:e>
                        <m:r>
                          <a:rPr lang="en-US" sz="2000" i="1">
                            <a:solidFill>
                              <a:srgbClr val="093B37"/>
                            </a:solidFill>
                            <a:latin typeface="Cambria Math" panose="02040503050406030204" pitchFamily="18" charset="0"/>
                            <a:cs typeface="Verdana"/>
                          </a:rPr>
                          <m:t>𝑢</m:t>
                        </m:r>
                      </m:e>
                      <m:sub>
                        <m:r>
                          <a:rPr lang="en-US" sz="2000" i="1">
                            <a:solidFill>
                              <a:srgbClr val="093B37"/>
                            </a:solidFill>
                            <a:latin typeface="Cambria Math" panose="02040503050406030204" pitchFamily="18" charset="0"/>
                            <a:cs typeface="Verdana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en-US" sz="2000" i="1">
                            <a:solidFill>
                              <a:srgbClr val="093B37"/>
                            </a:solidFill>
                            <a:latin typeface="Cambria Math" panose="02040503050406030204" pitchFamily="18" charset="0"/>
                            <a:cs typeface="Verdana"/>
                          </a:rPr>
                        </m:ctrlPr>
                      </m:dPr>
                      <m:e>
                        <m:r>
                          <a:rPr lang="en-US" sz="2000" i="1">
                            <a:solidFill>
                              <a:srgbClr val="093B37"/>
                            </a:solidFill>
                            <a:latin typeface="Cambria Math" panose="02040503050406030204" pitchFamily="18" charset="0"/>
                            <a:cs typeface="Verdana"/>
                          </a:rPr>
                          <m:t>𝑡</m:t>
                        </m:r>
                        <m:r>
                          <a:rPr lang="en-US" sz="2000" i="1">
                            <a:solidFill>
                              <a:srgbClr val="093B37"/>
                            </a:solidFill>
                            <a:latin typeface="Cambria Math" panose="02040503050406030204" pitchFamily="18" charset="0"/>
                            <a:cs typeface="Verdana"/>
                          </a:rPr>
                          <m:t>+</m:t>
                        </m:r>
                        <m:r>
                          <a:rPr lang="el-GR" sz="2000" i="1">
                            <a:solidFill>
                              <a:srgbClr val="093B37"/>
                            </a:solidFill>
                            <a:latin typeface="Cambria Math" panose="02040503050406030204" pitchFamily="18" charset="0"/>
                            <a:cs typeface="Verdana"/>
                          </a:rPr>
                          <m:t>𝜏</m:t>
                        </m:r>
                      </m:e>
                    </m:d>
                    <m:r>
                      <a:rPr lang="x-none" sz="2000" i="1">
                        <a:solidFill>
                          <a:srgbClr val="093B37"/>
                        </a:solidFill>
                        <a:latin typeface="Cambria Math" panose="02040503050406030204" pitchFamily="18" charset="0"/>
                        <a:cs typeface="Verdana"/>
                      </a:rPr>
                      <m:t>≤</m:t>
                    </m:r>
                    <m:sSub>
                      <m:sSubPr>
                        <m:ctrlPr>
                          <a:rPr lang="en-US" sz="2000" i="1">
                            <a:solidFill>
                              <a:srgbClr val="093B37"/>
                            </a:solidFill>
                            <a:latin typeface="Cambria Math" panose="02040503050406030204" pitchFamily="18" charset="0"/>
                            <a:cs typeface="Verdana"/>
                          </a:rPr>
                        </m:ctrlPr>
                      </m:sSubPr>
                      <m:e>
                        <m:r>
                          <a:rPr lang="el-GR" sz="2000" i="1">
                            <a:solidFill>
                              <a:srgbClr val="093B37"/>
                            </a:solidFill>
                            <a:latin typeface="Cambria Math" panose="02040503050406030204" pitchFamily="18" charset="0"/>
                            <a:cs typeface="Verdana"/>
                          </a:rPr>
                          <m:t>𝑢</m:t>
                        </m:r>
                      </m:e>
                      <m:sub>
                        <m:r>
                          <a:rPr lang="x-none" sz="2000" i="1">
                            <a:solidFill>
                              <a:srgbClr val="093B37"/>
                            </a:solidFill>
                            <a:latin typeface="Cambria Math" panose="02040503050406030204" pitchFamily="18" charset="0"/>
                            <a:cs typeface="Verdana"/>
                          </a:rPr>
                          <m:t>1</m:t>
                        </m:r>
                      </m:sub>
                    </m:sSub>
                    <m:r>
                      <a:rPr lang="x-none" sz="2000" i="1">
                        <a:solidFill>
                          <a:srgbClr val="093B37"/>
                        </a:solidFill>
                        <a:latin typeface="Cambria Math" panose="02040503050406030204" pitchFamily="18" charset="0"/>
                        <a:cs typeface="Verdana"/>
                      </a:rPr>
                      <m:t>(</m:t>
                    </m:r>
                    <m:r>
                      <a:rPr lang="el-GR" sz="2000" i="1">
                        <a:solidFill>
                          <a:srgbClr val="093B37"/>
                        </a:solidFill>
                        <a:latin typeface="Cambria Math" panose="02040503050406030204" pitchFamily="18" charset="0"/>
                        <a:cs typeface="Verdana"/>
                      </a:rPr>
                      <m:t>𝑡</m:t>
                    </m:r>
                    <m:r>
                      <a:rPr lang="x-none" sz="2000" i="1">
                        <a:solidFill>
                          <a:srgbClr val="093B37"/>
                        </a:solidFill>
                        <a:latin typeface="Cambria Math" panose="02040503050406030204" pitchFamily="18" charset="0"/>
                        <a:cs typeface="Verdana"/>
                      </a:rPr>
                      <m:t>)</m:t>
                    </m:r>
                  </m:oMath>
                </a14:m>
                <a:r>
                  <a:rPr lang="en-US" sz="2000" i="1" dirty="0">
                    <a:solidFill>
                      <a:srgbClr val="093B37"/>
                    </a:solidFill>
                    <a:latin typeface="Verdana"/>
                    <a:cs typeface="Verdana"/>
                  </a:rPr>
                  <a:t>:</a:t>
                </a:r>
              </a:p>
              <a:p>
                <a:r>
                  <a:rPr lang="en-US" sz="2000" i="1" dirty="0">
                    <a:solidFill>
                      <a:srgbClr val="093B37"/>
                    </a:solidFill>
                    <a:latin typeface="Verdana"/>
                    <a:cs typeface="Verdana"/>
                  </a:rPr>
                  <a:t>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solidFill>
                              <a:srgbClr val="093B37"/>
                            </a:solidFill>
                            <a:latin typeface="Cambria Math" panose="02040503050406030204" pitchFamily="18" charset="0"/>
                            <a:cs typeface="Verdana"/>
                          </a:rPr>
                        </m:ctrlPr>
                      </m:sSubPr>
                      <m:e>
                        <m:r>
                          <a:rPr lang="en-US" sz="2000" i="1">
                            <a:solidFill>
                              <a:srgbClr val="093B37"/>
                            </a:solidFill>
                            <a:latin typeface="Cambria Math" panose="02040503050406030204" pitchFamily="18" charset="0"/>
                            <a:cs typeface="Verdana"/>
                          </a:rPr>
                          <m:t>𝑑</m:t>
                        </m:r>
                      </m:e>
                      <m:sub>
                        <m:r>
                          <a:rPr lang="en-US" sz="2000" i="1">
                            <a:solidFill>
                              <a:srgbClr val="093B37"/>
                            </a:solidFill>
                            <a:latin typeface="Cambria Math" panose="02040503050406030204" pitchFamily="18" charset="0"/>
                            <a:cs typeface="Verdana"/>
                          </a:rPr>
                          <m:t>𝑠𝑎𝑓𝑒</m:t>
                        </m:r>
                      </m:sub>
                    </m:sSub>
                    <m:r>
                      <a:rPr lang="en-US" sz="2000" i="1">
                        <a:solidFill>
                          <a:srgbClr val="093B37"/>
                        </a:solidFill>
                        <a:latin typeface="Cambria Math" panose="02040503050406030204" pitchFamily="18" charset="0"/>
                        <a:cs typeface="Verdana"/>
                      </a:rPr>
                      <m:t>(</m:t>
                    </m:r>
                    <m:r>
                      <a:rPr lang="en-US" sz="2000" i="1">
                        <a:solidFill>
                          <a:srgbClr val="093B37"/>
                        </a:solidFill>
                        <a:latin typeface="Cambria Math" panose="02040503050406030204" pitchFamily="18" charset="0"/>
                        <a:cs typeface="Verdana"/>
                      </a:rPr>
                      <m:t>𝑡</m:t>
                    </m:r>
                    <m:r>
                      <a:rPr lang="en-US" sz="2000" i="1">
                        <a:solidFill>
                          <a:srgbClr val="093B37"/>
                        </a:solidFill>
                        <a:latin typeface="Cambria Math" panose="02040503050406030204" pitchFamily="18" charset="0"/>
                        <a:cs typeface="Verdana"/>
                      </a:rPr>
                      <m:t>)</m:t>
                    </m:r>
                  </m:oMath>
                </a14:m>
                <a:r>
                  <a:rPr lang="en-US" sz="2000" i="1" dirty="0">
                    <a:solidFill>
                      <a:srgbClr val="093B37"/>
                    </a:solidFill>
                    <a:latin typeface="Verdana"/>
                    <a:cs typeface="Verdana"/>
                  </a:rPr>
                  <a:t> =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solidFill>
                              <a:srgbClr val="093B37"/>
                            </a:solidFill>
                            <a:latin typeface="Cambria Math" panose="02040503050406030204" pitchFamily="18" charset="0"/>
                            <a:cs typeface="Verdana"/>
                          </a:rPr>
                        </m:ctrlPr>
                      </m:sSubPr>
                      <m:e>
                        <m:r>
                          <a:rPr lang="en-US" sz="2000" i="1">
                            <a:solidFill>
                              <a:srgbClr val="093B37"/>
                            </a:solidFill>
                            <a:latin typeface="Cambria Math" panose="02040503050406030204" pitchFamily="18" charset="0"/>
                            <a:cs typeface="Verdana"/>
                          </a:rPr>
                          <m:t>𝑑</m:t>
                        </m:r>
                      </m:e>
                      <m:sub>
                        <m:r>
                          <a:rPr lang="en-US" sz="2000" i="1">
                            <a:solidFill>
                              <a:srgbClr val="093B37"/>
                            </a:solidFill>
                            <a:latin typeface="Cambria Math" panose="02040503050406030204" pitchFamily="18" charset="0"/>
                            <a:cs typeface="Verdana"/>
                          </a:rPr>
                          <m:t>𝑢𝑛𝑠𝑎𝑓𝑒</m:t>
                        </m:r>
                      </m:sub>
                    </m:sSub>
                    <m:r>
                      <a:rPr lang="en-US" sz="2000" i="1">
                        <a:solidFill>
                          <a:srgbClr val="093B37"/>
                        </a:solidFill>
                        <a:latin typeface="Cambria Math" panose="02040503050406030204" pitchFamily="18" charset="0"/>
                        <a:cs typeface="Verdana"/>
                      </a:rPr>
                      <m:t>(</m:t>
                    </m:r>
                    <m:r>
                      <a:rPr lang="en-US" sz="2000" i="1">
                        <a:solidFill>
                          <a:srgbClr val="093B37"/>
                        </a:solidFill>
                        <a:latin typeface="Cambria Math" panose="02040503050406030204" pitchFamily="18" charset="0"/>
                        <a:cs typeface="Verdana"/>
                      </a:rPr>
                      <m:t>𝑡</m:t>
                    </m:r>
                    <m:r>
                      <a:rPr lang="en-US" sz="2000" i="1">
                        <a:solidFill>
                          <a:srgbClr val="093B37"/>
                        </a:solidFill>
                        <a:latin typeface="Cambria Math" panose="02040503050406030204" pitchFamily="18" charset="0"/>
                        <a:cs typeface="Verdana"/>
                      </a:rPr>
                      <m:t>)=</m:t>
                    </m:r>
                    <m:f>
                      <m:fPr>
                        <m:ctrlPr>
                          <a:rPr lang="en-US" sz="2000" i="1">
                            <a:solidFill>
                              <a:srgbClr val="093B37"/>
                            </a:solidFill>
                            <a:latin typeface="Cambria Math" panose="02040503050406030204" pitchFamily="18" charset="0"/>
                            <a:cs typeface="Verdana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sz="2000" i="1">
                                <a:solidFill>
                                  <a:srgbClr val="093B37"/>
                                </a:solidFill>
                                <a:latin typeface="Cambria Math" panose="02040503050406030204" pitchFamily="18" charset="0"/>
                                <a:cs typeface="Verdana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sz="2000" i="1">
                                    <a:solidFill>
                                      <a:srgbClr val="093B37"/>
                                    </a:solidFill>
                                    <a:latin typeface="Cambria Math" panose="02040503050406030204" pitchFamily="18" charset="0"/>
                                    <a:cs typeface="Verdana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sz="2000" i="1">
                                        <a:solidFill>
                                          <a:srgbClr val="093B37"/>
                                        </a:solidFill>
                                        <a:latin typeface="Cambria Math" panose="02040503050406030204" pitchFamily="18" charset="0"/>
                                        <a:cs typeface="Verdana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i="1">
                                        <a:solidFill>
                                          <a:srgbClr val="093B37"/>
                                        </a:solidFill>
                                        <a:latin typeface="Cambria Math" panose="02040503050406030204" pitchFamily="18" charset="0"/>
                                        <a:cs typeface="Verdana"/>
                                      </a:rPr>
                                      <m:t>𝑢</m:t>
                                    </m:r>
                                  </m:e>
                                  <m:sub>
                                    <m:r>
                                      <a:rPr lang="en-US" sz="2000" i="1">
                                        <a:solidFill>
                                          <a:srgbClr val="093B37"/>
                                        </a:solidFill>
                                        <a:latin typeface="Cambria Math" panose="02040503050406030204" pitchFamily="18" charset="0"/>
                                        <a:cs typeface="Verdana"/>
                                      </a:rPr>
                                      <m:t>2</m:t>
                                    </m:r>
                                  </m:sub>
                                </m:sSub>
                                <m:d>
                                  <m:dPr>
                                    <m:ctrlPr>
                                      <a:rPr lang="en-US" sz="2000" i="1">
                                        <a:solidFill>
                                          <a:srgbClr val="093B37"/>
                                        </a:solidFill>
                                        <a:latin typeface="Cambria Math" panose="02040503050406030204" pitchFamily="18" charset="0"/>
                                        <a:cs typeface="Verdana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2000" i="1">
                                        <a:solidFill>
                                          <a:srgbClr val="093B37"/>
                                        </a:solidFill>
                                        <a:latin typeface="Cambria Math" panose="02040503050406030204" pitchFamily="18" charset="0"/>
                                        <a:cs typeface="Verdana"/>
                                      </a:rPr>
                                      <m:t>𝑡</m:t>
                                    </m:r>
                                  </m:e>
                                </m:d>
                                <m:r>
                                  <a:rPr lang="en-US" sz="2000" i="1">
                                    <a:solidFill>
                                      <a:srgbClr val="093B37"/>
                                    </a:solidFill>
                                    <a:latin typeface="Cambria Math" panose="02040503050406030204" pitchFamily="18" charset="0"/>
                                    <a:cs typeface="Verdana"/>
                                  </a:rPr>
                                  <m:t>− </m:t>
                                </m:r>
                                <m:sSub>
                                  <m:sSubPr>
                                    <m:ctrlPr>
                                      <a:rPr lang="en-US" sz="2000" i="1">
                                        <a:solidFill>
                                          <a:srgbClr val="093B37"/>
                                        </a:solidFill>
                                        <a:latin typeface="Cambria Math" panose="02040503050406030204" pitchFamily="18" charset="0"/>
                                        <a:cs typeface="Verdana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i="1">
                                        <a:solidFill>
                                          <a:srgbClr val="093B37"/>
                                        </a:solidFill>
                                        <a:latin typeface="Cambria Math" panose="02040503050406030204" pitchFamily="18" charset="0"/>
                                        <a:cs typeface="Verdana"/>
                                      </a:rPr>
                                      <m:t>𝑢</m:t>
                                    </m:r>
                                  </m:e>
                                  <m:sub>
                                    <m:r>
                                      <a:rPr lang="en-US" sz="2000" i="1">
                                        <a:solidFill>
                                          <a:srgbClr val="093B37"/>
                                        </a:solidFill>
                                        <a:latin typeface="Cambria Math" panose="02040503050406030204" pitchFamily="18" charset="0"/>
                                        <a:cs typeface="Verdana"/>
                                      </a:rPr>
                                      <m:t>1</m:t>
                                    </m:r>
                                  </m:sub>
                                </m:sSub>
                                <m:d>
                                  <m:dPr>
                                    <m:ctrlPr>
                                      <a:rPr lang="en-US" sz="2000" i="1">
                                        <a:solidFill>
                                          <a:srgbClr val="093B37"/>
                                        </a:solidFill>
                                        <a:latin typeface="Cambria Math" panose="02040503050406030204" pitchFamily="18" charset="0"/>
                                        <a:cs typeface="Verdana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2000" i="1">
                                        <a:solidFill>
                                          <a:srgbClr val="093B37"/>
                                        </a:solidFill>
                                        <a:latin typeface="Cambria Math" panose="02040503050406030204" pitchFamily="18" charset="0"/>
                                        <a:cs typeface="Verdana"/>
                                      </a:rPr>
                                      <m:t>𝑡</m:t>
                                    </m:r>
                                  </m:e>
                                </m:d>
                              </m:e>
                            </m:d>
                          </m:e>
                          <m:sup>
                            <m:r>
                              <a:rPr lang="en-US" sz="2000" i="1">
                                <a:solidFill>
                                  <a:srgbClr val="093B37"/>
                                </a:solidFill>
                                <a:latin typeface="Cambria Math" panose="02040503050406030204" pitchFamily="18" charset="0"/>
                                <a:cs typeface="Verdana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sz="2000" i="1">
                            <a:solidFill>
                              <a:srgbClr val="093B37"/>
                            </a:solidFill>
                            <a:latin typeface="Cambria Math" panose="02040503050406030204" pitchFamily="18" charset="0"/>
                            <a:cs typeface="Verdana"/>
                          </a:rPr>
                          <m:t>2</m:t>
                        </m:r>
                        <m:sSubSup>
                          <m:sSubSupPr>
                            <m:ctrlPr>
                              <a:rPr lang="en-US" sz="2000" i="1">
                                <a:solidFill>
                                  <a:srgbClr val="093B37"/>
                                </a:solidFill>
                                <a:latin typeface="Cambria Math" panose="02040503050406030204" pitchFamily="18" charset="0"/>
                                <a:cs typeface="Verdana"/>
                              </a:rPr>
                            </m:ctrlPr>
                          </m:sSubSupPr>
                          <m:e>
                            <m:r>
                              <a:rPr lang="en-US" sz="2000" i="1">
                                <a:solidFill>
                                  <a:srgbClr val="093B37"/>
                                </a:solidFill>
                                <a:latin typeface="Cambria Math" panose="02040503050406030204" pitchFamily="18" charset="0"/>
                                <a:cs typeface="Verdana"/>
                              </a:rPr>
                              <m:t>𝑎</m:t>
                            </m:r>
                          </m:e>
                          <m:sub>
                            <m:r>
                              <a:rPr lang="en-US" sz="2000" i="1">
                                <a:solidFill>
                                  <a:srgbClr val="093B37"/>
                                </a:solidFill>
                                <a:latin typeface="Cambria Math" panose="02040503050406030204" pitchFamily="18" charset="0"/>
                                <a:cs typeface="Verdana"/>
                              </a:rPr>
                              <m:t>2</m:t>
                            </m:r>
                          </m:sub>
                          <m:sup>
                            <m:r>
                              <a:rPr lang="en-US" sz="2000" i="1">
                                <a:solidFill>
                                  <a:srgbClr val="093B37"/>
                                </a:solidFill>
                                <a:latin typeface="Cambria Math" panose="02040503050406030204" pitchFamily="18" charset="0"/>
                                <a:cs typeface="Verdana"/>
                              </a:rPr>
                              <m:t>′</m:t>
                            </m:r>
                          </m:sup>
                        </m:sSubSup>
                        <m:d>
                          <m:dPr>
                            <m:ctrlPr>
                              <a:rPr lang="en-US" sz="2000" i="1">
                                <a:solidFill>
                                  <a:srgbClr val="093B37"/>
                                </a:solidFill>
                                <a:latin typeface="Cambria Math" panose="02040503050406030204" pitchFamily="18" charset="0"/>
                                <a:cs typeface="Verdana"/>
                              </a:rPr>
                            </m:ctrlPr>
                          </m:dPr>
                          <m:e>
                            <m:r>
                              <a:rPr lang="en-US" sz="2000" i="1">
                                <a:solidFill>
                                  <a:srgbClr val="093B37"/>
                                </a:solidFill>
                                <a:latin typeface="Cambria Math" panose="02040503050406030204" pitchFamily="18" charset="0"/>
                                <a:cs typeface="Verdana"/>
                              </a:rPr>
                              <m:t>𝑡</m:t>
                            </m:r>
                          </m:e>
                        </m:d>
                      </m:den>
                    </m:f>
                  </m:oMath>
                </a14:m>
                <a:r>
                  <a:rPr lang="en-US" sz="2000" i="1" dirty="0">
                    <a:solidFill>
                      <a:srgbClr val="093B37"/>
                    </a:solidFill>
                    <a:latin typeface="Verdana"/>
                    <a:cs typeface="Verdana"/>
                  </a:rPr>
                  <a:t>	</a:t>
                </a:r>
              </a:p>
              <a:p>
                <a:r>
                  <a:rPr lang="x-none" sz="2000" i="1" dirty="0">
                    <a:solidFill>
                      <a:srgbClr val="093B37"/>
                    </a:solidFill>
                    <a:latin typeface="Verdana"/>
                    <a:cs typeface="Verdana"/>
                  </a:rPr>
                  <a:t>Else</a:t>
                </a:r>
                <a:r>
                  <a:rPr lang="en-US" sz="2000" i="1" dirty="0">
                    <a:solidFill>
                      <a:srgbClr val="093B37"/>
                    </a:solidFill>
                    <a:latin typeface="Verdana"/>
                    <a:cs typeface="Verdana"/>
                  </a:rPr>
                  <a:t> if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solidFill>
                              <a:srgbClr val="093B37"/>
                            </a:solidFill>
                            <a:latin typeface="Cambria Math" panose="02040503050406030204" pitchFamily="18" charset="0"/>
                            <a:cs typeface="Verdana"/>
                          </a:rPr>
                        </m:ctrlPr>
                      </m:sSubPr>
                      <m:e>
                        <m:r>
                          <a:rPr lang="en-US" sz="2000" i="1">
                            <a:solidFill>
                              <a:srgbClr val="093B37"/>
                            </a:solidFill>
                            <a:latin typeface="Cambria Math" panose="02040503050406030204" pitchFamily="18" charset="0"/>
                            <a:cs typeface="Verdana"/>
                          </a:rPr>
                          <m:t>𝑢</m:t>
                        </m:r>
                      </m:e>
                      <m:sub>
                        <m:r>
                          <a:rPr lang="en-US" sz="2000" i="1">
                            <a:solidFill>
                              <a:srgbClr val="093B37"/>
                            </a:solidFill>
                            <a:latin typeface="Cambria Math" panose="02040503050406030204" pitchFamily="18" charset="0"/>
                            <a:cs typeface="Verdana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en-US" sz="2000" i="1">
                            <a:solidFill>
                              <a:srgbClr val="093B37"/>
                            </a:solidFill>
                            <a:latin typeface="Cambria Math" panose="02040503050406030204" pitchFamily="18" charset="0"/>
                            <a:cs typeface="Verdana"/>
                          </a:rPr>
                        </m:ctrlPr>
                      </m:dPr>
                      <m:e>
                        <m:r>
                          <a:rPr lang="en-US" sz="2000" i="1">
                            <a:solidFill>
                              <a:srgbClr val="093B37"/>
                            </a:solidFill>
                            <a:latin typeface="Cambria Math" panose="02040503050406030204" pitchFamily="18" charset="0"/>
                            <a:cs typeface="Verdana"/>
                          </a:rPr>
                          <m:t>𝑡</m:t>
                        </m:r>
                        <m:r>
                          <a:rPr lang="en-US" sz="2000" i="1">
                            <a:solidFill>
                              <a:srgbClr val="093B37"/>
                            </a:solidFill>
                            <a:latin typeface="Cambria Math" panose="02040503050406030204" pitchFamily="18" charset="0"/>
                            <a:cs typeface="Verdana"/>
                          </a:rPr>
                          <m:t>+</m:t>
                        </m:r>
                        <m:r>
                          <a:rPr lang="el-GR" sz="2000" i="1">
                            <a:solidFill>
                              <a:srgbClr val="093B37"/>
                            </a:solidFill>
                            <a:latin typeface="Cambria Math" panose="02040503050406030204" pitchFamily="18" charset="0"/>
                            <a:cs typeface="Verdana"/>
                          </a:rPr>
                          <m:t>𝜏</m:t>
                        </m:r>
                      </m:e>
                    </m:d>
                    <m:r>
                      <a:rPr lang="x-none" sz="2000" i="1">
                        <a:solidFill>
                          <a:srgbClr val="093B37"/>
                        </a:solidFill>
                        <a:latin typeface="Cambria Math" panose="02040503050406030204" pitchFamily="18" charset="0"/>
                        <a:cs typeface="Verdana"/>
                      </a:rPr>
                      <m:t>&gt;</m:t>
                    </m:r>
                    <m:sSub>
                      <m:sSubPr>
                        <m:ctrlPr>
                          <a:rPr lang="en-US" sz="2000" i="1">
                            <a:solidFill>
                              <a:srgbClr val="093B37"/>
                            </a:solidFill>
                            <a:latin typeface="Cambria Math" panose="02040503050406030204" pitchFamily="18" charset="0"/>
                            <a:cs typeface="Verdana"/>
                          </a:rPr>
                        </m:ctrlPr>
                      </m:sSubPr>
                      <m:e>
                        <m:r>
                          <a:rPr lang="el-GR" sz="2000" i="1">
                            <a:solidFill>
                              <a:srgbClr val="093B37"/>
                            </a:solidFill>
                            <a:latin typeface="Cambria Math" panose="02040503050406030204" pitchFamily="18" charset="0"/>
                            <a:cs typeface="Verdana"/>
                          </a:rPr>
                          <m:t>𝑢</m:t>
                        </m:r>
                      </m:e>
                      <m:sub>
                        <m:r>
                          <a:rPr lang="x-none" sz="2000" i="1">
                            <a:solidFill>
                              <a:srgbClr val="093B37"/>
                            </a:solidFill>
                            <a:latin typeface="Cambria Math" panose="02040503050406030204" pitchFamily="18" charset="0"/>
                            <a:cs typeface="Verdana"/>
                          </a:rPr>
                          <m:t>1</m:t>
                        </m:r>
                      </m:sub>
                    </m:sSub>
                    <m:r>
                      <a:rPr lang="x-none" sz="2000" i="1">
                        <a:solidFill>
                          <a:srgbClr val="093B37"/>
                        </a:solidFill>
                        <a:latin typeface="Cambria Math" panose="02040503050406030204" pitchFamily="18" charset="0"/>
                        <a:cs typeface="Verdana"/>
                      </a:rPr>
                      <m:t>(</m:t>
                    </m:r>
                    <m:r>
                      <a:rPr lang="el-GR" sz="2000" i="1">
                        <a:solidFill>
                          <a:srgbClr val="093B37"/>
                        </a:solidFill>
                        <a:latin typeface="Cambria Math" panose="02040503050406030204" pitchFamily="18" charset="0"/>
                        <a:cs typeface="Verdana"/>
                      </a:rPr>
                      <m:t>𝑡</m:t>
                    </m:r>
                    <m:r>
                      <a:rPr lang="x-none" sz="2000" i="1">
                        <a:solidFill>
                          <a:srgbClr val="093B37"/>
                        </a:solidFill>
                        <a:latin typeface="Cambria Math" panose="02040503050406030204" pitchFamily="18" charset="0"/>
                        <a:cs typeface="Verdana"/>
                      </a:rPr>
                      <m:t>)</m:t>
                    </m:r>
                  </m:oMath>
                </a14:m>
                <a:r>
                  <a:rPr lang="x-none" sz="2000" i="1" dirty="0">
                    <a:solidFill>
                      <a:srgbClr val="093B37"/>
                    </a:solidFill>
                    <a:latin typeface="Verdana"/>
                    <a:cs typeface="Verdana"/>
                  </a:rPr>
                  <a:t>:</a:t>
                </a:r>
                <a:endParaRPr lang="en-US" sz="2000" i="1" dirty="0">
                  <a:solidFill>
                    <a:srgbClr val="093B37"/>
                  </a:solidFill>
                  <a:latin typeface="Verdana"/>
                  <a:cs typeface="Verdana"/>
                </a:endParaRPr>
              </a:p>
              <a:p>
                <a:r>
                  <a:rPr lang="en-US" sz="2000" i="1" dirty="0">
                    <a:solidFill>
                      <a:srgbClr val="093B37"/>
                    </a:solidFill>
                    <a:latin typeface="Verdana"/>
                    <a:cs typeface="Verdana"/>
                  </a:rPr>
                  <a:t>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solidFill>
                              <a:srgbClr val="093B37"/>
                            </a:solidFill>
                            <a:latin typeface="Cambria Math" panose="02040503050406030204" pitchFamily="18" charset="0"/>
                            <a:cs typeface="Verdana"/>
                          </a:rPr>
                        </m:ctrlPr>
                      </m:sSubPr>
                      <m:e>
                        <m:r>
                          <a:rPr lang="en-US" sz="2000" i="1">
                            <a:solidFill>
                              <a:srgbClr val="093B37"/>
                            </a:solidFill>
                            <a:latin typeface="Cambria Math" panose="02040503050406030204" pitchFamily="18" charset="0"/>
                            <a:cs typeface="Verdana"/>
                          </a:rPr>
                          <m:t>𝑑</m:t>
                        </m:r>
                      </m:e>
                      <m:sub>
                        <m:r>
                          <a:rPr lang="en-US" sz="2000" i="1">
                            <a:solidFill>
                              <a:srgbClr val="093B37"/>
                            </a:solidFill>
                            <a:latin typeface="Cambria Math" panose="02040503050406030204" pitchFamily="18" charset="0"/>
                            <a:cs typeface="Verdana"/>
                          </a:rPr>
                          <m:t>𝑛𝑒𝑤</m:t>
                        </m:r>
                      </m:sub>
                    </m:sSub>
                    <m:r>
                      <a:rPr lang="en-US" sz="2000" i="1">
                        <a:solidFill>
                          <a:srgbClr val="093B37"/>
                        </a:solidFill>
                        <a:latin typeface="Cambria Math" panose="02040503050406030204" pitchFamily="18" charset="0"/>
                        <a:cs typeface="Verdana"/>
                      </a:rPr>
                      <m:t>=</m:t>
                    </m:r>
                    <m:d>
                      <m:dPr>
                        <m:ctrlPr>
                          <a:rPr lang="en-US" sz="2000" i="1">
                            <a:solidFill>
                              <a:srgbClr val="093B37"/>
                            </a:solidFill>
                            <a:latin typeface="Cambria Math" panose="02040503050406030204" pitchFamily="18" charset="0"/>
                            <a:cs typeface="Verdana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sz="2000" i="1">
                                <a:solidFill>
                                  <a:srgbClr val="093B37"/>
                                </a:solidFill>
                                <a:latin typeface="Cambria Math" panose="02040503050406030204" pitchFamily="18" charset="0"/>
                                <a:cs typeface="Verdana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sz="2000" i="1">
                                    <a:solidFill>
                                      <a:srgbClr val="093B37"/>
                                    </a:solidFill>
                                    <a:latin typeface="Cambria Math" panose="02040503050406030204" pitchFamily="18" charset="0"/>
                                    <a:cs typeface="Verdana"/>
                                  </a:rPr>
                                </m:ctrlPr>
                              </m:sSubPr>
                              <m:e>
                                <m:r>
                                  <a:rPr lang="en-US" sz="2000" i="1">
                                    <a:solidFill>
                                      <a:srgbClr val="093B37"/>
                                    </a:solidFill>
                                    <a:latin typeface="Cambria Math" panose="02040503050406030204" pitchFamily="18" charset="0"/>
                                    <a:cs typeface="Verdana"/>
                                  </a:rPr>
                                  <m:t>(</m:t>
                                </m:r>
                                <m:r>
                                  <a:rPr lang="en-US" sz="2000" i="1">
                                    <a:solidFill>
                                      <a:srgbClr val="093B37"/>
                                    </a:solidFill>
                                    <a:latin typeface="Cambria Math" panose="02040503050406030204" pitchFamily="18" charset="0"/>
                                    <a:cs typeface="Verdana"/>
                                  </a:rPr>
                                  <m:t>𝑢</m:t>
                                </m:r>
                              </m:e>
                              <m:sub>
                                <m:r>
                                  <a:rPr lang="en-US" sz="2000" i="1">
                                    <a:solidFill>
                                      <a:srgbClr val="093B37"/>
                                    </a:solidFill>
                                    <a:latin typeface="Cambria Math" panose="02040503050406030204" pitchFamily="18" charset="0"/>
                                    <a:cs typeface="Verdana"/>
                                  </a:rPr>
                                  <m:t>2</m:t>
                                </m:r>
                              </m:sub>
                            </m:sSub>
                            <m:d>
                              <m:dPr>
                                <m:ctrlPr>
                                  <a:rPr lang="en-US" sz="2000" i="1">
                                    <a:solidFill>
                                      <a:srgbClr val="093B37"/>
                                    </a:solidFill>
                                    <a:latin typeface="Cambria Math" panose="02040503050406030204" pitchFamily="18" charset="0"/>
                                    <a:cs typeface="Verdana"/>
                                  </a:rPr>
                                </m:ctrlPr>
                              </m:dPr>
                              <m:e>
                                <m:r>
                                  <a:rPr lang="en-US" sz="2000" i="1">
                                    <a:solidFill>
                                      <a:srgbClr val="093B37"/>
                                    </a:solidFill>
                                    <a:latin typeface="Cambria Math" panose="02040503050406030204" pitchFamily="18" charset="0"/>
                                    <a:cs typeface="Verdana"/>
                                  </a:rPr>
                                  <m:t>𝑡</m:t>
                                </m:r>
                              </m:e>
                            </m:d>
                            <m:r>
                              <a:rPr lang="en-US" sz="2000" i="1">
                                <a:solidFill>
                                  <a:srgbClr val="093B37"/>
                                </a:solidFill>
                                <a:latin typeface="Cambria Math" panose="02040503050406030204" pitchFamily="18" charset="0"/>
                                <a:cs typeface="Verdana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en-US" sz="2000" i="1">
                                    <a:solidFill>
                                      <a:srgbClr val="093B37"/>
                                    </a:solidFill>
                                    <a:latin typeface="Cambria Math" panose="02040503050406030204" pitchFamily="18" charset="0"/>
                                    <a:cs typeface="Verdana"/>
                                  </a:rPr>
                                </m:ctrlPr>
                              </m:sSubPr>
                              <m:e>
                                <m:r>
                                  <a:rPr lang="en-US" sz="2000" i="1">
                                    <a:solidFill>
                                      <a:srgbClr val="093B37"/>
                                    </a:solidFill>
                                    <a:latin typeface="Cambria Math" panose="02040503050406030204" pitchFamily="18" charset="0"/>
                                    <a:cs typeface="Verdana"/>
                                  </a:rPr>
                                  <m:t>𝑢</m:t>
                                </m:r>
                              </m:e>
                              <m:sub>
                                <m:r>
                                  <a:rPr lang="en-US" sz="2000" i="1">
                                    <a:solidFill>
                                      <a:srgbClr val="093B37"/>
                                    </a:solidFill>
                                    <a:latin typeface="Cambria Math" panose="02040503050406030204" pitchFamily="18" charset="0"/>
                                    <a:cs typeface="Verdana"/>
                                  </a:rPr>
                                  <m:t>2</m:t>
                                </m:r>
                              </m:sub>
                            </m:sSub>
                            <m:d>
                              <m:dPr>
                                <m:ctrlPr>
                                  <a:rPr lang="en-US" sz="2000" i="1">
                                    <a:solidFill>
                                      <a:srgbClr val="093B37"/>
                                    </a:solidFill>
                                    <a:latin typeface="Cambria Math" panose="02040503050406030204" pitchFamily="18" charset="0"/>
                                    <a:cs typeface="Verdana"/>
                                  </a:rPr>
                                </m:ctrlPr>
                              </m:dPr>
                              <m:e>
                                <m:r>
                                  <a:rPr lang="en-US" sz="2000" i="1">
                                    <a:solidFill>
                                      <a:srgbClr val="093B37"/>
                                    </a:solidFill>
                                    <a:latin typeface="Cambria Math" panose="02040503050406030204" pitchFamily="18" charset="0"/>
                                    <a:cs typeface="Verdana"/>
                                  </a:rPr>
                                  <m:t>𝑡</m:t>
                                </m:r>
                                <m:r>
                                  <a:rPr lang="en-US" sz="2000" i="1">
                                    <a:solidFill>
                                      <a:srgbClr val="093B37"/>
                                    </a:solidFill>
                                    <a:latin typeface="Cambria Math" panose="02040503050406030204" pitchFamily="18" charset="0"/>
                                    <a:cs typeface="Verdana"/>
                                  </a:rPr>
                                  <m:t>+</m:t>
                                </m:r>
                                <m:r>
                                  <a:rPr lang="el-GR" sz="2000" i="1">
                                    <a:solidFill>
                                      <a:srgbClr val="093B37"/>
                                    </a:solidFill>
                                    <a:latin typeface="Cambria Math" panose="02040503050406030204" pitchFamily="18" charset="0"/>
                                    <a:cs typeface="Verdana"/>
                                  </a:rPr>
                                  <m:t>𝜏</m:t>
                                </m:r>
                              </m:e>
                            </m:d>
                            <m:r>
                              <a:rPr lang="en-US" sz="2000" i="1">
                                <a:solidFill>
                                  <a:srgbClr val="093B37"/>
                                </a:solidFill>
                                <a:latin typeface="Cambria Math" panose="02040503050406030204" pitchFamily="18" charset="0"/>
                                <a:cs typeface="Verdana"/>
                              </a:rPr>
                              <m:t>)</m:t>
                            </m:r>
                          </m:num>
                          <m:den>
                            <m:r>
                              <a:rPr lang="en-US" sz="2000" i="1">
                                <a:solidFill>
                                  <a:srgbClr val="093B37"/>
                                </a:solidFill>
                                <a:latin typeface="Cambria Math" panose="02040503050406030204" pitchFamily="18" charset="0"/>
                                <a:cs typeface="Verdana"/>
                              </a:rPr>
                              <m:t>2</m:t>
                            </m:r>
                          </m:den>
                        </m:f>
                        <m:r>
                          <a:rPr lang="en-US" sz="2000" i="1">
                            <a:solidFill>
                              <a:srgbClr val="093B37"/>
                            </a:solidFill>
                            <a:latin typeface="Cambria Math" panose="02040503050406030204" pitchFamily="18" charset="0"/>
                            <a:cs typeface="Verdana"/>
                          </a:rPr>
                          <m:t>− </m:t>
                        </m:r>
                        <m:sSub>
                          <m:sSubPr>
                            <m:ctrlPr>
                              <a:rPr lang="en-US" sz="2000" i="1">
                                <a:solidFill>
                                  <a:srgbClr val="093B37"/>
                                </a:solidFill>
                                <a:latin typeface="Cambria Math" panose="02040503050406030204" pitchFamily="18" charset="0"/>
                                <a:cs typeface="Verdana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solidFill>
                                  <a:srgbClr val="093B37"/>
                                </a:solidFill>
                                <a:latin typeface="Cambria Math" panose="02040503050406030204" pitchFamily="18" charset="0"/>
                                <a:cs typeface="Verdana"/>
                              </a:rPr>
                              <m:t>𝑢</m:t>
                            </m:r>
                          </m:e>
                          <m:sub>
                            <m:r>
                              <a:rPr lang="en-US" sz="2000" i="1">
                                <a:solidFill>
                                  <a:srgbClr val="093B37"/>
                                </a:solidFill>
                                <a:latin typeface="Cambria Math" panose="02040503050406030204" pitchFamily="18" charset="0"/>
                                <a:cs typeface="Verdana"/>
                              </a:rPr>
                              <m:t>1</m:t>
                            </m:r>
                          </m:sub>
                        </m:sSub>
                        <m:d>
                          <m:dPr>
                            <m:ctrlPr>
                              <a:rPr lang="en-US" sz="2000" i="1">
                                <a:solidFill>
                                  <a:srgbClr val="093B37"/>
                                </a:solidFill>
                                <a:latin typeface="Cambria Math" panose="02040503050406030204" pitchFamily="18" charset="0"/>
                                <a:cs typeface="Verdana"/>
                              </a:rPr>
                            </m:ctrlPr>
                          </m:dPr>
                          <m:e>
                            <m:r>
                              <a:rPr lang="en-US" sz="2000" i="1">
                                <a:solidFill>
                                  <a:srgbClr val="093B37"/>
                                </a:solidFill>
                                <a:latin typeface="Cambria Math" panose="02040503050406030204" pitchFamily="18" charset="0"/>
                                <a:cs typeface="Verdana"/>
                              </a:rPr>
                              <m:t>𝑡</m:t>
                            </m:r>
                          </m:e>
                        </m:d>
                      </m:e>
                    </m:d>
                    <m:r>
                      <a:rPr lang="el-GR" sz="2000" i="1">
                        <a:solidFill>
                          <a:srgbClr val="093B37"/>
                        </a:solidFill>
                        <a:latin typeface="Cambria Math" panose="02040503050406030204" pitchFamily="18" charset="0"/>
                        <a:cs typeface="Verdana"/>
                      </a:rPr>
                      <m:t>𝜏</m:t>
                    </m:r>
                  </m:oMath>
                </a14:m>
                <a:r>
                  <a:rPr lang="en-US" sz="2000" i="1" dirty="0">
                    <a:solidFill>
                      <a:srgbClr val="093B37"/>
                    </a:solidFill>
                    <a:latin typeface="Verdana"/>
                    <a:cs typeface="Verdana"/>
                  </a:rPr>
                  <a:t>	</a:t>
                </a:r>
              </a:p>
              <a:p>
                <a:r>
                  <a:rPr lang="en-US" sz="2000" i="1" dirty="0">
                    <a:solidFill>
                      <a:srgbClr val="093B37"/>
                    </a:solidFill>
                    <a:latin typeface="Verdana"/>
                    <a:cs typeface="Verdana"/>
                  </a:rPr>
                  <a:t>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solidFill>
                              <a:srgbClr val="093B37"/>
                            </a:solidFill>
                            <a:latin typeface="Cambria Math" panose="02040503050406030204" pitchFamily="18" charset="0"/>
                            <a:cs typeface="Verdana"/>
                          </a:rPr>
                        </m:ctrlPr>
                      </m:sSubPr>
                      <m:e>
                        <m:r>
                          <a:rPr lang="en-US" sz="2000" i="1">
                            <a:solidFill>
                              <a:srgbClr val="093B37"/>
                            </a:solidFill>
                            <a:latin typeface="Cambria Math" panose="02040503050406030204" pitchFamily="18" charset="0"/>
                            <a:cs typeface="Verdana"/>
                          </a:rPr>
                          <m:t>𝑑</m:t>
                        </m:r>
                      </m:e>
                      <m:sub>
                        <m:r>
                          <a:rPr lang="en-US" sz="2000" i="1">
                            <a:solidFill>
                              <a:srgbClr val="093B37"/>
                            </a:solidFill>
                            <a:latin typeface="Cambria Math" panose="02040503050406030204" pitchFamily="18" charset="0"/>
                            <a:cs typeface="Verdana"/>
                          </a:rPr>
                          <m:t>𝑠𝑎𝑓𝑒</m:t>
                        </m:r>
                      </m:sub>
                    </m:sSub>
                    <m:d>
                      <m:dPr>
                        <m:ctrlPr>
                          <a:rPr lang="en-US" sz="2000" i="1">
                            <a:solidFill>
                              <a:srgbClr val="093B37"/>
                            </a:solidFill>
                            <a:latin typeface="Cambria Math" panose="02040503050406030204" pitchFamily="18" charset="0"/>
                            <a:cs typeface="Verdana"/>
                          </a:rPr>
                        </m:ctrlPr>
                      </m:dPr>
                      <m:e>
                        <m:r>
                          <a:rPr lang="en-US" sz="2000" i="1">
                            <a:solidFill>
                              <a:srgbClr val="093B37"/>
                            </a:solidFill>
                            <a:latin typeface="Cambria Math" panose="02040503050406030204" pitchFamily="18" charset="0"/>
                            <a:cs typeface="Verdana"/>
                          </a:rPr>
                          <m:t>𝑡</m:t>
                        </m:r>
                      </m:e>
                    </m:d>
                    <m:r>
                      <a:rPr lang="en-US" sz="2000" i="1">
                        <a:solidFill>
                          <a:srgbClr val="093B37"/>
                        </a:solidFill>
                        <a:latin typeface="Cambria Math" panose="02040503050406030204" pitchFamily="18" charset="0"/>
                        <a:cs typeface="Verdana"/>
                      </a:rPr>
                      <m:t>=</m:t>
                    </m:r>
                    <m:sSub>
                      <m:sSubPr>
                        <m:ctrlPr>
                          <a:rPr lang="en-US" sz="2000" i="1">
                            <a:solidFill>
                              <a:srgbClr val="093B37"/>
                            </a:solidFill>
                            <a:latin typeface="Cambria Math" panose="02040503050406030204" pitchFamily="18" charset="0"/>
                            <a:cs typeface="Verdana"/>
                          </a:rPr>
                        </m:ctrlPr>
                      </m:sSubPr>
                      <m:e>
                        <m:r>
                          <a:rPr lang="en-US" sz="2000" i="1">
                            <a:solidFill>
                              <a:srgbClr val="093B37"/>
                            </a:solidFill>
                            <a:latin typeface="Cambria Math" panose="02040503050406030204" pitchFamily="18" charset="0"/>
                            <a:cs typeface="Verdana"/>
                          </a:rPr>
                          <m:t>𝑑</m:t>
                        </m:r>
                      </m:e>
                      <m:sub>
                        <m:r>
                          <a:rPr lang="en-US" sz="2000" i="1">
                            <a:solidFill>
                              <a:srgbClr val="093B37"/>
                            </a:solidFill>
                            <a:latin typeface="Cambria Math" panose="02040503050406030204" pitchFamily="18" charset="0"/>
                            <a:cs typeface="Verdana"/>
                          </a:rPr>
                          <m:t>𝑛𝑒𝑤</m:t>
                        </m:r>
                      </m:sub>
                    </m:sSub>
                    <m:r>
                      <a:rPr lang="en-US" sz="2000" i="1">
                        <a:solidFill>
                          <a:srgbClr val="093B37"/>
                        </a:solidFill>
                        <a:latin typeface="Cambria Math" panose="02040503050406030204" pitchFamily="18" charset="0"/>
                        <a:cs typeface="Verdana"/>
                      </a:rPr>
                      <m:t>+</m:t>
                    </m:r>
                    <m:f>
                      <m:fPr>
                        <m:ctrlPr>
                          <a:rPr lang="en-US" sz="2000" i="1">
                            <a:solidFill>
                              <a:srgbClr val="093B37"/>
                            </a:solidFill>
                            <a:latin typeface="Cambria Math" panose="02040503050406030204" pitchFamily="18" charset="0"/>
                            <a:cs typeface="Verdana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sz="2000" i="1">
                                <a:solidFill>
                                  <a:srgbClr val="093B37"/>
                                </a:solidFill>
                                <a:latin typeface="Cambria Math" panose="02040503050406030204" pitchFamily="18" charset="0"/>
                                <a:cs typeface="Verdana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sz="2000" i="1">
                                    <a:solidFill>
                                      <a:srgbClr val="093B37"/>
                                    </a:solidFill>
                                    <a:latin typeface="Cambria Math" panose="02040503050406030204" pitchFamily="18" charset="0"/>
                                    <a:cs typeface="Verdana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sz="2000" i="1">
                                        <a:solidFill>
                                          <a:srgbClr val="093B37"/>
                                        </a:solidFill>
                                        <a:latin typeface="Cambria Math" panose="02040503050406030204" pitchFamily="18" charset="0"/>
                                        <a:cs typeface="Verdana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i="1">
                                        <a:solidFill>
                                          <a:srgbClr val="093B37"/>
                                        </a:solidFill>
                                        <a:latin typeface="Cambria Math" panose="02040503050406030204" pitchFamily="18" charset="0"/>
                                        <a:cs typeface="Verdana"/>
                                      </a:rPr>
                                      <m:t>𝑢</m:t>
                                    </m:r>
                                  </m:e>
                                  <m:sub>
                                    <m:r>
                                      <a:rPr lang="en-US" sz="2000" i="1">
                                        <a:solidFill>
                                          <a:srgbClr val="093B37"/>
                                        </a:solidFill>
                                        <a:latin typeface="Cambria Math" panose="02040503050406030204" pitchFamily="18" charset="0"/>
                                        <a:cs typeface="Verdana"/>
                                      </a:rPr>
                                      <m:t>2</m:t>
                                    </m:r>
                                  </m:sub>
                                </m:sSub>
                                <m:d>
                                  <m:dPr>
                                    <m:ctrlPr>
                                      <a:rPr lang="en-US" sz="2000" i="1">
                                        <a:solidFill>
                                          <a:srgbClr val="093B37"/>
                                        </a:solidFill>
                                        <a:latin typeface="Cambria Math" panose="02040503050406030204" pitchFamily="18" charset="0"/>
                                        <a:cs typeface="Verdana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2000" i="1">
                                        <a:solidFill>
                                          <a:srgbClr val="093B37"/>
                                        </a:solidFill>
                                        <a:latin typeface="Cambria Math" panose="02040503050406030204" pitchFamily="18" charset="0"/>
                                        <a:cs typeface="Verdana"/>
                                      </a:rPr>
                                      <m:t>𝑡</m:t>
                                    </m:r>
                                  </m:e>
                                </m:d>
                                <m:r>
                                  <a:rPr lang="en-US" sz="2000" i="1">
                                    <a:solidFill>
                                      <a:srgbClr val="093B37"/>
                                    </a:solidFill>
                                    <a:latin typeface="Cambria Math" panose="02040503050406030204" pitchFamily="18" charset="0"/>
                                    <a:cs typeface="Verdana"/>
                                  </a:rPr>
                                  <m:t>+</m:t>
                                </m:r>
                                <m:sSubSup>
                                  <m:sSubSupPr>
                                    <m:ctrlPr>
                                      <a:rPr lang="en-US" sz="2000" i="1">
                                        <a:solidFill>
                                          <a:srgbClr val="093B37"/>
                                        </a:solidFill>
                                        <a:latin typeface="Cambria Math" panose="02040503050406030204" pitchFamily="18" charset="0"/>
                                        <a:cs typeface="Verdana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2000" i="1">
                                        <a:solidFill>
                                          <a:srgbClr val="093B37"/>
                                        </a:solidFill>
                                        <a:latin typeface="Cambria Math" panose="02040503050406030204" pitchFamily="18" charset="0"/>
                                        <a:cs typeface="Verdana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en-US" sz="2000" i="1">
                                        <a:solidFill>
                                          <a:srgbClr val="093B37"/>
                                        </a:solidFill>
                                        <a:latin typeface="Cambria Math" panose="02040503050406030204" pitchFamily="18" charset="0"/>
                                        <a:cs typeface="Verdana"/>
                                      </a:rPr>
                                      <m:t>2</m:t>
                                    </m:r>
                                  </m:sub>
                                  <m:sup>
                                    <m:r>
                                      <a:rPr lang="en-US" sz="2000" i="1">
                                        <a:solidFill>
                                          <a:srgbClr val="093B37"/>
                                        </a:solidFill>
                                        <a:latin typeface="Cambria Math" panose="02040503050406030204" pitchFamily="18" charset="0"/>
                                        <a:cs typeface="Verdana"/>
                                      </a:rPr>
                                      <m:t>′</m:t>
                                    </m:r>
                                  </m:sup>
                                </m:sSubSup>
                                <m:d>
                                  <m:dPr>
                                    <m:ctrlPr>
                                      <a:rPr lang="en-US" sz="2000" i="1">
                                        <a:solidFill>
                                          <a:srgbClr val="093B37"/>
                                        </a:solidFill>
                                        <a:latin typeface="Cambria Math" panose="02040503050406030204" pitchFamily="18" charset="0"/>
                                        <a:cs typeface="Verdana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2000" i="1">
                                        <a:solidFill>
                                          <a:srgbClr val="093B37"/>
                                        </a:solidFill>
                                        <a:latin typeface="Cambria Math" panose="02040503050406030204" pitchFamily="18" charset="0"/>
                                        <a:cs typeface="Verdana"/>
                                      </a:rPr>
                                      <m:t>𝑡</m:t>
                                    </m:r>
                                  </m:e>
                                </m:d>
                                <m:r>
                                  <a:rPr lang="el-GR" sz="2000" i="1">
                                    <a:solidFill>
                                      <a:srgbClr val="093B37"/>
                                    </a:solidFill>
                                    <a:latin typeface="Cambria Math" panose="02040503050406030204" pitchFamily="18" charset="0"/>
                                    <a:cs typeface="Verdana"/>
                                  </a:rPr>
                                  <m:t>𝜏</m:t>
                                </m:r>
                                <m:r>
                                  <a:rPr lang="en-US" sz="2000" i="1">
                                    <a:solidFill>
                                      <a:srgbClr val="093B37"/>
                                    </a:solidFill>
                                    <a:latin typeface="Cambria Math" panose="02040503050406030204" pitchFamily="18" charset="0"/>
                                    <a:cs typeface="Verdana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lang="en-US" sz="2000" i="1">
                                        <a:solidFill>
                                          <a:srgbClr val="093B37"/>
                                        </a:solidFill>
                                        <a:latin typeface="Cambria Math" panose="02040503050406030204" pitchFamily="18" charset="0"/>
                                        <a:cs typeface="Verdana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i="1">
                                        <a:solidFill>
                                          <a:srgbClr val="093B37"/>
                                        </a:solidFill>
                                        <a:latin typeface="Cambria Math" panose="02040503050406030204" pitchFamily="18" charset="0"/>
                                        <a:cs typeface="Verdana"/>
                                      </a:rPr>
                                      <m:t>𝑢</m:t>
                                    </m:r>
                                  </m:e>
                                  <m:sub>
                                    <m:r>
                                      <a:rPr lang="en-US" sz="2000" i="1">
                                        <a:solidFill>
                                          <a:srgbClr val="093B37"/>
                                        </a:solidFill>
                                        <a:latin typeface="Cambria Math" panose="02040503050406030204" pitchFamily="18" charset="0"/>
                                        <a:cs typeface="Verdana"/>
                                      </a:rPr>
                                      <m:t>1</m:t>
                                    </m:r>
                                  </m:sub>
                                </m:sSub>
                                <m:d>
                                  <m:dPr>
                                    <m:ctrlPr>
                                      <a:rPr lang="en-US" sz="2000" i="1">
                                        <a:solidFill>
                                          <a:srgbClr val="093B37"/>
                                        </a:solidFill>
                                        <a:latin typeface="Cambria Math" panose="02040503050406030204" pitchFamily="18" charset="0"/>
                                        <a:cs typeface="Verdana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2000" i="1">
                                        <a:solidFill>
                                          <a:srgbClr val="093B37"/>
                                        </a:solidFill>
                                        <a:latin typeface="Cambria Math" panose="02040503050406030204" pitchFamily="18" charset="0"/>
                                        <a:cs typeface="Verdana"/>
                                      </a:rPr>
                                      <m:t>𝑡</m:t>
                                    </m:r>
                                  </m:e>
                                </m:d>
                                <m:r>
                                  <a:rPr lang="el-GR" sz="2000" i="1">
                                    <a:solidFill>
                                      <a:srgbClr val="093B37"/>
                                    </a:solidFill>
                                    <a:latin typeface="Cambria Math" panose="02040503050406030204" pitchFamily="18" charset="0"/>
                                    <a:cs typeface="Verdana"/>
                                  </a:rPr>
                                  <m:t> </m:t>
                                </m:r>
                              </m:e>
                            </m:d>
                          </m:e>
                          <m:sup>
                            <m:r>
                              <a:rPr lang="en-US" sz="2000" i="1">
                                <a:solidFill>
                                  <a:srgbClr val="093B37"/>
                                </a:solidFill>
                                <a:latin typeface="Cambria Math" panose="02040503050406030204" pitchFamily="18" charset="0"/>
                                <a:cs typeface="Verdana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sz="2000" i="1">
                            <a:solidFill>
                              <a:srgbClr val="093B37"/>
                            </a:solidFill>
                            <a:latin typeface="Cambria Math" panose="02040503050406030204" pitchFamily="18" charset="0"/>
                            <a:cs typeface="Verdana"/>
                          </a:rPr>
                          <m:t>2</m:t>
                        </m:r>
                        <m:sSub>
                          <m:sSubPr>
                            <m:ctrlPr>
                              <a:rPr lang="en-US" sz="2000" i="1">
                                <a:solidFill>
                                  <a:srgbClr val="093B37"/>
                                </a:solidFill>
                                <a:latin typeface="Cambria Math" panose="02040503050406030204" pitchFamily="18" charset="0"/>
                                <a:cs typeface="Verdana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solidFill>
                                  <a:srgbClr val="093B37"/>
                                </a:solidFill>
                                <a:latin typeface="Cambria Math" panose="02040503050406030204" pitchFamily="18" charset="0"/>
                                <a:cs typeface="Verdana"/>
                              </a:rPr>
                              <m:t>𝑏</m:t>
                            </m:r>
                          </m:e>
                          <m:sub>
                            <m:r>
                              <a:rPr lang="en-US" sz="2000" i="1">
                                <a:solidFill>
                                  <a:srgbClr val="093B37"/>
                                </a:solidFill>
                                <a:latin typeface="Cambria Math" panose="02040503050406030204" pitchFamily="18" charset="0"/>
                                <a:cs typeface="Verdana"/>
                              </a:rPr>
                              <m:t>2</m:t>
                            </m:r>
                            <m:r>
                              <a:rPr lang="en-US" sz="2000" i="1">
                                <a:solidFill>
                                  <a:srgbClr val="093B37"/>
                                </a:solidFill>
                                <a:latin typeface="Cambria Math" panose="02040503050406030204" pitchFamily="18" charset="0"/>
                                <a:cs typeface="Verdana"/>
                              </a:rPr>
                              <m:t>𝑐𝑜𝑚𝑓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sz="2000" i="1" dirty="0">
                    <a:solidFill>
                      <a:srgbClr val="093B37"/>
                    </a:solidFill>
                    <a:latin typeface="Verdana"/>
                    <a:cs typeface="Verdana"/>
                  </a:rPr>
                  <a:t>	</a:t>
                </a:r>
              </a:p>
              <a:p>
                <a:r>
                  <a:rPr lang="en-US" sz="2000" i="1" dirty="0">
                    <a:solidFill>
                      <a:srgbClr val="093B37"/>
                    </a:solidFill>
                    <a:latin typeface="Verdana"/>
                    <a:cs typeface="Verdana"/>
                  </a:rPr>
                  <a:t>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solidFill>
                              <a:srgbClr val="093B37"/>
                            </a:solidFill>
                            <a:latin typeface="Cambria Math" panose="02040503050406030204" pitchFamily="18" charset="0"/>
                            <a:cs typeface="Verdana"/>
                          </a:rPr>
                        </m:ctrlPr>
                      </m:sSubPr>
                      <m:e>
                        <m:r>
                          <a:rPr lang="en-US" sz="2000" i="1">
                            <a:solidFill>
                              <a:srgbClr val="093B37"/>
                            </a:solidFill>
                            <a:latin typeface="Cambria Math" panose="02040503050406030204" pitchFamily="18" charset="0"/>
                            <a:cs typeface="Verdana"/>
                          </a:rPr>
                          <m:t>𝑑</m:t>
                        </m:r>
                      </m:e>
                      <m:sub>
                        <m:r>
                          <a:rPr lang="en-US" sz="2000" i="1">
                            <a:solidFill>
                              <a:srgbClr val="093B37"/>
                            </a:solidFill>
                            <a:latin typeface="Cambria Math" panose="02040503050406030204" pitchFamily="18" charset="0"/>
                            <a:cs typeface="Verdana"/>
                          </a:rPr>
                          <m:t>𝑢𝑛𝑠𝑎𝑓𝑒</m:t>
                        </m:r>
                      </m:sub>
                    </m:sSub>
                    <m:d>
                      <m:dPr>
                        <m:ctrlPr>
                          <a:rPr lang="en-US" sz="2000" i="1">
                            <a:solidFill>
                              <a:srgbClr val="093B37"/>
                            </a:solidFill>
                            <a:latin typeface="Cambria Math" panose="02040503050406030204" pitchFamily="18" charset="0"/>
                            <a:cs typeface="Verdana"/>
                          </a:rPr>
                        </m:ctrlPr>
                      </m:dPr>
                      <m:e>
                        <m:r>
                          <a:rPr lang="en-US" sz="2000" i="1">
                            <a:solidFill>
                              <a:srgbClr val="093B37"/>
                            </a:solidFill>
                            <a:latin typeface="Cambria Math" panose="02040503050406030204" pitchFamily="18" charset="0"/>
                            <a:cs typeface="Verdana"/>
                          </a:rPr>
                          <m:t>𝑡</m:t>
                        </m:r>
                      </m:e>
                    </m:d>
                    <m:r>
                      <a:rPr lang="en-US" sz="2000" i="1">
                        <a:solidFill>
                          <a:srgbClr val="093B37"/>
                        </a:solidFill>
                        <a:latin typeface="Cambria Math" panose="02040503050406030204" pitchFamily="18" charset="0"/>
                        <a:cs typeface="Verdana"/>
                      </a:rPr>
                      <m:t>=</m:t>
                    </m:r>
                    <m:sSub>
                      <m:sSubPr>
                        <m:ctrlPr>
                          <a:rPr lang="en-US" sz="2000" i="1">
                            <a:solidFill>
                              <a:srgbClr val="093B37"/>
                            </a:solidFill>
                            <a:latin typeface="Cambria Math" panose="02040503050406030204" pitchFamily="18" charset="0"/>
                            <a:cs typeface="Verdana"/>
                          </a:rPr>
                        </m:ctrlPr>
                      </m:sSubPr>
                      <m:e>
                        <m:r>
                          <a:rPr lang="en-US" sz="2000" i="1">
                            <a:solidFill>
                              <a:srgbClr val="093B37"/>
                            </a:solidFill>
                            <a:latin typeface="Cambria Math" panose="02040503050406030204" pitchFamily="18" charset="0"/>
                            <a:cs typeface="Verdana"/>
                          </a:rPr>
                          <m:t>𝑑</m:t>
                        </m:r>
                      </m:e>
                      <m:sub>
                        <m:r>
                          <a:rPr lang="en-US" sz="2000" i="1">
                            <a:solidFill>
                              <a:srgbClr val="093B37"/>
                            </a:solidFill>
                            <a:latin typeface="Cambria Math" panose="02040503050406030204" pitchFamily="18" charset="0"/>
                            <a:cs typeface="Verdana"/>
                          </a:rPr>
                          <m:t>𝑛𝑒𝑤</m:t>
                        </m:r>
                      </m:sub>
                    </m:sSub>
                    <m:r>
                      <a:rPr lang="en-US" sz="2000" i="1">
                        <a:solidFill>
                          <a:srgbClr val="093B37"/>
                        </a:solidFill>
                        <a:latin typeface="Cambria Math" panose="02040503050406030204" pitchFamily="18" charset="0"/>
                        <a:cs typeface="Verdana"/>
                      </a:rPr>
                      <m:t>+</m:t>
                    </m:r>
                    <m:f>
                      <m:fPr>
                        <m:ctrlPr>
                          <a:rPr lang="en-US" sz="2000" i="1">
                            <a:solidFill>
                              <a:srgbClr val="093B37"/>
                            </a:solidFill>
                            <a:latin typeface="Cambria Math" panose="02040503050406030204" pitchFamily="18" charset="0"/>
                            <a:cs typeface="Verdana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sz="2000" i="1">
                                <a:solidFill>
                                  <a:srgbClr val="093B37"/>
                                </a:solidFill>
                                <a:latin typeface="Cambria Math" panose="02040503050406030204" pitchFamily="18" charset="0"/>
                                <a:cs typeface="Verdana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sz="2000" i="1">
                                    <a:solidFill>
                                      <a:srgbClr val="093B37"/>
                                    </a:solidFill>
                                    <a:latin typeface="Cambria Math" panose="02040503050406030204" pitchFamily="18" charset="0"/>
                                    <a:cs typeface="Verdana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sz="2000" i="1">
                                        <a:solidFill>
                                          <a:srgbClr val="093B37"/>
                                        </a:solidFill>
                                        <a:latin typeface="Cambria Math" panose="02040503050406030204" pitchFamily="18" charset="0"/>
                                        <a:cs typeface="Verdana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i="1">
                                        <a:solidFill>
                                          <a:srgbClr val="093B37"/>
                                        </a:solidFill>
                                        <a:latin typeface="Cambria Math" panose="02040503050406030204" pitchFamily="18" charset="0"/>
                                        <a:cs typeface="Verdana"/>
                                      </a:rPr>
                                      <m:t>𝑢</m:t>
                                    </m:r>
                                  </m:e>
                                  <m:sub>
                                    <m:r>
                                      <a:rPr lang="en-US" sz="2000" i="1">
                                        <a:solidFill>
                                          <a:srgbClr val="093B37"/>
                                        </a:solidFill>
                                        <a:latin typeface="Cambria Math" panose="02040503050406030204" pitchFamily="18" charset="0"/>
                                        <a:cs typeface="Verdana"/>
                                      </a:rPr>
                                      <m:t>2</m:t>
                                    </m:r>
                                  </m:sub>
                                </m:sSub>
                                <m:d>
                                  <m:dPr>
                                    <m:ctrlPr>
                                      <a:rPr lang="en-US" sz="2000" i="1">
                                        <a:solidFill>
                                          <a:srgbClr val="093B37"/>
                                        </a:solidFill>
                                        <a:latin typeface="Cambria Math" panose="02040503050406030204" pitchFamily="18" charset="0"/>
                                        <a:cs typeface="Verdana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2000" i="1">
                                        <a:solidFill>
                                          <a:srgbClr val="093B37"/>
                                        </a:solidFill>
                                        <a:latin typeface="Cambria Math" panose="02040503050406030204" pitchFamily="18" charset="0"/>
                                        <a:cs typeface="Verdana"/>
                                      </a:rPr>
                                      <m:t>𝑡</m:t>
                                    </m:r>
                                  </m:e>
                                </m:d>
                                <m:r>
                                  <a:rPr lang="en-US" sz="2000" i="1">
                                    <a:solidFill>
                                      <a:srgbClr val="093B37"/>
                                    </a:solidFill>
                                    <a:latin typeface="Cambria Math" panose="02040503050406030204" pitchFamily="18" charset="0"/>
                                    <a:cs typeface="Verdana"/>
                                  </a:rPr>
                                  <m:t>+</m:t>
                                </m:r>
                                <m:sSubSup>
                                  <m:sSubSupPr>
                                    <m:ctrlPr>
                                      <a:rPr lang="en-US" sz="2000" i="1">
                                        <a:solidFill>
                                          <a:srgbClr val="093B37"/>
                                        </a:solidFill>
                                        <a:latin typeface="Cambria Math" panose="02040503050406030204" pitchFamily="18" charset="0"/>
                                        <a:cs typeface="Verdana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2000" i="1">
                                        <a:solidFill>
                                          <a:srgbClr val="093B37"/>
                                        </a:solidFill>
                                        <a:latin typeface="Cambria Math" panose="02040503050406030204" pitchFamily="18" charset="0"/>
                                        <a:cs typeface="Verdana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en-US" sz="2000" i="1">
                                        <a:solidFill>
                                          <a:srgbClr val="093B37"/>
                                        </a:solidFill>
                                        <a:latin typeface="Cambria Math" panose="02040503050406030204" pitchFamily="18" charset="0"/>
                                        <a:cs typeface="Verdana"/>
                                      </a:rPr>
                                      <m:t>2</m:t>
                                    </m:r>
                                  </m:sub>
                                  <m:sup>
                                    <m:r>
                                      <a:rPr lang="en-US" sz="2000" i="1">
                                        <a:solidFill>
                                          <a:srgbClr val="093B37"/>
                                        </a:solidFill>
                                        <a:latin typeface="Cambria Math" panose="02040503050406030204" pitchFamily="18" charset="0"/>
                                        <a:cs typeface="Verdana"/>
                                      </a:rPr>
                                      <m:t>′</m:t>
                                    </m:r>
                                  </m:sup>
                                </m:sSubSup>
                                <m:d>
                                  <m:dPr>
                                    <m:ctrlPr>
                                      <a:rPr lang="en-US" sz="2000" i="1">
                                        <a:solidFill>
                                          <a:srgbClr val="093B37"/>
                                        </a:solidFill>
                                        <a:latin typeface="Cambria Math" panose="02040503050406030204" pitchFamily="18" charset="0"/>
                                        <a:cs typeface="Verdana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2000" i="1">
                                        <a:solidFill>
                                          <a:srgbClr val="093B37"/>
                                        </a:solidFill>
                                        <a:latin typeface="Cambria Math" panose="02040503050406030204" pitchFamily="18" charset="0"/>
                                        <a:cs typeface="Verdana"/>
                                      </a:rPr>
                                      <m:t>𝑡</m:t>
                                    </m:r>
                                  </m:e>
                                </m:d>
                                <m:r>
                                  <a:rPr lang="el-GR" sz="2000" i="1">
                                    <a:solidFill>
                                      <a:srgbClr val="093B37"/>
                                    </a:solidFill>
                                    <a:latin typeface="Cambria Math" panose="02040503050406030204" pitchFamily="18" charset="0"/>
                                    <a:cs typeface="Verdana"/>
                                  </a:rPr>
                                  <m:t>𝜏</m:t>
                                </m:r>
                                <m:r>
                                  <a:rPr lang="en-US" sz="2000" i="1">
                                    <a:solidFill>
                                      <a:srgbClr val="093B37"/>
                                    </a:solidFill>
                                    <a:latin typeface="Cambria Math" panose="02040503050406030204" pitchFamily="18" charset="0"/>
                                    <a:cs typeface="Verdana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lang="en-US" sz="2000" i="1">
                                        <a:solidFill>
                                          <a:srgbClr val="093B37"/>
                                        </a:solidFill>
                                        <a:latin typeface="Cambria Math" panose="02040503050406030204" pitchFamily="18" charset="0"/>
                                        <a:cs typeface="Verdana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i="1">
                                        <a:solidFill>
                                          <a:srgbClr val="093B37"/>
                                        </a:solidFill>
                                        <a:latin typeface="Cambria Math" panose="02040503050406030204" pitchFamily="18" charset="0"/>
                                        <a:cs typeface="Verdana"/>
                                      </a:rPr>
                                      <m:t>𝑢</m:t>
                                    </m:r>
                                  </m:e>
                                  <m:sub>
                                    <m:r>
                                      <a:rPr lang="en-US" sz="2000" i="1">
                                        <a:solidFill>
                                          <a:srgbClr val="093B37"/>
                                        </a:solidFill>
                                        <a:latin typeface="Cambria Math" panose="02040503050406030204" pitchFamily="18" charset="0"/>
                                        <a:cs typeface="Verdana"/>
                                      </a:rPr>
                                      <m:t>1</m:t>
                                    </m:r>
                                  </m:sub>
                                </m:sSub>
                                <m:d>
                                  <m:dPr>
                                    <m:ctrlPr>
                                      <a:rPr lang="en-US" sz="2000" i="1">
                                        <a:solidFill>
                                          <a:srgbClr val="093B37"/>
                                        </a:solidFill>
                                        <a:latin typeface="Cambria Math" panose="02040503050406030204" pitchFamily="18" charset="0"/>
                                        <a:cs typeface="Verdana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2000" i="1">
                                        <a:solidFill>
                                          <a:srgbClr val="093B37"/>
                                        </a:solidFill>
                                        <a:latin typeface="Cambria Math" panose="02040503050406030204" pitchFamily="18" charset="0"/>
                                        <a:cs typeface="Verdana"/>
                                      </a:rPr>
                                      <m:t>𝑡</m:t>
                                    </m:r>
                                  </m:e>
                                </m:d>
                                <m:r>
                                  <a:rPr lang="el-GR" sz="2000" i="1">
                                    <a:solidFill>
                                      <a:srgbClr val="093B37"/>
                                    </a:solidFill>
                                    <a:latin typeface="Cambria Math" panose="02040503050406030204" pitchFamily="18" charset="0"/>
                                    <a:cs typeface="Verdana"/>
                                  </a:rPr>
                                  <m:t> </m:t>
                                </m:r>
                              </m:e>
                            </m:d>
                          </m:e>
                          <m:sup>
                            <m:r>
                              <a:rPr lang="en-US" sz="2000" i="1">
                                <a:solidFill>
                                  <a:srgbClr val="093B37"/>
                                </a:solidFill>
                                <a:latin typeface="Cambria Math" panose="02040503050406030204" pitchFamily="18" charset="0"/>
                                <a:cs typeface="Verdana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sz="2000" i="1">
                            <a:solidFill>
                              <a:srgbClr val="093B37"/>
                            </a:solidFill>
                            <a:latin typeface="Cambria Math" panose="02040503050406030204" pitchFamily="18" charset="0"/>
                            <a:cs typeface="Verdana"/>
                          </a:rPr>
                          <m:t>2</m:t>
                        </m:r>
                        <m:sSub>
                          <m:sSubPr>
                            <m:ctrlPr>
                              <a:rPr lang="en-US" sz="2000" i="1">
                                <a:solidFill>
                                  <a:srgbClr val="093B37"/>
                                </a:solidFill>
                                <a:latin typeface="Cambria Math" panose="02040503050406030204" pitchFamily="18" charset="0"/>
                                <a:cs typeface="Verdana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solidFill>
                                  <a:srgbClr val="093B37"/>
                                </a:solidFill>
                                <a:latin typeface="Cambria Math" panose="02040503050406030204" pitchFamily="18" charset="0"/>
                                <a:cs typeface="Verdana"/>
                              </a:rPr>
                              <m:t>𝑏</m:t>
                            </m:r>
                          </m:e>
                          <m:sub>
                            <m:r>
                              <a:rPr lang="en-US" sz="2000" i="1">
                                <a:solidFill>
                                  <a:srgbClr val="093B37"/>
                                </a:solidFill>
                                <a:latin typeface="Cambria Math" panose="02040503050406030204" pitchFamily="18" charset="0"/>
                                <a:cs typeface="Verdana"/>
                              </a:rPr>
                              <m:t>2</m:t>
                            </m:r>
                            <m:r>
                              <a:rPr lang="en-US" sz="2000" i="1">
                                <a:solidFill>
                                  <a:srgbClr val="093B37"/>
                                </a:solidFill>
                                <a:latin typeface="Cambria Math" panose="02040503050406030204" pitchFamily="18" charset="0"/>
                                <a:cs typeface="Verdana"/>
                              </a:rPr>
                              <m:t>𝑚𝑎𝑥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dirty="0"/>
                  <a:t>	</a:t>
                </a: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8F022A9F-064B-465E-A003-B0961013103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68485" y="2265878"/>
                <a:ext cx="6895750" cy="3685048"/>
              </a:xfrm>
              <a:prstGeom prst="rect">
                <a:avLst/>
              </a:prstGeom>
              <a:blipFill>
                <a:blip r:embed="rId3"/>
                <a:stretch>
                  <a:fillRect l="-97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>
            <a:extLst>
              <a:ext uri="{FF2B5EF4-FFF2-40B4-BE49-F238E27FC236}">
                <a16:creationId xmlns:a16="http://schemas.microsoft.com/office/drawing/2014/main" id="{386769F3-AC71-4AD2-BBB3-4A9CF282E368}"/>
              </a:ext>
            </a:extLst>
          </p:cNvPr>
          <p:cNvSpPr txBox="1"/>
          <p:nvPr/>
        </p:nvSpPr>
        <p:spPr>
          <a:xfrm>
            <a:off x="8964835" y="-16013"/>
            <a:ext cx="322716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Clr>
                <a:schemeClr val="accent5"/>
              </a:buClr>
            </a:pPr>
            <a:r>
              <a:rPr lang="en-US" sz="1000" dirty="0"/>
              <a:t>FRAV-12-06, submitted by the European Commission</a:t>
            </a:r>
          </a:p>
          <a:p>
            <a:pPr>
              <a:buClr>
                <a:schemeClr val="accent5"/>
              </a:buClr>
            </a:pPr>
            <a:r>
              <a:rPr lang="en-US" sz="1000" noProof="0" dirty="0"/>
              <a:t>12</a:t>
            </a:r>
            <a:r>
              <a:rPr lang="en-US" sz="1000" baseline="30000" noProof="0" dirty="0"/>
              <a:t>th</a:t>
            </a:r>
            <a:r>
              <a:rPr lang="en-US" sz="1000" noProof="0" dirty="0"/>
              <a:t> FRAV session, 8 April 2021</a:t>
            </a:r>
          </a:p>
        </p:txBody>
      </p:sp>
    </p:spTree>
    <p:extLst>
      <p:ext uri="{BB962C8B-B14F-4D97-AF65-F5344CB8AC3E}">
        <p14:creationId xmlns:p14="http://schemas.microsoft.com/office/powerpoint/2010/main" val="192555732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The deceleration is relative to the values of </a:t>
            </a:r>
            <a:r>
              <a:rPr lang="en-GB" dirty="0" err="1"/>
              <a:t>PFS</a:t>
            </a:r>
            <a:r>
              <a:rPr lang="en-GB" dirty="0"/>
              <a:t> and CFS</a:t>
            </a:r>
          </a:p>
          <a:p>
            <a:pPr marL="0" indent="0">
              <a:buNone/>
            </a:pPr>
            <a:r>
              <a:rPr lang="en-GB" i="1" dirty="0" err="1"/>
              <a:t>PFS</a:t>
            </a:r>
            <a:r>
              <a:rPr lang="en-GB" i="1" dirty="0"/>
              <a:t> value of 1 induces full comfortable deceleration (e.g. 3 m/s</a:t>
            </a:r>
            <a:r>
              <a:rPr lang="en-GB" i="1" baseline="30000" dirty="0"/>
              <a:t>2</a:t>
            </a:r>
            <a:r>
              <a:rPr lang="en-GB" i="1" dirty="0"/>
              <a:t>)</a:t>
            </a:r>
          </a:p>
          <a:p>
            <a:pPr marL="0" indent="0">
              <a:buNone/>
            </a:pPr>
            <a:r>
              <a:rPr lang="en-GB" i="1" dirty="0"/>
              <a:t>CFS value of 1 induces full deceleration (e.g. 6 m/s</a:t>
            </a:r>
            <a:r>
              <a:rPr lang="en-GB" i="1" baseline="30000" dirty="0"/>
              <a:t>2</a:t>
            </a:r>
            <a:r>
              <a:rPr lang="en-GB" i="1" dirty="0"/>
              <a:t>)</a:t>
            </a:r>
          </a:p>
          <a:p>
            <a:pPr marL="0" indent="0">
              <a:buNone/>
            </a:pPr>
            <a:r>
              <a:rPr lang="en-GB" i="1" dirty="0" err="1"/>
              <a:t>PFS</a:t>
            </a:r>
            <a:r>
              <a:rPr lang="en-GB" i="1" dirty="0"/>
              <a:t> value of 0.2 induces 20% of comfortable deceleration (e.g. 0.6 m/s</a:t>
            </a:r>
            <a:r>
              <a:rPr lang="en-GB" i="1" baseline="30000" dirty="0"/>
              <a:t>2</a:t>
            </a:r>
            <a:r>
              <a:rPr lang="en-GB" i="1" dirty="0"/>
              <a:t>)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dirty="0"/>
              <a:t>The suggested model has the ability to apply a calm deceleration proactively, to avoid getting into a more serious (and possibly unavoidable) conflict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Capacity for calm proactive reaction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FD841FC-A089-4E4B-AB08-9B884DCC4C15}"/>
              </a:ext>
            </a:extLst>
          </p:cNvPr>
          <p:cNvSpPr txBox="1"/>
          <p:nvPr/>
        </p:nvSpPr>
        <p:spPr>
          <a:xfrm>
            <a:off x="8964835" y="-16013"/>
            <a:ext cx="322716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Clr>
                <a:schemeClr val="accent5"/>
              </a:buClr>
            </a:pPr>
            <a:r>
              <a:rPr lang="en-US" sz="1000" dirty="0"/>
              <a:t>FRAV-12-06, submitted by the European Commission</a:t>
            </a:r>
          </a:p>
          <a:p>
            <a:pPr>
              <a:buClr>
                <a:schemeClr val="accent5"/>
              </a:buClr>
            </a:pPr>
            <a:r>
              <a:rPr lang="en-US" sz="1000" noProof="0" dirty="0"/>
              <a:t>12</a:t>
            </a:r>
            <a:r>
              <a:rPr lang="en-US" sz="1000" baseline="30000" noProof="0" dirty="0"/>
              <a:t>th</a:t>
            </a:r>
            <a:r>
              <a:rPr lang="en-US" sz="1000" noProof="0" dirty="0"/>
              <a:t> FRAV session, 8 April 2021</a:t>
            </a:r>
          </a:p>
        </p:txBody>
      </p:sp>
    </p:spTree>
    <p:extLst>
      <p:ext uri="{BB962C8B-B14F-4D97-AF65-F5344CB8AC3E}">
        <p14:creationId xmlns:p14="http://schemas.microsoft.com/office/powerpoint/2010/main" val="78733877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967154" y="1825624"/>
            <a:ext cx="4706977" cy="4170363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The parameters are to be discussed, and they may change the picture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We see the new Fuzzy model being close to the intersection between the others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Results</a:t>
            </a:r>
          </a:p>
        </p:txBody>
      </p:sp>
      <p:pic>
        <p:nvPicPr>
          <p:cNvPr id="8" name="Picture 7" descr="Chart&#10;&#10;Description automatically generated with medium confidence">
            <a:extLst>
              <a:ext uri="{FF2B5EF4-FFF2-40B4-BE49-F238E27FC236}">
                <a16:creationId xmlns:a16="http://schemas.microsoft.com/office/drawing/2014/main" id="{3AE6A3AB-91E5-4585-B058-CE779F1AEDE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6824" y="1305301"/>
            <a:ext cx="5852172" cy="438912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39853BA-0208-4A61-A9A0-707D0FCF5940}"/>
              </a:ext>
            </a:extLst>
          </p:cNvPr>
          <p:cNvSpPr txBox="1"/>
          <p:nvPr/>
        </p:nvSpPr>
        <p:spPr>
          <a:xfrm>
            <a:off x="8964835" y="-16013"/>
            <a:ext cx="322716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Clr>
                <a:schemeClr val="accent5"/>
              </a:buClr>
            </a:pPr>
            <a:r>
              <a:rPr lang="en-US" sz="1000" dirty="0"/>
              <a:t>FRAV-12-06, submitted by the European Commission</a:t>
            </a:r>
          </a:p>
          <a:p>
            <a:pPr>
              <a:buClr>
                <a:schemeClr val="accent5"/>
              </a:buClr>
            </a:pPr>
            <a:r>
              <a:rPr lang="en-US" sz="1000" noProof="0" dirty="0"/>
              <a:t>12</a:t>
            </a:r>
            <a:r>
              <a:rPr lang="en-US" sz="1000" baseline="30000" noProof="0" dirty="0"/>
              <a:t>th</a:t>
            </a:r>
            <a:r>
              <a:rPr lang="en-US" sz="1000" noProof="0" dirty="0"/>
              <a:t> FRAV session, 8 April 2021</a:t>
            </a:r>
          </a:p>
        </p:txBody>
      </p:sp>
    </p:spTree>
    <p:extLst>
      <p:ext uri="{BB962C8B-B14F-4D97-AF65-F5344CB8AC3E}">
        <p14:creationId xmlns:p14="http://schemas.microsoft.com/office/powerpoint/2010/main" val="278036477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hart&#10;&#10;Description automatically generated with medium confidence">
            <a:extLst>
              <a:ext uri="{FF2B5EF4-FFF2-40B4-BE49-F238E27FC236}">
                <a16:creationId xmlns:a16="http://schemas.microsoft.com/office/drawing/2014/main" id="{14085192-AA90-4334-8437-D46DE3FD271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6857" y="1524066"/>
            <a:ext cx="5852172" cy="4389129"/>
          </a:xfrm>
          <a:prstGeom prst="rect">
            <a:avLst/>
          </a:prstGeom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967154" y="1825624"/>
            <a:ext cx="4558157" cy="4170363"/>
          </a:xfrm>
        </p:spPr>
        <p:txBody>
          <a:bodyPr/>
          <a:lstStyle/>
          <a:p>
            <a:pPr marL="0" indent="0">
              <a:buNone/>
            </a:pPr>
            <a:r>
              <a:rPr lang="en-GB" b="1" dirty="0"/>
              <a:t>Two areas of interest</a:t>
            </a:r>
          </a:p>
          <a:p>
            <a:pPr marL="0" indent="0">
              <a:buNone/>
            </a:pPr>
            <a:r>
              <a:rPr lang="en-US" dirty="0"/>
              <a:t>The first is about cases when the deceleration of RSS vehicles causes an accident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Other models do not decelerate and avoid the accident</a:t>
            </a:r>
            <a:endParaRPr lang="en-GB" dirty="0"/>
          </a:p>
          <a:p>
            <a:pPr marL="0" indent="0">
              <a:buNone/>
            </a:pPr>
            <a:endParaRPr lang="en-GB" b="1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Results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75E840A8-787E-44FB-A16E-B1315A1C67AD}"/>
              </a:ext>
            </a:extLst>
          </p:cNvPr>
          <p:cNvSpPr/>
          <p:nvPr/>
        </p:nvSpPr>
        <p:spPr>
          <a:xfrm>
            <a:off x="7034655" y="3565187"/>
            <a:ext cx="2256817" cy="2114078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A5AB125-EDB9-4734-BF42-1679CF5EDE8F}"/>
              </a:ext>
            </a:extLst>
          </p:cNvPr>
          <p:cNvSpPr txBox="1"/>
          <p:nvPr/>
        </p:nvSpPr>
        <p:spPr>
          <a:xfrm>
            <a:off x="8964835" y="-16013"/>
            <a:ext cx="322716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Clr>
                <a:schemeClr val="accent5"/>
              </a:buClr>
            </a:pPr>
            <a:r>
              <a:rPr lang="en-US" sz="1000" dirty="0"/>
              <a:t>FRAV-12-06, submitted by the European Commission</a:t>
            </a:r>
          </a:p>
          <a:p>
            <a:pPr>
              <a:buClr>
                <a:schemeClr val="accent5"/>
              </a:buClr>
            </a:pPr>
            <a:r>
              <a:rPr lang="en-US" sz="1000" noProof="0" dirty="0"/>
              <a:t>12</a:t>
            </a:r>
            <a:r>
              <a:rPr lang="en-US" sz="1000" baseline="30000" noProof="0" dirty="0"/>
              <a:t>th</a:t>
            </a:r>
            <a:r>
              <a:rPr lang="en-US" sz="1000" noProof="0" dirty="0"/>
              <a:t> FRAV session, 8 April 2021</a:t>
            </a:r>
          </a:p>
        </p:txBody>
      </p:sp>
    </p:spTree>
    <p:extLst>
      <p:ext uri="{BB962C8B-B14F-4D97-AF65-F5344CB8AC3E}">
        <p14:creationId xmlns:p14="http://schemas.microsoft.com/office/powerpoint/2010/main" val="10639401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9FA99FC-F306-4E48-AEDB-705C069D22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67153" y="1746112"/>
            <a:ext cx="10920047" cy="4170363"/>
          </a:xfrm>
        </p:spPr>
        <p:txBody>
          <a:bodyPr/>
          <a:lstStyle/>
          <a:p>
            <a:r>
              <a:rPr lang="en-GB" b="1" dirty="0"/>
              <a:t>Behavioural/Operational Requirements </a:t>
            </a:r>
            <a:r>
              <a:rPr lang="en-GB" dirty="0"/>
              <a:t>affect parameters of ADSs operations (e.g. target speed, acceleration, deceleration, headway, etc.)</a:t>
            </a:r>
          </a:p>
          <a:p>
            <a:pPr lvl="1"/>
            <a:r>
              <a:rPr lang="en-GB" dirty="0">
                <a:solidFill>
                  <a:srgbClr val="00B050"/>
                </a:solidFill>
              </a:rPr>
              <a:t>Pros. -&gt; clear and easily verifiable</a:t>
            </a:r>
          </a:p>
          <a:p>
            <a:pPr lvl="1"/>
            <a:r>
              <a:rPr lang="en-GB" dirty="0">
                <a:solidFill>
                  <a:srgbClr val="FF0000"/>
                </a:solidFill>
              </a:rPr>
              <a:t>Cons. -&gt; limit OEMs’ freedom, may hinder innovation, side effects possible, difficult to be linked with overall safety/efficiency targets</a:t>
            </a:r>
          </a:p>
          <a:p>
            <a:r>
              <a:rPr lang="en-GB" b="1" dirty="0"/>
              <a:t>Performance Requirements </a:t>
            </a:r>
            <a:r>
              <a:rPr lang="en-GB" dirty="0"/>
              <a:t>define situations that the ADS shall be able to handle (e.g. should be able to avoid collision, have a collision probability of X etc.) without saying how to handle them</a:t>
            </a:r>
          </a:p>
          <a:p>
            <a:pPr lvl="1"/>
            <a:r>
              <a:rPr lang="en-GB" dirty="0">
                <a:solidFill>
                  <a:schemeClr val="accent3"/>
                </a:solidFill>
              </a:rPr>
              <a:t>Pros. -&gt; give freedom to OEMs and foster innovation, focus on safety/efficiency targets</a:t>
            </a:r>
          </a:p>
          <a:p>
            <a:pPr lvl="1"/>
            <a:r>
              <a:rPr lang="en-GB" dirty="0">
                <a:solidFill>
                  <a:srgbClr val="FF0000"/>
                </a:solidFill>
              </a:rPr>
              <a:t>Cons. -&gt; not always easy to be verified</a:t>
            </a:r>
            <a:endParaRPr lang="en-IT" dirty="0">
              <a:solidFill>
                <a:srgbClr val="FF0000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CA64537-D9AF-2B40-ABD0-EF9C758965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What type of Requirements?</a:t>
            </a:r>
            <a:endParaRPr lang="en-IT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8AAB651-99AD-4508-8186-4083B682617A}"/>
              </a:ext>
            </a:extLst>
          </p:cNvPr>
          <p:cNvSpPr txBox="1"/>
          <p:nvPr/>
        </p:nvSpPr>
        <p:spPr>
          <a:xfrm>
            <a:off x="8920716" y="95693"/>
            <a:ext cx="322716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Clr>
                <a:schemeClr val="accent5"/>
              </a:buClr>
            </a:pPr>
            <a:r>
              <a:rPr lang="en-US" sz="1000" dirty="0"/>
              <a:t>FRAV-12-06, submitted by the European Commission</a:t>
            </a:r>
          </a:p>
          <a:p>
            <a:pPr>
              <a:buClr>
                <a:schemeClr val="accent5"/>
              </a:buClr>
            </a:pPr>
            <a:r>
              <a:rPr lang="en-US" sz="1000" noProof="0" dirty="0"/>
              <a:t>12</a:t>
            </a:r>
            <a:r>
              <a:rPr lang="en-US" sz="1000" baseline="30000" noProof="0" dirty="0"/>
              <a:t>th</a:t>
            </a:r>
            <a:r>
              <a:rPr lang="en-US" sz="1000" noProof="0" dirty="0"/>
              <a:t> FRAV session, 8 April 2021</a:t>
            </a:r>
          </a:p>
        </p:txBody>
      </p:sp>
    </p:spTree>
    <p:extLst>
      <p:ext uri="{BB962C8B-B14F-4D97-AF65-F5344CB8AC3E}">
        <p14:creationId xmlns:p14="http://schemas.microsoft.com/office/powerpoint/2010/main" val="352439615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857562" y="1480961"/>
            <a:ext cx="920012" cy="518741"/>
          </a:xfrm>
        </p:spPr>
        <p:txBody>
          <a:bodyPr/>
          <a:lstStyle/>
          <a:p>
            <a:pPr marL="0" indent="0">
              <a:buNone/>
            </a:pPr>
            <a:r>
              <a:rPr lang="en-GB" b="1" dirty="0"/>
              <a:t>RSS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Results</a:t>
            </a:r>
          </a:p>
        </p:txBody>
      </p:sp>
      <p:pic>
        <p:nvPicPr>
          <p:cNvPr id="7" name="Screen Recording 6">
            <a:hlinkClick r:id="" action="ppaction://media"/>
            <a:extLst>
              <a:ext uri="{FF2B5EF4-FFF2-40B4-BE49-F238E27FC236}">
                <a16:creationId xmlns:a16="http://schemas.microsoft.com/office/drawing/2014/main" id="{183E188F-16F7-4FA1-94F9-131BB11679EE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6589880" y="2338387"/>
            <a:ext cx="4791615" cy="3657600"/>
          </a:xfrm>
          <a:prstGeom prst="rect">
            <a:avLst/>
          </a:prstGeom>
          <a:ln w="76200">
            <a:solidFill>
              <a:srgbClr val="7030A0"/>
            </a:solidFill>
          </a:ln>
        </p:spPr>
      </p:pic>
      <p:pic>
        <p:nvPicPr>
          <p:cNvPr id="8" name="Screen Recording 7">
            <a:hlinkClick r:id="" action="ppaction://media"/>
            <a:extLst>
              <a:ext uri="{FF2B5EF4-FFF2-40B4-BE49-F238E27FC236}">
                <a16:creationId xmlns:a16="http://schemas.microsoft.com/office/drawing/2014/main" id="{D04E067F-09B2-461E-9588-77FECE7BA16C}"/>
              </a:ext>
            </a:extLst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921760" y="2338387"/>
            <a:ext cx="4791616" cy="3657600"/>
          </a:xfrm>
          <a:prstGeom prst="rect">
            <a:avLst/>
          </a:prstGeom>
          <a:ln w="76200">
            <a:solidFill>
              <a:schemeClr val="accent3">
                <a:lumMod val="75000"/>
              </a:schemeClr>
            </a:solidFill>
          </a:ln>
        </p:spPr>
      </p:pic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200F157B-88DF-4603-B551-9907E811C823}"/>
              </a:ext>
            </a:extLst>
          </p:cNvPr>
          <p:cNvSpPr txBox="1">
            <a:spLocks/>
          </p:cNvSpPr>
          <p:nvPr/>
        </p:nvSpPr>
        <p:spPr>
          <a:xfrm>
            <a:off x="8324207" y="1486294"/>
            <a:ext cx="1322960" cy="518741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accent5"/>
              </a:buClr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chemeClr val="accent5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chemeClr val="accent5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chemeClr val="accent5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chemeClr val="accent5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GB" b="1" dirty="0"/>
              <a:t>Reg157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305D3E58-FFE4-4424-9D8A-060160EFB323}"/>
              </a:ext>
            </a:extLst>
          </p:cNvPr>
          <p:cNvGrpSpPr/>
          <p:nvPr/>
        </p:nvGrpSpPr>
        <p:grpSpPr>
          <a:xfrm>
            <a:off x="1352145" y="3295156"/>
            <a:ext cx="4085617" cy="872031"/>
            <a:chOff x="3584301" y="2926833"/>
            <a:chExt cx="5129627" cy="1159564"/>
          </a:xfrm>
        </p:grpSpPr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A2B0D135-D97F-41BA-9A8A-7CC23B8D34D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590925" y="4086396"/>
              <a:ext cx="5119688" cy="1"/>
            </a:xfrm>
            <a:prstGeom prst="line">
              <a:avLst/>
            </a:prstGeom>
            <a:noFill/>
            <a:ln w="38100">
              <a:solidFill>
                <a:schemeClr val="tx1">
                  <a:lumMod val="50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505AD61E-19E9-45AB-B1A9-C1F940C1154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584301" y="2926833"/>
              <a:ext cx="5119688" cy="1"/>
            </a:xfrm>
            <a:prstGeom prst="line">
              <a:avLst/>
            </a:prstGeom>
            <a:noFill/>
            <a:ln w="38100">
              <a:solidFill>
                <a:schemeClr val="tx1">
                  <a:lumMod val="50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5C732DEE-A2E9-426D-931E-6857F0A0C33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594240" y="3513243"/>
              <a:ext cx="5119688" cy="1"/>
            </a:xfrm>
            <a:prstGeom prst="line">
              <a:avLst/>
            </a:prstGeom>
            <a:noFill/>
            <a:ln w="38100">
              <a:solidFill>
                <a:schemeClr val="tx1">
                  <a:lumMod val="50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A7387934-AD6E-4368-B53B-02FCF9102B91}"/>
              </a:ext>
            </a:extLst>
          </p:cNvPr>
          <p:cNvGrpSpPr/>
          <p:nvPr/>
        </p:nvGrpSpPr>
        <p:grpSpPr>
          <a:xfrm>
            <a:off x="7042826" y="3300140"/>
            <a:ext cx="3988340" cy="872031"/>
            <a:chOff x="3584301" y="2926833"/>
            <a:chExt cx="5129627" cy="1159564"/>
          </a:xfrm>
        </p:grpSpPr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D235EBFA-4A5B-4C96-9878-C35D51C7258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590925" y="4086396"/>
              <a:ext cx="5119688" cy="1"/>
            </a:xfrm>
            <a:prstGeom prst="line">
              <a:avLst/>
            </a:prstGeom>
            <a:noFill/>
            <a:ln w="38100">
              <a:solidFill>
                <a:schemeClr val="tx1">
                  <a:lumMod val="50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CB0006AC-FE3D-4CB6-AF63-BBBCA8E0010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584301" y="2926833"/>
              <a:ext cx="5119688" cy="1"/>
            </a:xfrm>
            <a:prstGeom prst="line">
              <a:avLst/>
            </a:prstGeom>
            <a:noFill/>
            <a:ln w="38100">
              <a:solidFill>
                <a:schemeClr val="tx1">
                  <a:lumMod val="50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B2104E5E-97FC-4E11-BC81-4FF31CEFF46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594240" y="3513243"/>
              <a:ext cx="5119688" cy="1"/>
            </a:xfrm>
            <a:prstGeom prst="line">
              <a:avLst/>
            </a:prstGeom>
            <a:noFill/>
            <a:ln w="38100">
              <a:solidFill>
                <a:schemeClr val="tx1">
                  <a:lumMod val="50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EEFBAB20-E685-4939-BBF6-A1FEF97A4737}"/>
              </a:ext>
            </a:extLst>
          </p:cNvPr>
          <p:cNvSpPr txBox="1"/>
          <p:nvPr/>
        </p:nvSpPr>
        <p:spPr>
          <a:xfrm>
            <a:off x="8964835" y="-16013"/>
            <a:ext cx="322716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Clr>
                <a:schemeClr val="accent5"/>
              </a:buClr>
            </a:pPr>
            <a:r>
              <a:rPr lang="en-US" sz="1000" dirty="0"/>
              <a:t>FRAV-12-06, submitted by the European Commission</a:t>
            </a:r>
          </a:p>
          <a:p>
            <a:pPr>
              <a:buClr>
                <a:schemeClr val="accent5"/>
              </a:buClr>
            </a:pPr>
            <a:r>
              <a:rPr lang="en-US" sz="1000" noProof="0" dirty="0"/>
              <a:t>12</a:t>
            </a:r>
            <a:r>
              <a:rPr lang="en-US" sz="1000" baseline="30000" noProof="0" dirty="0"/>
              <a:t>th</a:t>
            </a:r>
            <a:r>
              <a:rPr lang="en-US" sz="1000" noProof="0" dirty="0"/>
              <a:t> FRAV session, 8 April 2021</a:t>
            </a:r>
          </a:p>
        </p:txBody>
      </p:sp>
    </p:spTree>
    <p:extLst>
      <p:ext uri="{BB962C8B-B14F-4D97-AF65-F5344CB8AC3E}">
        <p14:creationId xmlns:p14="http://schemas.microsoft.com/office/powerpoint/2010/main" val="8870120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637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3785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5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video>
              <p:cMediaNode vol="80000">
                <p:cTn id="16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1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video>
              <p:cMediaNode vol="80000">
                <p:cTn id="22" fill="hold" display="0">
                  <p:stCondLst>
                    <p:cond delay="indefinite"/>
                  </p:stCondLst>
                </p:cTn>
                <p:tgtEl>
                  <p:spTgt spid="8"/>
                </p:tgtEl>
              </p:cMediaNode>
            </p:video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hart&#10;&#10;Description automatically generated with medium confidence">
            <a:extLst>
              <a:ext uri="{FF2B5EF4-FFF2-40B4-BE49-F238E27FC236}">
                <a16:creationId xmlns:a16="http://schemas.microsoft.com/office/drawing/2014/main" id="{6D6EE28C-18D2-42D0-9DF9-D92424EA3B1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6857" y="1524066"/>
            <a:ext cx="5852172" cy="4389129"/>
          </a:xfrm>
          <a:prstGeom prst="rect">
            <a:avLst/>
          </a:prstGeom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967154" y="1825624"/>
            <a:ext cx="4558157" cy="4170363"/>
          </a:xfrm>
        </p:spPr>
        <p:txBody>
          <a:bodyPr/>
          <a:lstStyle/>
          <a:p>
            <a:pPr marL="0" indent="0">
              <a:buNone/>
            </a:pPr>
            <a:r>
              <a:rPr lang="en-GB" b="1" dirty="0"/>
              <a:t>Two areas of interest</a:t>
            </a:r>
          </a:p>
          <a:p>
            <a:pPr marL="0" indent="0">
              <a:buNone/>
            </a:pPr>
            <a:r>
              <a:rPr lang="en-US" dirty="0"/>
              <a:t>The second is for vehicles in large distance and small lateral speed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Those cases are avoidable by decelerating in a proactive manner</a:t>
            </a:r>
            <a:endParaRPr lang="en-GB" dirty="0"/>
          </a:p>
          <a:p>
            <a:pPr marL="0" indent="0">
              <a:buNone/>
            </a:pPr>
            <a:endParaRPr lang="en-GB" b="1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Results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75E840A8-787E-44FB-A16E-B1315A1C67AD}"/>
              </a:ext>
            </a:extLst>
          </p:cNvPr>
          <p:cNvSpPr/>
          <p:nvPr/>
        </p:nvSpPr>
        <p:spPr>
          <a:xfrm>
            <a:off x="8667346" y="3015575"/>
            <a:ext cx="2880944" cy="2746949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3DE48B6-05EA-4404-9355-C7A77AA64A82}"/>
              </a:ext>
            </a:extLst>
          </p:cNvPr>
          <p:cNvSpPr txBox="1"/>
          <p:nvPr/>
        </p:nvSpPr>
        <p:spPr>
          <a:xfrm>
            <a:off x="8964835" y="-16013"/>
            <a:ext cx="322716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Clr>
                <a:schemeClr val="accent5"/>
              </a:buClr>
            </a:pPr>
            <a:r>
              <a:rPr lang="en-US" sz="1000" dirty="0"/>
              <a:t>FRAV-12-06, submitted by the European Commission</a:t>
            </a:r>
          </a:p>
          <a:p>
            <a:pPr>
              <a:buClr>
                <a:schemeClr val="accent5"/>
              </a:buClr>
            </a:pPr>
            <a:r>
              <a:rPr lang="en-US" sz="1000" noProof="0" dirty="0"/>
              <a:t>12</a:t>
            </a:r>
            <a:r>
              <a:rPr lang="en-US" sz="1000" baseline="30000" noProof="0" dirty="0"/>
              <a:t>th</a:t>
            </a:r>
            <a:r>
              <a:rPr lang="en-US" sz="1000" noProof="0" dirty="0"/>
              <a:t> FRAV session, 8 April 2021</a:t>
            </a:r>
          </a:p>
        </p:txBody>
      </p:sp>
    </p:spTree>
    <p:extLst>
      <p:ext uri="{BB962C8B-B14F-4D97-AF65-F5344CB8AC3E}">
        <p14:creationId xmlns:p14="http://schemas.microsoft.com/office/powerpoint/2010/main" val="204850190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Screen Recording 18">
            <a:hlinkClick r:id="" action="ppaction://media"/>
            <a:extLst>
              <a:ext uri="{FF2B5EF4-FFF2-40B4-BE49-F238E27FC236}">
                <a16:creationId xmlns:a16="http://schemas.microsoft.com/office/drawing/2014/main" id="{FAAAF37D-285C-4F1E-B49C-4C91C1DF318A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921760" y="2338386"/>
            <a:ext cx="4791616" cy="3657600"/>
          </a:xfrm>
          <a:prstGeom prst="rect">
            <a:avLst/>
          </a:prstGeom>
          <a:ln w="76200">
            <a:solidFill>
              <a:schemeClr val="accent3">
                <a:lumMod val="75000"/>
              </a:schemeClr>
            </a:solidFill>
          </a:ln>
        </p:spPr>
      </p:pic>
      <p:pic>
        <p:nvPicPr>
          <p:cNvPr id="18" name="Screen Recording 5">
            <a:hlinkClick r:id="" action="ppaction://media"/>
            <a:extLst>
              <a:ext uri="{FF2B5EF4-FFF2-40B4-BE49-F238E27FC236}">
                <a16:creationId xmlns:a16="http://schemas.microsoft.com/office/drawing/2014/main" id="{4DA99DA1-5C0C-4C7D-80A7-F8DB8B4C29AE}"/>
              </a:ext>
            </a:extLst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6589879" y="2338387"/>
            <a:ext cx="4791616" cy="3657600"/>
          </a:xfrm>
          <a:prstGeom prst="rect">
            <a:avLst/>
          </a:prstGeom>
          <a:ln w="76200">
            <a:solidFill>
              <a:srgbClr val="7030A0"/>
            </a:solidFill>
          </a:ln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857562" y="1480961"/>
            <a:ext cx="920012" cy="518741"/>
          </a:xfrm>
        </p:spPr>
        <p:txBody>
          <a:bodyPr/>
          <a:lstStyle/>
          <a:p>
            <a:pPr marL="0" indent="0">
              <a:buNone/>
            </a:pPr>
            <a:r>
              <a:rPr lang="en-GB" b="1" dirty="0"/>
              <a:t>RSS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Results</a:t>
            </a:r>
          </a:p>
        </p:txBody>
      </p:sp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200F157B-88DF-4603-B551-9907E811C823}"/>
              </a:ext>
            </a:extLst>
          </p:cNvPr>
          <p:cNvSpPr txBox="1">
            <a:spLocks/>
          </p:cNvSpPr>
          <p:nvPr/>
        </p:nvSpPr>
        <p:spPr>
          <a:xfrm>
            <a:off x="8324207" y="1486294"/>
            <a:ext cx="1322960" cy="518741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accent5"/>
              </a:buClr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chemeClr val="accent5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chemeClr val="accent5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chemeClr val="accent5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chemeClr val="accent5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GB" b="1" dirty="0"/>
              <a:t>Reg157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305D3E58-FFE4-4424-9D8A-060160EFB323}"/>
              </a:ext>
            </a:extLst>
          </p:cNvPr>
          <p:cNvGrpSpPr/>
          <p:nvPr/>
        </p:nvGrpSpPr>
        <p:grpSpPr>
          <a:xfrm>
            <a:off x="1352145" y="3295156"/>
            <a:ext cx="4085617" cy="872031"/>
            <a:chOff x="3584301" y="2926833"/>
            <a:chExt cx="5129627" cy="1159564"/>
          </a:xfrm>
        </p:grpSpPr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A2B0D135-D97F-41BA-9A8A-7CC23B8D34D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590925" y="4086396"/>
              <a:ext cx="5119688" cy="1"/>
            </a:xfrm>
            <a:prstGeom prst="line">
              <a:avLst/>
            </a:prstGeom>
            <a:noFill/>
            <a:ln w="38100">
              <a:solidFill>
                <a:schemeClr val="tx1">
                  <a:lumMod val="50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505AD61E-19E9-45AB-B1A9-C1F940C1154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584301" y="2926833"/>
              <a:ext cx="5119688" cy="1"/>
            </a:xfrm>
            <a:prstGeom prst="line">
              <a:avLst/>
            </a:prstGeom>
            <a:noFill/>
            <a:ln w="38100">
              <a:solidFill>
                <a:schemeClr val="tx1">
                  <a:lumMod val="50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5C732DEE-A2E9-426D-931E-6857F0A0C33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594240" y="3513243"/>
              <a:ext cx="5119688" cy="1"/>
            </a:xfrm>
            <a:prstGeom prst="line">
              <a:avLst/>
            </a:prstGeom>
            <a:noFill/>
            <a:ln w="38100">
              <a:solidFill>
                <a:schemeClr val="tx1">
                  <a:lumMod val="50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A7387934-AD6E-4368-B53B-02FCF9102B91}"/>
              </a:ext>
            </a:extLst>
          </p:cNvPr>
          <p:cNvGrpSpPr/>
          <p:nvPr/>
        </p:nvGrpSpPr>
        <p:grpSpPr>
          <a:xfrm>
            <a:off x="7042826" y="3300140"/>
            <a:ext cx="3988340" cy="872031"/>
            <a:chOff x="3584301" y="2926833"/>
            <a:chExt cx="5129627" cy="1159564"/>
          </a:xfrm>
        </p:grpSpPr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D235EBFA-4A5B-4C96-9878-C35D51C7258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590925" y="4086396"/>
              <a:ext cx="5119688" cy="1"/>
            </a:xfrm>
            <a:prstGeom prst="line">
              <a:avLst/>
            </a:prstGeom>
            <a:noFill/>
            <a:ln w="38100">
              <a:solidFill>
                <a:schemeClr val="tx1">
                  <a:lumMod val="50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CB0006AC-FE3D-4CB6-AF63-BBBCA8E0010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584301" y="2926833"/>
              <a:ext cx="5119688" cy="1"/>
            </a:xfrm>
            <a:prstGeom prst="line">
              <a:avLst/>
            </a:prstGeom>
            <a:noFill/>
            <a:ln w="38100">
              <a:solidFill>
                <a:schemeClr val="tx1">
                  <a:lumMod val="50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B2104E5E-97FC-4E11-BC81-4FF31CEFF46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594240" y="3513243"/>
              <a:ext cx="5119688" cy="1"/>
            </a:xfrm>
            <a:prstGeom prst="line">
              <a:avLst/>
            </a:prstGeom>
            <a:noFill/>
            <a:ln w="38100">
              <a:solidFill>
                <a:schemeClr val="tx1">
                  <a:lumMod val="50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257B5715-A52A-4C26-BC16-D5CF122358DC}"/>
              </a:ext>
            </a:extLst>
          </p:cNvPr>
          <p:cNvSpPr txBox="1"/>
          <p:nvPr/>
        </p:nvSpPr>
        <p:spPr>
          <a:xfrm>
            <a:off x="8964835" y="-16013"/>
            <a:ext cx="322716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Clr>
                <a:schemeClr val="accent5"/>
              </a:buClr>
            </a:pPr>
            <a:r>
              <a:rPr lang="en-US" sz="1000" dirty="0"/>
              <a:t>FRAV-12-06, submitted by the European Commission</a:t>
            </a:r>
          </a:p>
          <a:p>
            <a:pPr>
              <a:buClr>
                <a:schemeClr val="accent5"/>
              </a:buClr>
            </a:pPr>
            <a:r>
              <a:rPr lang="en-US" sz="1000" noProof="0" dirty="0"/>
              <a:t>12</a:t>
            </a:r>
            <a:r>
              <a:rPr lang="en-US" sz="1000" baseline="30000" noProof="0" dirty="0"/>
              <a:t>th</a:t>
            </a:r>
            <a:r>
              <a:rPr lang="en-US" sz="1000" noProof="0" dirty="0"/>
              <a:t> FRAV session, 8 April 2021</a:t>
            </a:r>
          </a:p>
        </p:txBody>
      </p:sp>
    </p:spTree>
    <p:extLst>
      <p:ext uri="{BB962C8B-B14F-4D97-AF65-F5344CB8AC3E}">
        <p14:creationId xmlns:p14="http://schemas.microsoft.com/office/powerpoint/2010/main" val="6162692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918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9498" fill="hold"/>
                                        <p:tgtEl>
                                          <p:spTgt spid="1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5" dur="1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video>
              <p:cMediaNode vol="80000">
                <p:cTn id="16" fill="hold" display="0">
                  <p:stCondLst>
                    <p:cond delay="indefinite"/>
                  </p:stCondLst>
                </p:cTn>
                <p:tgtEl>
                  <p:spTgt spid="18"/>
                </p:tgtEl>
              </p:cMediaNode>
            </p:video>
            <p:video>
              <p:cMediaNode vol="80000">
                <p:cTn id="17" fill="hold" display="0">
                  <p:stCondLst>
                    <p:cond delay="indefinite"/>
                  </p:stCondLst>
                </p:cTn>
                <p:tgtEl>
                  <p:spTgt spid="19"/>
                </p:tgtEl>
              </p:cMediaNode>
            </p:video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2" dur="1" fill="hold"/>
                                        <p:tgtEl>
                                          <p:spTgt spid="1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Results</a:t>
            </a:r>
          </a:p>
        </p:txBody>
      </p:sp>
      <p:sp>
        <p:nvSpPr>
          <p:cNvPr id="39" name="Content Placeholder 1">
            <a:extLst>
              <a:ext uri="{FF2B5EF4-FFF2-40B4-BE49-F238E27FC236}">
                <a16:creationId xmlns:a16="http://schemas.microsoft.com/office/drawing/2014/main" id="{B455F01F-1263-4559-8C9A-864099E7B864}"/>
              </a:ext>
            </a:extLst>
          </p:cNvPr>
          <p:cNvSpPr txBox="1">
            <a:spLocks/>
          </p:cNvSpPr>
          <p:nvPr/>
        </p:nvSpPr>
        <p:spPr>
          <a:xfrm>
            <a:off x="967154" y="1825624"/>
            <a:ext cx="4328107" cy="417036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accent5"/>
              </a:buClr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chemeClr val="accent5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chemeClr val="accent5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chemeClr val="accent5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chemeClr val="accent5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endParaRPr lang="en-GB" b="1" dirty="0"/>
          </a:p>
        </p:txBody>
      </p:sp>
      <p:sp>
        <p:nvSpPr>
          <p:cNvPr id="40" name="Content Placeholder 1">
            <a:extLst>
              <a:ext uri="{FF2B5EF4-FFF2-40B4-BE49-F238E27FC236}">
                <a16:creationId xmlns:a16="http://schemas.microsoft.com/office/drawing/2014/main" id="{68C000EF-62E5-46BD-9F45-AA7E73514F3B}"/>
              </a:ext>
            </a:extLst>
          </p:cNvPr>
          <p:cNvSpPr txBox="1">
            <a:spLocks/>
          </p:cNvSpPr>
          <p:nvPr/>
        </p:nvSpPr>
        <p:spPr>
          <a:xfrm>
            <a:off x="967154" y="1825624"/>
            <a:ext cx="4120412" cy="417036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accent5"/>
              </a:buClr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chemeClr val="accent5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chemeClr val="accent5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chemeClr val="accent5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chemeClr val="accent5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dirty="0"/>
              <a:t>The model is tested for a number of cases of different ego vehicle and cutting-in speeds.</a:t>
            </a:r>
          </a:p>
          <a:p>
            <a:pPr marL="0" indent="0">
              <a:buFont typeface="Arial"/>
              <a:buNone/>
            </a:pPr>
            <a:endParaRPr lang="en-US" dirty="0"/>
          </a:p>
          <a:p>
            <a:pPr marL="0" indent="0">
              <a:buFont typeface="Arial"/>
              <a:buNone/>
            </a:pPr>
            <a:r>
              <a:rPr lang="en-US" dirty="0"/>
              <a:t>There are no obvious problems for those cases.</a:t>
            </a:r>
            <a:endParaRPr lang="en-GB" dirty="0"/>
          </a:p>
          <a:p>
            <a:pPr marL="0" indent="0">
              <a:buFont typeface="Arial"/>
              <a:buNone/>
            </a:pPr>
            <a:endParaRPr lang="en-GB" b="1" dirty="0"/>
          </a:p>
        </p:txBody>
      </p:sp>
      <p:pic>
        <p:nvPicPr>
          <p:cNvPr id="22" name="Picture 21" descr="Chart&#10;&#10;Description automatically generated">
            <a:extLst>
              <a:ext uri="{FF2B5EF4-FFF2-40B4-BE49-F238E27FC236}">
                <a16:creationId xmlns:a16="http://schemas.microsoft.com/office/drawing/2014/main" id="{4CC2E9A6-3DEB-4EE5-A256-1EC5C23F40F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07324" y="1368424"/>
            <a:ext cx="1219200" cy="914400"/>
          </a:xfrm>
          <a:prstGeom prst="rect">
            <a:avLst/>
          </a:prstGeom>
        </p:spPr>
      </p:pic>
      <p:pic>
        <p:nvPicPr>
          <p:cNvPr id="26" name="Picture 25" descr="A picture containing chart&#10;&#10;Description automatically generated">
            <a:extLst>
              <a:ext uri="{FF2B5EF4-FFF2-40B4-BE49-F238E27FC236}">
                <a16:creationId xmlns:a16="http://schemas.microsoft.com/office/drawing/2014/main" id="{F9B65899-A8A4-4482-AFC4-01A1616E16B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5866" y="1357577"/>
            <a:ext cx="1219200" cy="914400"/>
          </a:xfrm>
          <a:prstGeom prst="rect">
            <a:avLst/>
          </a:prstGeom>
        </p:spPr>
      </p:pic>
      <p:pic>
        <p:nvPicPr>
          <p:cNvPr id="28" name="Picture 27" descr="Chart&#10;&#10;Description automatically generated">
            <a:extLst>
              <a:ext uri="{FF2B5EF4-FFF2-40B4-BE49-F238E27FC236}">
                <a16:creationId xmlns:a16="http://schemas.microsoft.com/office/drawing/2014/main" id="{B0173995-BA8B-4A42-8C75-E40DFA927C3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5866" y="2345487"/>
            <a:ext cx="1219200" cy="914400"/>
          </a:xfrm>
          <a:prstGeom prst="rect">
            <a:avLst/>
          </a:prstGeom>
        </p:spPr>
      </p:pic>
      <p:pic>
        <p:nvPicPr>
          <p:cNvPr id="32" name="Picture 31" descr="Chart&#10;&#10;Description automatically generated">
            <a:extLst>
              <a:ext uri="{FF2B5EF4-FFF2-40B4-BE49-F238E27FC236}">
                <a16:creationId xmlns:a16="http://schemas.microsoft.com/office/drawing/2014/main" id="{7FF9A5F2-9A5D-483A-8463-B958B5854A0F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0747" y="1361643"/>
            <a:ext cx="1219200" cy="914400"/>
          </a:xfrm>
          <a:prstGeom prst="rect">
            <a:avLst/>
          </a:prstGeom>
        </p:spPr>
      </p:pic>
      <p:pic>
        <p:nvPicPr>
          <p:cNvPr id="34" name="Picture 33" descr="A picture containing chart&#10;&#10;Description automatically generated">
            <a:extLst>
              <a:ext uri="{FF2B5EF4-FFF2-40B4-BE49-F238E27FC236}">
                <a16:creationId xmlns:a16="http://schemas.microsoft.com/office/drawing/2014/main" id="{91030693-9F96-453E-BC1B-86F94026CABA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6666" y="2331143"/>
            <a:ext cx="1219200" cy="914400"/>
          </a:xfrm>
          <a:prstGeom prst="rect">
            <a:avLst/>
          </a:prstGeom>
        </p:spPr>
      </p:pic>
      <p:pic>
        <p:nvPicPr>
          <p:cNvPr id="38" name="Picture 37" descr="Chart&#10;&#10;Description automatically generated">
            <a:extLst>
              <a:ext uri="{FF2B5EF4-FFF2-40B4-BE49-F238E27FC236}">
                <a16:creationId xmlns:a16="http://schemas.microsoft.com/office/drawing/2014/main" id="{2E8B558E-C8F8-454B-91B0-A2DF8EC03495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6666" y="3285235"/>
            <a:ext cx="1219200" cy="914400"/>
          </a:xfrm>
          <a:prstGeom prst="rect">
            <a:avLst/>
          </a:prstGeom>
        </p:spPr>
      </p:pic>
      <p:pic>
        <p:nvPicPr>
          <p:cNvPr id="41" name="Picture 40" descr="Chart&#10;&#10;Description automatically generated with low confidence">
            <a:extLst>
              <a:ext uri="{FF2B5EF4-FFF2-40B4-BE49-F238E27FC236}">
                <a16:creationId xmlns:a16="http://schemas.microsoft.com/office/drawing/2014/main" id="{0370F90A-672C-4F1B-98A5-E532350A5DE1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7851" y="1361643"/>
            <a:ext cx="1219200" cy="914400"/>
          </a:xfrm>
          <a:prstGeom prst="rect">
            <a:avLst/>
          </a:prstGeom>
        </p:spPr>
      </p:pic>
      <p:pic>
        <p:nvPicPr>
          <p:cNvPr id="43" name="Picture 42" descr="Chart&#10;&#10;Description automatically generated with medium confidence">
            <a:extLst>
              <a:ext uri="{FF2B5EF4-FFF2-40B4-BE49-F238E27FC236}">
                <a16:creationId xmlns:a16="http://schemas.microsoft.com/office/drawing/2014/main" id="{6618474D-B65C-4CEA-873E-5201AE8434BB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1547" y="2345487"/>
            <a:ext cx="1219200" cy="914400"/>
          </a:xfrm>
          <a:prstGeom prst="rect">
            <a:avLst/>
          </a:prstGeom>
        </p:spPr>
      </p:pic>
      <p:pic>
        <p:nvPicPr>
          <p:cNvPr id="20" name="Picture 19" descr="A picture containing chart&#10;&#10;Description automatically generated">
            <a:extLst>
              <a:ext uri="{FF2B5EF4-FFF2-40B4-BE49-F238E27FC236}">
                <a16:creationId xmlns:a16="http://schemas.microsoft.com/office/drawing/2014/main" id="{39986387-B16C-472E-B116-41DA4F8C2A8C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6722" y="3285235"/>
            <a:ext cx="1219200" cy="914400"/>
          </a:xfrm>
          <a:prstGeom prst="rect">
            <a:avLst/>
          </a:prstGeom>
        </p:spPr>
      </p:pic>
      <p:pic>
        <p:nvPicPr>
          <p:cNvPr id="49" name="Picture 48" descr="Chart&#10;&#10;Description automatically generated">
            <a:extLst>
              <a:ext uri="{FF2B5EF4-FFF2-40B4-BE49-F238E27FC236}">
                <a16:creationId xmlns:a16="http://schemas.microsoft.com/office/drawing/2014/main" id="{DB6745B4-5FF6-4B0F-96BC-EE75AE98DA33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4373" y="4228818"/>
            <a:ext cx="1219200" cy="914400"/>
          </a:xfrm>
          <a:prstGeom prst="rect">
            <a:avLst/>
          </a:prstGeom>
        </p:spPr>
      </p:pic>
      <p:pic>
        <p:nvPicPr>
          <p:cNvPr id="52" name="Picture 51" descr="Chart&#10;&#10;Description automatically generated with medium confidence">
            <a:extLst>
              <a:ext uri="{FF2B5EF4-FFF2-40B4-BE49-F238E27FC236}">
                <a16:creationId xmlns:a16="http://schemas.microsoft.com/office/drawing/2014/main" id="{BE0ADE6E-0695-431D-98E7-E9B72977A66B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4223" y="1357577"/>
            <a:ext cx="1219200" cy="914400"/>
          </a:xfrm>
          <a:prstGeom prst="rect">
            <a:avLst/>
          </a:prstGeom>
        </p:spPr>
      </p:pic>
      <p:pic>
        <p:nvPicPr>
          <p:cNvPr id="55" name="Picture 54" descr="Chart&#10;&#10;Description automatically generated with medium confidence">
            <a:extLst>
              <a:ext uri="{FF2B5EF4-FFF2-40B4-BE49-F238E27FC236}">
                <a16:creationId xmlns:a16="http://schemas.microsoft.com/office/drawing/2014/main" id="{8559A2E7-CB8B-4599-99EF-929DFC93E838}"/>
              </a:ext>
            </a:extLst>
          </p:cNvPr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4223" y="2341652"/>
            <a:ext cx="1219200" cy="914400"/>
          </a:xfrm>
          <a:prstGeom prst="rect">
            <a:avLst/>
          </a:prstGeom>
        </p:spPr>
      </p:pic>
      <p:pic>
        <p:nvPicPr>
          <p:cNvPr id="57" name="Picture 56" descr="Chart&#10;&#10;Description automatically generated with medium confidence">
            <a:extLst>
              <a:ext uri="{FF2B5EF4-FFF2-40B4-BE49-F238E27FC236}">
                <a16:creationId xmlns:a16="http://schemas.microsoft.com/office/drawing/2014/main" id="{44EE3DCC-99C1-49BD-81CC-1A6C27E4E701}"/>
              </a:ext>
            </a:extLst>
          </p:cNvPr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4223" y="3244743"/>
            <a:ext cx="1219200" cy="914400"/>
          </a:xfrm>
          <a:prstGeom prst="rect">
            <a:avLst/>
          </a:prstGeom>
        </p:spPr>
      </p:pic>
      <p:pic>
        <p:nvPicPr>
          <p:cNvPr id="53" name="Picture 52" descr="A picture containing chart&#10;&#10;Description automatically generated">
            <a:extLst>
              <a:ext uri="{FF2B5EF4-FFF2-40B4-BE49-F238E27FC236}">
                <a16:creationId xmlns:a16="http://schemas.microsoft.com/office/drawing/2014/main" id="{50431ED2-0281-4BA4-99C1-E18836FFFFCE}"/>
              </a:ext>
            </a:extLst>
          </p:cNvPr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4223" y="4228818"/>
            <a:ext cx="1219200" cy="914400"/>
          </a:xfrm>
          <a:prstGeom prst="rect">
            <a:avLst/>
          </a:prstGeom>
        </p:spPr>
      </p:pic>
      <p:pic>
        <p:nvPicPr>
          <p:cNvPr id="62" name="Content Placeholder 61" descr="Chart&#10;&#10;Description automatically generated">
            <a:extLst>
              <a:ext uri="{FF2B5EF4-FFF2-40B4-BE49-F238E27FC236}">
                <a16:creationId xmlns:a16="http://schemas.microsoft.com/office/drawing/2014/main" id="{C30F22A4-C8F8-4DC6-8B53-4A089300749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1763" y="5212893"/>
            <a:ext cx="1219200" cy="914400"/>
          </a:xfr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F2C19FE4-E203-4EBF-A1EF-C3E3122E447B}"/>
              </a:ext>
            </a:extLst>
          </p:cNvPr>
          <p:cNvSpPr txBox="1"/>
          <p:nvPr/>
        </p:nvSpPr>
        <p:spPr>
          <a:xfrm>
            <a:off x="8964835" y="-16013"/>
            <a:ext cx="322716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Clr>
                <a:schemeClr val="accent5"/>
              </a:buClr>
            </a:pPr>
            <a:r>
              <a:rPr lang="en-US" sz="1000" dirty="0"/>
              <a:t>FRAV-12-06, submitted by the European Commission</a:t>
            </a:r>
          </a:p>
          <a:p>
            <a:pPr>
              <a:buClr>
                <a:schemeClr val="accent5"/>
              </a:buClr>
            </a:pPr>
            <a:r>
              <a:rPr lang="en-US" sz="1000" noProof="0" dirty="0"/>
              <a:t>12</a:t>
            </a:r>
            <a:r>
              <a:rPr lang="en-US" sz="1000" baseline="30000" noProof="0" dirty="0"/>
              <a:t>th</a:t>
            </a:r>
            <a:r>
              <a:rPr lang="en-US" sz="1000" noProof="0" dirty="0"/>
              <a:t> FRAV session, 8 April 2021</a:t>
            </a:r>
          </a:p>
        </p:txBody>
      </p:sp>
    </p:spTree>
    <p:extLst>
      <p:ext uri="{BB962C8B-B14F-4D97-AF65-F5344CB8AC3E}">
        <p14:creationId xmlns:p14="http://schemas.microsoft.com/office/powerpoint/2010/main" val="418913164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B60B800-187A-034D-8DF7-C8F06E27396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T" dirty="0"/>
              <a:t>Performance models for setting the safety requirements of future ADSs seem more appropriate than operational requirements</a:t>
            </a:r>
          </a:p>
          <a:p>
            <a:r>
              <a:rPr lang="en-IT" dirty="0"/>
              <a:t>Current approaches suggested by first Regulation on ADSs base accident avoidance on the capability to handle emergency situations</a:t>
            </a:r>
          </a:p>
          <a:p>
            <a:pPr lvl="1"/>
            <a:r>
              <a:rPr lang="en-IT" dirty="0"/>
              <a:t>Anticipation capability by humans (and also by AVs) have also an important role in defining driving safety (tactical safety)</a:t>
            </a:r>
          </a:p>
          <a:p>
            <a:pPr lvl="1"/>
            <a:r>
              <a:rPr lang="en-IT" dirty="0"/>
              <a:t>A model based on fuzzy-logic is proposed and compared with existing models available in the literature. It shows its </a:t>
            </a:r>
            <a:r>
              <a:rPr lang="en-IT" b="1" dirty="0"/>
              <a:t>capability to address limitations of existing approaches</a:t>
            </a:r>
          </a:p>
          <a:p>
            <a:r>
              <a:rPr lang="en-IT" dirty="0"/>
              <a:t>The use of performance models in deterministic rather than probabilistic settings is to be further explored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F13B78A-EF56-F74A-A415-86AA11E53B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T" dirty="0"/>
              <a:t>Conclusions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5A0F573-3AFD-4852-8C8E-ED405AAA3D82}"/>
              </a:ext>
            </a:extLst>
          </p:cNvPr>
          <p:cNvSpPr txBox="1"/>
          <p:nvPr/>
        </p:nvSpPr>
        <p:spPr>
          <a:xfrm>
            <a:off x="8964835" y="-16013"/>
            <a:ext cx="322716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Clr>
                <a:schemeClr val="accent5"/>
              </a:buClr>
            </a:pPr>
            <a:r>
              <a:rPr lang="en-US" sz="1000" dirty="0"/>
              <a:t>FRAV-12-06, submitted by the European Commission</a:t>
            </a:r>
          </a:p>
          <a:p>
            <a:pPr>
              <a:buClr>
                <a:schemeClr val="accent5"/>
              </a:buClr>
            </a:pPr>
            <a:r>
              <a:rPr lang="en-US" sz="1000" noProof="0" dirty="0"/>
              <a:t>12</a:t>
            </a:r>
            <a:r>
              <a:rPr lang="en-US" sz="1000" baseline="30000" noProof="0" dirty="0"/>
              <a:t>th</a:t>
            </a:r>
            <a:r>
              <a:rPr lang="en-US" sz="1000" noProof="0" dirty="0"/>
              <a:t> FRAV session, 8 April 2021</a:t>
            </a:r>
          </a:p>
        </p:txBody>
      </p:sp>
    </p:spTree>
    <p:extLst>
      <p:ext uri="{BB962C8B-B14F-4D97-AF65-F5344CB8AC3E}">
        <p14:creationId xmlns:p14="http://schemas.microsoft.com/office/powerpoint/2010/main" val="392091819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7109" y="1077029"/>
            <a:ext cx="10020968" cy="1240348"/>
          </a:xfrm>
        </p:spPr>
        <p:txBody>
          <a:bodyPr/>
          <a:lstStyle/>
          <a:p>
            <a:r>
              <a:rPr lang="en-GB" dirty="0"/>
              <a:t>Thank you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wrap="square" anchor="b" anchorCtr="0"/>
          <a:lstStyle/>
          <a:p>
            <a:r>
              <a:rPr lang="en-GB" sz="1050" b="1"/>
              <a:t>© European Union 2020</a:t>
            </a:r>
          </a:p>
          <a:p>
            <a:r>
              <a:rPr lang="en-GB" sz="1050"/>
              <a:t>Unless otherwise noted the reuse of this presentation is authorised under the </a:t>
            </a:r>
            <a:r>
              <a:rPr lang="en-GB" sz="1050">
                <a:hlinkClick r:id="rId3"/>
              </a:rPr>
              <a:t>CC BY 4.0 </a:t>
            </a:r>
            <a:r>
              <a:rPr lang="en-GB" sz="1050"/>
              <a:t>license. For any use or reproduction of elements that are not owned by the EU, permission may need to be sought directly from the respective right holders.</a:t>
            </a:r>
          </a:p>
          <a:p>
            <a:r>
              <a:rPr lang="en-GB" sz="1050"/>
              <a:t>Slide </a:t>
            </a:r>
            <a:r>
              <a:rPr lang="en-GB" sz="1050">
                <a:solidFill>
                  <a:schemeClr val="accent6"/>
                </a:solidFill>
              </a:rPr>
              <a:t>xx</a:t>
            </a:r>
            <a:r>
              <a:rPr lang="en-GB" sz="1050"/>
              <a:t>: </a:t>
            </a:r>
            <a:r>
              <a:rPr lang="en-GB" sz="1050">
                <a:solidFill>
                  <a:schemeClr val="accent6"/>
                </a:solidFill>
              </a:rPr>
              <a:t>element concerned</a:t>
            </a:r>
            <a:r>
              <a:rPr lang="en-GB" sz="1050"/>
              <a:t>, source</a:t>
            </a:r>
            <a:r>
              <a:rPr lang="en-GB" sz="1050">
                <a:solidFill>
                  <a:schemeClr val="accent6"/>
                </a:solidFill>
              </a:rPr>
              <a:t>: e.g. Fotolia.com</a:t>
            </a:r>
            <a:r>
              <a:rPr lang="en-GB" sz="1050"/>
              <a:t>; Slide </a:t>
            </a:r>
            <a:r>
              <a:rPr lang="en-GB" sz="1050">
                <a:solidFill>
                  <a:schemeClr val="accent6"/>
                </a:solidFill>
              </a:rPr>
              <a:t>xx</a:t>
            </a:r>
            <a:r>
              <a:rPr lang="en-GB" sz="1050"/>
              <a:t>: </a:t>
            </a:r>
            <a:r>
              <a:rPr lang="en-GB" sz="1050">
                <a:solidFill>
                  <a:schemeClr val="accent6"/>
                </a:solidFill>
              </a:rPr>
              <a:t>element concerned</a:t>
            </a:r>
            <a:r>
              <a:rPr lang="en-GB" sz="1050"/>
              <a:t>, source: </a:t>
            </a:r>
            <a:r>
              <a:rPr lang="en-GB" sz="1050">
                <a:solidFill>
                  <a:schemeClr val="accent6"/>
                </a:solidFill>
              </a:rPr>
              <a:t>e.g. iStock.com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2103" y="4043693"/>
            <a:ext cx="1023496" cy="35809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EC4F0C8-2AA1-4AA5-8CAC-34A6855C3877}"/>
              </a:ext>
            </a:extLst>
          </p:cNvPr>
          <p:cNvSpPr txBox="1"/>
          <p:nvPr/>
        </p:nvSpPr>
        <p:spPr>
          <a:xfrm>
            <a:off x="8964835" y="-16013"/>
            <a:ext cx="322716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Clr>
                <a:schemeClr val="accent5"/>
              </a:buClr>
            </a:pPr>
            <a:r>
              <a:rPr lang="en-US" sz="1000" dirty="0">
                <a:solidFill>
                  <a:schemeClr val="bg1"/>
                </a:solidFill>
              </a:rPr>
              <a:t>FRAV-12-06, submitted by the European Commission</a:t>
            </a:r>
          </a:p>
          <a:p>
            <a:pPr>
              <a:buClr>
                <a:schemeClr val="accent5"/>
              </a:buClr>
            </a:pPr>
            <a:r>
              <a:rPr lang="en-US" sz="1000" noProof="0" dirty="0">
                <a:solidFill>
                  <a:schemeClr val="bg1"/>
                </a:solidFill>
              </a:rPr>
              <a:t>12</a:t>
            </a:r>
            <a:r>
              <a:rPr lang="en-US" sz="1000" baseline="30000" noProof="0" dirty="0">
                <a:solidFill>
                  <a:schemeClr val="bg1"/>
                </a:solidFill>
              </a:rPr>
              <a:t>th</a:t>
            </a:r>
            <a:r>
              <a:rPr lang="en-US" sz="1000" noProof="0" dirty="0">
                <a:solidFill>
                  <a:schemeClr val="bg1"/>
                </a:solidFill>
              </a:rPr>
              <a:t> FRAV session, 8 April 2021</a:t>
            </a:r>
          </a:p>
        </p:txBody>
      </p:sp>
    </p:spTree>
    <p:extLst>
      <p:ext uri="{BB962C8B-B14F-4D97-AF65-F5344CB8AC3E}">
        <p14:creationId xmlns:p14="http://schemas.microsoft.com/office/powerpoint/2010/main" val="18571261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9FA99FC-F306-4E48-AEDB-705C069D22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67153" y="1746112"/>
            <a:ext cx="10920047" cy="4170363"/>
          </a:xfrm>
        </p:spPr>
        <p:txBody>
          <a:bodyPr/>
          <a:lstStyle/>
          <a:p>
            <a:r>
              <a:rPr lang="en-GB" b="1" dirty="0"/>
              <a:t>Performance Requirements can be used to:</a:t>
            </a:r>
          </a:p>
          <a:p>
            <a:pPr lvl="1">
              <a:spcAft>
                <a:spcPts val="600"/>
              </a:spcAft>
            </a:pPr>
            <a:r>
              <a:rPr lang="en-GB" sz="2400" dirty="0"/>
              <a:t>Identify those scenarios that the vehicle shall be able to handle (</a:t>
            </a:r>
            <a:r>
              <a:rPr lang="en-GB" sz="2400" b="1" dirty="0"/>
              <a:t>deterministic use</a:t>
            </a:r>
            <a:r>
              <a:rPr lang="en-GB" sz="2400" dirty="0"/>
              <a:t>)</a:t>
            </a:r>
          </a:p>
          <a:p>
            <a:pPr lvl="2">
              <a:spcAft>
                <a:spcPts val="600"/>
              </a:spcAft>
            </a:pPr>
            <a:r>
              <a:rPr lang="en-GB" sz="2200" dirty="0">
                <a:solidFill>
                  <a:schemeClr val="accent3"/>
                </a:solidFill>
              </a:rPr>
              <a:t>Pros -&gt; no need to take into account severity and likelihood of the scenario</a:t>
            </a:r>
          </a:p>
          <a:p>
            <a:pPr lvl="2">
              <a:spcAft>
                <a:spcPts val="600"/>
              </a:spcAft>
            </a:pPr>
            <a:r>
              <a:rPr lang="en-GB" sz="2200" dirty="0">
                <a:solidFill>
                  <a:srgbClr val="FF0000"/>
                </a:solidFill>
              </a:rPr>
              <a:t>Cons -&gt; too much related to the correctness of the performance criteria</a:t>
            </a:r>
          </a:p>
          <a:p>
            <a:pPr lvl="1">
              <a:spcAft>
                <a:spcPts val="600"/>
              </a:spcAft>
            </a:pPr>
            <a:r>
              <a:rPr lang="en-GB" sz="2400" dirty="0"/>
              <a:t>Define the probability of an accident occurrence among the scenarios considered in the assessment (</a:t>
            </a:r>
            <a:r>
              <a:rPr lang="en-GB" sz="2400" b="1" dirty="0"/>
              <a:t>probabilistic use</a:t>
            </a:r>
            <a:r>
              <a:rPr lang="en-GB" sz="2400" dirty="0"/>
              <a:t>)</a:t>
            </a:r>
          </a:p>
          <a:p>
            <a:pPr lvl="2">
              <a:spcAft>
                <a:spcPts val="600"/>
              </a:spcAft>
            </a:pPr>
            <a:r>
              <a:rPr lang="en-GB" sz="2200" dirty="0">
                <a:solidFill>
                  <a:schemeClr val="accent3"/>
                </a:solidFill>
              </a:rPr>
              <a:t>Pros -&gt; uncertainty in performance requirements better handled</a:t>
            </a:r>
          </a:p>
          <a:p>
            <a:pPr lvl="2">
              <a:spcAft>
                <a:spcPts val="600"/>
              </a:spcAft>
            </a:pPr>
            <a:r>
              <a:rPr lang="en-GB" sz="2200" dirty="0">
                <a:solidFill>
                  <a:srgbClr val="FF0000"/>
                </a:solidFill>
              </a:rPr>
              <a:t>Cons -&gt; need to complement the probability with other risk-related measures like severity and likelihood</a:t>
            </a:r>
          </a:p>
          <a:p>
            <a:pPr lvl="1"/>
            <a:endParaRPr lang="en-IT" sz="2400" dirty="0">
              <a:solidFill>
                <a:srgbClr val="FF0000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CA64537-D9AF-2B40-ABD0-EF9C758965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Use of performance requirements</a:t>
            </a:r>
            <a:endParaRPr lang="en-IT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C4194CC-978F-44EF-BBDD-9A487F5F6303}"/>
              </a:ext>
            </a:extLst>
          </p:cNvPr>
          <p:cNvSpPr txBox="1"/>
          <p:nvPr/>
        </p:nvSpPr>
        <p:spPr>
          <a:xfrm>
            <a:off x="8920716" y="95693"/>
            <a:ext cx="322716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Clr>
                <a:schemeClr val="accent5"/>
              </a:buClr>
            </a:pPr>
            <a:r>
              <a:rPr lang="en-US" sz="1000" dirty="0"/>
              <a:t>FRAV-12-06, submitted by the European Commission</a:t>
            </a:r>
          </a:p>
          <a:p>
            <a:pPr>
              <a:buClr>
                <a:schemeClr val="accent5"/>
              </a:buClr>
            </a:pPr>
            <a:r>
              <a:rPr lang="en-US" sz="1000" noProof="0" dirty="0"/>
              <a:t>12</a:t>
            </a:r>
            <a:r>
              <a:rPr lang="en-US" sz="1000" baseline="30000" noProof="0" dirty="0"/>
              <a:t>th</a:t>
            </a:r>
            <a:r>
              <a:rPr lang="en-US" sz="1000" noProof="0" dirty="0"/>
              <a:t> FRAV session, 8 April 2021</a:t>
            </a:r>
          </a:p>
        </p:txBody>
      </p:sp>
    </p:spTree>
    <p:extLst>
      <p:ext uri="{BB962C8B-B14F-4D97-AF65-F5344CB8AC3E}">
        <p14:creationId xmlns:p14="http://schemas.microsoft.com/office/powerpoint/2010/main" val="35363370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1E0A673-458A-D14C-9245-21FBE52A8DA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T" dirty="0"/>
              <a:t>Paragraph 5.2.5 introduces two performance requiremet models for car-following, cut-in and cut-out. In particular:</a:t>
            </a:r>
          </a:p>
          <a:p>
            <a:pPr lvl="1"/>
            <a:r>
              <a:rPr lang="en-IT" dirty="0"/>
              <a:t>5.2.5.2. defines the performance model for cut-in, </a:t>
            </a:r>
          </a:p>
          <a:p>
            <a:pPr lvl="1"/>
            <a:r>
              <a:rPr lang="en-IT" dirty="0"/>
              <a:t>5.2.5. refers to Appendix 3 to Annex 4 for the performance model for cut-in, car-following and cut-out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303D141-F777-AB4C-BE06-6B9719A29B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T" dirty="0"/>
              <a:t>Example. Cut-in scenarios in R</a:t>
            </a:r>
            <a:r>
              <a:rPr lang="en-GB" dirty="0"/>
              <a:t>e</a:t>
            </a:r>
            <a:r>
              <a:rPr lang="en-IT" dirty="0"/>
              <a:t>g 157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B341DFC-D0CA-A84A-A2C4-D4A6C9C3D2B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5321" y="4468301"/>
            <a:ext cx="3229445" cy="228139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3578084-9FCF-1645-9FA5-57C62A25911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61221" y="4468302"/>
            <a:ext cx="3934779" cy="224484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9EAF78E-DE13-B04E-9843-AF4D4697EC59}"/>
              </a:ext>
            </a:extLst>
          </p:cNvPr>
          <p:cNvSpPr txBox="1"/>
          <p:nvPr/>
        </p:nvSpPr>
        <p:spPr>
          <a:xfrm>
            <a:off x="3539905" y="4010691"/>
            <a:ext cx="12765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Clr>
                <a:schemeClr val="accent5"/>
              </a:buClr>
            </a:pPr>
            <a:r>
              <a:rPr lang="en-IT" sz="2400" u="sng" dirty="0"/>
              <a:t>Cut-in</a:t>
            </a:r>
            <a:endParaRPr lang="en-IT" sz="2400" u="sng" noProof="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206181D-C7C3-B34F-A57E-C1AB9CE48342}"/>
              </a:ext>
            </a:extLst>
          </p:cNvPr>
          <p:cNvSpPr txBox="1"/>
          <p:nvPr/>
        </p:nvSpPr>
        <p:spPr>
          <a:xfrm>
            <a:off x="6733309" y="4010691"/>
            <a:ext cx="47734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Clr>
                <a:schemeClr val="accent5"/>
              </a:buClr>
            </a:pPr>
            <a:r>
              <a:rPr lang="en-IT" sz="2400" u="sng" dirty="0"/>
              <a:t>Cut-in, car-following and cut-out</a:t>
            </a:r>
            <a:endParaRPr lang="en-IT" sz="2400" u="sng" noProof="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3603CB2-CA48-4BB3-9E81-2092946E050F}"/>
              </a:ext>
            </a:extLst>
          </p:cNvPr>
          <p:cNvSpPr txBox="1"/>
          <p:nvPr/>
        </p:nvSpPr>
        <p:spPr>
          <a:xfrm>
            <a:off x="8920716" y="95693"/>
            <a:ext cx="322716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Clr>
                <a:schemeClr val="accent5"/>
              </a:buClr>
            </a:pPr>
            <a:r>
              <a:rPr lang="en-US" sz="1000" dirty="0"/>
              <a:t>FRAV-12-06, submitted by the European Commission</a:t>
            </a:r>
          </a:p>
          <a:p>
            <a:pPr>
              <a:buClr>
                <a:schemeClr val="accent5"/>
              </a:buClr>
            </a:pPr>
            <a:r>
              <a:rPr lang="en-US" sz="1000" noProof="0" dirty="0"/>
              <a:t>12</a:t>
            </a:r>
            <a:r>
              <a:rPr lang="en-US" sz="1000" baseline="30000" noProof="0" dirty="0"/>
              <a:t>th</a:t>
            </a:r>
            <a:r>
              <a:rPr lang="en-US" sz="1000" noProof="0" dirty="0"/>
              <a:t> FRAV session, 8 April 2021</a:t>
            </a:r>
          </a:p>
        </p:txBody>
      </p:sp>
    </p:spTree>
    <p:extLst>
      <p:ext uri="{BB962C8B-B14F-4D97-AF65-F5344CB8AC3E}">
        <p14:creationId xmlns:p14="http://schemas.microsoft.com/office/powerpoint/2010/main" val="8395357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D7F909F6-76A6-AE41-93E1-D047FE553BA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0037" y="2139934"/>
            <a:ext cx="8296893" cy="4169462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1C72CFE8-604D-1E48-96E2-92F9E7F525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T" dirty="0"/>
              <a:t>Example. Cut-in scenarios in R</a:t>
            </a:r>
            <a:r>
              <a:rPr lang="en-GB" dirty="0"/>
              <a:t>e</a:t>
            </a:r>
            <a:r>
              <a:rPr lang="en-IT" dirty="0"/>
              <a:t>g 157</a:t>
            </a:r>
            <a:br>
              <a:rPr lang="en-IT" dirty="0"/>
            </a:br>
            <a:r>
              <a:rPr lang="en-IT" dirty="0"/>
              <a:t>Appendix 3 model</a:t>
            </a:r>
            <a:endParaRPr lang="en-GB" dirty="0"/>
          </a:p>
        </p:txBody>
      </p:sp>
      <p:pic>
        <p:nvPicPr>
          <p:cNvPr id="5" name="図 105">
            <a:extLst>
              <a:ext uri="{FF2B5EF4-FFF2-40B4-BE49-F238E27FC236}">
                <a16:creationId xmlns:a16="http://schemas.microsoft.com/office/drawing/2014/main" id="{DE474DBD-F709-B94B-9BED-B3D520A079A4}"/>
              </a:ext>
            </a:extLst>
          </p:cNvPr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42817" y="1357577"/>
            <a:ext cx="6188710" cy="188785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2DF087D-2752-41B7-8281-904269F93276}"/>
              </a:ext>
            </a:extLst>
          </p:cNvPr>
          <p:cNvSpPr txBox="1"/>
          <p:nvPr/>
        </p:nvSpPr>
        <p:spPr>
          <a:xfrm>
            <a:off x="8964835" y="-16013"/>
            <a:ext cx="322716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Clr>
                <a:schemeClr val="accent5"/>
              </a:buClr>
            </a:pPr>
            <a:r>
              <a:rPr lang="en-US" sz="1000" dirty="0"/>
              <a:t>FRAV-12-06, submitted by the European Commission</a:t>
            </a:r>
          </a:p>
          <a:p>
            <a:pPr>
              <a:buClr>
                <a:schemeClr val="accent5"/>
              </a:buClr>
            </a:pPr>
            <a:r>
              <a:rPr lang="en-US" sz="1000" noProof="0" dirty="0"/>
              <a:t>12</a:t>
            </a:r>
            <a:r>
              <a:rPr lang="en-US" sz="1000" baseline="30000" noProof="0" dirty="0"/>
              <a:t>th</a:t>
            </a:r>
            <a:r>
              <a:rPr lang="en-US" sz="1000" noProof="0" dirty="0"/>
              <a:t> FRAV session, 8 April 2021</a:t>
            </a:r>
          </a:p>
        </p:txBody>
      </p:sp>
    </p:spTree>
    <p:extLst>
      <p:ext uri="{BB962C8B-B14F-4D97-AF65-F5344CB8AC3E}">
        <p14:creationId xmlns:p14="http://schemas.microsoft.com/office/powerpoint/2010/main" val="17241164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1E0A673-458A-D14C-9245-21FBE52A8DA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T" dirty="0"/>
              <a:t>The two proposed performance models are equally valid approaches to determine “unpreventable” cut-ins</a:t>
            </a:r>
          </a:p>
          <a:p>
            <a:r>
              <a:rPr lang="en-IT" dirty="0"/>
              <a:t>Their only limitation is to always treat the cut-in as an “emergency” situation in which the vehicle has either to do nothing or to apply maximum deceleration capabilities</a:t>
            </a:r>
          </a:p>
          <a:p>
            <a:r>
              <a:rPr lang="en-IT" dirty="0"/>
              <a:t>In reality humans (as well as the future ADSs) apply proportionate reactions and count very much on </a:t>
            </a:r>
            <a:r>
              <a:rPr lang="en-IT" u="sng" dirty="0"/>
              <a:t>anticipation</a:t>
            </a:r>
            <a:r>
              <a:rPr lang="en-IT" dirty="0"/>
              <a:t> (</a:t>
            </a:r>
            <a:r>
              <a:rPr lang="en-IT" b="1" i="1" dirty="0"/>
              <a:t>tactical safety</a:t>
            </a:r>
            <a:r>
              <a:rPr lang="en-IT" dirty="0"/>
              <a:t>)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303D141-F777-AB4C-BE06-6B9719A29B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T" dirty="0"/>
              <a:t>Example. Cut-in scenarios in R</a:t>
            </a:r>
            <a:r>
              <a:rPr lang="en-GB" dirty="0"/>
              <a:t>e</a:t>
            </a:r>
            <a:r>
              <a:rPr lang="en-IT" dirty="0"/>
              <a:t>g 157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783295E-00ED-4D79-B091-6B5E1697404A}"/>
              </a:ext>
            </a:extLst>
          </p:cNvPr>
          <p:cNvSpPr txBox="1"/>
          <p:nvPr/>
        </p:nvSpPr>
        <p:spPr>
          <a:xfrm>
            <a:off x="8964835" y="-16013"/>
            <a:ext cx="322716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Clr>
                <a:schemeClr val="accent5"/>
              </a:buClr>
            </a:pPr>
            <a:r>
              <a:rPr lang="en-US" sz="1000" dirty="0"/>
              <a:t>FRAV-12-06, submitted by the European Commission</a:t>
            </a:r>
          </a:p>
          <a:p>
            <a:pPr>
              <a:buClr>
                <a:schemeClr val="accent5"/>
              </a:buClr>
            </a:pPr>
            <a:r>
              <a:rPr lang="en-US" sz="1000" noProof="0" dirty="0"/>
              <a:t>12</a:t>
            </a:r>
            <a:r>
              <a:rPr lang="en-US" sz="1000" baseline="30000" noProof="0" dirty="0"/>
              <a:t>th</a:t>
            </a:r>
            <a:r>
              <a:rPr lang="en-US" sz="1000" noProof="0" dirty="0"/>
              <a:t> FRAV session, 8 April 2021</a:t>
            </a:r>
          </a:p>
        </p:txBody>
      </p:sp>
    </p:spTree>
    <p:extLst>
      <p:ext uri="{BB962C8B-B14F-4D97-AF65-F5344CB8AC3E}">
        <p14:creationId xmlns:p14="http://schemas.microsoft.com/office/powerpoint/2010/main" val="4916256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In order to understand whether the two approaches are ambitious enough we have compared them with other two approaches recently being presented</a:t>
            </a:r>
          </a:p>
          <a:p>
            <a:pPr lvl="1"/>
            <a:r>
              <a:rPr lang="en-GB" b="1" dirty="0"/>
              <a:t>The </a:t>
            </a:r>
            <a:r>
              <a:rPr lang="en-US" b="1" dirty="0"/>
              <a:t>Intel’s Mobileye Responsibility-Sensitive Safety (RSS)*</a:t>
            </a:r>
          </a:p>
          <a:p>
            <a:pPr lvl="1"/>
            <a:r>
              <a:rPr lang="en-GB" b="1" dirty="0"/>
              <a:t>The JRC Fuzzy-logic based Model**</a:t>
            </a:r>
          </a:p>
          <a:p>
            <a:r>
              <a:rPr lang="en-GB" dirty="0"/>
              <a:t>Parameters used in the two models for the comparison (system reaction time, acceleration, deceleration, jerk) are the same proposed by the </a:t>
            </a:r>
            <a:r>
              <a:rPr lang="en-GB" b="1" dirty="0"/>
              <a:t>Reg157 Appendix 3 model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Assessment of current performance requirements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BB328E0-AEA6-BC41-BE6C-BF9E15E67DB3}"/>
              </a:ext>
            </a:extLst>
          </p:cNvPr>
          <p:cNvSpPr/>
          <p:nvPr/>
        </p:nvSpPr>
        <p:spPr>
          <a:xfrm>
            <a:off x="107865" y="5636449"/>
            <a:ext cx="976448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i="1" dirty="0"/>
              <a:t>*</a:t>
            </a:r>
            <a:r>
              <a:rPr lang="en-GB" i="1" dirty="0"/>
              <a:t> </a:t>
            </a:r>
            <a:r>
              <a:rPr lang="en-US" dirty="0"/>
              <a:t>Shalev-</a:t>
            </a:r>
            <a:r>
              <a:rPr lang="en-US" dirty="0" err="1"/>
              <a:t>Shwartz</a:t>
            </a:r>
            <a:r>
              <a:rPr lang="en-US" dirty="0"/>
              <a:t>, S., S. Shammah, and A. </a:t>
            </a:r>
            <a:r>
              <a:rPr lang="en-US" dirty="0" err="1"/>
              <a:t>Shashua</a:t>
            </a:r>
            <a:r>
              <a:rPr lang="en-US" dirty="0"/>
              <a:t> (2017) On a Formal Model of Safe and Scalable Self-Driving Cars. </a:t>
            </a:r>
            <a:r>
              <a:rPr lang="en-US" i="1" dirty="0"/>
              <a:t>arXiv:1708.06374 [cs, stat]</a:t>
            </a:r>
            <a:endParaRPr lang="en-IT" dirty="0"/>
          </a:p>
          <a:p>
            <a:r>
              <a:rPr lang="it-IT" dirty="0"/>
              <a:t>** </a:t>
            </a:r>
            <a:r>
              <a:rPr lang="it-IT" dirty="0" err="1"/>
              <a:t>Mattas</a:t>
            </a:r>
            <a:r>
              <a:rPr lang="it-IT" dirty="0"/>
              <a:t> et al. (2020) </a:t>
            </a:r>
            <a:r>
              <a:rPr lang="en-GB" dirty="0"/>
              <a:t>Fuzzy Surrogate Safety Metrics for real-time assessment of rear-end collision risk. A study based on empirical observations. </a:t>
            </a:r>
            <a:r>
              <a:rPr lang="en-GB" i="1" dirty="0"/>
              <a:t>Accident Analysis and Prevention 148</a:t>
            </a:r>
          </a:p>
          <a:p>
            <a:endParaRPr lang="it-IT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F96108B-DD36-4199-A7C8-202C57D5EA09}"/>
              </a:ext>
            </a:extLst>
          </p:cNvPr>
          <p:cNvSpPr txBox="1"/>
          <p:nvPr/>
        </p:nvSpPr>
        <p:spPr>
          <a:xfrm>
            <a:off x="8964835" y="-16013"/>
            <a:ext cx="322716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Clr>
                <a:schemeClr val="accent5"/>
              </a:buClr>
            </a:pPr>
            <a:r>
              <a:rPr lang="en-US" sz="1000" dirty="0"/>
              <a:t>FRAV-12-06, submitted by the European Commission</a:t>
            </a:r>
          </a:p>
          <a:p>
            <a:pPr>
              <a:buClr>
                <a:schemeClr val="accent5"/>
              </a:buClr>
            </a:pPr>
            <a:r>
              <a:rPr lang="en-US" sz="1000" noProof="0" dirty="0"/>
              <a:t>12</a:t>
            </a:r>
            <a:r>
              <a:rPr lang="en-US" sz="1000" baseline="30000" noProof="0" dirty="0"/>
              <a:t>th</a:t>
            </a:r>
            <a:r>
              <a:rPr lang="en-US" sz="1000" noProof="0" dirty="0"/>
              <a:t> FRAV session, 8 April 2021</a:t>
            </a:r>
          </a:p>
        </p:txBody>
      </p:sp>
    </p:spTree>
    <p:extLst>
      <p:ext uri="{BB962C8B-B14F-4D97-AF65-F5344CB8AC3E}">
        <p14:creationId xmlns:p14="http://schemas.microsoft.com/office/powerpoint/2010/main" val="19540168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b="1" dirty="0"/>
              <a:t>The new model has 3 main differences with the previous ones</a:t>
            </a:r>
          </a:p>
          <a:p>
            <a:endParaRPr lang="en-GB" dirty="0"/>
          </a:p>
          <a:p>
            <a:r>
              <a:rPr lang="en-GB" dirty="0"/>
              <a:t>Different calculation of lateral safe distance</a:t>
            </a:r>
          </a:p>
          <a:p>
            <a:r>
              <a:rPr lang="en-GB" dirty="0"/>
              <a:t>Longitudinal safe distance according to Fuzzy </a:t>
            </a:r>
            <a:r>
              <a:rPr lang="en-GB" dirty="0" err="1"/>
              <a:t>SSMs</a:t>
            </a:r>
            <a:endParaRPr lang="en-GB" dirty="0"/>
          </a:p>
          <a:p>
            <a:r>
              <a:rPr lang="en-GB" dirty="0"/>
              <a:t>Capacity for calm proactive reaction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New model based on fuzzy </a:t>
            </a:r>
            <a:r>
              <a:rPr lang="en-GB" dirty="0" err="1"/>
              <a:t>SSMs</a:t>
            </a:r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BA8FBB1-0222-46AE-9345-F2ED153B7D0B}"/>
              </a:ext>
            </a:extLst>
          </p:cNvPr>
          <p:cNvSpPr txBox="1"/>
          <p:nvPr/>
        </p:nvSpPr>
        <p:spPr>
          <a:xfrm>
            <a:off x="8964835" y="-16013"/>
            <a:ext cx="322716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Clr>
                <a:schemeClr val="accent5"/>
              </a:buClr>
            </a:pPr>
            <a:r>
              <a:rPr lang="en-US" sz="1000" dirty="0"/>
              <a:t>FRAV-12-06, submitted by the European Commission</a:t>
            </a:r>
          </a:p>
          <a:p>
            <a:pPr>
              <a:buClr>
                <a:schemeClr val="accent5"/>
              </a:buClr>
            </a:pPr>
            <a:r>
              <a:rPr lang="en-US" sz="1000" noProof="0" dirty="0"/>
              <a:t>12</a:t>
            </a:r>
            <a:r>
              <a:rPr lang="en-US" sz="1000" baseline="30000" noProof="0" dirty="0"/>
              <a:t>th</a:t>
            </a:r>
            <a:r>
              <a:rPr lang="en-US" sz="1000" noProof="0" dirty="0"/>
              <a:t> FRAV session, 8 April 2021</a:t>
            </a:r>
          </a:p>
        </p:txBody>
      </p:sp>
    </p:spTree>
    <p:extLst>
      <p:ext uri="{BB962C8B-B14F-4D97-AF65-F5344CB8AC3E}">
        <p14:creationId xmlns:p14="http://schemas.microsoft.com/office/powerpoint/2010/main" val="34923505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JRC palette 1">
      <a:dk1>
        <a:srgbClr val="4D4D4D"/>
      </a:dk1>
      <a:lt1>
        <a:srgbClr val="FFFFFF"/>
      </a:lt1>
      <a:dk2>
        <a:srgbClr val="034EA2"/>
      </a:dk2>
      <a:lt2>
        <a:srgbClr val="D3E8F9"/>
      </a:lt2>
      <a:accent1>
        <a:srgbClr val="6ACBF3"/>
      </a:accent1>
      <a:accent2>
        <a:srgbClr val="3E99DA"/>
      </a:accent2>
      <a:accent3>
        <a:srgbClr val="1EC08A"/>
      </a:accent3>
      <a:accent4>
        <a:srgbClr val="ED8D2F"/>
      </a:accent4>
      <a:accent5>
        <a:srgbClr val="F8CC29"/>
      </a:accent5>
      <a:accent6>
        <a:srgbClr val="E76C53"/>
      </a:accent6>
      <a:hlink>
        <a:srgbClr val="0563C1"/>
      </a:hlink>
      <a:folHlink>
        <a:srgbClr val="24337E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marL="285750" indent="-285750">
          <a:buClr>
            <a:schemeClr val="accent5"/>
          </a:buClr>
          <a:buFont typeface="Arial"/>
          <a:buChar char="•"/>
          <a:defRPr sz="2400" noProof="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EC_Presentation.pptx" id="{DF0E4C23-23CF-4CA0-B78D-4EE4E4812529}" vid="{A275074F-6DFA-4FBF-AA5C-38C3649C393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7638</TotalTime>
  <Words>2248</Words>
  <Application>Microsoft Office PowerPoint</Application>
  <PresentationFormat>Widescreen</PresentationFormat>
  <Paragraphs>266</Paragraphs>
  <Slides>35</Slides>
  <Notes>9</Notes>
  <HiddenSlides>0</HiddenSlides>
  <MMClips>4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40" baseType="lpstr">
      <vt:lpstr>Arial</vt:lpstr>
      <vt:lpstr>Calibri</vt:lpstr>
      <vt:lpstr>Cambria Math</vt:lpstr>
      <vt:lpstr>Verdana</vt:lpstr>
      <vt:lpstr>Office Theme</vt:lpstr>
      <vt:lpstr>Fuzzy-logic based performance model for motorway traffic scenarios </vt:lpstr>
      <vt:lpstr>Assessment of ADS safety in GRVA/VMAD*</vt:lpstr>
      <vt:lpstr>What type of Requirements?</vt:lpstr>
      <vt:lpstr>Use of performance requirements</vt:lpstr>
      <vt:lpstr>Example. Cut-in scenarios in Reg 157</vt:lpstr>
      <vt:lpstr>Example. Cut-in scenarios in Reg 157 Appendix 3 model</vt:lpstr>
      <vt:lpstr>Example. Cut-in scenarios in Reg 157</vt:lpstr>
      <vt:lpstr>Assessment of current performance requirements</vt:lpstr>
      <vt:lpstr>New model based on fuzzy SSMs</vt:lpstr>
      <vt:lpstr>What is Fuzzy Logic? Crisp sets</vt:lpstr>
      <vt:lpstr>What is Fuzzy Logic? Fuzzy sets</vt:lpstr>
      <vt:lpstr>Why Fuzzy logic</vt:lpstr>
      <vt:lpstr>Why Fuzzy logic</vt:lpstr>
      <vt:lpstr>Why Fuzzy logic</vt:lpstr>
      <vt:lpstr>Why Fuzzy logic</vt:lpstr>
      <vt:lpstr>Why Fuzzy logic</vt:lpstr>
      <vt:lpstr>New model based on fuzzy SSMs</vt:lpstr>
      <vt:lpstr>Different calculation of lateral safe distance</vt:lpstr>
      <vt:lpstr>Different calculation of lateral safe distance</vt:lpstr>
      <vt:lpstr>Different calculation of lateral safe distance</vt:lpstr>
      <vt:lpstr>Different calculation of lateral safe distance</vt:lpstr>
      <vt:lpstr>Different calculation of lateral safe distance</vt:lpstr>
      <vt:lpstr>Longitudinal safe distance  according to Fuzzy SSMs</vt:lpstr>
      <vt:lpstr>Longitudinal safe distance  according to Fuzzy SSMs</vt:lpstr>
      <vt:lpstr>Longitudinal safe distance  according to Fuzzy SSMs</vt:lpstr>
      <vt:lpstr>Longitudinal safe distance  according to Fuzzy SSMs</vt:lpstr>
      <vt:lpstr>Capacity for calm proactive reaction</vt:lpstr>
      <vt:lpstr>Results</vt:lpstr>
      <vt:lpstr>Results</vt:lpstr>
      <vt:lpstr>Results</vt:lpstr>
      <vt:lpstr>Results</vt:lpstr>
      <vt:lpstr>Results</vt:lpstr>
      <vt:lpstr>Results</vt:lpstr>
      <vt:lpstr>Conclusions</vt:lpstr>
      <vt:lpstr>Thank you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Simulation of cut in scenarios</dc:title>
  <dc:creator>kostas</dc:creator>
  <cp:lastModifiedBy>John Creamer</cp:lastModifiedBy>
  <cp:revision>150</cp:revision>
  <dcterms:created xsi:type="dcterms:W3CDTF">2020-03-11T13:39:15Z</dcterms:created>
  <dcterms:modified xsi:type="dcterms:W3CDTF">2021-03-30T09:57:14Z</dcterms:modified>
</cp:coreProperties>
</file>