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256" r:id="rId2"/>
    <p:sldId id="277" r:id="rId3"/>
    <p:sldId id="278" r:id="rId4"/>
    <p:sldId id="296" r:id="rId5"/>
    <p:sldId id="298" r:id="rId6"/>
    <p:sldId id="297" r:id="rId7"/>
    <p:sldId id="299" r:id="rId8"/>
    <p:sldId id="295" r:id="rId9"/>
  </p:sldIdLst>
  <p:sldSz cx="9144000" cy="6858000" type="screen4x3"/>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521415D9-36F7-43E2-AB2F-B90AF26B5E84}">
      <p14:sectionLst xmlns:p14="http://schemas.microsoft.com/office/powerpoint/2010/main">
        <p14:section name="既定のセクション" id="{54C7B95B-BF95-4890-A2CD-AC89490FACFB}">
          <p14:sldIdLst>
            <p14:sldId id="256"/>
            <p14:sldId id="277"/>
            <p14:sldId id="278"/>
            <p14:sldId id="296"/>
            <p14:sldId id="298"/>
            <p14:sldId id="297"/>
            <p14:sldId id="299"/>
            <p14:sldId id="295"/>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F0000"/>
    <a:srgbClr val="FF9900"/>
    <a:srgbClr val="4087C8"/>
    <a:srgbClr val="FF5050"/>
    <a:srgbClr val="FFCCFF"/>
    <a:srgbClr val="9BDFF7"/>
    <a:srgbClr val="8BD9F5"/>
    <a:srgbClr val="68CEF2"/>
    <a:srgbClr val="4133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905" autoAdjust="0"/>
    <p:restoredTop sz="93804" autoAdjust="0"/>
  </p:normalViewPr>
  <p:slideViewPr>
    <p:cSldViewPr>
      <p:cViewPr varScale="1">
        <p:scale>
          <a:sx n="73" d="100"/>
          <a:sy n="73" d="100"/>
        </p:scale>
        <p:origin x="1404" y="66"/>
      </p:cViewPr>
      <p:guideLst>
        <p:guide orient="horz" pos="2160"/>
        <p:guide pos="2880"/>
      </p:guideLst>
    </p:cSldViewPr>
  </p:slideViewPr>
  <p:notesTextViewPr>
    <p:cViewPr>
      <p:scale>
        <a:sx n="100" d="100"/>
        <a:sy n="100" d="100"/>
      </p:scale>
      <p:origin x="0" y="0"/>
    </p:cViewPr>
  </p:notesTextViewPr>
  <p:notesViewPr>
    <p:cSldViewPr>
      <p:cViewPr varScale="1">
        <p:scale>
          <a:sx n="51" d="100"/>
          <a:sy n="51" d="100"/>
        </p:scale>
        <p:origin x="291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0"/>
            <a:ext cx="2919412" cy="495300"/>
          </a:xfrm>
          <a:prstGeom prst="rect">
            <a:avLst/>
          </a:prstGeom>
        </p:spPr>
        <p:txBody>
          <a:bodyPr vert="horz" lIns="91440" tIns="45720" rIns="91440" bIns="45720" rtlCol="0"/>
          <a:lstStyle>
            <a:lvl1pPr algn="r">
              <a:defRPr sz="1200"/>
            </a:lvl1pPr>
          </a:lstStyle>
          <a:p>
            <a:fld id="{8A4FAE83-6876-449D-BCCE-496EC707688A}" type="datetimeFigureOut">
              <a:rPr kumimoji="1" lang="ja-JP" altLang="en-US" smtClean="0"/>
              <a:t>2021/4/26</a:t>
            </a:fld>
            <a:endParaRPr kumimoji="1" lang="ja-JP" altLang="en-US"/>
          </a:p>
        </p:txBody>
      </p:sp>
      <p:sp>
        <p:nvSpPr>
          <p:cNvPr id="4" name="フッター プレースホルダー 3"/>
          <p:cNvSpPr>
            <a:spLocks noGrp="1"/>
          </p:cNvSpPr>
          <p:nvPr>
            <p:ph type="ftr" sz="quarter" idx="2"/>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5300"/>
          </a:xfrm>
          <a:prstGeom prst="rect">
            <a:avLst/>
          </a:prstGeom>
        </p:spPr>
        <p:txBody>
          <a:bodyPr vert="horz" lIns="91440" tIns="45720" rIns="91440" bIns="45720" rtlCol="0" anchor="b"/>
          <a:lstStyle>
            <a:lvl1pPr algn="r">
              <a:defRPr sz="1200"/>
            </a:lvl1pPr>
          </a:lstStyle>
          <a:p>
            <a:fld id="{68D39ECE-9559-4BF9-A72E-0A6C08851105}" type="slidenum">
              <a:rPr kumimoji="1" lang="ja-JP" altLang="en-US" smtClean="0"/>
              <a:t>‹#›</a:t>
            </a:fld>
            <a:endParaRPr kumimoji="1" lang="ja-JP" altLang="en-US"/>
          </a:p>
        </p:txBody>
      </p:sp>
    </p:spTree>
    <p:extLst>
      <p:ext uri="{BB962C8B-B14F-4D97-AF65-F5344CB8AC3E}">
        <p14:creationId xmlns:p14="http://schemas.microsoft.com/office/powerpoint/2010/main" val="33430850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0AC30D34-39EC-4333-89A4-48E429B38CE2}" type="datetimeFigureOut">
              <a:rPr kumimoji="1" lang="ja-JP" altLang="en-US" smtClean="0"/>
              <a:t>2021/4/26</a:t>
            </a:fld>
            <a:endParaRPr kumimoji="1" lang="ja-JP" altLang="en-US"/>
          </a:p>
        </p:txBody>
      </p:sp>
      <p:sp>
        <p:nvSpPr>
          <p:cNvPr id="4" name="スライド イメージ プレースホルダー 3"/>
          <p:cNvSpPr>
            <a:spLocks noGrp="1" noRot="1" noChangeAspect="1"/>
          </p:cNvSpPr>
          <p:nvPr>
            <p:ph type="sldImg" idx="2"/>
          </p:nvPr>
        </p:nvSpPr>
        <p:spPr>
          <a:xfrm>
            <a:off x="1147763" y="1233488"/>
            <a:ext cx="4440237"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21C75C97-5DEC-465A-942A-ECFBEE6DB4E1}" type="slidenum">
              <a:rPr kumimoji="1" lang="ja-JP" altLang="en-US" smtClean="0"/>
              <a:t>‹#›</a:t>
            </a:fld>
            <a:endParaRPr kumimoji="1" lang="ja-JP" altLang="en-US"/>
          </a:p>
        </p:txBody>
      </p:sp>
    </p:spTree>
    <p:extLst>
      <p:ext uri="{BB962C8B-B14F-4D97-AF65-F5344CB8AC3E}">
        <p14:creationId xmlns:p14="http://schemas.microsoft.com/office/powerpoint/2010/main" val="185197434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4" name="Picture 7" descr="mlit_top"/>
          <p:cNvPicPr>
            <a:picLocks noChangeAspect="1" noChangeArrowheads="1"/>
          </p:cNvPicPr>
          <p:nvPr userDrawn="1"/>
        </p:nvPicPr>
        <p:blipFill>
          <a:blip r:embed="rId2">
            <a:extLst>
              <a:ext uri="{28A0092B-C50C-407E-A947-70E740481C1C}">
                <a14:useLocalDpi xmlns:a14="http://schemas.microsoft.com/office/drawing/2010/main" val="0"/>
              </a:ext>
            </a:extLst>
          </a:blip>
          <a:srcRect t="62230"/>
          <a:stretch>
            <a:fillRect/>
          </a:stretch>
        </p:blipFill>
        <p:spPr bwMode="auto">
          <a:xfrm>
            <a:off x="0" y="6524625"/>
            <a:ext cx="91440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p:cNvSpPr>
            <a:spLocks noChangeArrowheads="1"/>
          </p:cNvSpPr>
          <p:nvPr userDrawn="1"/>
        </p:nvSpPr>
        <p:spPr bwMode="auto">
          <a:xfrm>
            <a:off x="1692275" y="3284538"/>
            <a:ext cx="7451725" cy="73025"/>
          </a:xfrm>
          <a:prstGeom prst="rect">
            <a:avLst/>
          </a:prstGeom>
          <a:solidFill>
            <a:srgbClr val="0066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sp>
        <p:nvSpPr>
          <p:cNvPr id="3074" name="Rectangle 2"/>
          <p:cNvSpPr>
            <a:spLocks noGrp="1" noChangeArrowheads="1"/>
          </p:cNvSpPr>
          <p:nvPr>
            <p:ph type="ctrTitle"/>
          </p:nvPr>
        </p:nvSpPr>
        <p:spPr>
          <a:xfrm>
            <a:off x="1619250" y="2133600"/>
            <a:ext cx="7524750" cy="1470025"/>
          </a:xfrm>
        </p:spPr>
        <p:txBody>
          <a:bodyPr/>
          <a:lstStyle>
            <a:lvl1pPr>
              <a:defRPr sz="4000"/>
            </a:lvl1pPr>
          </a:lstStyle>
          <a:p>
            <a:r>
              <a:rPr lang="ja-JP" altLang="en-US"/>
              <a:t>マスター タイトルの書式設定</a:t>
            </a:r>
            <a:endParaRPr lang="ja-JP" altLang="en-US" dirty="0"/>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ja-JP" altLang="en-US"/>
              <a:t>マスター サブタイトルの書式設定</a:t>
            </a:r>
          </a:p>
        </p:txBody>
      </p:sp>
      <p:sp>
        <p:nvSpPr>
          <p:cNvPr id="10" name="Rectangle 5"/>
          <p:cNvSpPr>
            <a:spLocks noGrp="1" noChangeArrowheads="1"/>
          </p:cNvSpPr>
          <p:nvPr>
            <p:ph type="ftr" sz="quarter" idx="11"/>
          </p:nvPr>
        </p:nvSpPr>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35C1E978-A3B9-4673-8199-379729392307}" type="slidenum">
              <a:rPr lang="en-US" altLang="ja-JP"/>
              <a:pPr>
                <a:defRPr/>
              </a:pPr>
              <a:t>‹#›</a:t>
            </a:fld>
            <a:endParaRPr lang="en-US" altLang="ja-JP" dirty="0"/>
          </a:p>
        </p:txBody>
      </p:sp>
    </p:spTree>
    <p:extLst>
      <p:ext uri="{BB962C8B-B14F-4D97-AF65-F5344CB8AC3E}">
        <p14:creationId xmlns:p14="http://schemas.microsoft.com/office/powerpoint/2010/main" val="1874205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DB20612-914C-4BDE-8D4C-FEA4392E99F4}" type="slidenum">
              <a:rPr lang="en-US" altLang="ja-JP"/>
              <a:pPr>
                <a:defRPr/>
              </a:pPr>
              <a:t>‹#›</a:t>
            </a:fld>
            <a:endParaRPr lang="en-US" altLang="ja-JP"/>
          </a:p>
        </p:txBody>
      </p:sp>
    </p:spTree>
    <p:extLst>
      <p:ext uri="{BB962C8B-B14F-4D97-AF65-F5344CB8AC3E}">
        <p14:creationId xmlns:p14="http://schemas.microsoft.com/office/powerpoint/2010/main" val="32264941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0"/>
            <a:ext cx="2171700" cy="6126163"/>
          </a:xfrm>
        </p:spPr>
        <p:txBody>
          <a:bodyPr vert="eaVert"/>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0" y="0"/>
            <a:ext cx="6362700" cy="612616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6FB01F7-FA20-4B15-9970-D297285851AC}" type="slidenum">
              <a:rPr lang="en-US" altLang="ja-JP"/>
              <a:pPr>
                <a:defRPr/>
              </a:pPr>
              <a:t>‹#›</a:t>
            </a:fld>
            <a:endParaRPr lang="en-US" altLang="ja-JP"/>
          </a:p>
        </p:txBody>
      </p:sp>
    </p:spTree>
    <p:extLst>
      <p:ext uri="{BB962C8B-B14F-4D97-AF65-F5344CB8AC3E}">
        <p14:creationId xmlns:p14="http://schemas.microsoft.com/office/powerpoint/2010/main" val="701431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ja-JP"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51FC12D-27C1-4F31-90C9-A93D49E44687}" type="slidenum">
              <a:rPr lang="en-US" altLang="ja-JP"/>
              <a:pPr>
                <a:defRPr/>
              </a:pPr>
              <a:t>‹#›</a:t>
            </a:fld>
            <a:endParaRPr lang="en-US" altLang="ja-JP"/>
          </a:p>
        </p:txBody>
      </p:sp>
    </p:spTree>
    <p:extLst>
      <p:ext uri="{BB962C8B-B14F-4D97-AF65-F5344CB8AC3E}">
        <p14:creationId xmlns:p14="http://schemas.microsoft.com/office/powerpoint/2010/main" val="3736706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7694BDB-530F-4364-A4B7-5A1182A1D62D}" type="slidenum">
              <a:rPr lang="en-US" altLang="ja-JP"/>
              <a:pPr>
                <a:defRPr/>
              </a:pPr>
              <a:t>‹#›</a:t>
            </a:fld>
            <a:endParaRPr lang="en-US" altLang="ja-JP"/>
          </a:p>
        </p:txBody>
      </p:sp>
    </p:spTree>
    <p:extLst>
      <p:ext uri="{BB962C8B-B14F-4D97-AF65-F5344CB8AC3E}">
        <p14:creationId xmlns:p14="http://schemas.microsoft.com/office/powerpoint/2010/main" val="254046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64DE403-68E0-47EB-9A36-3C247B164772}" type="slidenum">
              <a:rPr lang="en-US" altLang="ja-JP"/>
              <a:pPr>
                <a:defRPr/>
              </a:pPr>
              <a:t>‹#›</a:t>
            </a:fld>
            <a:endParaRPr lang="en-US" altLang="ja-JP"/>
          </a:p>
        </p:txBody>
      </p:sp>
    </p:spTree>
    <p:extLst>
      <p:ext uri="{BB962C8B-B14F-4D97-AF65-F5344CB8AC3E}">
        <p14:creationId xmlns:p14="http://schemas.microsoft.com/office/powerpoint/2010/main" val="2096606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マスター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DB541BEC-AD9E-4104-AF2B-4C626651FF89}" type="slidenum">
              <a:rPr lang="en-US" altLang="ja-JP"/>
              <a:pPr>
                <a:defRPr/>
              </a:pPr>
              <a:t>‹#›</a:t>
            </a:fld>
            <a:endParaRPr lang="en-US" altLang="ja-JP"/>
          </a:p>
        </p:txBody>
      </p:sp>
    </p:spTree>
    <p:extLst>
      <p:ext uri="{BB962C8B-B14F-4D97-AF65-F5344CB8AC3E}">
        <p14:creationId xmlns:p14="http://schemas.microsoft.com/office/powerpoint/2010/main" val="3641565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06FFE511-5094-4685-A035-FB392A6605D8}" type="slidenum">
              <a:rPr lang="en-US" altLang="ja-JP"/>
              <a:pPr>
                <a:defRPr/>
              </a:pPr>
              <a:t>‹#›</a:t>
            </a:fld>
            <a:endParaRPr lang="en-US" altLang="ja-JP"/>
          </a:p>
        </p:txBody>
      </p:sp>
    </p:spTree>
    <p:extLst>
      <p:ext uri="{BB962C8B-B14F-4D97-AF65-F5344CB8AC3E}">
        <p14:creationId xmlns:p14="http://schemas.microsoft.com/office/powerpoint/2010/main" val="2880967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DE9C2EA1-6911-4BAC-954D-0A2DD024DDCF}" type="slidenum">
              <a:rPr lang="en-US" altLang="ja-JP"/>
              <a:pPr>
                <a:defRPr/>
              </a:pPr>
              <a:t>‹#›</a:t>
            </a:fld>
            <a:endParaRPr lang="en-US" altLang="ja-JP"/>
          </a:p>
        </p:txBody>
      </p:sp>
    </p:spTree>
    <p:extLst>
      <p:ext uri="{BB962C8B-B14F-4D97-AF65-F5344CB8AC3E}">
        <p14:creationId xmlns:p14="http://schemas.microsoft.com/office/powerpoint/2010/main" val="31166650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460176D3-1CBA-4E5C-8891-6A87D7C30D42}" type="slidenum">
              <a:rPr lang="en-US" altLang="ja-JP"/>
              <a:pPr>
                <a:defRPr/>
              </a:pPr>
              <a:t>‹#›</a:t>
            </a:fld>
            <a:endParaRPr lang="en-US" altLang="ja-JP"/>
          </a:p>
        </p:txBody>
      </p:sp>
    </p:spTree>
    <p:extLst>
      <p:ext uri="{BB962C8B-B14F-4D97-AF65-F5344CB8AC3E}">
        <p14:creationId xmlns:p14="http://schemas.microsoft.com/office/powerpoint/2010/main" val="11518914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a:t>図を追加</a:t>
            </a: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A3F5529-272E-4A2C-90D7-160EE3AC1005}" type="slidenum">
              <a:rPr lang="en-US" altLang="ja-JP"/>
              <a:pPr>
                <a:defRPr/>
              </a:pPr>
              <a:t>‹#›</a:t>
            </a:fld>
            <a:endParaRPr lang="en-US" altLang="ja-JP"/>
          </a:p>
        </p:txBody>
      </p:sp>
    </p:spTree>
    <p:extLst>
      <p:ext uri="{BB962C8B-B14F-4D97-AF65-F5344CB8AC3E}">
        <p14:creationId xmlns:p14="http://schemas.microsoft.com/office/powerpoint/2010/main" val="4142627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7010400" y="6237288"/>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50" charset="-128"/>
              </a:defRPr>
            </a:lvl1pPr>
          </a:lstStyle>
          <a:p>
            <a:pPr>
              <a:defRPr/>
            </a:pPr>
            <a:fld id="{FFDCE21E-3BF4-4A13-BE4A-B95BE9787BE2}" type="slidenum">
              <a:rPr lang="en-US" altLang="ja-JP"/>
              <a:pPr>
                <a:defRPr/>
              </a:pPr>
              <a:t>‹#›</a:t>
            </a:fld>
            <a:endParaRPr lang="en-US" altLang="ja-JP" dirty="0"/>
          </a:p>
        </p:txBody>
      </p:sp>
      <p:grpSp>
        <p:nvGrpSpPr>
          <p:cNvPr id="2" name="Group 18"/>
          <p:cNvGrpSpPr>
            <a:grpSpLocks/>
          </p:cNvGrpSpPr>
          <p:nvPr userDrawn="1"/>
        </p:nvGrpSpPr>
        <p:grpSpPr bwMode="auto">
          <a:xfrm>
            <a:off x="0" y="-1"/>
            <a:ext cx="9144000" cy="748453"/>
            <a:chOff x="0" y="0"/>
            <a:chExt cx="5760" cy="344"/>
          </a:xfrm>
        </p:grpSpPr>
        <p:pic>
          <p:nvPicPr>
            <p:cNvPr id="1034" name="Picture 9" descr="mlit_top"/>
            <p:cNvPicPr>
              <a:picLocks noChangeAspect="1" noChangeArrowheads="1"/>
            </p:cNvPicPr>
            <p:nvPr userDrawn="1"/>
          </p:nvPicPr>
          <p:blipFill>
            <a:blip r:embed="rId13">
              <a:extLst>
                <a:ext uri="{28A0092B-C50C-407E-A947-70E740481C1C}">
                  <a14:useLocalDpi xmlns:a14="http://schemas.microsoft.com/office/drawing/2010/main" val="0"/>
                </a:ext>
              </a:extLst>
            </a:blip>
            <a:srcRect t="26801" b="65286"/>
            <a:stretch>
              <a:fillRect/>
            </a:stretch>
          </p:blipFill>
          <p:spPr bwMode="auto">
            <a:xfrm>
              <a:off x="0" y="300"/>
              <a:ext cx="576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35" name="Group 17"/>
            <p:cNvGrpSpPr>
              <a:grpSpLocks/>
            </p:cNvGrpSpPr>
            <p:nvPr userDrawn="1"/>
          </p:nvGrpSpPr>
          <p:grpSpPr bwMode="auto">
            <a:xfrm>
              <a:off x="0" y="0"/>
              <a:ext cx="5760" cy="318"/>
              <a:chOff x="0" y="0"/>
              <a:chExt cx="5760" cy="318"/>
            </a:xfrm>
          </p:grpSpPr>
          <p:pic>
            <p:nvPicPr>
              <p:cNvPr id="1036" name="Picture 11" descr="mlit_top"/>
              <p:cNvPicPr>
                <a:picLocks noChangeAspect="1" noChangeArrowheads="1"/>
              </p:cNvPicPr>
              <p:nvPr userDrawn="1"/>
            </p:nvPicPr>
            <p:blipFill>
              <a:blip r:embed="rId14">
                <a:extLst>
                  <a:ext uri="{28A0092B-C50C-407E-A947-70E740481C1C}">
                    <a14:useLocalDpi xmlns:a14="http://schemas.microsoft.com/office/drawing/2010/main" val="0"/>
                  </a:ext>
                </a:extLst>
              </a:blip>
              <a:srcRect r="66945" b="42805"/>
              <a:stretch>
                <a:fillRect/>
              </a:stretch>
            </p:blipFill>
            <p:spPr bwMode="auto">
              <a:xfrm>
                <a:off x="3856" y="0"/>
                <a:ext cx="1904"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7" name="Picture 16" descr="mlit_top"/>
              <p:cNvPicPr>
                <a:picLocks noChangeAspect="1" noChangeArrowheads="1"/>
              </p:cNvPicPr>
              <p:nvPr userDrawn="1"/>
            </p:nvPicPr>
            <p:blipFill>
              <a:blip r:embed="rId15">
                <a:extLst>
                  <a:ext uri="{28A0092B-C50C-407E-A947-70E740481C1C}">
                    <a14:useLocalDpi xmlns:a14="http://schemas.microsoft.com/office/drawing/2010/main" val="0"/>
                  </a:ext>
                </a:extLst>
              </a:blip>
              <a:srcRect l="50000" b="42805"/>
              <a:stretch>
                <a:fillRect/>
              </a:stretch>
            </p:blipFill>
            <p:spPr bwMode="auto">
              <a:xfrm>
                <a:off x="1043" y="0"/>
                <a:ext cx="2880"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8" name="Picture 10" descr="mlit_top"/>
              <p:cNvPicPr>
                <a:picLocks noChangeAspect="1" noChangeArrowheads="1"/>
              </p:cNvPicPr>
              <p:nvPr userDrawn="1"/>
            </p:nvPicPr>
            <p:blipFill>
              <a:blip r:embed="rId15">
                <a:extLst>
                  <a:ext uri="{28A0092B-C50C-407E-A947-70E740481C1C}">
                    <a14:useLocalDpi xmlns:a14="http://schemas.microsoft.com/office/drawing/2010/main" val="0"/>
                  </a:ext>
                </a:extLst>
              </a:blip>
              <a:srcRect l="68906" b="42805"/>
              <a:stretch>
                <a:fillRect/>
              </a:stretch>
            </p:blipFill>
            <p:spPr bwMode="auto">
              <a:xfrm>
                <a:off x="0" y="0"/>
                <a:ext cx="1791"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1031" name="Rectangle 2"/>
          <p:cNvSpPr>
            <a:spLocks noGrp="1" noChangeArrowheads="1"/>
          </p:cNvSpPr>
          <p:nvPr>
            <p:ph type="title"/>
          </p:nvPr>
        </p:nvSpPr>
        <p:spPr bwMode="auto">
          <a:xfrm>
            <a:off x="0" y="0"/>
            <a:ext cx="774035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dirty="0"/>
              <a:t>マスタ タイトルの書式設定</a:t>
            </a:r>
          </a:p>
        </p:txBody>
      </p:sp>
    </p:spTree>
  </p:cSld>
  <p:clrMap bg1="lt1" tx1="dk1" bg2="lt2" tx2="dk2" accent1="accent1" accent2="accent2" accent3="accent3" accent4="accent4" accent5="accent5" accent6="accent6" hlink="hlink" folHlink="folHlink"/>
  <p:sldLayoutIdLst>
    <p:sldLayoutId id="2147483779"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hf hdr="0" ftr="0" dt="0"/>
  <p:txStyles>
    <p:titleStyle>
      <a:lvl1pPr algn="l" rtl="0" eaLnBrk="1" fontAlgn="base" hangingPunct="1">
        <a:spcBef>
          <a:spcPct val="0"/>
        </a:spcBef>
        <a:spcAft>
          <a:spcPct val="0"/>
        </a:spcAft>
        <a:defRPr kumimoji="1" sz="2800">
          <a:solidFill>
            <a:srgbClr val="4087C8"/>
          </a:solidFill>
          <a:latin typeface="+mj-lt"/>
          <a:ea typeface="+mj-ea"/>
          <a:cs typeface="+mj-cs"/>
        </a:defRPr>
      </a:lvl1pPr>
      <a:lvl2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2pPr>
      <a:lvl3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3pPr>
      <a:lvl4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4pPr>
      <a:lvl5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5pPr>
      <a:lvl6pPr marL="4572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6pPr>
      <a:lvl7pPr marL="9144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7pPr>
      <a:lvl8pPr marL="13716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8pPr>
      <a:lvl9pPr marL="18288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ctrTitle"/>
          </p:nvPr>
        </p:nvSpPr>
        <p:spPr>
          <a:xfrm>
            <a:off x="1115616" y="2060848"/>
            <a:ext cx="7772400" cy="1470025"/>
          </a:xfrm>
        </p:spPr>
        <p:txBody>
          <a:bodyPr/>
          <a:lstStyle/>
          <a:p>
            <a:pPr eaLnBrk="1" hangingPunct="1"/>
            <a:r>
              <a:rPr lang="en-US" altLang="ja-JP" sz="3200" dirty="0" smtClean="0"/>
              <a:t>UN/UNECE/WP29/GRVA</a:t>
            </a:r>
            <a:br>
              <a:rPr lang="en-US" altLang="ja-JP" sz="3200" dirty="0" smtClean="0"/>
            </a:br>
            <a:r>
              <a:rPr lang="en-US" altLang="ja-JP" sz="3200" dirty="0" smtClean="0"/>
              <a:t>VMAD-SG1(scenario) 14</a:t>
            </a:r>
            <a:r>
              <a:rPr lang="en-US" altLang="ja-JP" sz="3200" baseline="30000" dirty="0" smtClean="0"/>
              <a:t>th</a:t>
            </a:r>
            <a:r>
              <a:rPr lang="en-US" altLang="ja-JP" sz="3200" dirty="0" smtClean="0"/>
              <a:t> meeting</a:t>
            </a:r>
            <a:endParaRPr lang="ja-JP" altLang="en-US" sz="2800" dirty="0"/>
          </a:p>
        </p:txBody>
      </p:sp>
      <p:sp>
        <p:nvSpPr>
          <p:cNvPr id="3075" name="Rectangle 6"/>
          <p:cNvSpPr>
            <a:spLocks noGrp="1" noChangeArrowheads="1"/>
          </p:cNvSpPr>
          <p:nvPr>
            <p:ph type="subTitle" idx="1"/>
          </p:nvPr>
        </p:nvSpPr>
        <p:spPr>
          <a:xfrm>
            <a:off x="1331640" y="4653136"/>
            <a:ext cx="6400800" cy="1054968"/>
          </a:xfrm>
        </p:spPr>
        <p:txBody>
          <a:bodyPr/>
          <a:lstStyle/>
          <a:p>
            <a:pPr eaLnBrk="1" hangingPunct="1"/>
            <a:r>
              <a:rPr lang="en-US" altLang="ja-JP" sz="2800" dirty="0" smtClean="0">
                <a:latin typeface="ＭＳ Ｐゴシック" charset="-128"/>
              </a:rPr>
              <a:t>April 27</a:t>
            </a:r>
            <a:r>
              <a:rPr lang="en-US" altLang="ja-JP" sz="2800" baseline="30000" dirty="0" smtClean="0">
                <a:latin typeface="ＭＳ Ｐゴシック" charset="-128"/>
              </a:rPr>
              <a:t>th</a:t>
            </a:r>
            <a:r>
              <a:rPr lang="en-US" altLang="ja-JP" sz="2800" dirty="0">
                <a:latin typeface="ＭＳ Ｐゴシック" charset="-128"/>
              </a:rPr>
              <a:t>, 2021 (</a:t>
            </a:r>
            <a:r>
              <a:rPr lang="en-US" altLang="ja-JP" sz="2800" dirty="0" smtClean="0">
                <a:latin typeface="ＭＳ Ｐゴシック" charset="-128"/>
              </a:rPr>
              <a:t>13:30-15:30 CEST</a:t>
            </a:r>
            <a:r>
              <a:rPr lang="en-US" altLang="ja-JP" sz="2800" dirty="0">
                <a:latin typeface="ＭＳ Ｐゴシック" charset="-128"/>
              </a:rPr>
              <a:t>)</a:t>
            </a:r>
          </a:p>
          <a:p>
            <a:pPr eaLnBrk="1" hangingPunct="1"/>
            <a:r>
              <a:rPr lang="en-US" altLang="ja-JP" sz="2800" dirty="0">
                <a:latin typeface="ＭＳ Ｐゴシック" charset="-128"/>
              </a:rPr>
              <a:t>Prepared by SG1 leader</a:t>
            </a:r>
          </a:p>
          <a:p>
            <a:r>
              <a:rPr lang="en-US" altLang="ja-JP" sz="2800" dirty="0">
                <a:latin typeface="ＭＳ Ｐゴシック" charset="-128"/>
              </a:rPr>
              <a:t>Shumpei MIYAZAKI (MLIT, Japan)</a:t>
            </a:r>
            <a:endParaRPr lang="ja-JP" altLang="en-US" sz="2800" dirty="0">
              <a:latin typeface="ＭＳ Ｐゴシック" charset="-128"/>
            </a:endParaRPr>
          </a:p>
        </p:txBody>
      </p:sp>
      <p:sp>
        <p:nvSpPr>
          <p:cNvPr id="2" name="スライド番号プレースホルダー 1"/>
          <p:cNvSpPr>
            <a:spLocks noGrp="1"/>
          </p:cNvSpPr>
          <p:nvPr>
            <p:ph type="sldNum" sz="quarter" idx="12"/>
          </p:nvPr>
        </p:nvSpPr>
        <p:spPr/>
        <p:txBody>
          <a:bodyPr/>
          <a:lstStyle/>
          <a:p>
            <a:pPr>
              <a:defRPr/>
            </a:pPr>
            <a:fld id="{35C1E978-A3B9-4673-8199-379729392307}" type="slidenum">
              <a:rPr lang="en-US" altLang="ja-JP" smtClean="0"/>
              <a:pPr>
                <a:defRPr/>
              </a:pPr>
              <a:t>1</a:t>
            </a:fld>
            <a:endParaRPr lang="en-US" altLang="ja-JP" dirty="0"/>
          </a:p>
        </p:txBody>
      </p:sp>
      <p:sp>
        <p:nvSpPr>
          <p:cNvPr id="3" name="テキスト ボックス 2"/>
          <p:cNvSpPr txBox="1"/>
          <p:nvPr/>
        </p:nvSpPr>
        <p:spPr>
          <a:xfrm>
            <a:off x="6300192" y="404664"/>
            <a:ext cx="2587824" cy="369332"/>
          </a:xfrm>
          <a:prstGeom prst="rect">
            <a:avLst/>
          </a:prstGeom>
          <a:noFill/>
        </p:spPr>
        <p:txBody>
          <a:bodyPr wrap="square" rtlCol="0">
            <a:spAutoFit/>
          </a:bodyPr>
          <a:lstStyle/>
          <a:p>
            <a:r>
              <a:rPr kumimoji="1" lang="en-US" altLang="ja-JP" dirty="0" smtClean="0"/>
              <a:t>VMAD-SG1-14-03</a:t>
            </a:r>
            <a:endParaRPr kumimoji="1" lang="ja-JP"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0"/>
            <a:ext cx="7956376" cy="476250"/>
          </a:xfrm>
        </p:spPr>
        <p:txBody>
          <a:bodyPr/>
          <a:lstStyle/>
          <a:p>
            <a:pPr eaLnBrk="1" hangingPunct="1"/>
            <a:r>
              <a:rPr lang="en-US" altLang="ja-JP" sz="2400" dirty="0"/>
              <a:t>Provisional Agenda</a:t>
            </a:r>
            <a:endParaRPr lang="ja-JP" altLang="en-US" sz="2400" dirty="0"/>
          </a:p>
        </p:txBody>
      </p:sp>
      <p:sp>
        <p:nvSpPr>
          <p:cNvPr id="9" name="スライド番号プレースホルダー 8"/>
          <p:cNvSpPr>
            <a:spLocks noGrp="1"/>
          </p:cNvSpPr>
          <p:nvPr>
            <p:ph type="sldNum" sz="quarter" idx="12"/>
          </p:nvPr>
        </p:nvSpPr>
        <p:spPr/>
        <p:txBody>
          <a:bodyPr/>
          <a:lstStyle/>
          <a:p>
            <a:pPr>
              <a:defRPr/>
            </a:pPr>
            <a:fld id="{651FC12D-27C1-4F31-90C9-A93D49E44687}" type="slidenum">
              <a:rPr lang="en-US" altLang="ja-JP" smtClean="0"/>
              <a:pPr>
                <a:defRPr/>
              </a:pPr>
              <a:t>2</a:t>
            </a:fld>
            <a:endParaRPr lang="en-US" altLang="ja-JP"/>
          </a:p>
        </p:txBody>
      </p:sp>
      <p:sp>
        <p:nvSpPr>
          <p:cNvPr id="14" name="テキスト ボックス 13"/>
          <p:cNvSpPr txBox="1"/>
          <p:nvPr/>
        </p:nvSpPr>
        <p:spPr>
          <a:xfrm>
            <a:off x="179512" y="692696"/>
            <a:ext cx="8784976" cy="5047536"/>
          </a:xfrm>
          <a:prstGeom prst="rect">
            <a:avLst/>
          </a:prstGeom>
          <a:noFill/>
        </p:spPr>
        <p:txBody>
          <a:bodyPr wrap="square" rtlCol="0">
            <a:spAutoFit/>
          </a:bodyPr>
          <a:lstStyle/>
          <a:p>
            <a:endParaRPr lang="en-US" altLang="ja-JP" sz="2800" dirty="0"/>
          </a:p>
          <a:p>
            <a:pPr marL="514350" indent="-514350">
              <a:buFont typeface="+mj-lt"/>
              <a:buAutoNum type="arabicPeriod"/>
            </a:pPr>
            <a:r>
              <a:rPr lang="en-US" altLang="ja-JP" sz="2800" dirty="0" smtClean="0"/>
              <a:t>Introduction </a:t>
            </a:r>
            <a:r>
              <a:rPr lang="en-US" altLang="ja-JP" sz="1600" dirty="0" smtClean="0"/>
              <a:t>(13:30-13:40)</a:t>
            </a:r>
            <a:br>
              <a:rPr lang="en-US" altLang="ja-JP" sz="1600" dirty="0" smtClean="0"/>
            </a:br>
            <a:r>
              <a:rPr lang="ja-JP" altLang="en-US" sz="2800" dirty="0" smtClean="0">
                <a:solidFill>
                  <a:srgbClr val="FF9900"/>
                </a:solidFill>
              </a:rPr>
              <a:t>→</a:t>
            </a:r>
            <a:r>
              <a:rPr lang="en-US" altLang="ja-JP" sz="2800" dirty="0" smtClean="0">
                <a:solidFill>
                  <a:srgbClr val="FF9900"/>
                </a:solidFill>
              </a:rPr>
              <a:t>Background and purpose of this meeting</a:t>
            </a:r>
            <a:endParaRPr lang="en-US" altLang="ja-JP" sz="2800" dirty="0">
              <a:solidFill>
                <a:srgbClr val="FF9900"/>
              </a:solidFill>
            </a:endParaRPr>
          </a:p>
          <a:p>
            <a:pPr marL="514350" indent="-514350">
              <a:buFont typeface="+mj-lt"/>
              <a:buAutoNum type="arabicPeriod"/>
            </a:pPr>
            <a:r>
              <a:rPr lang="en-US" altLang="ja-JP" sz="2800" dirty="0" smtClean="0"/>
              <a:t>Update </a:t>
            </a:r>
            <a:r>
              <a:rPr lang="en-US" altLang="ja-JP" sz="2800" dirty="0"/>
              <a:t>of “Outstanding </a:t>
            </a:r>
            <a:r>
              <a:rPr lang="en-US" altLang="ja-JP" sz="2800" dirty="0" smtClean="0"/>
              <a:t>issues” </a:t>
            </a:r>
            <a:r>
              <a:rPr lang="en-US" altLang="ja-JP" sz="1600" dirty="0"/>
              <a:t>(</a:t>
            </a:r>
            <a:r>
              <a:rPr lang="en-US" altLang="ja-JP" sz="1600" dirty="0" smtClean="0"/>
              <a:t>13:40-14:10)</a:t>
            </a:r>
            <a:br>
              <a:rPr lang="en-US" altLang="ja-JP" sz="1600" dirty="0" smtClean="0"/>
            </a:br>
            <a:r>
              <a:rPr lang="ja-JP" altLang="en-US" sz="2800" dirty="0" smtClean="0">
                <a:solidFill>
                  <a:srgbClr val="FF9900"/>
                </a:solidFill>
              </a:rPr>
              <a:t>→</a:t>
            </a:r>
            <a:r>
              <a:rPr lang="en-US" altLang="ja-JP" sz="2800" dirty="0" smtClean="0">
                <a:solidFill>
                  <a:srgbClr val="FF9900"/>
                </a:solidFill>
              </a:rPr>
              <a:t>Discuss and agree on addition of open issues</a:t>
            </a:r>
            <a:endParaRPr lang="en-US" altLang="ja-JP" sz="2800" dirty="0"/>
          </a:p>
          <a:p>
            <a:pPr marL="514350" indent="-514350">
              <a:buFont typeface="+mj-lt"/>
              <a:buAutoNum type="arabicPeriod"/>
            </a:pPr>
            <a:r>
              <a:rPr lang="en-US" altLang="ja-JP" sz="2800" dirty="0" smtClean="0"/>
              <a:t>Discussion of each “Outstanding issues” </a:t>
            </a:r>
            <a:r>
              <a:rPr lang="en-US" altLang="ja-JP" sz="1600" dirty="0"/>
              <a:t>(</a:t>
            </a:r>
            <a:r>
              <a:rPr lang="en-US" altLang="ja-JP" sz="1600" dirty="0" smtClean="0"/>
              <a:t>14:10-15:15)</a:t>
            </a:r>
            <a:r>
              <a:rPr lang="en-US" altLang="ja-JP" sz="2800" dirty="0" smtClean="0"/>
              <a:t/>
            </a:r>
            <a:br>
              <a:rPr lang="en-US" altLang="ja-JP" sz="2800" dirty="0" smtClean="0"/>
            </a:br>
            <a:r>
              <a:rPr lang="ja-JP" altLang="en-US" sz="2800" dirty="0" smtClean="0">
                <a:solidFill>
                  <a:srgbClr val="FF9900"/>
                </a:solidFill>
              </a:rPr>
              <a:t>→</a:t>
            </a:r>
            <a:r>
              <a:rPr lang="en-US" altLang="ja-JP" sz="2800" dirty="0" smtClean="0">
                <a:solidFill>
                  <a:srgbClr val="FF9900"/>
                </a:solidFill>
              </a:rPr>
              <a:t>Discuss comments about each open issues</a:t>
            </a:r>
            <a:endParaRPr lang="en-US" altLang="ja-JP" sz="2800" dirty="0" smtClean="0"/>
          </a:p>
          <a:p>
            <a:pPr marL="514350" indent="-514350">
              <a:buFont typeface="+mj-lt"/>
              <a:buAutoNum type="arabicPeriod"/>
            </a:pPr>
            <a:r>
              <a:rPr lang="en-US" altLang="ja-JP" sz="2800" dirty="0" smtClean="0"/>
              <a:t>Discussion </a:t>
            </a:r>
            <a:r>
              <a:rPr lang="en-US" altLang="ja-JP" sz="2800" dirty="0"/>
              <a:t>of “abstract scenario” </a:t>
            </a:r>
            <a:r>
              <a:rPr lang="en-US" altLang="ja-JP" sz="1600" dirty="0"/>
              <a:t>(</a:t>
            </a:r>
            <a:r>
              <a:rPr lang="en-US" altLang="ja-JP" sz="1600" dirty="0" smtClean="0"/>
              <a:t>15:15-15:25</a:t>
            </a:r>
            <a:r>
              <a:rPr lang="en-US" altLang="ja-JP" sz="1600" dirty="0"/>
              <a:t>)</a:t>
            </a:r>
            <a:r>
              <a:rPr lang="en-US" altLang="ja-JP" sz="1600" dirty="0" smtClean="0"/>
              <a:t/>
            </a:r>
            <a:br>
              <a:rPr lang="en-US" altLang="ja-JP" sz="1600" dirty="0" smtClean="0"/>
            </a:br>
            <a:r>
              <a:rPr lang="ja-JP" altLang="en-US" sz="2800" dirty="0" smtClean="0">
                <a:solidFill>
                  <a:srgbClr val="FF9900"/>
                </a:solidFill>
              </a:rPr>
              <a:t>→</a:t>
            </a:r>
            <a:r>
              <a:rPr lang="en-US" altLang="ja-JP" sz="2800" dirty="0" smtClean="0">
                <a:solidFill>
                  <a:srgbClr val="FF9900"/>
                </a:solidFill>
              </a:rPr>
              <a:t>Continuous discussion from last meeting</a:t>
            </a:r>
            <a:endParaRPr lang="en-US" altLang="ja-JP" sz="2800" dirty="0"/>
          </a:p>
          <a:p>
            <a:pPr marL="514350" indent="-514350">
              <a:buFont typeface="+mj-lt"/>
              <a:buAutoNum type="arabicPeriod"/>
            </a:pPr>
            <a:r>
              <a:rPr lang="en-US" altLang="ja-JP" sz="2800" dirty="0" smtClean="0"/>
              <a:t>AOB</a:t>
            </a:r>
            <a:endParaRPr lang="en-US" altLang="ja-JP" sz="2800" dirty="0"/>
          </a:p>
          <a:p>
            <a:pPr marL="514350" indent="-514350">
              <a:buFont typeface="+mj-lt"/>
              <a:buAutoNum type="arabicPeriod"/>
            </a:pPr>
            <a:r>
              <a:rPr lang="en-US" altLang="ja-JP" sz="2800" dirty="0" smtClean="0"/>
              <a:t>Next </a:t>
            </a:r>
            <a:r>
              <a:rPr lang="en-US" altLang="ja-JP" sz="2800" dirty="0"/>
              <a:t>meeting</a:t>
            </a:r>
          </a:p>
          <a:p>
            <a:endParaRPr lang="en-US" altLang="ja-JP" sz="1400" dirty="0"/>
          </a:p>
        </p:txBody>
      </p:sp>
      <p:sp>
        <p:nvSpPr>
          <p:cNvPr id="5" name="テキスト ボックス 4"/>
          <p:cNvSpPr txBox="1"/>
          <p:nvPr/>
        </p:nvSpPr>
        <p:spPr>
          <a:xfrm>
            <a:off x="179512" y="6432217"/>
            <a:ext cx="8784976" cy="400110"/>
          </a:xfrm>
          <a:prstGeom prst="rect">
            <a:avLst/>
          </a:prstGeom>
          <a:noFill/>
        </p:spPr>
        <p:txBody>
          <a:bodyPr wrap="square" rtlCol="0">
            <a:spAutoFit/>
          </a:bodyPr>
          <a:lstStyle/>
          <a:p>
            <a:r>
              <a:rPr lang="en-US" altLang="ja-JP" sz="1000" b="1" dirty="0" smtClean="0"/>
              <a:t>Documents are available </a:t>
            </a:r>
            <a:r>
              <a:rPr lang="en-US" altLang="ja-JP" sz="1000" b="1" dirty="0"/>
              <a:t>at </a:t>
            </a:r>
            <a:r>
              <a:rPr lang="en-US" altLang="ja-JP" sz="1000" b="1" u="sng" dirty="0"/>
              <a:t>https://</a:t>
            </a:r>
            <a:r>
              <a:rPr lang="en-US" altLang="ja-JP" sz="1000" b="1" u="sng" dirty="0" smtClean="0"/>
              <a:t>wiki.unece.org/display/trans/VMAD-14th+SG1+session</a:t>
            </a:r>
          </a:p>
          <a:p>
            <a:endParaRPr lang="en-US" altLang="ja-JP" sz="1000" b="1" dirty="0"/>
          </a:p>
        </p:txBody>
      </p:sp>
    </p:spTree>
    <p:extLst>
      <p:ext uri="{BB962C8B-B14F-4D97-AF65-F5344CB8AC3E}">
        <p14:creationId xmlns:p14="http://schemas.microsoft.com/office/powerpoint/2010/main" val="12870738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0"/>
            <a:ext cx="7956376" cy="476250"/>
          </a:xfrm>
        </p:spPr>
        <p:txBody>
          <a:bodyPr/>
          <a:lstStyle/>
          <a:p>
            <a:pPr eaLnBrk="1" hangingPunct="1"/>
            <a:r>
              <a:rPr lang="en-US" altLang="ja-JP" sz="2400" dirty="0"/>
              <a:t>Introduction</a:t>
            </a:r>
            <a:endParaRPr lang="ja-JP" altLang="en-US" sz="2400" dirty="0"/>
          </a:p>
        </p:txBody>
      </p:sp>
      <p:sp>
        <p:nvSpPr>
          <p:cNvPr id="9" name="スライド番号プレースホルダー 8"/>
          <p:cNvSpPr>
            <a:spLocks noGrp="1"/>
          </p:cNvSpPr>
          <p:nvPr>
            <p:ph type="sldNum" sz="quarter" idx="12"/>
          </p:nvPr>
        </p:nvSpPr>
        <p:spPr/>
        <p:txBody>
          <a:bodyPr/>
          <a:lstStyle/>
          <a:p>
            <a:pPr>
              <a:defRPr/>
            </a:pPr>
            <a:fld id="{651FC12D-27C1-4F31-90C9-A93D49E44687}" type="slidenum">
              <a:rPr lang="en-US" altLang="ja-JP" smtClean="0"/>
              <a:pPr>
                <a:defRPr/>
              </a:pPr>
              <a:t>3</a:t>
            </a:fld>
            <a:endParaRPr lang="en-US" altLang="ja-JP" dirty="0"/>
          </a:p>
        </p:txBody>
      </p:sp>
      <p:sp>
        <p:nvSpPr>
          <p:cNvPr id="18" name="テキスト ボックス 17"/>
          <p:cNvSpPr txBox="1"/>
          <p:nvPr/>
        </p:nvSpPr>
        <p:spPr>
          <a:xfrm>
            <a:off x="179512" y="692696"/>
            <a:ext cx="8784976" cy="4708981"/>
          </a:xfrm>
          <a:prstGeom prst="rect">
            <a:avLst/>
          </a:prstGeom>
          <a:noFill/>
        </p:spPr>
        <p:txBody>
          <a:bodyPr wrap="square" rtlCol="0">
            <a:spAutoFit/>
          </a:bodyPr>
          <a:lstStyle/>
          <a:p>
            <a:r>
              <a:rPr lang="en-US" altLang="ja-JP" sz="2000" dirty="0"/>
              <a:t>[Background]</a:t>
            </a:r>
          </a:p>
          <a:p>
            <a:pPr marL="285750" indent="-285750">
              <a:buFont typeface="Arial" panose="020B0604020202020204" pitchFamily="34" charset="0"/>
              <a:buChar char="•"/>
            </a:pPr>
            <a:r>
              <a:rPr lang="en-US" altLang="ja-JP" sz="2000" dirty="0" smtClean="0"/>
              <a:t>Update of “</a:t>
            </a:r>
            <a:r>
              <a:rPr lang="en-US" altLang="ja-JP" sz="2000" dirty="0"/>
              <a:t>outstanding issues (= open issues list</a:t>
            </a:r>
            <a:r>
              <a:rPr lang="en-US" altLang="ja-JP" sz="2000" dirty="0" smtClean="0"/>
              <a:t>)” was discussed during the last SG1 meeting.</a:t>
            </a:r>
          </a:p>
          <a:p>
            <a:pPr marL="285750" indent="-285750">
              <a:buFont typeface="Arial" panose="020B0604020202020204" pitchFamily="34" charset="0"/>
              <a:buChar char="•"/>
            </a:pPr>
            <a:r>
              <a:rPr lang="en-US" altLang="ja-JP" sz="2000" dirty="0" smtClean="0"/>
              <a:t>SG1 submitted the draft version of outstanding issues (VMAD-SG1-13-05) to VMAD co-chairs as the answer to their request.</a:t>
            </a:r>
          </a:p>
          <a:p>
            <a:pPr marL="285750" indent="-285750">
              <a:buFont typeface="Arial" panose="020B0604020202020204" pitchFamily="34" charset="0"/>
              <a:buChar char="•"/>
            </a:pPr>
            <a:r>
              <a:rPr lang="en-US" altLang="ja-JP" sz="2000" dirty="0" smtClean="0"/>
              <a:t>SG1 required inputs about “Additional issues” and “comments to open issues”. Comments were submitted by Japan, Russia, SAFE. The comments are consolidated into VMAD-SG1-14-02.</a:t>
            </a:r>
          </a:p>
          <a:p>
            <a:endParaRPr lang="en-US" altLang="ja-JP" sz="2000" dirty="0" smtClean="0"/>
          </a:p>
          <a:p>
            <a:r>
              <a:rPr lang="en-US" altLang="ja-JP" sz="2000" dirty="0" smtClean="0"/>
              <a:t>[Today]</a:t>
            </a:r>
          </a:p>
          <a:p>
            <a:pPr marL="285750" indent="-285750">
              <a:buFont typeface="Arial" panose="020B0604020202020204" pitchFamily="34" charset="0"/>
              <a:buChar char="•"/>
            </a:pPr>
            <a:r>
              <a:rPr lang="en-US" altLang="ja-JP" sz="2000" dirty="0" smtClean="0"/>
              <a:t>Discuss and agree upon the update of outstanding issues</a:t>
            </a:r>
          </a:p>
          <a:p>
            <a:pPr marL="285750" indent="-285750">
              <a:buFont typeface="Arial" panose="020B0604020202020204" pitchFamily="34" charset="0"/>
              <a:buChar char="•"/>
            </a:pPr>
            <a:r>
              <a:rPr lang="en-US" altLang="ja-JP" sz="2000" dirty="0" smtClean="0"/>
              <a:t>Discuss each issue</a:t>
            </a:r>
          </a:p>
          <a:p>
            <a:pPr marL="285750" indent="-285750">
              <a:buFont typeface="Arial" panose="020B0604020202020204" pitchFamily="34" charset="0"/>
              <a:buChar char="•"/>
            </a:pPr>
            <a:r>
              <a:rPr lang="en-US" altLang="ja-JP" sz="2000" dirty="0" smtClean="0"/>
              <a:t>Continue discussion about </a:t>
            </a:r>
            <a:r>
              <a:rPr lang="en-US" altLang="ja-JP" sz="2000" dirty="0"/>
              <a:t>abstract scenario (</a:t>
            </a:r>
            <a:r>
              <a:rPr lang="en-US" altLang="ja-JP" sz="2000" dirty="0" smtClean="0"/>
              <a:t>VMAD-SG1-13-04) </a:t>
            </a:r>
          </a:p>
          <a:p>
            <a:endParaRPr lang="en-US" altLang="ja-JP" sz="2000" dirty="0" smtClean="0"/>
          </a:p>
          <a:p>
            <a:endParaRPr lang="en-US" altLang="ja-JP" sz="2000" dirty="0" smtClean="0"/>
          </a:p>
        </p:txBody>
      </p:sp>
    </p:spTree>
    <p:extLst>
      <p:ext uri="{BB962C8B-B14F-4D97-AF65-F5344CB8AC3E}">
        <p14:creationId xmlns:p14="http://schemas.microsoft.com/office/powerpoint/2010/main" val="12252898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0"/>
            <a:ext cx="7956376" cy="476250"/>
          </a:xfrm>
        </p:spPr>
        <p:txBody>
          <a:bodyPr/>
          <a:lstStyle/>
          <a:p>
            <a:r>
              <a:rPr lang="en-US" altLang="ja-JP" sz="2400" dirty="0"/>
              <a:t>Update of “Outstanding issues” </a:t>
            </a:r>
            <a:endParaRPr lang="ja-JP" altLang="en-US" sz="2400" dirty="0"/>
          </a:p>
        </p:txBody>
      </p:sp>
      <p:sp>
        <p:nvSpPr>
          <p:cNvPr id="9" name="スライド番号プレースホルダー 8"/>
          <p:cNvSpPr>
            <a:spLocks noGrp="1"/>
          </p:cNvSpPr>
          <p:nvPr>
            <p:ph type="sldNum" sz="quarter" idx="12"/>
          </p:nvPr>
        </p:nvSpPr>
        <p:spPr/>
        <p:txBody>
          <a:bodyPr/>
          <a:lstStyle/>
          <a:p>
            <a:pPr>
              <a:defRPr/>
            </a:pPr>
            <a:fld id="{651FC12D-27C1-4F31-90C9-A93D49E44687}" type="slidenum">
              <a:rPr lang="en-US" altLang="ja-JP" smtClean="0"/>
              <a:pPr>
                <a:defRPr/>
              </a:pPr>
              <a:t>4</a:t>
            </a:fld>
            <a:endParaRPr lang="en-US" altLang="ja-JP" dirty="0"/>
          </a:p>
        </p:txBody>
      </p:sp>
      <p:sp>
        <p:nvSpPr>
          <p:cNvPr id="18" name="テキスト ボックス 17"/>
          <p:cNvSpPr txBox="1"/>
          <p:nvPr/>
        </p:nvSpPr>
        <p:spPr>
          <a:xfrm>
            <a:off x="179512" y="692696"/>
            <a:ext cx="8784976" cy="4985980"/>
          </a:xfrm>
          <a:prstGeom prst="rect">
            <a:avLst/>
          </a:prstGeom>
          <a:noFill/>
        </p:spPr>
        <p:txBody>
          <a:bodyPr wrap="square" rtlCol="0">
            <a:spAutoFit/>
          </a:bodyPr>
          <a:lstStyle/>
          <a:p>
            <a:r>
              <a:rPr lang="en-US" altLang="ja-JP" sz="2000" dirty="0" smtClean="0"/>
              <a:t>[Inputs to SG1]</a:t>
            </a:r>
            <a:endParaRPr lang="en-US" altLang="ja-JP" sz="2000" dirty="0"/>
          </a:p>
          <a:p>
            <a:r>
              <a:rPr lang="en-US" altLang="ja-JP" sz="2000" dirty="0" smtClean="0"/>
              <a:t>Two suggested new issues from SAFE.</a:t>
            </a:r>
          </a:p>
          <a:p>
            <a:pPr marL="285750" indent="-285750">
              <a:buFont typeface="Arial" panose="020B0604020202020204" pitchFamily="34" charset="0"/>
              <a:buChar char="•"/>
            </a:pPr>
            <a:r>
              <a:rPr lang="en-US" altLang="ja-JP" sz="1600" dirty="0"/>
              <a:t>Deciding on a template for scenarios to be </a:t>
            </a:r>
            <a:r>
              <a:rPr lang="en-US" altLang="ja-JP" sz="1600" dirty="0" smtClean="0"/>
              <a:t>represented </a:t>
            </a:r>
            <a:r>
              <a:rPr lang="en-US" altLang="ja-JP" sz="1600" dirty="0"/>
              <a:t>in the </a:t>
            </a:r>
            <a:r>
              <a:rPr lang="en-US" altLang="ja-JP" sz="1600" dirty="0" smtClean="0"/>
              <a:t>catalog. </a:t>
            </a:r>
            <a:r>
              <a:rPr lang="en-US" altLang="ja-JP" sz="1600" dirty="0"/>
              <a:t>Currently all different proposals are in different templates, which opens a path to </a:t>
            </a:r>
            <a:r>
              <a:rPr lang="en-US" altLang="ja-JP" sz="1600" dirty="0" smtClean="0"/>
              <a:t>ambiguity. </a:t>
            </a:r>
            <a:r>
              <a:rPr lang="en-US" altLang="ja-JP" sz="2000" dirty="0" smtClean="0"/>
              <a:t/>
            </a:r>
            <a:br>
              <a:rPr lang="en-US" altLang="ja-JP" sz="2000" dirty="0" smtClean="0"/>
            </a:br>
            <a:r>
              <a:rPr lang="ja-JP" altLang="en-US" sz="2000" dirty="0" smtClean="0"/>
              <a:t>→</a:t>
            </a:r>
            <a:r>
              <a:rPr lang="en-US" altLang="ja-JP" sz="2000" dirty="0"/>
              <a:t>Should any template for scenario be defined? If so, how will it be</a:t>
            </a:r>
            <a:r>
              <a:rPr lang="en-US" altLang="ja-JP" sz="2000" dirty="0" smtClean="0"/>
              <a:t>?</a:t>
            </a:r>
          </a:p>
          <a:p>
            <a:pPr marL="285750" indent="-285750">
              <a:buFont typeface="Arial" panose="020B0604020202020204" pitchFamily="34" charset="0"/>
              <a:buChar char="•"/>
            </a:pPr>
            <a:r>
              <a:rPr lang="en-US" altLang="ja-JP" sz="1600" dirty="0"/>
              <a:t>What is the </a:t>
            </a:r>
            <a:r>
              <a:rPr lang="en-US" altLang="ja-JP" sz="1600" dirty="0" smtClean="0"/>
              <a:t>maintenance </a:t>
            </a:r>
            <a:r>
              <a:rPr lang="en-US" altLang="ja-JP" sz="1600" dirty="0"/>
              <a:t>procedure for the catalog ? By whom </a:t>
            </a:r>
            <a:r>
              <a:rPr lang="en-US" altLang="ja-JP" sz="1600" dirty="0" smtClean="0"/>
              <a:t>?</a:t>
            </a:r>
            <a:br>
              <a:rPr lang="en-US" altLang="ja-JP" sz="1600" dirty="0" smtClean="0"/>
            </a:br>
            <a:r>
              <a:rPr lang="ja-JP" altLang="en-US" sz="2000" dirty="0" smtClean="0"/>
              <a:t>→</a:t>
            </a:r>
            <a:r>
              <a:rPr lang="en-US" altLang="ja-JP" sz="2000" dirty="0"/>
              <a:t>What is the maintenance procedure (e.g. regular update) of scenario catalogue</a:t>
            </a:r>
            <a:r>
              <a:rPr lang="en-US" altLang="ja-JP" sz="2000" dirty="0" smtClean="0"/>
              <a:t>?</a:t>
            </a:r>
            <a:r>
              <a:rPr lang="ja-JP" altLang="en-US" sz="2000" dirty="0"/>
              <a:t> </a:t>
            </a:r>
            <a:r>
              <a:rPr lang="en-US" altLang="ja-JP" sz="2000" dirty="0" smtClean="0"/>
              <a:t>By whom?</a:t>
            </a:r>
          </a:p>
          <a:p>
            <a:endParaRPr lang="en-US" altLang="ja-JP" sz="2000" dirty="0" smtClean="0"/>
          </a:p>
          <a:p>
            <a:r>
              <a:rPr lang="en-US" altLang="ja-JP" sz="2000" dirty="0" smtClean="0"/>
              <a:t>[Discussion points]</a:t>
            </a:r>
          </a:p>
          <a:p>
            <a:pPr marL="285750" indent="-285750">
              <a:buFont typeface="Arial" panose="020B0604020202020204" pitchFamily="34" charset="0"/>
              <a:buChar char="•"/>
            </a:pPr>
            <a:r>
              <a:rPr lang="en-US" altLang="ja-JP" sz="2000" dirty="0" smtClean="0"/>
              <a:t>If the issue is suitable for SG1, the issue should be included.</a:t>
            </a:r>
          </a:p>
          <a:p>
            <a:pPr marL="285750" indent="-285750">
              <a:buFont typeface="Arial" panose="020B0604020202020204" pitchFamily="34" charset="0"/>
              <a:buChar char="•"/>
            </a:pPr>
            <a:r>
              <a:rPr lang="en-US" altLang="ja-JP" sz="2000" dirty="0" smtClean="0"/>
              <a:t>If the issue is not suitable for SG1 for some reasons, the issue should be treated in appropriate way.</a:t>
            </a:r>
          </a:p>
          <a:p>
            <a:pPr marL="285750" indent="-285750">
              <a:buFont typeface="Arial" panose="020B0604020202020204" pitchFamily="34" charset="0"/>
              <a:buChar char="•"/>
            </a:pPr>
            <a:r>
              <a:rPr lang="en-US" altLang="ja-JP" sz="2000" dirty="0" smtClean="0"/>
              <a:t>Any modification?</a:t>
            </a:r>
          </a:p>
          <a:p>
            <a:endParaRPr lang="en-US" altLang="ja-JP" sz="2000" dirty="0" smtClean="0"/>
          </a:p>
          <a:p>
            <a:endParaRPr lang="en-US" altLang="ja-JP" sz="2000" dirty="0" smtClean="0"/>
          </a:p>
        </p:txBody>
      </p:sp>
      <p:sp>
        <p:nvSpPr>
          <p:cNvPr id="5" name="テキスト ボックス 4"/>
          <p:cNvSpPr txBox="1"/>
          <p:nvPr/>
        </p:nvSpPr>
        <p:spPr>
          <a:xfrm>
            <a:off x="179512" y="5310347"/>
            <a:ext cx="8784976" cy="707886"/>
          </a:xfrm>
          <a:prstGeom prst="rect">
            <a:avLst/>
          </a:prstGeom>
          <a:noFill/>
        </p:spPr>
        <p:txBody>
          <a:bodyPr wrap="square" rtlCol="0">
            <a:spAutoFit/>
          </a:bodyPr>
          <a:lstStyle/>
          <a:p>
            <a:endParaRPr lang="en-US" altLang="ja-JP" sz="2000" dirty="0" smtClean="0"/>
          </a:p>
          <a:p>
            <a:endParaRPr lang="en-US" altLang="ja-JP" sz="2000" dirty="0" smtClean="0"/>
          </a:p>
        </p:txBody>
      </p:sp>
    </p:spTree>
    <p:extLst>
      <p:ext uri="{BB962C8B-B14F-4D97-AF65-F5344CB8AC3E}">
        <p14:creationId xmlns:p14="http://schemas.microsoft.com/office/powerpoint/2010/main" val="40948168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0"/>
            <a:ext cx="7956376" cy="476250"/>
          </a:xfrm>
        </p:spPr>
        <p:txBody>
          <a:bodyPr/>
          <a:lstStyle/>
          <a:p>
            <a:r>
              <a:rPr lang="en-US" altLang="ja-JP" sz="2400" dirty="0"/>
              <a:t>Discussion of each “Outstanding issues” </a:t>
            </a:r>
            <a:endParaRPr lang="ja-JP" altLang="en-US" sz="2400" dirty="0"/>
          </a:p>
        </p:txBody>
      </p:sp>
      <p:sp>
        <p:nvSpPr>
          <p:cNvPr id="9" name="スライド番号プレースホルダー 8"/>
          <p:cNvSpPr>
            <a:spLocks noGrp="1"/>
          </p:cNvSpPr>
          <p:nvPr>
            <p:ph type="sldNum" sz="quarter" idx="12"/>
          </p:nvPr>
        </p:nvSpPr>
        <p:spPr/>
        <p:txBody>
          <a:bodyPr/>
          <a:lstStyle/>
          <a:p>
            <a:pPr>
              <a:defRPr/>
            </a:pPr>
            <a:fld id="{651FC12D-27C1-4F31-90C9-A93D49E44687}" type="slidenum">
              <a:rPr lang="en-US" altLang="ja-JP" smtClean="0"/>
              <a:pPr>
                <a:defRPr/>
              </a:pPr>
              <a:t>5</a:t>
            </a:fld>
            <a:endParaRPr lang="en-US" altLang="ja-JP" dirty="0"/>
          </a:p>
        </p:txBody>
      </p:sp>
      <p:graphicFrame>
        <p:nvGraphicFramePr>
          <p:cNvPr id="3" name="表 2"/>
          <p:cNvGraphicFramePr>
            <a:graphicFrameLocks noGrp="1"/>
          </p:cNvGraphicFramePr>
          <p:nvPr>
            <p:extLst>
              <p:ext uri="{D42A27DB-BD31-4B8C-83A1-F6EECF244321}">
                <p14:modId xmlns:p14="http://schemas.microsoft.com/office/powerpoint/2010/main" val="835505086"/>
              </p:ext>
            </p:extLst>
          </p:nvPr>
        </p:nvGraphicFramePr>
        <p:xfrm>
          <a:off x="179512" y="836712"/>
          <a:ext cx="8640961" cy="5905500"/>
        </p:xfrm>
        <a:graphic>
          <a:graphicData uri="http://schemas.openxmlformats.org/drawingml/2006/table">
            <a:tbl>
              <a:tblPr>
                <a:tableStyleId>{5C22544A-7EE6-4342-B048-85BDC9FD1C3A}</a:tableStyleId>
              </a:tblPr>
              <a:tblGrid>
                <a:gridCol w="240520">
                  <a:extLst>
                    <a:ext uri="{9D8B030D-6E8A-4147-A177-3AD203B41FA5}">
                      <a16:colId xmlns:a16="http://schemas.microsoft.com/office/drawing/2014/main" val="3853970125"/>
                    </a:ext>
                  </a:extLst>
                </a:gridCol>
                <a:gridCol w="1523304">
                  <a:extLst>
                    <a:ext uri="{9D8B030D-6E8A-4147-A177-3AD203B41FA5}">
                      <a16:colId xmlns:a16="http://schemas.microsoft.com/office/drawing/2014/main" val="3494117490"/>
                    </a:ext>
                  </a:extLst>
                </a:gridCol>
                <a:gridCol w="783922">
                  <a:extLst>
                    <a:ext uri="{9D8B030D-6E8A-4147-A177-3AD203B41FA5}">
                      <a16:colId xmlns:a16="http://schemas.microsoft.com/office/drawing/2014/main" val="4098384085"/>
                    </a:ext>
                  </a:extLst>
                </a:gridCol>
                <a:gridCol w="6093215">
                  <a:extLst>
                    <a:ext uri="{9D8B030D-6E8A-4147-A177-3AD203B41FA5}">
                      <a16:colId xmlns:a16="http://schemas.microsoft.com/office/drawing/2014/main" val="1205187283"/>
                    </a:ext>
                  </a:extLst>
                </a:gridCol>
              </a:tblGrid>
              <a:tr h="141359">
                <a:tc>
                  <a:txBody>
                    <a:bodyPr/>
                    <a:lstStyle/>
                    <a:p>
                      <a:pPr algn="ctr" fontAlgn="b"/>
                      <a:r>
                        <a:rPr lang="ja-JP" altLang="en-US" sz="1050" u="none" strike="noStrike">
                          <a:effectLst/>
                          <a:latin typeface="Times New Roman" panose="02020603050405020304" pitchFamily="18" charset="0"/>
                          <a:cs typeface="Times New Roman" panose="02020603050405020304" pitchFamily="18" charset="0"/>
                        </a:rPr>
                        <a:t>　</a:t>
                      </a:r>
                      <a:endParaRPr lang="ja-JP" altLang="en-US" sz="105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n-US" sz="1100" u="none" strike="noStrike" dirty="0" smtClean="0">
                          <a:effectLst/>
                          <a:latin typeface="Times New Roman" panose="02020603050405020304" pitchFamily="18" charset="0"/>
                          <a:cs typeface="Times New Roman" panose="02020603050405020304" pitchFamily="18" charset="0"/>
                        </a:rPr>
                        <a:t> Possible new issues</a:t>
                      </a:r>
                      <a:endParaRPr lang="en-US" sz="11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n-US" sz="1050" u="none" strike="noStrike" dirty="0" smtClean="0">
                          <a:effectLst/>
                          <a:latin typeface="Times New Roman" panose="02020603050405020304" pitchFamily="18" charset="0"/>
                          <a:cs typeface="Times New Roman" panose="02020603050405020304" pitchFamily="18" charset="0"/>
                        </a:rPr>
                        <a:t>Target</a:t>
                      </a:r>
                      <a:endParaRPr lang="en-US" sz="105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n-US" sz="1100" u="none" strike="noStrike">
                          <a:effectLst/>
                          <a:latin typeface="Times New Roman" panose="02020603050405020304" pitchFamily="18" charset="0"/>
                          <a:cs typeface="Times New Roman" panose="02020603050405020304" pitchFamily="18" charset="0"/>
                        </a:rPr>
                        <a:t>Comments</a:t>
                      </a:r>
                      <a:endParaRPr lang="en-US" sz="1100" b="1"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17954594"/>
                  </a:ext>
                </a:extLst>
              </a:tr>
              <a:tr h="379437">
                <a:tc>
                  <a:txBody>
                    <a:bodyPr/>
                    <a:lstStyle/>
                    <a:p>
                      <a:pPr algn="ctr" fontAlgn="ctr"/>
                      <a:r>
                        <a:rPr lang="en-US" altLang="ja-JP" sz="1050" u="none" strike="noStrike">
                          <a:effectLst/>
                          <a:latin typeface="Times New Roman" panose="02020603050405020304" pitchFamily="18" charset="0"/>
                          <a:cs typeface="Times New Roman" panose="02020603050405020304" pitchFamily="18" charset="0"/>
                        </a:rPr>
                        <a:t>1</a:t>
                      </a:r>
                      <a:endParaRPr lang="en-US" altLang="ja-JP" sz="105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Which pillars (simulation, track test, real-world test, audit) should be used to assess scenarios?　[7*][8]</a:t>
                      </a:r>
                      <a:br>
                        <a:rPr lang="en-US" sz="1050" u="none" strike="noStrike" dirty="0">
                          <a:effectLst/>
                          <a:latin typeface="Times New Roman" panose="02020603050405020304" pitchFamily="18" charset="0"/>
                          <a:cs typeface="Times New Roman" panose="02020603050405020304" pitchFamily="18" charset="0"/>
                        </a:rPr>
                      </a:b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050" u="none" strike="noStrike">
                          <a:effectLst/>
                          <a:latin typeface="Times New Roman" panose="02020603050405020304" pitchFamily="18" charset="0"/>
                          <a:cs typeface="Times New Roman" panose="02020603050405020304" pitchFamily="18" charset="0"/>
                        </a:rPr>
                        <a:t>2021.9</a:t>
                      </a:r>
                      <a:endParaRPr lang="en-US" altLang="ja-JP" sz="105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t"/>
                      <a:r>
                        <a:rPr lang="en-US" sz="1050" u="none" strike="noStrike" dirty="0">
                          <a:effectLst/>
                          <a:latin typeface="Times New Roman" panose="02020603050405020304" pitchFamily="18" charset="0"/>
                          <a:cs typeface="Times New Roman" panose="02020603050405020304" pitchFamily="18" charset="0"/>
                        </a:rPr>
                        <a:t>(JP) Scenarios that are used to assess comprehensiveness and scenarios that have risk to cause accident should be assessed by simulation pillar, not by track test nor real-world test.</a:t>
                      </a:r>
                      <a:br>
                        <a:rPr lang="en-US" sz="1050" u="none" strike="noStrike" dirty="0">
                          <a:effectLst/>
                          <a:latin typeface="Times New Roman" panose="02020603050405020304" pitchFamily="18" charset="0"/>
                          <a:cs typeface="Times New Roman" panose="02020603050405020304" pitchFamily="18" charset="0"/>
                        </a:rPr>
                      </a:br>
                      <a:r>
                        <a:rPr lang="en-US" sz="1050" u="none" strike="noStrike" dirty="0">
                          <a:effectLst/>
                          <a:latin typeface="Times New Roman" panose="02020603050405020304" pitchFamily="18" charset="0"/>
                          <a:cs typeface="Times New Roman" panose="02020603050405020304" pitchFamily="18" charset="0"/>
                        </a:rPr>
                        <a:t>It should be considered that real-world test cannot test specific scenarios.</a:t>
                      </a:r>
                      <a:br>
                        <a:rPr lang="en-US" sz="1050" u="none" strike="noStrike" dirty="0">
                          <a:effectLst/>
                          <a:latin typeface="Times New Roman" panose="02020603050405020304" pitchFamily="18" charset="0"/>
                          <a:cs typeface="Times New Roman" panose="02020603050405020304" pitchFamily="18" charset="0"/>
                        </a:rPr>
                      </a:br>
                      <a:r>
                        <a:rPr lang="en-US" sz="1050" u="none" strike="noStrike" dirty="0">
                          <a:effectLst/>
                          <a:latin typeface="Times New Roman" panose="02020603050405020304" pitchFamily="18" charset="0"/>
                          <a:cs typeface="Times New Roman" panose="02020603050405020304" pitchFamily="18" charset="0"/>
                        </a:rPr>
                        <a:t>Although this issue cannot be concluded within SG1, SG1 can report the comments to VMAD.</a:t>
                      </a:r>
                      <a:br>
                        <a:rPr lang="en-US" sz="1050" u="none" strike="noStrike" dirty="0">
                          <a:effectLst/>
                          <a:latin typeface="Times New Roman" panose="02020603050405020304" pitchFamily="18" charset="0"/>
                          <a:cs typeface="Times New Roman" panose="02020603050405020304" pitchFamily="18" charset="0"/>
                        </a:rPr>
                      </a:br>
                      <a:r>
                        <a:rPr lang="en-US" sz="1050" u="none" strike="noStrike" dirty="0">
                          <a:effectLst/>
                          <a:latin typeface="Times New Roman" panose="02020603050405020304" pitchFamily="18" charset="0"/>
                          <a:cs typeface="Times New Roman" panose="02020603050405020304" pitchFamily="18" charset="0"/>
                        </a:rPr>
                        <a:t>(RU) It is premature to discuss this issue now. The general methodology on which pillar to use to assess the specific scenarios could be discussed at the VMAD level once the scenario catalogue becomes available. The decision should be based on feasibility</a:t>
                      </a:r>
                      <a:r>
                        <a:rPr lang="en-US" sz="1050" u="none" strike="noStrike" dirty="0" smtClean="0">
                          <a:effectLst/>
                          <a:latin typeface="Times New Roman" panose="02020603050405020304" pitchFamily="18" charset="0"/>
                          <a:cs typeface="Times New Roman" panose="02020603050405020304" pitchFamily="18" charset="0"/>
                        </a:rPr>
                        <a:t>.</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23111885"/>
                  </a:ext>
                </a:extLst>
              </a:tr>
              <a:tr h="421597">
                <a:tc>
                  <a:txBody>
                    <a:bodyPr/>
                    <a:lstStyle/>
                    <a:p>
                      <a:pPr algn="ctr" fontAlgn="ctr"/>
                      <a:r>
                        <a:rPr lang="en-US" altLang="ja-JP" sz="1050" u="none" strike="noStrike">
                          <a:effectLst/>
                          <a:latin typeface="Times New Roman" panose="02020603050405020304" pitchFamily="18" charset="0"/>
                          <a:cs typeface="Times New Roman" panose="02020603050405020304" pitchFamily="18" charset="0"/>
                        </a:rPr>
                        <a:t>2</a:t>
                      </a:r>
                      <a:endParaRPr lang="en-US" altLang="ja-JP" sz="105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t"/>
                      <a:r>
                        <a:rPr lang="en-US" sz="1050" u="none" strike="noStrike">
                          <a:effectLst/>
                          <a:latin typeface="Times New Roman" panose="02020603050405020304" pitchFamily="18" charset="0"/>
                          <a:cs typeface="Times New Roman" panose="02020603050405020304" pitchFamily="18" charset="0"/>
                        </a:rPr>
                        <a:t>What is "coverage" of scenario?</a:t>
                      </a:r>
                      <a:br>
                        <a:rPr lang="en-US" sz="1050" u="none" strike="noStrike">
                          <a:effectLst/>
                          <a:latin typeface="Times New Roman" panose="02020603050405020304" pitchFamily="18" charset="0"/>
                          <a:cs typeface="Times New Roman" panose="02020603050405020304" pitchFamily="18" charset="0"/>
                        </a:rPr>
                      </a:br>
                      <a:r>
                        <a:rPr lang="en-US" sz="1050" u="none" strike="noStrike">
                          <a:effectLst/>
                          <a:latin typeface="Times New Roman" panose="02020603050405020304" pitchFamily="18" charset="0"/>
                          <a:cs typeface="Times New Roman" panose="02020603050405020304" pitchFamily="18" charset="0"/>
                        </a:rPr>
                        <a:t>What is "sufficient" coverage?</a:t>
                      </a:r>
                      <a:br>
                        <a:rPr lang="en-US" sz="1050" u="none" strike="noStrike">
                          <a:effectLst/>
                          <a:latin typeface="Times New Roman" panose="02020603050405020304" pitchFamily="18" charset="0"/>
                          <a:cs typeface="Times New Roman" panose="02020603050405020304" pitchFamily="18" charset="0"/>
                        </a:rPr>
                      </a:br>
                      <a:r>
                        <a:rPr lang="en-US" sz="1050" u="none" strike="noStrike">
                          <a:effectLst/>
                          <a:latin typeface="Times New Roman" panose="02020603050405020304" pitchFamily="18" charset="0"/>
                          <a:cs typeface="Times New Roman" panose="02020603050405020304" pitchFamily="18" charset="0"/>
                        </a:rPr>
                        <a:t>How to ensure sufficient coverage?[10][13]</a:t>
                      </a:r>
                      <a:br>
                        <a:rPr lang="en-US" sz="1050" u="none" strike="noStrike">
                          <a:effectLst/>
                          <a:latin typeface="Times New Roman" panose="02020603050405020304" pitchFamily="18" charset="0"/>
                          <a:cs typeface="Times New Roman" panose="02020603050405020304" pitchFamily="18" charset="0"/>
                        </a:rPr>
                      </a:br>
                      <a:endParaRPr lang="en-US" sz="105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050" u="none" strike="noStrike">
                          <a:effectLst/>
                          <a:latin typeface="Times New Roman" panose="02020603050405020304" pitchFamily="18" charset="0"/>
                          <a:cs typeface="Times New Roman" panose="02020603050405020304" pitchFamily="18" charset="0"/>
                        </a:rPr>
                        <a:t>2021.9</a:t>
                      </a:r>
                      <a:endParaRPr lang="en-US" altLang="ja-JP" sz="105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t"/>
                      <a:r>
                        <a:rPr lang="en-US" sz="1050" u="none" strike="noStrike" dirty="0">
                          <a:effectLst/>
                          <a:latin typeface="Times New Roman" panose="02020603050405020304" pitchFamily="18" charset="0"/>
                          <a:cs typeface="Times New Roman" panose="02020603050405020304" pitchFamily="18" charset="0"/>
                        </a:rPr>
                        <a:t>(JP) Coverage means how much proportion scenario catalogue cover compared to real world situations.</a:t>
                      </a:r>
                      <a:br>
                        <a:rPr lang="en-US" sz="1050" u="none" strike="noStrike" dirty="0">
                          <a:effectLst/>
                          <a:latin typeface="Times New Roman" panose="02020603050405020304" pitchFamily="18" charset="0"/>
                          <a:cs typeface="Times New Roman" panose="02020603050405020304" pitchFamily="18" charset="0"/>
                        </a:rPr>
                      </a:br>
                      <a:r>
                        <a:rPr lang="en-US" sz="1050" u="none" strike="noStrike" dirty="0">
                          <a:effectLst/>
                          <a:latin typeface="Times New Roman" panose="02020603050405020304" pitchFamily="18" charset="0"/>
                          <a:cs typeface="Times New Roman" panose="02020603050405020304" pitchFamily="18" charset="0"/>
                        </a:rPr>
                        <a:t>Regrading highway case, 24 scenarios in NATM MD Annex2 "Interaction with other vehicles/objects" can provide sufficient coverage by considering various aspects by parameters. (By setting appropriate parameters, situations other than cut in can be described )</a:t>
                      </a:r>
                      <a:br>
                        <a:rPr lang="en-US" sz="1050" u="none" strike="noStrike" dirty="0">
                          <a:effectLst/>
                          <a:latin typeface="Times New Roman" panose="02020603050405020304" pitchFamily="18" charset="0"/>
                          <a:cs typeface="Times New Roman" panose="02020603050405020304" pitchFamily="18" charset="0"/>
                        </a:rPr>
                      </a:br>
                      <a:r>
                        <a:rPr lang="en-US" sz="1050" u="none" strike="noStrike" dirty="0">
                          <a:effectLst/>
                          <a:latin typeface="Times New Roman" panose="02020603050405020304" pitchFamily="18" charset="0"/>
                          <a:cs typeface="Times New Roman" panose="02020603050405020304" pitchFamily="18" charset="0"/>
                        </a:rPr>
                        <a:t>Sufficient coverage can be ensured by setting appropriate parameters.</a:t>
                      </a:r>
                      <a:br>
                        <a:rPr lang="en-US" sz="1050" u="none" strike="noStrike" dirty="0">
                          <a:effectLst/>
                          <a:latin typeface="Times New Roman" panose="02020603050405020304" pitchFamily="18" charset="0"/>
                          <a:cs typeface="Times New Roman" panose="02020603050405020304" pitchFamily="18" charset="0"/>
                        </a:rPr>
                      </a:br>
                      <a:r>
                        <a:rPr lang="en-US" sz="1050" u="none" strike="noStrike" dirty="0">
                          <a:effectLst/>
                          <a:latin typeface="Times New Roman" panose="02020603050405020304" pitchFamily="18" charset="0"/>
                          <a:cs typeface="Times New Roman" panose="02020603050405020304" pitchFamily="18" charset="0"/>
                        </a:rPr>
                        <a:t>(RU) We should not question the "coverage" of a specific scenario. We should consider a package of scenarios, which should cover traffic situations of a high probability of occurrence. This issue could be addressed when the scenario catalogue becomes available</a:t>
                      </a:r>
                      <a:r>
                        <a:rPr lang="en-US" sz="1050" u="none" strike="noStrike" dirty="0" smtClean="0">
                          <a:effectLst/>
                          <a:latin typeface="Times New Roman" panose="02020603050405020304" pitchFamily="18" charset="0"/>
                          <a:cs typeface="Times New Roman" panose="02020603050405020304" pitchFamily="18" charset="0"/>
                        </a:rPr>
                        <a:t>.</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45210741"/>
                  </a:ext>
                </a:extLst>
              </a:tr>
              <a:tr h="252958">
                <a:tc>
                  <a:txBody>
                    <a:bodyPr/>
                    <a:lstStyle/>
                    <a:p>
                      <a:pPr algn="ctr" fontAlgn="ctr"/>
                      <a:r>
                        <a:rPr lang="en-US" altLang="ja-JP" sz="1050" u="none" strike="noStrike">
                          <a:effectLst/>
                          <a:latin typeface="Times New Roman" panose="02020603050405020304" pitchFamily="18" charset="0"/>
                          <a:cs typeface="Times New Roman" panose="02020603050405020304" pitchFamily="18" charset="0"/>
                        </a:rPr>
                        <a:t>3</a:t>
                      </a:r>
                      <a:endParaRPr lang="en-US" altLang="ja-JP" sz="105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t"/>
                      <a:r>
                        <a:rPr lang="en-US" sz="1050" u="none" strike="noStrike">
                          <a:effectLst/>
                          <a:latin typeface="Times New Roman" panose="02020603050405020304" pitchFamily="18" charset="0"/>
                          <a:cs typeface="Times New Roman" panose="02020603050405020304" pitchFamily="18" charset="0"/>
                        </a:rPr>
                        <a:t>Which scenarios are required to validate the functional safety requirements established by FRAV?[11]</a:t>
                      </a:r>
                      <a:endParaRPr lang="en-US" sz="105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050" u="none" strike="noStrike">
                          <a:effectLst/>
                          <a:latin typeface="Times New Roman" panose="02020603050405020304" pitchFamily="18" charset="0"/>
                          <a:cs typeface="Times New Roman" panose="02020603050405020304" pitchFamily="18" charset="0"/>
                        </a:rPr>
                        <a:t>2021.9</a:t>
                      </a:r>
                      <a:br>
                        <a:rPr lang="en-US" sz="1050" u="none" strike="noStrike">
                          <a:effectLst/>
                          <a:latin typeface="Times New Roman" panose="02020603050405020304" pitchFamily="18" charset="0"/>
                          <a:cs typeface="Times New Roman" panose="02020603050405020304" pitchFamily="18" charset="0"/>
                        </a:rPr>
                      </a:br>
                      <a:r>
                        <a:rPr lang="en-US" sz="1050" u="none" strike="noStrike">
                          <a:effectLst/>
                          <a:latin typeface="Times New Roman" panose="02020603050405020304" pitchFamily="18" charset="0"/>
                          <a:cs typeface="Times New Roman" panose="02020603050405020304" pitchFamily="18" charset="0"/>
                        </a:rPr>
                        <a:t>Need FRAV output</a:t>
                      </a:r>
                      <a:endParaRPr lang="en-US" sz="105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t"/>
                      <a:r>
                        <a:rPr lang="en-US" sz="1050" u="none" strike="noStrike" dirty="0">
                          <a:effectLst/>
                          <a:latin typeface="Times New Roman" panose="02020603050405020304" pitchFamily="18" charset="0"/>
                          <a:cs typeface="Times New Roman" panose="02020603050405020304" pitchFamily="18" charset="0"/>
                        </a:rPr>
                        <a:t>(JP) Avoiding accidents and collision mitigation should be considered in the first step.</a:t>
                      </a:r>
                      <a:br>
                        <a:rPr lang="en-US" sz="1050" u="none" strike="noStrike" dirty="0">
                          <a:effectLst/>
                          <a:latin typeface="Times New Roman" panose="02020603050405020304" pitchFamily="18" charset="0"/>
                          <a:cs typeface="Times New Roman" panose="02020603050405020304" pitchFamily="18" charset="0"/>
                        </a:rPr>
                      </a:br>
                      <a:r>
                        <a:rPr lang="en-US" sz="1050" u="none" strike="noStrike" dirty="0">
                          <a:effectLst/>
                          <a:latin typeface="Times New Roman" panose="02020603050405020304" pitchFamily="18" charset="0"/>
                          <a:cs typeface="Times New Roman" panose="02020603050405020304" pitchFamily="18" charset="0"/>
                        </a:rPr>
                        <a:t>Other aspects (e.g. HMI, failure) should be considered in the second step.</a:t>
                      </a:r>
                      <a:br>
                        <a:rPr lang="en-US" sz="1050" u="none" strike="noStrike" dirty="0">
                          <a:effectLst/>
                          <a:latin typeface="Times New Roman" panose="02020603050405020304" pitchFamily="18" charset="0"/>
                          <a:cs typeface="Times New Roman" panose="02020603050405020304" pitchFamily="18" charset="0"/>
                        </a:rPr>
                      </a:br>
                      <a:r>
                        <a:rPr lang="en-US" sz="1050" u="none" strike="noStrike" dirty="0">
                          <a:effectLst/>
                          <a:latin typeface="Times New Roman" panose="02020603050405020304" pitchFamily="18" charset="0"/>
                          <a:cs typeface="Times New Roman" panose="02020603050405020304" pitchFamily="18" charset="0"/>
                        </a:rPr>
                        <a:t>(RU) It is not reasonable to discuss this issue until FRAV introduces the functional safety requirements. But in general, any specific scenario will allow validating the requirements partially. A combination of the assessment results would give more or less a full picture of vehicle </a:t>
                      </a:r>
                      <a:r>
                        <a:rPr lang="en-US" sz="1050" u="none" strike="noStrike" dirty="0" err="1">
                          <a:effectLst/>
                          <a:latin typeface="Times New Roman" panose="02020603050405020304" pitchFamily="18" charset="0"/>
                          <a:cs typeface="Times New Roman" panose="02020603050405020304" pitchFamily="18" charset="0"/>
                        </a:rPr>
                        <a:t>behaviour</a:t>
                      </a:r>
                      <a:r>
                        <a:rPr lang="en-US" sz="1050" u="none" strike="noStrike" dirty="0">
                          <a:effectLst/>
                          <a:latin typeface="Times New Roman" panose="02020603050405020304" pitchFamily="18" charset="0"/>
                          <a:cs typeface="Times New Roman" panose="02020603050405020304" pitchFamily="18" charset="0"/>
                        </a:rPr>
                        <a:t> and compliance with the requirements</a:t>
                      </a:r>
                      <a:r>
                        <a:rPr lang="en-US" sz="1050" u="none" strike="noStrike" dirty="0" smtClean="0">
                          <a:effectLst/>
                          <a:latin typeface="Times New Roman" panose="02020603050405020304" pitchFamily="18" charset="0"/>
                          <a:cs typeface="Times New Roman" panose="02020603050405020304" pitchFamily="18" charset="0"/>
                        </a:rPr>
                        <a:t>.</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06090354"/>
                  </a:ext>
                </a:extLst>
              </a:tr>
              <a:tr h="548076">
                <a:tc>
                  <a:txBody>
                    <a:bodyPr/>
                    <a:lstStyle/>
                    <a:p>
                      <a:pPr algn="ctr" fontAlgn="ctr"/>
                      <a:r>
                        <a:rPr lang="en-US" altLang="ja-JP" sz="1050" u="none" strike="noStrike">
                          <a:effectLst/>
                          <a:latin typeface="Times New Roman" panose="02020603050405020304" pitchFamily="18" charset="0"/>
                          <a:cs typeface="Times New Roman" panose="02020603050405020304" pitchFamily="18" charset="0"/>
                        </a:rPr>
                        <a:t>4</a:t>
                      </a:r>
                      <a:endParaRPr lang="en-US" altLang="ja-JP" sz="105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t"/>
                      <a:r>
                        <a:rPr lang="en-US" sz="1050" u="none" strike="noStrike">
                          <a:effectLst/>
                          <a:latin typeface="Times New Roman" panose="02020603050405020304" pitchFamily="18" charset="0"/>
                          <a:cs typeface="Times New Roman" panose="02020603050405020304" pitchFamily="18" charset="0"/>
                        </a:rPr>
                        <a:t>Scenarios not covered by scenario catalogue (Should authority require evaluation of scenarios that are not covered by scenario catalogue?)[12]</a:t>
                      </a:r>
                      <a:endParaRPr lang="en-US" sz="105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050" u="none" strike="noStrike">
                          <a:effectLst/>
                          <a:latin typeface="Times New Roman" panose="02020603050405020304" pitchFamily="18" charset="0"/>
                          <a:cs typeface="Times New Roman" panose="02020603050405020304" pitchFamily="18" charset="0"/>
                        </a:rPr>
                        <a:t>2021.9</a:t>
                      </a:r>
                      <a:endParaRPr lang="en-US" altLang="ja-JP" sz="105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t"/>
                      <a:r>
                        <a:rPr lang="en-US" sz="1050" u="none" strike="noStrike" dirty="0">
                          <a:effectLst/>
                          <a:latin typeface="Times New Roman" panose="02020603050405020304" pitchFamily="18" charset="0"/>
                          <a:cs typeface="Times New Roman" panose="02020603050405020304" pitchFamily="18" charset="0"/>
                        </a:rPr>
                        <a:t>(JP) It should be possible that authority can </a:t>
                      </a:r>
                      <a:r>
                        <a:rPr lang="en-US" sz="1050" u="none" strike="noStrike" dirty="0" smtClean="0">
                          <a:effectLst/>
                          <a:latin typeface="Times New Roman" panose="02020603050405020304" pitchFamily="18" charset="0"/>
                          <a:cs typeface="Times New Roman" panose="02020603050405020304" pitchFamily="18" charset="0"/>
                        </a:rPr>
                        <a:t>request </a:t>
                      </a:r>
                      <a:r>
                        <a:rPr lang="en-US" sz="1050" u="none" strike="noStrike" dirty="0">
                          <a:effectLst/>
                          <a:latin typeface="Times New Roman" panose="02020603050405020304" pitchFamily="18" charset="0"/>
                          <a:cs typeface="Times New Roman" panose="02020603050405020304" pitchFamily="18" charset="0"/>
                        </a:rPr>
                        <a:t>additional scenarios in addition to predefined scenario catalogue.</a:t>
                      </a:r>
                      <a:br>
                        <a:rPr lang="en-US" sz="1050" u="none" strike="noStrike" dirty="0">
                          <a:effectLst/>
                          <a:latin typeface="Times New Roman" panose="02020603050405020304" pitchFamily="18" charset="0"/>
                          <a:cs typeface="Times New Roman" panose="02020603050405020304" pitchFamily="18" charset="0"/>
                        </a:rPr>
                      </a:br>
                      <a:r>
                        <a:rPr lang="en-US" sz="1050" u="none" strike="noStrike" dirty="0">
                          <a:effectLst/>
                          <a:latin typeface="Times New Roman" panose="02020603050405020304" pitchFamily="18" charset="0"/>
                          <a:cs typeface="Times New Roman" panose="02020603050405020304" pitchFamily="18" charset="0"/>
                        </a:rPr>
                        <a:t>In this case, the request from authority should be reasonable.</a:t>
                      </a:r>
                      <a:br>
                        <a:rPr lang="en-US" sz="1050" u="none" strike="noStrike" dirty="0">
                          <a:effectLst/>
                          <a:latin typeface="Times New Roman" panose="02020603050405020304" pitchFamily="18" charset="0"/>
                          <a:cs typeface="Times New Roman" panose="02020603050405020304" pitchFamily="18" charset="0"/>
                        </a:rPr>
                      </a:br>
                      <a:r>
                        <a:rPr lang="en-US" sz="1050" u="none" strike="noStrike" dirty="0">
                          <a:effectLst/>
                          <a:latin typeface="Times New Roman" panose="02020603050405020304" pitchFamily="18" charset="0"/>
                          <a:cs typeface="Times New Roman" panose="02020603050405020304" pitchFamily="18" charset="0"/>
                        </a:rPr>
                        <a:t>If "scenarios not covered by scenario catalogue" are identified, they should be included in the scenario catalogue.</a:t>
                      </a:r>
                      <a:br>
                        <a:rPr lang="en-US" sz="1050" u="none" strike="noStrike" dirty="0">
                          <a:effectLst/>
                          <a:latin typeface="Times New Roman" panose="02020603050405020304" pitchFamily="18" charset="0"/>
                          <a:cs typeface="Times New Roman" panose="02020603050405020304" pitchFamily="18" charset="0"/>
                        </a:rPr>
                      </a:br>
                      <a:r>
                        <a:rPr lang="en-US" sz="1050" u="none" strike="noStrike" dirty="0">
                          <a:effectLst/>
                          <a:latin typeface="Times New Roman" panose="02020603050405020304" pitchFamily="18" charset="0"/>
                          <a:cs typeface="Times New Roman" panose="02020603050405020304" pitchFamily="18" charset="0"/>
                        </a:rPr>
                        <a:t>(RU) In general, the authority has a right to require validation regarding any scenario (included or not included in the catalogue), because the authority must be certain that a vehicle is safe on the road. To address this issue and not cause the authority to introduce its own scenarios, the scenario catalogue should be extended as much as possible and all new scenarios introduced by the authorities should be included in the general scenarios catalogue.</a:t>
                      </a:r>
                      <a:br>
                        <a:rPr lang="en-US" sz="1050" u="none" strike="noStrike" dirty="0">
                          <a:effectLst/>
                          <a:latin typeface="Times New Roman" panose="02020603050405020304" pitchFamily="18" charset="0"/>
                          <a:cs typeface="Times New Roman" panose="02020603050405020304" pitchFamily="18" charset="0"/>
                        </a:rPr>
                      </a:br>
                      <a:r>
                        <a:rPr lang="en-US" sz="1050" u="none" strike="noStrike" dirty="0">
                          <a:effectLst/>
                          <a:latin typeface="Times New Roman" panose="02020603050405020304" pitchFamily="18" charset="0"/>
                          <a:cs typeface="Times New Roman" panose="02020603050405020304" pitchFamily="18" charset="0"/>
                        </a:rPr>
                        <a:t>(SAFE) The answer to this issue should </a:t>
                      </a:r>
                      <a:r>
                        <a:rPr lang="en-US" sz="1050" u="none" strike="noStrike" dirty="0" smtClean="0">
                          <a:effectLst/>
                          <a:latin typeface="Times New Roman" panose="02020603050405020304" pitchFamily="18" charset="0"/>
                          <a:cs typeface="Times New Roman" panose="02020603050405020304" pitchFamily="18" charset="0"/>
                        </a:rPr>
                        <a:t>address </a:t>
                      </a:r>
                      <a:r>
                        <a:rPr lang="en-US" sz="1050" u="none" strike="noStrike" dirty="0">
                          <a:effectLst/>
                          <a:latin typeface="Times New Roman" panose="02020603050405020304" pitchFamily="18" charset="0"/>
                          <a:cs typeface="Times New Roman" panose="02020603050405020304" pitchFamily="18" charset="0"/>
                        </a:rPr>
                        <a:t>the question </a:t>
                      </a:r>
                      <a:r>
                        <a:rPr lang="en-US" sz="1050" u="none" strike="noStrike" dirty="0" smtClean="0">
                          <a:effectLst/>
                          <a:latin typeface="Times New Roman" panose="02020603050405020304" pitchFamily="18" charset="0"/>
                          <a:cs typeface="Times New Roman" panose="02020603050405020304" pitchFamily="18" charset="0"/>
                        </a:rPr>
                        <a:t>of geographically </a:t>
                      </a:r>
                      <a:r>
                        <a:rPr lang="en-US" sz="1050" u="none" strike="noStrike" dirty="0">
                          <a:effectLst/>
                          <a:latin typeface="Times New Roman" panose="02020603050405020304" pitchFamily="18" charset="0"/>
                          <a:cs typeface="Times New Roman" panose="02020603050405020304" pitchFamily="18" charset="0"/>
                        </a:rPr>
                        <a:t>or country unique scenarios.  ( think about emergency vehicles differences - for example </a:t>
                      </a:r>
                      <a:r>
                        <a:rPr lang="en-US" sz="1050" u="none" strike="noStrike" dirty="0" smtClean="0">
                          <a:effectLst/>
                          <a:latin typeface="Times New Roman" panose="02020603050405020304" pitchFamily="18" charset="0"/>
                          <a:cs typeface="Times New Roman" panose="02020603050405020304" pitchFamily="18" charset="0"/>
                        </a:rPr>
                        <a:t>)</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26450474"/>
                  </a:ext>
                </a:extLst>
              </a:tr>
            </a:tbl>
          </a:graphicData>
        </a:graphic>
      </p:graphicFrame>
      <p:sp>
        <p:nvSpPr>
          <p:cNvPr id="2" name="テキスト ボックス 1"/>
          <p:cNvSpPr txBox="1"/>
          <p:nvPr/>
        </p:nvSpPr>
        <p:spPr>
          <a:xfrm>
            <a:off x="7038920" y="213110"/>
            <a:ext cx="2182008" cy="276999"/>
          </a:xfrm>
          <a:prstGeom prst="rect">
            <a:avLst/>
          </a:prstGeom>
          <a:noFill/>
        </p:spPr>
        <p:txBody>
          <a:bodyPr wrap="none" rtlCol="0">
            <a:spAutoFit/>
          </a:bodyPr>
          <a:lstStyle/>
          <a:p>
            <a:r>
              <a:rPr kumimoji="1" lang="en-US" altLang="ja-JP" sz="1200" dirty="0" smtClean="0"/>
              <a:t>copy from VMAD-SG1-14-02</a:t>
            </a:r>
            <a:endParaRPr kumimoji="1" lang="ja-JP" altLang="en-US" sz="1200" dirty="0"/>
          </a:p>
        </p:txBody>
      </p:sp>
    </p:spTree>
    <p:extLst>
      <p:ext uri="{BB962C8B-B14F-4D97-AF65-F5344CB8AC3E}">
        <p14:creationId xmlns:p14="http://schemas.microsoft.com/office/powerpoint/2010/main" val="30656854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0"/>
            <a:ext cx="7956376" cy="476250"/>
          </a:xfrm>
        </p:spPr>
        <p:txBody>
          <a:bodyPr/>
          <a:lstStyle/>
          <a:p>
            <a:r>
              <a:rPr lang="en-US" altLang="ja-JP" sz="2400" dirty="0"/>
              <a:t>Discussion of each “Outstanding issues” </a:t>
            </a:r>
            <a:endParaRPr lang="ja-JP" altLang="en-US" sz="2400" dirty="0"/>
          </a:p>
        </p:txBody>
      </p:sp>
      <p:sp>
        <p:nvSpPr>
          <p:cNvPr id="9" name="スライド番号プレースホルダー 8"/>
          <p:cNvSpPr>
            <a:spLocks noGrp="1"/>
          </p:cNvSpPr>
          <p:nvPr>
            <p:ph type="sldNum" sz="quarter" idx="12"/>
          </p:nvPr>
        </p:nvSpPr>
        <p:spPr/>
        <p:txBody>
          <a:bodyPr/>
          <a:lstStyle/>
          <a:p>
            <a:pPr>
              <a:defRPr/>
            </a:pPr>
            <a:fld id="{651FC12D-27C1-4F31-90C9-A93D49E44687}" type="slidenum">
              <a:rPr lang="en-US" altLang="ja-JP" smtClean="0"/>
              <a:pPr>
                <a:defRPr/>
              </a:pPr>
              <a:t>6</a:t>
            </a:fld>
            <a:endParaRPr lang="en-US" altLang="ja-JP" dirty="0"/>
          </a:p>
        </p:txBody>
      </p:sp>
      <p:graphicFrame>
        <p:nvGraphicFramePr>
          <p:cNvPr id="3" name="表 2"/>
          <p:cNvGraphicFramePr>
            <a:graphicFrameLocks noGrp="1"/>
          </p:cNvGraphicFramePr>
          <p:nvPr>
            <p:extLst>
              <p:ext uri="{D42A27DB-BD31-4B8C-83A1-F6EECF244321}">
                <p14:modId xmlns:p14="http://schemas.microsoft.com/office/powerpoint/2010/main" val="734525630"/>
              </p:ext>
            </p:extLst>
          </p:nvPr>
        </p:nvGraphicFramePr>
        <p:xfrm>
          <a:off x="179512" y="836712"/>
          <a:ext cx="8640961" cy="5105400"/>
        </p:xfrm>
        <a:graphic>
          <a:graphicData uri="http://schemas.openxmlformats.org/drawingml/2006/table">
            <a:tbl>
              <a:tblPr>
                <a:tableStyleId>{5C22544A-7EE6-4342-B048-85BDC9FD1C3A}</a:tableStyleId>
              </a:tblPr>
              <a:tblGrid>
                <a:gridCol w="240520">
                  <a:extLst>
                    <a:ext uri="{9D8B030D-6E8A-4147-A177-3AD203B41FA5}">
                      <a16:colId xmlns:a16="http://schemas.microsoft.com/office/drawing/2014/main" val="3853970125"/>
                    </a:ext>
                  </a:extLst>
                </a:gridCol>
                <a:gridCol w="1523304">
                  <a:extLst>
                    <a:ext uri="{9D8B030D-6E8A-4147-A177-3AD203B41FA5}">
                      <a16:colId xmlns:a16="http://schemas.microsoft.com/office/drawing/2014/main" val="3494117490"/>
                    </a:ext>
                  </a:extLst>
                </a:gridCol>
                <a:gridCol w="783922">
                  <a:extLst>
                    <a:ext uri="{9D8B030D-6E8A-4147-A177-3AD203B41FA5}">
                      <a16:colId xmlns:a16="http://schemas.microsoft.com/office/drawing/2014/main" val="4098384085"/>
                    </a:ext>
                  </a:extLst>
                </a:gridCol>
                <a:gridCol w="6093215">
                  <a:extLst>
                    <a:ext uri="{9D8B030D-6E8A-4147-A177-3AD203B41FA5}">
                      <a16:colId xmlns:a16="http://schemas.microsoft.com/office/drawing/2014/main" val="1205187283"/>
                    </a:ext>
                  </a:extLst>
                </a:gridCol>
              </a:tblGrid>
              <a:tr h="141359">
                <a:tc>
                  <a:txBody>
                    <a:bodyPr/>
                    <a:lstStyle/>
                    <a:p>
                      <a:pPr algn="ctr" fontAlgn="b"/>
                      <a:r>
                        <a:rPr lang="ja-JP" altLang="en-US" sz="1050" u="none" strike="noStrike">
                          <a:effectLst/>
                          <a:latin typeface="Times New Roman" panose="02020603050405020304" pitchFamily="18" charset="0"/>
                          <a:cs typeface="Times New Roman" panose="02020603050405020304" pitchFamily="18" charset="0"/>
                        </a:rPr>
                        <a:t>　</a:t>
                      </a:r>
                      <a:endParaRPr lang="ja-JP" altLang="en-US" sz="105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n-US" sz="1100" u="none" strike="noStrike" dirty="0" smtClean="0">
                          <a:effectLst/>
                          <a:latin typeface="Times New Roman" panose="02020603050405020304" pitchFamily="18" charset="0"/>
                          <a:cs typeface="Times New Roman" panose="02020603050405020304" pitchFamily="18" charset="0"/>
                        </a:rPr>
                        <a:t> Possible new issues</a:t>
                      </a:r>
                      <a:endParaRPr lang="en-US" sz="11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n-US" sz="1050" u="none" strike="noStrike" dirty="0" smtClean="0">
                          <a:effectLst/>
                          <a:latin typeface="Times New Roman" panose="02020603050405020304" pitchFamily="18" charset="0"/>
                          <a:cs typeface="Times New Roman" panose="02020603050405020304" pitchFamily="18" charset="0"/>
                        </a:rPr>
                        <a:t>Target</a:t>
                      </a:r>
                      <a:endParaRPr lang="en-US" sz="105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n-US" sz="1100" u="none" strike="noStrike">
                          <a:effectLst/>
                          <a:latin typeface="Times New Roman" panose="02020603050405020304" pitchFamily="18" charset="0"/>
                          <a:cs typeface="Times New Roman" panose="02020603050405020304" pitchFamily="18" charset="0"/>
                        </a:rPr>
                        <a:t>Comments</a:t>
                      </a:r>
                      <a:endParaRPr lang="en-US" sz="1100" b="1"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17954594"/>
                  </a:ext>
                </a:extLst>
              </a:tr>
              <a:tr h="295118">
                <a:tc>
                  <a:txBody>
                    <a:bodyPr/>
                    <a:lstStyle/>
                    <a:p>
                      <a:pPr algn="ctr" fontAlgn="ctr"/>
                      <a:r>
                        <a:rPr lang="en-US" altLang="ja-JP" sz="1050" u="none" strike="noStrike" dirty="0">
                          <a:effectLst/>
                          <a:latin typeface="Times New Roman" panose="02020603050405020304" pitchFamily="18" charset="0"/>
                          <a:cs typeface="Times New Roman" panose="02020603050405020304" pitchFamily="18" charset="0"/>
                        </a:rPr>
                        <a:t>5</a:t>
                      </a:r>
                      <a:endParaRPr lang="en-US"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How to deal with "overfitting" problem?[14]</a:t>
                      </a:r>
                      <a:br>
                        <a:rPr lang="en-US" sz="1050" u="none" strike="noStrike" dirty="0">
                          <a:effectLst/>
                          <a:latin typeface="Times New Roman" panose="02020603050405020304" pitchFamily="18" charset="0"/>
                          <a:cs typeface="Times New Roman" panose="02020603050405020304" pitchFamily="18" charset="0"/>
                        </a:rPr>
                      </a:b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050" u="none" strike="noStrike" dirty="0">
                          <a:effectLst/>
                          <a:latin typeface="Times New Roman" panose="02020603050405020304" pitchFamily="18" charset="0"/>
                          <a:cs typeface="Times New Roman" panose="02020603050405020304" pitchFamily="18" charset="0"/>
                        </a:rPr>
                        <a:t>2021.9</a:t>
                      </a:r>
                      <a:endParaRPr lang="en-US"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t"/>
                      <a:r>
                        <a:rPr lang="en-US" sz="1050" u="none" strike="noStrike" dirty="0">
                          <a:effectLst/>
                          <a:latin typeface="Times New Roman" panose="02020603050405020304" pitchFamily="18" charset="0"/>
                          <a:cs typeface="Times New Roman" panose="02020603050405020304" pitchFamily="18" charset="0"/>
                        </a:rPr>
                        <a:t>(JP) Random sampling in the track test should be available to authority/TS with the condition that the request is reasonable and not too much burden to manufacturers.</a:t>
                      </a:r>
                      <a:br>
                        <a:rPr lang="en-US" sz="1050" u="none" strike="noStrike" dirty="0">
                          <a:effectLst/>
                          <a:latin typeface="Times New Roman" panose="02020603050405020304" pitchFamily="18" charset="0"/>
                          <a:cs typeface="Times New Roman" panose="02020603050405020304" pitchFamily="18" charset="0"/>
                        </a:rPr>
                      </a:br>
                      <a:r>
                        <a:rPr lang="en-US" sz="1050" u="none" strike="noStrike" dirty="0">
                          <a:effectLst/>
                          <a:latin typeface="Times New Roman" panose="02020603050405020304" pitchFamily="18" charset="0"/>
                          <a:cs typeface="Times New Roman" panose="02020603050405020304" pitchFamily="18" charset="0"/>
                        </a:rPr>
                        <a:t>(RU) This is not a problem. It is expected and not bad, if manufacturers would "train" their vehicles to pass the scenarios. If a vehicle passes all the scenarios from the catalogue, one can assume that vehicle is safe. To reduce the associated risks, a vehicle should pass randomly selected scenarios, and the scenario catalogue should be extended as much as possible</a:t>
                      </a:r>
                      <a:r>
                        <a:rPr lang="en-US" sz="1050" u="none" strike="noStrike" dirty="0" smtClean="0">
                          <a:effectLst/>
                          <a:latin typeface="Times New Roman" panose="02020603050405020304" pitchFamily="18" charset="0"/>
                          <a:cs typeface="Times New Roman" panose="02020603050405020304" pitchFamily="18" charset="0"/>
                        </a:rPr>
                        <a:t>.</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04708574"/>
                  </a:ext>
                </a:extLst>
              </a:tr>
              <a:tr h="505916">
                <a:tc>
                  <a:txBody>
                    <a:bodyPr/>
                    <a:lstStyle/>
                    <a:p>
                      <a:pPr algn="ctr" fontAlgn="ctr"/>
                      <a:r>
                        <a:rPr lang="en-US" altLang="ja-JP" sz="1050" u="none" strike="noStrike">
                          <a:effectLst/>
                          <a:latin typeface="Times New Roman" panose="02020603050405020304" pitchFamily="18" charset="0"/>
                          <a:cs typeface="Times New Roman" panose="02020603050405020304" pitchFamily="18" charset="0"/>
                        </a:rPr>
                        <a:t>6</a:t>
                      </a:r>
                      <a:endParaRPr lang="en-US" altLang="ja-JP" sz="105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Should scenario catalogue includes unusual situations (e.g. wrong way driver)?[16]</a:t>
                      </a:r>
                      <a:br>
                        <a:rPr lang="en-US" sz="1050" u="none" strike="noStrike" dirty="0">
                          <a:effectLst/>
                          <a:latin typeface="Times New Roman" panose="02020603050405020304" pitchFamily="18" charset="0"/>
                          <a:cs typeface="Times New Roman" panose="02020603050405020304" pitchFamily="18" charset="0"/>
                        </a:rPr>
                      </a:b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050" u="none" strike="noStrike" dirty="0">
                          <a:effectLst/>
                          <a:latin typeface="Times New Roman" panose="02020603050405020304" pitchFamily="18" charset="0"/>
                          <a:cs typeface="Times New Roman" panose="02020603050405020304" pitchFamily="18" charset="0"/>
                        </a:rPr>
                        <a:t>2021.6</a:t>
                      </a:r>
                      <a:endParaRPr lang="en-US"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t"/>
                      <a:r>
                        <a:rPr lang="en-US" sz="1050" u="none" strike="noStrike" dirty="0">
                          <a:effectLst/>
                          <a:latin typeface="Times New Roman" panose="02020603050405020304" pitchFamily="18" charset="0"/>
                          <a:cs typeface="Times New Roman" panose="02020603050405020304" pitchFamily="18" charset="0"/>
                        </a:rPr>
                        <a:t>(JP) Inappropriate actions of other road users (e.g. wrong way driver, sudden crossing) should be included in scenario catalogue.</a:t>
                      </a:r>
                      <a:br>
                        <a:rPr lang="en-US" sz="1050" u="none" strike="noStrike" dirty="0">
                          <a:effectLst/>
                          <a:latin typeface="Times New Roman" panose="02020603050405020304" pitchFamily="18" charset="0"/>
                          <a:cs typeface="Times New Roman" panose="02020603050405020304" pitchFamily="18" charset="0"/>
                        </a:rPr>
                      </a:br>
                      <a:r>
                        <a:rPr lang="en-US" sz="1050" u="none" strike="noStrike" dirty="0">
                          <a:effectLst/>
                          <a:latin typeface="Times New Roman" panose="02020603050405020304" pitchFamily="18" charset="0"/>
                          <a:cs typeface="Times New Roman" panose="02020603050405020304" pitchFamily="18" charset="0"/>
                        </a:rPr>
                        <a:t>However, it does not mean that every collision should be avoided because the requirement for ADS depends on the situation and required level of safety.</a:t>
                      </a:r>
                      <a:br>
                        <a:rPr lang="en-US" sz="1050" u="none" strike="noStrike" dirty="0">
                          <a:effectLst/>
                          <a:latin typeface="Times New Roman" panose="02020603050405020304" pitchFamily="18" charset="0"/>
                          <a:cs typeface="Times New Roman" panose="02020603050405020304" pitchFamily="18" charset="0"/>
                        </a:rPr>
                      </a:br>
                      <a:r>
                        <a:rPr lang="en-US" sz="1050" u="none" strike="noStrike" dirty="0">
                          <a:effectLst/>
                          <a:latin typeface="Times New Roman" panose="02020603050405020304" pitchFamily="18" charset="0"/>
                          <a:cs typeface="Times New Roman" panose="02020603050405020304" pitchFamily="18" charset="0"/>
                        </a:rPr>
                        <a:t>In addition, it is not practical that scenario catalogue include every situation, scenarios should be defined with some assumptions.</a:t>
                      </a:r>
                      <a:br>
                        <a:rPr lang="en-US" sz="1050" u="none" strike="noStrike" dirty="0">
                          <a:effectLst/>
                          <a:latin typeface="Times New Roman" panose="02020603050405020304" pitchFamily="18" charset="0"/>
                          <a:cs typeface="Times New Roman" panose="02020603050405020304" pitchFamily="18" charset="0"/>
                        </a:rPr>
                      </a:br>
                      <a:r>
                        <a:rPr lang="en-US" sz="1050" u="none" strike="noStrike" dirty="0">
                          <a:effectLst/>
                          <a:latin typeface="Times New Roman" panose="02020603050405020304" pitchFamily="18" charset="0"/>
                          <a:cs typeface="Times New Roman" panose="02020603050405020304" pitchFamily="18" charset="0"/>
                        </a:rPr>
                        <a:t>(RU) Yes, such unusual situations are scenarios, as well. The reason for the inclusion of those in the catalogue is the relatively high probability of their occurrence.</a:t>
                      </a:r>
                      <a:br>
                        <a:rPr lang="en-US" sz="1050" u="none" strike="noStrike" dirty="0">
                          <a:effectLst/>
                          <a:latin typeface="Times New Roman" panose="02020603050405020304" pitchFamily="18" charset="0"/>
                          <a:cs typeface="Times New Roman" panose="02020603050405020304" pitchFamily="18" charset="0"/>
                        </a:rPr>
                      </a:br>
                      <a:r>
                        <a:rPr lang="en-US" sz="1050" u="none" strike="noStrike" dirty="0">
                          <a:effectLst/>
                          <a:latin typeface="Times New Roman" panose="02020603050405020304" pitchFamily="18" charset="0"/>
                          <a:cs typeface="Times New Roman" panose="02020603050405020304" pitchFamily="18" charset="0"/>
                        </a:rPr>
                        <a:t>(SAFE) The example of the wrong way is one example that is exercise the perception system of the ADS,.. In general, you need to test for reasonably foreseeable , unusual situation. </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77168414"/>
                  </a:ext>
                </a:extLst>
              </a:tr>
              <a:tr h="210798">
                <a:tc>
                  <a:txBody>
                    <a:bodyPr/>
                    <a:lstStyle/>
                    <a:p>
                      <a:pPr algn="ctr" fontAlgn="ctr"/>
                      <a:r>
                        <a:rPr lang="en-US" altLang="ja-JP" sz="1050" u="none" strike="noStrike">
                          <a:effectLst/>
                          <a:latin typeface="Times New Roman" panose="02020603050405020304" pitchFamily="18" charset="0"/>
                          <a:cs typeface="Times New Roman" panose="02020603050405020304" pitchFamily="18" charset="0"/>
                        </a:rPr>
                        <a:t>7</a:t>
                      </a:r>
                      <a:endParaRPr lang="en-US" altLang="ja-JP" sz="105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t"/>
                      <a:r>
                        <a:rPr lang="en-US" sz="1050" u="none" strike="noStrike">
                          <a:effectLst/>
                          <a:latin typeface="Times New Roman" panose="02020603050405020304" pitchFamily="18" charset="0"/>
                          <a:cs typeface="Times New Roman" panose="02020603050405020304" pitchFamily="18" charset="0"/>
                        </a:rPr>
                        <a:t>What aspect should be dealt with functional/logical scenarios?</a:t>
                      </a:r>
                      <a:br>
                        <a:rPr lang="en-US" sz="1050" u="none" strike="noStrike">
                          <a:effectLst/>
                          <a:latin typeface="Times New Roman" panose="02020603050405020304" pitchFamily="18" charset="0"/>
                          <a:cs typeface="Times New Roman" panose="02020603050405020304" pitchFamily="18" charset="0"/>
                        </a:rPr>
                      </a:br>
                      <a:endParaRPr lang="en-US" sz="105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050" u="none" strike="noStrike">
                          <a:effectLst/>
                          <a:latin typeface="Times New Roman" panose="02020603050405020304" pitchFamily="18" charset="0"/>
                          <a:cs typeface="Times New Roman" panose="02020603050405020304" pitchFamily="18" charset="0"/>
                        </a:rPr>
                        <a:t>2021.9</a:t>
                      </a:r>
                      <a:endParaRPr lang="en-US" altLang="ja-JP" sz="105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t"/>
                      <a:r>
                        <a:rPr lang="en-US" sz="1050" u="none" strike="noStrike" dirty="0">
                          <a:effectLst/>
                          <a:latin typeface="Times New Roman" panose="02020603050405020304" pitchFamily="18" charset="0"/>
                          <a:cs typeface="Times New Roman" panose="02020603050405020304" pitchFamily="18" charset="0"/>
                        </a:rPr>
                        <a:t>(JP) The detail of functional scenario should be defined in logical scenario. (e.g. curve, light, weather)</a:t>
                      </a:r>
                      <a:br>
                        <a:rPr lang="en-US" sz="1050" u="none" strike="noStrike" dirty="0">
                          <a:effectLst/>
                          <a:latin typeface="Times New Roman" panose="02020603050405020304" pitchFamily="18" charset="0"/>
                          <a:cs typeface="Times New Roman" panose="02020603050405020304" pitchFamily="18" charset="0"/>
                        </a:rPr>
                      </a:br>
                      <a:r>
                        <a:rPr lang="en-US" sz="1050" u="none" strike="noStrike" dirty="0">
                          <a:effectLst/>
                          <a:latin typeface="Times New Roman" panose="02020603050405020304" pitchFamily="18" charset="0"/>
                          <a:cs typeface="Times New Roman" panose="02020603050405020304" pitchFamily="18" charset="0"/>
                        </a:rPr>
                        <a:t>(RU) In the case of a dispute around the content of the functional scenario, the arguable elements could be shifted to the next level of specification, i.e., logical scenario, because the final goal is the elaboration of a catalogue of concrete scenarios</a:t>
                      </a:r>
                      <a:r>
                        <a:rPr lang="en-US" sz="1050" u="none" strike="noStrike" dirty="0" smtClean="0">
                          <a:effectLst/>
                          <a:latin typeface="Times New Roman" panose="02020603050405020304" pitchFamily="18" charset="0"/>
                          <a:cs typeface="Times New Roman" panose="02020603050405020304" pitchFamily="18" charset="0"/>
                        </a:rPr>
                        <a:t>.</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45619234"/>
                  </a:ext>
                </a:extLst>
              </a:tr>
              <a:tr h="295118">
                <a:tc>
                  <a:txBody>
                    <a:bodyPr/>
                    <a:lstStyle/>
                    <a:p>
                      <a:pPr algn="ctr" fontAlgn="ctr"/>
                      <a:r>
                        <a:rPr lang="en-US" altLang="ja-JP" sz="1050" u="none" strike="noStrike">
                          <a:effectLst/>
                          <a:latin typeface="Times New Roman" panose="02020603050405020304" pitchFamily="18" charset="0"/>
                          <a:cs typeface="Times New Roman" panose="02020603050405020304" pitchFamily="18" charset="0"/>
                        </a:rPr>
                        <a:t>8</a:t>
                      </a:r>
                      <a:endParaRPr lang="en-US" altLang="ja-JP" sz="105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How to deal with various parameters (e.g. perception, vehicle disturbance(e.g. road surface condition, slope, wind)) during certification</a:t>
                      </a:r>
                      <a:r>
                        <a:rPr lang="en-US" sz="1050" u="none" strike="noStrike" dirty="0" smtClean="0">
                          <a:effectLst/>
                          <a:latin typeface="Times New Roman" panose="02020603050405020304" pitchFamily="18" charset="0"/>
                          <a:cs typeface="Times New Roman" panose="02020603050405020304" pitchFamily="18" charset="0"/>
                        </a:rPr>
                        <a:t>?</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050" u="none" strike="noStrike">
                          <a:effectLst/>
                          <a:latin typeface="Times New Roman" panose="02020603050405020304" pitchFamily="18" charset="0"/>
                          <a:cs typeface="Times New Roman" panose="02020603050405020304" pitchFamily="18" charset="0"/>
                        </a:rPr>
                        <a:t>2021.9</a:t>
                      </a:r>
                      <a:br>
                        <a:rPr lang="en-US" sz="1050" u="none" strike="noStrike">
                          <a:effectLst/>
                          <a:latin typeface="Times New Roman" panose="02020603050405020304" pitchFamily="18" charset="0"/>
                          <a:cs typeface="Times New Roman" panose="02020603050405020304" pitchFamily="18" charset="0"/>
                        </a:rPr>
                      </a:br>
                      <a:r>
                        <a:rPr lang="en-US" sz="1050" u="none" strike="noStrike">
                          <a:effectLst/>
                          <a:latin typeface="Times New Roman" panose="02020603050405020304" pitchFamily="18" charset="0"/>
                          <a:cs typeface="Times New Roman" panose="02020603050405020304" pitchFamily="18" charset="0"/>
                        </a:rPr>
                        <a:t>Need FRAV output</a:t>
                      </a:r>
                      <a:endParaRPr lang="en-US" sz="105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t"/>
                      <a:r>
                        <a:rPr lang="en-US" sz="1050" u="none" strike="noStrike" dirty="0">
                          <a:effectLst/>
                          <a:latin typeface="Times New Roman" panose="02020603050405020304" pitchFamily="18" charset="0"/>
                          <a:cs typeface="Times New Roman" panose="02020603050405020304" pitchFamily="18" charset="0"/>
                        </a:rPr>
                        <a:t>(JP) Parameters should be dealt in logical scenario.</a:t>
                      </a:r>
                      <a:br>
                        <a:rPr lang="en-US" sz="1050" u="none" strike="noStrike" dirty="0">
                          <a:effectLst/>
                          <a:latin typeface="Times New Roman" panose="02020603050405020304" pitchFamily="18" charset="0"/>
                          <a:cs typeface="Times New Roman" panose="02020603050405020304" pitchFamily="18" charset="0"/>
                        </a:rPr>
                      </a:br>
                      <a:r>
                        <a:rPr lang="en-US" sz="1050" u="none" strike="noStrike" dirty="0">
                          <a:effectLst/>
                          <a:latin typeface="Times New Roman" panose="02020603050405020304" pitchFamily="18" charset="0"/>
                          <a:cs typeface="Times New Roman" panose="02020603050405020304" pitchFamily="18" charset="0"/>
                        </a:rPr>
                        <a:t>(RU) Those are variables </a:t>
                      </a:r>
                      <a:r>
                        <a:rPr lang="en-US" sz="1050" u="none" strike="noStrike" dirty="0" err="1">
                          <a:effectLst/>
                          <a:latin typeface="Times New Roman" panose="02020603050405020304" pitchFamily="18" charset="0"/>
                          <a:cs typeface="Times New Roman" panose="02020603050405020304" pitchFamily="18" charset="0"/>
                        </a:rPr>
                        <a:t>characterising</a:t>
                      </a:r>
                      <a:r>
                        <a:rPr lang="en-US" sz="1050" u="none" strike="noStrike" dirty="0">
                          <a:effectLst/>
                          <a:latin typeface="Times New Roman" panose="02020603050405020304" pitchFamily="18" charset="0"/>
                          <a:cs typeface="Times New Roman" panose="02020603050405020304" pitchFamily="18" charset="0"/>
                        </a:rPr>
                        <a:t> scenarios. At the compliance assessment process, they should be selected randomly as the vehicle must be safe in all conditions that might </a:t>
                      </a:r>
                      <a:r>
                        <a:rPr lang="en-US" sz="1050" u="none" strike="noStrike" dirty="0" smtClean="0">
                          <a:effectLst/>
                          <a:latin typeface="Times New Roman" panose="02020603050405020304" pitchFamily="18" charset="0"/>
                          <a:cs typeface="Times New Roman" panose="02020603050405020304" pitchFamily="18" charset="0"/>
                        </a:rPr>
                        <a:t>happen.</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75889619"/>
                  </a:ext>
                </a:extLst>
              </a:tr>
            </a:tbl>
          </a:graphicData>
        </a:graphic>
      </p:graphicFrame>
      <p:sp>
        <p:nvSpPr>
          <p:cNvPr id="5" name="テキスト ボックス 4"/>
          <p:cNvSpPr txBox="1"/>
          <p:nvPr/>
        </p:nvSpPr>
        <p:spPr>
          <a:xfrm>
            <a:off x="7038920" y="213110"/>
            <a:ext cx="2182008" cy="276999"/>
          </a:xfrm>
          <a:prstGeom prst="rect">
            <a:avLst/>
          </a:prstGeom>
          <a:noFill/>
        </p:spPr>
        <p:txBody>
          <a:bodyPr wrap="none" rtlCol="0">
            <a:spAutoFit/>
          </a:bodyPr>
          <a:lstStyle/>
          <a:p>
            <a:r>
              <a:rPr kumimoji="1" lang="en-US" altLang="ja-JP" sz="1200" dirty="0" smtClean="0"/>
              <a:t>copy from VMAD-SG1-14-02</a:t>
            </a:r>
            <a:endParaRPr kumimoji="1" lang="ja-JP" altLang="en-US" sz="1200" dirty="0"/>
          </a:p>
        </p:txBody>
      </p:sp>
    </p:spTree>
    <p:extLst>
      <p:ext uri="{BB962C8B-B14F-4D97-AF65-F5344CB8AC3E}">
        <p14:creationId xmlns:p14="http://schemas.microsoft.com/office/powerpoint/2010/main" val="21966347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0"/>
            <a:ext cx="7956376" cy="476250"/>
          </a:xfrm>
        </p:spPr>
        <p:txBody>
          <a:bodyPr/>
          <a:lstStyle/>
          <a:p>
            <a:r>
              <a:rPr lang="en-US" altLang="ja-JP" sz="2400" dirty="0"/>
              <a:t>Discussion of each “Outstanding issues” </a:t>
            </a:r>
            <a:endParaRPr lang="ja-JP" altLang="en-US" sz="2400" dirty="0"/>
          </a:p>
        </p:txBody>
      </p:sp>
      <p:sp>
        <p:nvSpPr>
          <p:cNvPr id="9" name="スライド番号プレースホルダー 8"/>
          <p:cNvSpPr>
            <a:spLocks noGrp="1"/>
          </p:cNvSpPr>
          <p:nvPr>
            <p:ph type="sldNum" sz="quarter" idx="12"/>
          </p:nvPr>
        </p:nvSpPr>
        <p:spPr/>
        <p:txBody>
          <a:bodyPr/>
          <a:lstStyle/>
          <a:p>
            <a:pPr>
              <a:defRPr/>
            </a:pPr>
            <a:fld id="{651FC12D-27C1-4F31-90C9-A93D49E44687}" type="slidenum">
              <a:rPr lang="en-US" altLang="ja-JP" smtClean="0"/>
              <a:pPr>
                <a:defRPr/>
              </a:pPr>
              <a:t>7</a:t>
            </a:fld>
            <a:endParaRPr lang="en-US" altLang="ja-JP" dirty="0"/>
          </a:p>
        </p:txBody>
      </p:sp>
      <p:graphicFrame>
        <p:nvGraphicFramePr>
          <p:cNvPr id="3" name="表 2"/>
          <p:cNvGraphicFramePr>
            <a:graphicFrameLocks noGrp="1"/>
          </p:cNvGraphicFramePr>
          <p:nvPr>
            <p:extLst>
              <p:ext uri="{D42A27DB-BD31-4B8C-83A1-F6EECF244321}">
                <p14:modId xmlns:p14="http://schemas.microsoft.com/office/powerpoint/2010/main" val="3891132500"/>
              </p:ext>
            </p:extLst>
          </p:nvPr>
        </p:nvGraphicFramePr>
        <p:xfrm>
          <a:off x="179512" y="836712"/>
          <a:ext cx="8640961" cy="5425440"/>
        </p:xfrm>
        <a:graphic>
          <a:graphicData uri="http://schemas.openxmlformats.org/drawingml/2006/table">
            <a:tbl>
              <a:tblPr>
                <a:tableStyleId>{5C22544A-7EE6-4342-B048-85BDC9FD1C3A}</a:tableStyleId>
              </a:tblPr>
              <a:tblGrid>
                <a:gridCol w="240520">
                  <a:extLst>
                    <a:ext uri="{9D8B030D-6E8A-4147-A177-3AD203B41FA5}">
                      <a16:colId xmlns:a16="http://schemas.microsoft.com/office/drawing/2014/main" val="3853970125"/>
                    </a:ext>
                  </a:extLst>
                </a:gridCol>
                <a:gridCol w="1523304">
                  <a:extLst>
                    <a:ext uri="{9D8B030D-6E8A-4147-A177-3AD203B41FA5}">
                      <a16:colId xmlns:a16="http://schemas.microsoft.com/office/drawing/2014/main" val="3494117490"/>
                    </a:ext>
                  </a:extLst>
                </a:gridCol>
                <a:gridCol w="783922">
                  <a:extLst>
                    <a:ext uri="{9D8B030D-6E8A-4147-A177-3AD203B41FA5}">
                      <a16:colId xmlns:a16="http://schemas.microsoft.com/office/drawing/2014/main" val="4098384085"/>
                    </a:ext>
                  </a:extLst>
                </a:gridCol>
                <a:gridCol w="6093215">
                  <a:extLst>
                    <a:ext uri="{9D8B030D-6E8A-4147-A177-3AD203B41FA5}">
                      <a16:colId xmlns:a16="http://schemas.microsoft.com/office/drawing/2014/main" val="1205187283"/>
                    </a:ext>
                  </a:extLst>
                </a:gridCol>
              </a:tblGrid>
              <a:tr h="141359">
                <a:tc>
                  <a:txBody>
                    <a:bodyPr/>
                    <a:lstStyle/>
                    <a:p>
                      <a:pPr algn="ctr" fontAlgn="b"/>
                      <a:r>
                        <a:rPr lang="ja-JP" altLang="en-US" sz="1050" u="none" strike="noStrike">
                          <a:effectLst/>
                          <a:latin typeface="Times New Roman" panose="02020603050405020304" pitchFamily="18" charset="0"/>
                          <a:cs typeface="Times New Roman" panose="02020603050405020304" pitchFamily="18" charset="0"/>
                        </a:rPr>
                        <a:t>　</a:t>
                      </a:r>
                      <a:endParaRPr lang="ja-JP" altLang="en-US" sz="105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n-US" sz="1100" u="none" strike="noStrike" dirty="0" smtClean="0">
                          <a:effectLst/>
                          <a:latin typeface="Times New Roman" panose="02020603050405020304" pitchFamily="18" charset="0"/>
                          <a:cs typeface="Times New Roman" panose="02020603050405020304" pitchFamily="18" charset="0"/>
                        </a:rPr>
                        <a:t> Possible new issues</a:t>
                      </a:r>
                      <a:endParaRPr lang="en-US" sz="11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n-US" sz="1050" u="none" strike="noStrike" dirty="0" smtClean="0">
                          <a:effectLst/>
                          <a:latin typeface="Times New Roman" panose="02020603050405020304" pitchFamily="18" charset="0"/>
                          <a:cs typeface="Times New Roman" panose="02020603050405020304" pitchFamily="18" charset="0"/>
                        </a:rPr>
                        <a:t>Target</a:t>
                      </a:r>
                      <a:endParaRPr lang="en-US" sz="105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n-US" sz="1100" u="none" strike="noStrike">
                          <a:effectLst/>
                          <a:latin typeface="Times New Roman" panose="02020603050405020304" pitchFamily="18" charset="0"/>
                          <a:cs typeface="Times New Roman" panose="02020603050405020304" pitchFamily="18" charset="0"/>
                        </a:rPr>
                        <a:t>Comments</a:t>
                      </a:r>
                      <a:endParaRPr lang="en-US" sz="1100" b="1"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17954594"/>
                  </a:ext>
                </a:extLst>
              </a:tr>
              <a:tr h="379437">
                <a:tc>
                  <a:txBody>
                    <a:bodyPr/>
                    <a:lstStyle/>
                    <a:p>
                      <a:pPr algn="ctr" fontAlgn="ctr"/>
                      <a:r>
                        <a:rPr lang="en-US" altLang="ja-JP" sz="1050" u="none" strike="noStrike" dirty="0">
                          <a:effectLst/>
                          <a:latin typeface="Times New Roman" panose="02020603050405020304" pitchFamily="18" charset="0"/>
                          <a:cs typeface="Times New Roman" panose="02020603050405020304" pitchFamily="18" charset="0"/>
                        </a:rPr>
                        <a:t>9</a:t>
                      </a:r>
                      <a:endParaRPr lang="en-US"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t"/>
                      <a:r>
                        <a:rPr lang="en-US" sz="1050" u="none" strike="noStrike">
                          <a:effectLst/>
                          <a:latin typeface="Times New Roman" panose="02020603050405020304" pitchFamily="18" charset="0"/>
                          <a:cs typeface="Times New Roman" panose="02020603050405020304" pitchFamily="18" charset="0"/>
                        </a:rPr>
                        <a:t>How to deal with different scenarios for different countries/regions?</a:t>
                      </a:r>
                      <a:br>
                        <a:rPr lang="en-US" sz="1050" u="none" strike="noStrike">
                          <a:effectLst/>
                          <a:latin typeface="Times New Roman" panose="02020603050405020304" pitchFamily="18" charset="0"/>
                          <a:cs typeface="Times New Roman" panose="02020603050405020304" pitchFamily="18" charset="0"/>
                        </a:rPr>
                      </a:br>
                      <a:endParaRPr lang="en-US" sz="105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050" u="none" strike="noStrike">
                          <a:effectLst/>
                          <a:latin typeface="Times New Roman" panose="02020603050405020304" pitchFamily="18" charset="0"/>
                          <a:cs typeface="Times New Roman" panose="02020603050405020304" pitchFamily="18" charset="0"/>
                        </a:rPr>
                        <a:t>2021.6</a:t>
                      </a:r>
                      <a:endParaRPr lang="en-US" altLang="ja-JP" sz="105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t"/>
                      <a:r>
                        <a:rPr lang="en-US" sz="1050" u="none" strike="noStrike" dirty="0">
                          <a:effectLst/>
                          <a:latin typeface="Times New Roman" panose="02020603050405020304" pitchFamily="18" charset="0"/>
                          <a:cs typeface="Times New Roman" panose="02020603050405020304" pitchFamily="18" charset="0"/>
                        </a:rPr>
                        <a:t>(JP) Scenarios for every country/region which are aimed for mutual recognition should be assessed.</a:t>
                      </a:r>
                      <a:br>
                        <a:rPr lang="en-US" sz="1050" u="none" strike="noStrike" dirty="0">
                          <a:effectLst/>
                          <a:latin typeface="Times New Roman" panose="02020603050405020304" pitchFamily="18" charset="0"/>
                          <a:cs typeface="Times New Roman" panose="02020603050405020304" pitchFamily="18" charset="0"/>
                        </a:rPr>
                      </a:br>
                      <a:r>
                        <a:rPr lang="en-US" sz="1050" u="none" strike="noStrike" dirty="0">
                          <a:effectLst/>
                          <a:latin typeface="Times New Roman" panose="02020603050405020304" pitchFamily="18" charset="0"/>
                          <a:cs typeface="Times New Roman" panose="02020603050405020304" pitchFamily="18" charset="0"/>
                        </a:rPr>
                        <a:t>It should be allowed that the manufacturers can limit the target country/region in order to limit the applicable scenarios. (e.g. UNR157(ALKS) can limit the target country.)</a:t>
                      </a:r>
                      <a:br>
                        <a:rPr lang="en-US" sz="1050" u="none" strike="noStrike" dirty="0">
                          <a:effectLst/>
                          <a:latin typeface="Times New Roman" panose="02020603050405020304" pitchFamily="18" charset="0"/>
                          <a:cs typeface="Times New Roman" panose="02020603050405020304" pitchFamily="18" charset="0"/>
                        </a:rPr>
                      </a:br>
                      <a:r>
                        <a:rPr lang="en-US" sz="1050" u="none" strike="noStrike" dirty="0">
                          <a:effectLst/>
                          <a:latin typeface="Times New Roman" panose="02020603050405020304" pitchFamily="18" charset="0"/>
                          <a:cs typeface="Times New Roman" panose="02020603050405020304" pitchFamily="18" charset="0"/>
                        </a:rPr>
                        <a:t>(RU) Different countries/regions may introduce specific scenarios reflecting on the traffic situation in those countries/regions. Those scenarios should be considered relevant for the vehicles supplied to the markets of those countries/regions. However, the number of such scenarios should be reduced as much as possible. As a countermeasure, the scenario catalogue should be extended as much as possible and all local scenarios should be included in the general scenarios catalogue</a:t>
                      </a:r>
                      <a:r>
                        <a:rPr lang="en-US" sz="1050" u="none" strike="noStrike" dirty="0" smtClean="0">
                          <a:effectLst/>
                          <a:latin typeface="Times New Roman" panose="02020603050405020304" pitchFamily="18" charset="0"/>
                          <a:cs typeface="Times New Roman" panose="02020603050405020304" pitchFamily="18" charset="0"/>
                        </a:rPr>
                        <a:t>.</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46251018"/>
                  </a:ext>
                </a:extLst>
              </a:tr>
              <a:tr h="252958">
                <a:tc>
                  <a:txBody>
                    <a:bodyPr/>
                    <a:lstStyle/>
                    <a:p>
                      <a:pPr algn="ctr" fontAlgn="ctr"/>
                      <a:r>
                        <a:rPr lang="en-US" altLang="ja-JP" sz="1050" u="none" strike="noStrike" dirty="0">
                          <a:effectLst/>
                          <a:latin typeface="Times New Roman" panose="02020603050405020304" pitchFamily="18" charset="0"/>
                          <a:cs typeface="Times New Roman" panose="02020603050405020304" pitchFamily="18" charset="0"/>
                        </a:rPr>
                        <a:t>10</a:t>
                      </a:r>
                      <a:endParaRPr lang="en-US"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What is pass/fail criteria for scenario-based testing?</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050" u="none" strike="noStrike">
                          <a:effectLst/>
                          <a:latin typeface="Times New Roman" panose="02020603050405020304" pitchFamily="18" charset="0"/>
                          <a:cs typeface="Times New Roman" panose="02020603050405020304" pitchFamily="18" charset="0"/>
                        </a:rPr>
                        <a:t>2021.9</a:t>
                      </a:r>
                      <a:br>
                        <a:rPr lang="en-US" sz="1050" u="none" strike="noStrike">
                          <a:effectLst/>
                          <a:latin typeface="Times New Roman" panose="02020603050405020304" pitchFamily="18" charset="0"/>
                          <a:cs typeface="Times New Roman" panose="02020603050405020304" pitchFamily="18" charset="0"/>
                        </a:rPr>
                      </a:br>
                      <a:r>
                        <a:rPr lang="en-US" sz="1050" u="none" strike="noStrike">
                          <a:effectLst/>
                          <a:latin typeface="Times New Roman" panose="02020603050405020304" pitchFamily="18" charset="0"/>
                          <a:cs typeface="Times New Roman" panose="02020603050405020304" pitchFamily="18" charset="0"/>
                        </a:rPr>
                        <a:t>Need FRAV output</a:t>
                      </a:r>
                      <a:endParaRPr lang="en-US" sz="105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t"/>
                      <a:r>
                        <a:rPr lang="en-US" sz="1050" u="none" strike="noStrike" dirty="0">
                          <a:effectLst/>
                          <a:latin typeface="Times New Roman" panose="02020603050405020304" pitchFamily="18" charset="0"/>
                          <a:cs typeface="Times New Roman" panose="02020603050405020304" pitchFamily="18" charset="0"/>
                        </a:rPr>
                        <a:t>(JP) SG1 should wait the conclusion of FRAV. SG1 can discuss after the progress in FRAV.</a:t>
                      </a:r>
                      <a:br>
                        <a:rPr lang="en-US" sz="1050" u="none" strike="noStrike" dirty="0">
                          <a:effectLst/>
                          <a:latin typeface="Times New Roman" panose="02020603050405020304" pitchFamily="18" charset="0"/>
                          <a:cs typeface="Times New Roman" panose="02020603050405020304" pitchFamily="18" charset="0"/>
                        </a:rPr>
                      </a:br>
                      <a:r>
                        <a:rPr lang="en-US" sz="1050" u="none" strike="noStrike" dirty="0">
                          <a:effectLst/>
                          <a:latin typeface="Times New Roman" panose="02020603050405020304" pitchFamily="18" charset="0"/>
                          <a:cs typeface="Times New Roman" panose="02020603050405020304" pitchFamily="18" charset="0"/>
                        </a:rPr>
                        <a:t>(RU) It is premature to discuss this issue now. In general, the pass criteria could be no accident occurrence and vehicle motion parameters (e.g., longitudinal deceleration) should not exceed the acceptable values. The Guidance on traffic disturbance critical scenarios for ALKS (UN R 157) should be taken into account as an example</a:t>
                      </a:r>
                      <a:r>
                        <a:rPr lang="en-US" sz="1050" u="none" strike="noStrike" dirty="0" smtClean="0">
                          <a:effectLst/>
                          <a:latin typeface="Times New Roman" panose="02020603050405020304" pitchFamily="18" charset="0"/>
                          <a:cs typeface="Times New Roman" panose="02020603050405020304" pitchFamily="18" charset="0"/>
                        </a:rPr>
                        <a:t>.</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16603354"/>
                  </a:ext>
                </a:extLst>
              </a:tr>
              <a:tr h="505916">
                <a:tc>
                  <a:txBody>
                    <a:bodyPr/>
                    <a:lstStyle/>
                    <a:p>
                      <a:pPr algn="ctr" fontAlgn="ctr"/>
                      <a:r>
                        <a:rPr lang="en-US" altLang="ja-JP" sz="1050" u="none" strike="noStrike" dirty="0">
                          <a:effectLst/>
                          <a:latin typeface="Times New Roman" panose="02020603050405020304" pitchFamily="18" charset="0"/>
                          <a:cs typeface="Times New Roman" panose="02020603050405020304" pitchFamily="18" charset="0"/>
                        </a:rPr>
                        <a:t>11</a:t>
                      </a:r>
                      <a:endParaRPr lang="en-US"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ODD based scenario generation and/or linking scenario coverage as a function of ODD (How to </a:t>
                      </a:r>
                      <a:r>
                        <a:rPr lang="en-US" sz="1050" u="none" strike="noStrike" dirty="0" smtClean="0">
                          <a:effectLst/>
                          <a:latin typeface="Times New Roman" panose="02020603050405020304" pitchFamily="18" charset="0"/>
                          <a:cs typeface="Times New Roman" panose="02020603050405020304" pitchFamily="18" charset="0"/>
                        </a:rPr>
                        <a:t>generate </a:t>
                      </a:r>
                      <a:r>
                        <a:rPr lang="en-US" sz="1050" u="none" strike="noStrike" dirty="0">
                          <a:effectLst/>
                          <a:latin typeface="Times New Roman" panose="02020603050405020304" pitchFamily="18" charset="0"/>
                          <a:cs typeface="Times New Roman" panose="02020603050405020304" pitchFamily="18" charset="0"/>
                        </a:rPr>
                        <a:t>scenario based on ODD? How to consider coverage based on ODD?)</a:t>
                      </a:r>
                      <a:br>
                        <a:rPr lang="en-US" sz="1050" u="none" strike="noStrike" dirty="0">
                          <a:effectLst/>
                          <a:latin typeface="Times New Roman" panose="02020603050405020304" pitchFamily="18" charset="0"/>
                          <a:cs typeface="Times New Roman" panose="02020603050405020304" pitchFamily="18" charset="0"/>
                        </a:rPr>
                      </a:b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050" u="none" strike="noStrike">
                          <a:effectLst/>
                          <a:latin typeface="Times New Roman" panose="02020603050405020304" pitchFamily="18" charset="0"/>
                          <a:cs typeface="Times New Roman" panose="02020603050405020304" pitchFamily="18" charset="0"/>
                        </a:rPr>
                        <a:t>2021.9</a:t>
                      </a:r>
                      <a:endParaRPr lang="en-US" altLang="ja-JP" sz="105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t"/>
                      <a:r>
                        <a:rPr lang="en-US" sz="1050" u="none" strike="noStrike" dirty="0">
                          <a:effectLst/>
                          <a:latin typeface="Times New Roman" panose="02020603050405020304" pitchFamily="18" charset="0"/>
                          <a:cs typeface="Times New Roman" panose="02020603050405020304" pitchFamily="18" charset="0"/>
                        </a:rPr>
                        <a:t>(JP) Regarding the coverage, the situation is the same as "coverage issue (2 of this outstanding issues)".</a:t>
                      </a:r>
                      <a:br>
                        <a:rPr lang="en-US" sz="1050" u="none" strike="noStrike" dirty="0">
                          <a:effectLst/>
                          <a:latin typeface="Times New Roman" panose="02020603050405020304" pitchFamily="18" charset="0"/>
                          <a:cs typeface="Times New Roman" panose="02020603050405020304" pitchFamily="18" charset="0"/>
                        </a:rPr>
                      </a:br>
                      <a:r>
                        <a:rPr lang="en-US" sz="1050" u="none" strike="noStrike" dirty="0">
                          <a:effectLst/>
                          <a:latin typeface="Times New Roman" panose="02020603050405020304" pitchFamily="18" charset="0"/>
                          <a:cs typeface="Times New Roman" panose="02020603050405020304" pitchFamily="18" charset="0"/>
                        </a:rPr>
                        <a:t>Regarding the ODD exit, the situations should be assessed as necessary. (e.g. "Highway ODD" can exclude urban road because ADS can exclude any possibility to run in urban road. "With lane marking ODD" cannot exclude disappearance of lane marking because lane marking can suddenly disappear.)</a:t>
                      </a:r>
                      <a:br>
                        <a:rPr lang="en-US" sz="1050" u="none" strike="noStrike" dirty="0">
                          <a:effectLst/>
                          <a:latin typeface="Times New Roman" panose="02020603050405020304" pitchFamily="18" charset="0"/>
                          <a:cs typeface="Times New Roman" panose="02020603050405020304" pitchFamily="18" charset="0"/>
                        </a:rPr>
                      </a:br>
                      <a:r>
                        <a:rPr lang="en-US" sz="1050" u="none" strike="noStrike" dirty="0">
                          <a:effectLst/>
                          <a:latin typeface="Times New Roman" panose="02020603050405020304" pitchFamily="18" charset="0"/>
                          <a:cs typeface="Times New Roman" panose="02020603050405020304" pitchFamily="18" charset="0"/>
                        </a:rPr>
                        <a:t>(RU) In general, the scenarios should not be based on ODD. However, to verify the vehicle performance in the particular scenario, the variable parameters of that scenario should be adjusted as such to ensure that the vehicle would be within its ODD. Of course, a vehicle should go through different scenarios within its ODD. Besides that, the vehicle performance in some specific scenarios should be validated outside ODD and when reaching ODD limits to ensure the proper DDT fallback of the vehicle. </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46982873"/>
                  </a:ext>
                </a:extLst>
              </a:tr>
              <a:tr h="337277">
                <a:tc>
                  <a:txBody>
                    <a:bodyPr/>
                    <a:lstStyle/>
                    <a:p>
                      <a:pPr algn="ctr" fontAlgn="ctr"/>
                      <a:r>
                        <a:rPr lang="en-US" altLang="ja-JP" sz="1050" u="none" strike="noStrike" dirty="0">
                          <a:effectLst/>
                          <a:latin typeface="Times New Roman" panose="02020603050405020304" pitchFamily="18" charset="0"/>
                          <a:cs typeface="Times New Roman" panose="02020603050405020304" pitchFamily="18" charset="0"/>
                        </a:rPr>
                        <a:t>12</a:t>
                      </a:r>
                      <a:endParaRPr lang="en-US"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Update of functional scenarios (i.e. Annex2 of NATM MD).[15]</a:t>
                      </a:r>
                      <a:br>
                        <a:rPr lang="en-US" sz="1050" u="none" strike="noStrike" dirty="0">
                          <a:effectLst/>
                          <a:latin typeface="Times New Roman" panose="02020603050405020304" pitchFamily="18" charset="0"/>
                          <a:cs typeface="Times New Roman" panose="02020603050405020304" pitchFamily="18" charset="0"/>
                        </a:rPr>
                      </a:b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050" u="none" strike="noStrike" dirty="0">
                          <a:effectLst/>
                          <a:latin typeface="Times New Roman" panose="02020603050405020304" pitchFamily="18" charset="0"/>
                          <a:cs typeface="Times New Roman" panose="02020603050405020304" pitchFamily="18" charset="0"/>
                        </a:rPr>
                        <a:t>Anytime</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t"/>
                      <a:r>
                        <a:rPr lang="en-US" sz="1050" u="none" strike="noStrike" dirty="0">
                          <a:effectLst/>
                          <a:latin typeface="Times New Roman" panose="02020603050405020304" pitchFamily="18" charset="0"/>
                          <a:cs typeface="Times New Roman" panose="02020603050405020304" pitchFamily="18" charset="0"/>
                        </a:rPr>
                        <a:t>(JP) This issue should be discussed after SG1 concluded above issues.</a:t>
                      </a:r>
                      <a:br>
                        <a:rPr lang="en-US" sz="1050" u="none" strike="noStrike" dirty="0">
                          <a:effectLst/>
                          <a:latin typeface="Times New Roman" panose="02020603050405020304" pitchFamily="18" charset="0"/>
                          <a:cs typeface="Times New Roman" panose="02020603050405020304" pitchFamily="18" charset="0"/>
                        </a:rPr>
                      </a:br>
                      <a:r>
                        <a:rPr lang="en-US" sz="1050" u="none" strike="noStrike" dirty="0">
                          <a:effectLst/>
                          <a:latin typeface="Times New Roman" panose="02020603050405020304" pitchFamily="18" charset="0"/>
                          <a:cs typeface="Times New Roman" panose="02020603050405020304" pitchFamily="18" charset="0"/>
                        </a:rPr>
                        <a:t>(RU) The top priority and the general objective of SG1 is the development of traffic scenarios starting from functional scenarios to elaborate on a full catalogue of those. This is a complicated and long-lasting task, however, we should develop a methodology and start this activity ASAP. As the initial step please refer to the contribution by the Russian Federation VMAD-SG1-07-03. All other SG1 "outstanding issues" are considered of lesser priority and discussing those or seeking new ones is counterproductive time consumption for the time being</a:t>
                      </a:r>
                      <a:r>
                        <a:rPr lang="en-US" sz="1050" u="none" strike="noStrike" dirty="0" smtClean="0">
                          <a:effectLst/>
                          <a:latin typeface="Times New Roman" panose="02020603050405020304" pitchFamily="18" charset="0"/>
                          <a:cs typeface="Times New Roman" panose="02020603050405020304" pitchFamily="18" charset="0"/>
                        </a:rPr>
                        <a:t>. </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65801131"/>
                  </a:ext>
                </a:extLst>
              </a:tr>
            </a:tbl>
          </a:graphicData>
        </a:graphic>
      </p:graphicFrame>
      <p:sp>
        <p:nvSpPr>
          <p:cNvPr id="5" name="テキスト ボックス 4"/>
          <p:cNvSpPr txBox="1"/>
          <p:nvPr/>
        </p:nvSpPr>
        <p:spPr>
          <a:xfrm>
            <a:off x="179512" y="6350168"/>
            <a:ext cx="8784976" cy="1015663"/>
          </a:xfrm>
          <a:prstGeom prst="rect">
            <a:avLst/>
          </a:prstGeom>
          <a:noFill/>
        </p:spPr>
        <p:txBody>
          <a:bodyPr wrap="square" rtlCol="0">
            <a:spAutoFit/>
          </a:bodyPr>
          <a:lstStyle/>
          <a:p>
            <a:r>
              <a:rPr lang="en-US" altLang="ja-JP" sz="2000" dirty="0" smtClean="0"/>
              <a:t>Any further comments will be welcome by 18</a:t>
            </a:r>
            <a:r>
              <a:rPr lang="en-US" altLang="ja-JP" sz="2000" baseline="30000" dirty="0" smtClean="0"/>
              <a:t>th</a:t>
            </a:r>
            <a:r>
              <a:rPr lang="en-US" altLang="ja-JP" sz="2000" dirty="0" smtClean="0"/>
              <a:t> June.</a:t>
            </a:r>
            <a:endParaRPr lang="en-US" altLang="ja-JP" sz="2000" dirty="0"/>
          </a:p>
          <a:p>
            <a:endParaRPr lang="en-US" altLang="ja-JP" sz="2000" dirty="0" smtClean="0"/>
          </a:p>
          <a:p>
            <a:endParaRPr lang="en-US" altLang="ja-JP" sz="2000" dirty="0" smtClean="0"/>
          </a:p>
        </p:txBody>
      </p:sp>
      <p:sp>
        <p:nvSpPr>
          <p:cNvPr id="6" name="テキスト ボックス 5"/>
          <p:cNvSpPr txBox="1"/>
          <p:nvPr/>
        </p:nvSpPr>
        <p:spPr>
          <a:xfrm>
            <a:off x="7038920" y="213110"/>
            <a:ext cx="2182008" cy="276999"/>
          </a:xfrm>
          <a:prstGeom prst="rect">
            <a:avLst/>
          </a:prstGeom>
          <a:noFill/>
        </p:spPr>
        <p:txBody>
          <a:bodyPr wrap="none" rtlCol="0">
            <a:spAutoFit/>
          </a:bodyPr>
          <a:lstStyle/>
          <a:p>
            <a:r>
              <a:rPr kumimoji="1" lang="en-US" altLang="ja-JP" sz="1200" dirty="0" smtClean="0"/>
              <a:t>copy from VMAD-SG1-14-02</a:t>
            </a:r>
            <a:endParaRPr kumimoji="1" lang="ja-JP" altLang="en-US" sz="1200" dirty="0"/>
          </a:p>
        </p:txBody>
      </p:sp>
    </p:spTree>
    <p:extLst>
      <p:ext uri="{BB962C8B-B14F-4D97-AF65-F5344CB8AC3E}">
        <p14:creationId xmlns:p14="http://schemas.microsoft.com/office/powerpoint/2010/main" val="38558989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0"/>
            <a:ext cx="7956376" cy="476250"/>
          </a:xfrm>
        </p:spPr>
        <p:txBody>
          <a:bodyPr/>
          <a:lstStyle/>
          <a:p>
            <a:pPr eaLnBrk="1" hangingPunct="1"/>
            <a:r>
              <a:rPr lang="en-US" altLang="ja-JP" sz="2400" dirty="0" smtClean="0"/>
              <a:t>Next Meeting</a:t>
            </a:r>
            <a:endParaRPr lang="ja-JP" altLang="en-US" sz="2400" dirty="0"/>
          </a:p>
        </p:txBody>
      </p:sp>
      <p:sp>
        <p:nvSpPr>
          <p:cNvPr id="9" name="スライド番号プレースホルダー 8"/>
          <p:cNvSpPr>
            <a:spLocks noGrp="1"/>
          </p:cNvSpPr>
          <p:nvPr>
            <p:ph type="sldNum" sz="quarter" idx="12"/>
          </p:nvPr>
        </p:nvSpPr>
        <p:spPr/>
        <p:txBody>
          <a:bodyPr/>
          <a:lstStyle/>
          <a:p>
            <a:pPr>
              <a:defRPr/>
            </a:pPr>
            <a:fld id="{651FC12D-27C1-4F31-90C9-A93D49E44687}" type="slidenum">
              <a:rPr lang="en-US" altLang="ja-JP" smtClean="0"/>
              <a:pPr>
                <a:defRPr/>
              </a:pPr>
              <a:t>8</a:t>
            </a:fld>
            <a:endParaRPr lang="en-US" altLang="ja-JP"/>
          </a:p>
        </p:txBody>
      </p:sp>
      <p:sp>
        <p:nvSpPr>
          <p:cNvPr id="18" name="テキスト ボックス 17"/>
          <p:cNvSpPr txBox="1"/>
          <p:nvPr/>
        </p:nvSpPr>
        <p:spPr>
          <a:xfrm>
            <a:off x="179512" y="908720"/>
            <a:ext cx="8784976" cy="4247317"/>
          </a:xfrm>
          <a:prstGeom prst="rect">
            <a:avLst/>
          </a:prstGeom>
          <a:noFill/>
        </p:spPr>
        <p:txBody>
          <a:bodyPr wrap="square" rtlCol="0">
            <a:spAutoFit/>
          </a:bodyPr>
          <a:lstStyle/>
          <a:p>
            <a:r>
              <a:rPr lang="en-US" altLang="ja-JP" dirty="0" smtClean="0"/>
              <a:t>[Meeting date]</a:t>
            </a:r>
            <a:endParaRPr lang="en-US" altLang="ja-JP" dirty="0"/>
          </a:p>
          <a:p>
            <a:r>
              <a:rPr lang="en-US" altLang="ja-JP" dirty="0" smtClean="0"/>
              <a:t> 29</a:t>
            </a:r>
            <a:r>
              <a:rPr lang="en-US" altLang="ja-JP" baseline="30000" dirty="0" smtClean="0"/>
              <a:t>th</a:t>
            </a:r>
            <a:r>
              <a:rPr lang="en-US" altLang="ja-JP" dirty="0" smtClean="0"/>
              <a:t> June 13:30-15:30 (CEST)</a:t>
            </a:r>
          </a:p>
          <a:p>
            <a:endParaRPr lang="en-US" altLang="ja-JP" dirty="0" smtClean="0"/>
          </a:p>
          <a:p>
            <a:r>
              <a:rPr lang="en-US" altLang="ja-JP" dirty="0"/>
              <a:t>[</a:t>
            </a:r>
            <a:r>
              <a:rPr lang="en-US" altLang="ja-JP" dirty="0" smtClean="0"/>
              <a:t>Provisional agenda]</a:t>
            </a:r>
          </a:p>
          <a:p>
            <a:pPr marL="457200" indent="-457200">
              <a:buAutoNum type="arabicPeriod"/>
            </a:pPr>
            <a:r>
              <a:rPr lang="en-US" altLang="ja-JP" dirty="0" smtClean="0"/>
              <a:t>Introduction</a:t>
            </a:r>
          </a:p>
          <a:p>
            <a:pPr marL="457200" indent="-457200">
              <a:buAutoNum type="arabicPeriod"/>
            </a:pPr>
            <a:r>
              <a:rPr lang="en-US" altLang="ja-JP" dirty="0" smtClean="0"/>
              <a:t>Discussion of each “Outstanding issues” (discussion based on input for each outstanding issues)</a:t>
            </a:r>
          </a:p>
          <a:p>
            <a:pPr marL="457200" indent="-457200">
              <a:buAutoNum type="arabicPeriod"/>
            </a:pPr>
            <a:r>
              <a:rPr lang="en-US" altLang="ja-JP" dirty="0" smtClean="0"/>
              <a:t>Discussion of “abstract scenario” (if necessary)</a:t>
            </a:r>
          </a:p>
          <a:p>
            <a:pPr marL="457200" indent="-457200">
              <a:buAutoNum type="arabicPeriod"/>
            </a:pPr>
            <a:r>
              <a:rPr lang="en-US" altLang="ja-JP" dirty="0" smtClean="0"/>
              <a:t>Any other business</a:t>
            </a:r>
          </a:p>
          <a:p>
            <a:pPr marL="457200" indent="-457200">
              <a:buAutoNum type="arabicPeriod"/>
            </a:pPr>
            <a:r>
              <a:rPr lang="en-US" altLang="ja-JP" dirty="0" smtClean="0"/>
              <a:t>Next meeting</a:t>
            </a:r>
          </a:p>
          <a:p>
            <a:pPr marL="457200" indent="-457200">
              <a:buAutoNum type="arabicPeriod"/>
            </a:pPr>
            <a:endParaRPr lang="en-US" altLang="ja-JP" dirty="0"/>
          </a:p>
          <a:p>
            <a:r>
              <a:rPr lang="en-US" altLang="ja-JP" dirty="0" smtClean="0"/>
              <a:t>[Request to SG1 members]</a:t>
            </a:r>
          </a:p>
          <a:p>
            <a:pPr marL="285750" indent="-285750">
              <a:buFont typeface="Arial" panose="020B0604020202020204" pitchFamily="34" charset="0"/>
              <a:buChar char="•"/>
            </a:pPr>
            <a:r>
              <a:rPr lang="en-US" altLang="ja-JP" dirty="0" smtClean="0"/>
              <a:t>SG1 </a:t>
            </a:r>
            <a:r>
              <a:rPr lang="en-US" altLang="ja-JP" dirty="0"/>
              <a:t>members are requested to </a:t>
            </a:r>
            <a:r>
              <a:rPr lang="en-US" altLang="ja-JP" b="1" u="heavy" dirty="0"/>
              <a:t>submit any comments by </a:t>
            </a:r>
            <a:r>
              <a:rPr lang="en-US" altLang="ja-JP" b="1" u="heavy" dirty="0" smtClean="0"/>
              <a:t>18</a:t>
            </a:r>
            <a:r>
              <a:rPr lang="en-US" altLang="ja-JP" b="1" u="heavy" baseline="30000" dirty="0" smtClean="0"/>
              <a:t>th</a:t>
            </a:r>
            <a:r>
              <a:rPr lang="en-US" altLang="ja-JP" b="1" u="heavy" dirty="0" smtClean="0"/>
              <a:t> June</a:t>
            </a:r>
            <a:r>
              <a:rPr lang="en-US" altLang="ja-JP" dirty="0" smtClean="0"/>
              <a:t> to VMAD-SG1-14-02.</a:t>
            </a:r>
          </a:p>
          <a:p>
            <a:endParaRPr lang="en-US" altLang="ja-JP" dirty="0" smtClean="0"/>
          </a:p>
        </p:txBody>
      </p:sp>
    </p:spTree>
    <p:extLst>
      <p:ext uri="{BB962C8B-B14F-4D97-AF65-F5344CB8AC3E}">
        <p14:creationId xmlns:p14="http://schemas.microsoft.com/office/powerpoint/2010/main" val="1126764723"/>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HGP創英角ｺﾞｼｯｸUB"/>
        <a:ea typeface="HGP創英角ｺﾞｼｯｸUB"/>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プレゼンテーションタイトル.pptx" id="{E7498F8A-E358-466F-AF97-A85145EC8708}" vid="{1396C27A-9803-4462-9F31-16E49278FC2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5035</TotalTime>
  <Words>779</Words>
  <Application>Microsoft Office PowerPoint</Application>
  <PresentationFormat>画面に合わせる (4:3)</PresentationFormat>
  <Paragraphs>122</Paragraphs>
  <Slides>8</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8</vt:i4>
      </vt:variant>
    </vt:vector>
  </HeadingPairs>
  <TitlesOfParts>
    <vt:vector size="14" baseType="lpstr">
      <vt:lpstr>HGP創英角ｺﾞｼｯｸUB</vt:lpstr>
      <vt:lpstr>ＭＳ Ｐゴシック</vt:lpstr>
      <vt:lpstr>Arial</vt:lpstr>
      <vt:lpstr>Calibri</vt:lpstr>
      <vt:lpstr>Times New Roman</vt:lpstr>
      <vt:lpstr>標準デザイン</vt:lpstr>
      <vt:lpstr>UN/UNECE/WP29/GRVA VMAD-SG1(scenario) 14th meeting</vt:lpstr>
      <vt:lpstr>Provisional Agenda</vt:lpstr>
      <vt:lpstr>Introduction</vt:lpstr>
      <vt:lpstr>Update of “Outstanding issues” </vt:lpstr>
      <vt:lpstr>Discussion of each “Outstanding issues” </vt:lpstr>
      <vt:lpstr>Discussion of each “Outstanding issues” </vt:lpstr>
      <vt:lpstr>Discussion of each “Outstanding issues” </vt:lpstr>
      <vt:lpstr>Next Meeting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Japanese recognition for scenario</dc:title>
  <dc:creator>ㅤ</dc:creator>
  <cp:lastModifiedBy>Oshita, Ryuzo/大下 隆三</cp:lastModifiedBy>
  <cp:revision>109</cp:revision>
  <cp:lastPrinted>2020-08-19T06:33:26Z</cp:lastPrinted>
  <dcterms:created xsi:type="dcterms:W3CDTF">2020-08-07T01:55:54Z</dcterms:created>
  <dcterms:modified xsi:type="dcterms:W3CDTF">2021-04-26T02:23:14Z</dcterms:modified>
</cp:coreProperties>
</file>