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89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1100" y="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954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612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2093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0040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221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553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437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47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07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165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292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642C12-56B3-4E11-A119-72BF31C2DB77}" type="datetimeFigureOut">
              <a:rPr lang="de-DE" smtClean="0"/>
              <a:t>23.04.2021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9E1858-DCCF-43CA-87A0-42E6278D366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55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9624" y="309910"/>
            <a:ext cx="31350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>
                <a:solidFill>
                  <a:srgbClr val="0070C0"/>
                </a:solidFill>
              </a:rPr>
              <a:t>UN Reg. 157 (ALKS): DSSAD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51435" y="850775"/>
            <a:ext cx="8879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2288" indent="-1792288"/>
            <a:r>
              <a:rPr lang="de-DE" sz="1600" dirty="0"/>
              <a:t>Issue identified:	Existing wording of the DSSAD requirements, especially 8.4.4., can be interpreted that a storage of DSSAS data „off-board“ is not allowed.</a:t>
            </a:r>
          </a:p>
          <a:p>
            <a:pPr marL="1792288" indent="-1792288"/>
            <a:r>
              <a:rPr lang="de-DE" sz="1600" dirty="0"/>
              <a:t>	However, in order to comply with 8.4.1. the use of an „off-board“ </a:t>
            </a:r>
            <a:r>
              <a:rPr lang="de-DE" sz="1600" dirty="0" err="1"/>
              <a:t>storage</a:t>
            </a:r>
            <a:r>
              <a:rPr lang="de-DE" sz="1600" dirty="0"/>
              <a:t> </a:t>
            </a:r>
            <a:r>
              <a:rPr lang="de-DE" sz="1600" dirty="0" err="1"/>
              <a:t>can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beneficial</a:t>
            </a:r>
            <a:r>
              <a:rPr lang="de-DE" sz="1600" dirty="0"/>
              <a:t>. In order to make clear that such „off-board“  storage is allowed it is proposed to make some minor modifications to the text of the regulation.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1435" y="2685547"/>
            <a:ext cx="8879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2288" indent="-1792288">
              <a:tabLst>
                <a:tab pos="2420938" algn="l"/>
              </a:tabLst>
            </a:pPr>
            <a:r>
              <a:rPr lang="de-DE" sz="1600" dirty="0"/>
              <a:t>Proposed Amendment to UN R157:	</a:t>
            </a:r>
          </a:p>
          <a:p>
            <a:pPr marL="1792288" indent="-1792288">
              <a:tabLst>
                <a:tab pos="2420938" algn="l"/>
              </a:tabLst>
            </a:pPr>
            <a:endParaRPr lang="de-DE" sz="1600" i="1" dirty="0"/>
          </a:p>
          <a:p>
            <a:pPr marL="627063" indent="-627063">
              <a:tabLst>
                <a:tab pos="2420938" algn="l"/>
              </a:tabLst>
            </a:pPr>
            <a:r>
              <a:rPr lang="en-US" sz="1600" i="1" dirty="0"/>
              <a:t>2.15.   	"Data Storage System for Automated Driving (DSSAD)" </a:t>
            </a:r>
            <a:r>
              <a:rPr lang="en-US" sz="1600" i="1" dirty="0">
                <a:solidFill>
                  <a:srgbClr val="00B0F0"/>
                </a:solidFill>
              </a:rPr>
              <a:t>[means a system which] </a:t>
            </a:r>
            <a:r>
              <a:rPr lang="en-US" sz="1600" i="1" dirty="0"/>
              <a:t>enables the determination of interactions between the ALKS and the human driver </a:t>
            </a:r>
            <a:r>
              <a:rPr lang="en-US" sz="1600" i="1" dirty="0">
                <a:solidFill>
                  <a:srgbClr val="00B0F0"/>
                </a:solidFill>
              </a:rPr>
              <a:t>and</a:t>
            </a:r>
            <a:r>
              <a:rPr lang="en-US" sz="1600" i="1" dirty="0"/>
              <a:t> </a:t>
            </a:r>
            <a:r>
              <a:rPr lang="en-US" sz="1600" i="1" dirty="0">
                <a:solidFill>
                  <a:srgbClr val="00B0F0"/>
                </a:solidFill>
              </a:rPr>
              <a:t>which consists of on-board storage and may be supplemented by an off-board storage</a:t>
            </a:r>
            <a:r>
              <a:rPr lang="en-US" sz="1600" i="1" dirty="0"/>
              <a:t>.</a:t>
            </a:r>
          </a:p>
          <a:p>
            <a:pPr marL="538163" indent="-538163">
              <a:tabLst>
                <a:tab pos="2420938" algn="l"/>
              </a:tabLst>
            </a:pPr>
            <a:endParaRPr lang="en-US" sz="1600" i="1" dirty="0"/>
          </a:p>
          <a:p>
            <a:pPr marL="627063" indent="-627063">
              <a:tabLst>
                <a:tab pos="2420938" algn="l"/>
              </a:tabLst>
            </a:pPr>
            <a:endParaRPr lang="en-US" sz="1600" i="1"/>
          </a:p>
          <a:p>
            <a:pPr marL="627063" indent="-627063">
              <a:tabLst>
                <a:tab pos="2420938" algn="l"/>
              </a:tabLst>
            </a:pPr>
            <a:r>
              <a:rPr lang="en-US" sz="1600" i="1"/>
              <a:t>8.4.5</a:t>
            </a:r>
            <a:r>
              <a:rPr lang="en-US" sz="1600" i="1" dirty="0"/>
              <a:t>. 	Instructions from the manufacturer shall be provided on how to access the data </a:t>
            </a:r>
            <a:r>
              <a:rPr lang="en-US" sz="1600" i="1" dirty="0">
                <a:solidFill>
                  <a:srgbClr val="00B0F0"/>
                </a:solidFill>
              </a:rPr>
              <a:t>stored in the on-board and, if applicable, off-board storage</a:t>
            </a:r>
            <a:r>
              <a:rPr lang="en-US" sz="16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202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169</Words>
  <Application>Microsoft Office PowerPoint</Application>
  <PresentationFormat>A4 Paper (210x297 mm)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Hyundai Motor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Scott Schmidt</cp:lastModifiedBy>
  <cp:revision>9</cp:revision>
  <dcterms:created xsi:type="dcterms:W3CDTF">2021-03-09T07:54:33Z</dcterms:created>
  <dcterms:modified xsi:type="dcterms:W3CDTF">2021-04-23T14:12:23Z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2021-04-21T07:36:24Z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045fc9e4-03f8-4495-b1f4-39be9819563d</vt:lpwstr>
  </property>
  <property fmtid="{D5CDD505-2E9C-101B-9397-08002B2CF9AE}" pid="8" name="MSIP_Label_fd1c0902-ed92-4fed-896d-2e7725de02d4_ContentBits">
    <vt:lpwstr>2</vt:lpwstr>
  </property>
</Properties>
</file>