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Lst>
  <p:sldSz cx="12192000" cy="6858000"/>
  <p:notesSz cx="6802438" cy="99345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09" autoAdjust="0"/>
    <p:restoredTop sz="94660"/>
  </p:normalViewPr>
  <p:slideViewPr>
    <p:cSldViewPr snapToGrid="0">
      <p:cViewPr varScale="1">
        <p:scale>
          <a:sx n="83" d="100"/>
          <a:sy n="83" d="100"/>
        </p:scale>
        <p:origin x="86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051D2F-3502-4790-8D58-89AE4D977F1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1D8492D-7A9C-4A62-8F60-7173D0F30A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E8EAA9C-F901-4D9F-B5F5-2A9EE7804B1A}"/>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5" name="フッター プレースホルダー 4">
            <a:extLst>
              <a:ext uri="{FF2B5EF4-FFF2-40B4-BE49-F238E27FC236}">
                <a16:creationId xmlns:a16="http://schemas.microsoft.com/office/drawing/2014/main" id="{53E22A84-C707-43B9-8B9D-92389BAEEA2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1341B18-98DD-4F15-AF69-25AF56B782FA}"/>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2558707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C11E4A-B76C-4DAA-82E6-AA4FDBA43D99}"/>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FA08F31-3F38-4354-8448-DE4A24FC9EA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4C45F8D-350C-46C2-BB08-5251DF3979A6}"/>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5" name="フッター プレースホルダー 4">
            <a:extLst>
              <a:ext uri="{FF2B5EF4-FFF2-40B4-BE49-F238E27FC236}">
                <a16:creationId xmlns:a16="http://schemas.microsoft.com/office/drawing/2014/main" id="{548ACACD-89F1-4E24-8E81-6ACAA12826D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5ADE313-3091-470D-8258-CF45909281BB}"/>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48561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DF74B2A-E92D-45EC-BE30-E92072BC80E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55CD20E-34AE-4719-B11F-DE790781261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41F5B29-ADB4-479C-98BC-44C213F0E5E1}"/>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5" name="フッター プレースホルダー 4">
            <a:extLst>
              <a:ext uri="{FF2B5EF4-FFF2-40B4-BE49-F238E27FC236}">
                <a16:creationId xmlns:a16="http://schemas.microsoft.com/office/drawing/2014/main" id="{99366639-D2A8-444F-8F44-2B6C1A4C2CF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49D3B0A-1EA3-4E02-BE34-191AEF6667BC}"/>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187725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409B18-C412-429A-B6DE-4B1CE4307D5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FB710C7-8029-4DC0-8A3D-CAB803F565F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197025F-F1B6-4F7D-AD7E-BE11CC0D1EA6}"/>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5" name="フッター プレースホルダー 4">
            <a:extLst>
              <a:ext uri="{FF2B5EF4-FFF2-40B4-BE49-F238E27FC236}">
                <a16:creationId xmlns:a16="http://schemas.microsoft.com/office/drawing/2014/main" id="{24AAB88F-2C97-4C94-B678-F7D8459355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2AA1C9B-9D58-4211-B4A6-CAC4FFE00205}"/>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1554584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DCEFFF-3EA4-4231-BD66-516177A5FAD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1E4AFE3-8376-4893-9AA7-C2F4DEF27A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01EB9CE-4CAF-4918-93A2-747D369F4BB2}"/>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5" name="フッター プレースホルダー 4">
            <a:extLst>
              <a:ext uri="{FF2B5EF4-FFF2-40B4-BE49-F238E27FC236}">
                <a16:creationId xmlns:a16="http://schemas.microsoft.com/office/drawing/2014/main" id="{6AF15EED-C6D2-4F69-8F81-D7BC34890C9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A1B3CB7-B44B-40CC-B595-C56359B1B7ED}"/>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4077469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C4C41B-BA4F-46D0-AA6B-3030FF53455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1CF8CBC-DA3A-43E5-9E87-BC57D443AD3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1D3769C-95AE-4490-8CF0-8E17AA41832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4139493-1E8A-4D4E-88DE-1E59DEC59AE3}"/>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6" name="フッター プレースホルダー 5">
            <a:extLst>
              <a:ext uri="{FF2B5EF4-FFF2-40B4-BE49-F238E27FC236}">
                <a16:creationId xmlns:a16="http://schemas.microsoft.com/office/drawing/2014/main" id="{008FB404-316D-4DA1-9030-A0308C96A64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032D140-BA9D-4A4C-AB62-5E5A8BD25772}"/>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1565005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F1226E-1355-401B-A3C7-57044B976A09}"/>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4C35E42-48FD-4790-A6FE-B2DB0A3F6D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5AF59B7-D347-4D57-9B92-251BD64D3F5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8EBA5B4-B87C-41C1-A21F-643016F728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80828B3-C9D3-4A71-8072-334431EDF51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1E3C2DF-B9DA-4482-B0B8-CB85CCF7086E}"/>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8" name="フッター プレースホルダー 7">
            <a:extLst>
              <a:ext uri="{FF2B5EF4-FFF2-40B4-BE49-F238E27FC236}">
                <a16:creationId xmlns:a16="http://schemas.microsoft.com/office/drawing/2014/main" id="{41C8C291-538F-46CC-B7B0-E6D4E1E899C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F1E2DF4-A2F6-4229-A158-DCFFDF83247A}"/>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577415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2F1B96-4A84-4301-8EF2-5AD096B834C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50D9D77-A6C8-45D4-A2B0-D57F8B14004E}"/>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4" name="フッター プレースホルダー 3">
            <a:extLst>
              <a:ext uri="{FF2B5EF4-FFF2-40B4-BE49-F238E27FC236}">
                <a16:creationId xmlns:a16="http://schemas.microsoft.com/office/drawing/2014/main" id="{376E6BD3-8FF9-434F-9A88-67834F6ED06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95524EF-0AA9-4889-9721-AE0CE229DD91}"/>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4273164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798128F-59B1-4AC0-B660-65D673CE8AC1}"/>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3" name="フッター プレースホルダー 2">
            <a:extLst>
              <a:ext uri="{FF2B5EF4-FFF2-40B4-BE49-F238E27FC236}">
                <a16:creationId xmlns:a16="http://schemas.microsoft.com/office/drawing/2014/main" id="{C90F2894-16A7-4872-BAB2-DB5044DD94A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2EEB2D1-05BB-47B1-B5CA-B4956868DC19}"/>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3768042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E957A5-E65A-4469-9745-ADE1CCCA7F6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1F5E4CB-B089-4D7D-AEC4-53E6A443D6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654A7FD-766D-4554-8169-0C3E4F1F44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86DD517-D771-479F-9227-4B52125BF0CF}"/>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6" name="フッター プレースホルダー 5">
            <a:extLst>
              <a:ext uri="{FF2B5EF4-FFF2-40B4-BE49-F238E27FC236}">
                <a16:creationId xmlns:a16="http://schemas.microsoft.com/office/drawing/2014/main" id="{846B96AB-DAA7-4842-BC04-65AB3DBA945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FE2E4C-4B6E-4163-AD80-6F913B8A9D47}"/>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403204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9BEFA5-C628-4A0C-8E81-4F8F53CB436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081000F-E8B7-443C-AB7B-BD5A4039FC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1FE2E27-F408-4EFB-A246-EB32F6FF79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A3806A3-94F9-4E53-A43A-421E81820521}"/>
              </a:ext>
            </a:extLst>
          </p:cNvPr>
          <p:cNvSpPr>
            <a:spLocks noGrp="1"/>
          </p:cNvSpPr>
          <p:nvPr>
            <p:ph type="dt" sz="half" idx="10"/>
          </p:nvPr>
        </p:nvSpPr>
        <p:spPr/>
        <p:txBody>
          <a:bodyPr/>
          <a:lstStyle/>
          <a:p>
            <a:fld id="{DFBD23D6-7FF7-48CD-936C-D40EFE4DAEB0}" type="datetimeFigureOut">
              <a:rPr kumimoji="1" lang="ja-JP" altLang="en-US" smtClean="0"/>
              <a:t>2021/6/15</a:t>
            </a:fld>
            <a:endParaRPr kumimoji="1" lang="ja-JP" altLang="en-US"/>
          </a:p>
        </p:txBody>
      </p:sp>
      <p:sp>
        <p:nvSpPr>
          <p:cNvPr id="6" name="フッター プレースホルダー 5">
            <a:extLst>
              <a:ext uri="{FF2B5EF4-FFF2-40B4-BE49-F238E27FC236}">
                <a16:creationId xmlns:a16="http://schemas.microsoft.com/office/drawing/2014/main" id="{4B3C0E1C-75EF-4316-80CB-5DF90B82BDE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4DBC7D7-2590-4BE9-B8EC-1878C5A8098B}"/>
              </a:ext>
            </a:extLst>
          </p:cNvPr>
          <p:cNvSpPr>
            <a:spLocks noGrp="1"/>
          </p:cNvSpPr>
          <p:nvPr>
            <p:ph type="sldNum" sz="quarter" idx="12"/>
          </p:nvPr>
        </p:nvSpPr>
        <p:spPr/>
        <p:txBody>
          <a:body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981431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FB158DA-81F3-423D-BF82-CCC86D47E9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3113429-075A-4495-B9AE-EAFAADCD7F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AAED140-12E5-40F5-B0F4-26EB52CF4D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BD23D6-7FF7-48CD-936C-D40EFE4DAEB0}" type="datetimeFigureOut">
              <a:rPr kumimoji="1" lang="ja-JP" altLang="en-US" smtClean="0"/>
              <a:t>2021/6/15</a:t>
            </a:fld>
            <a:endParaRPr kumimoji="1" lang="ja-JP" altLang="en-US"/>
          </a:p>
        </p:txBody>
      </p:sp>
      <p:sp>
        <p:nvSpPr>
          <p:cNvPr id="5" name="フッター プレースホルダー 4">
            <a:extLst>
              <a:ext uri="{FF2B5EF4-FFF2-40B4-BE49-F238E27FC236}">
                <a16:creationId xmlns:a16="http://schemas.microsoft.com/office/drawing/2014/main" id="{8336956A-2FC3-4CC7-AEA8-EA784A9F96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2A0E543-F641-401C-8838-FF3569DA79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176902-0D9E-45D6-B6BC-4FBEF7465C3D}" type="slidenum">
              <a:rPr kumimoji="1" lang="ja-JP" altLang="en-US" smtClean="0"/>
              <a:t>‹#›</a:t>
            </a:fld>
            <a:endParaRPr kumimoji="1" lang="ja-JP" altLang="en-US"/>
          </a:p>
        </p:txBody>
      </p:sp>
    </p:spTree>
    <p:extLst>
      <p:ext uri="{BB962C8B-B14F-4D97-AF65-F5344CB8AC3E}">
        <p14:creationId xmlns:p14="http://schemas.microsoft.com/office/powerpoint/2010/main" val="168744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E256F24-58BB-4BE6-B6FA-FBB91E9E9F6F}"/>
              </a:ext>
            </a:extLst>
          </p:cNvPr>
          <p:cNvSpPr txBox="1"/>
          <p:nvPr/>
        </p:nvSpPr>
        <p:spPr>
          <a:xfrm>
            <a:off x="480290" y="628072"/>
            <a:ext cx="10788074" cy="954107"/>
          </a:xfrm>
          <a:prstGeom prst="rect">
            <a:avLst/>
          </a:prstGeom>
          <a:noFill/>
        </p:spPr>
        <p:txBody>
          <a:bodyPr wrap="square" rtlCol="0">
            <a:spAutoFit/>
          </a:bodyPr>
          <a:lstStyle/>
          <a:p>
            <a:pPr marL="285750" indent="-285750">
              <a:buFont typeface="Wingdings" panose="05000000000000000000" pitchFamily="2" charset="2"/>
              <a:buChar char="Ø"/>
            </a:pPr>
            <a:r>
              <a:rPr lang="en-US" altLang="ja-JP" sz="2800" b="1" dirty="0">
                <a:latin typeface="Arial" panose="020B0604020202020204" pitchFamily="34" charset="0"/>
                <a:ea typeface="ＭＳ Ｐゴシック" panose="020B0600070205080204" pitchFamily="50" charset="-128"/>
                <a:cs typeface="Arial" panose="020B0604020202020204" pitchFamily="34" charset="0"/>
              </a:rPr>
              <a:t>Japan proposes that UN R155 should be kept as it is</a:t>
            </a:r>
            <a:r>
              <a:rPr lang="ja-JP" altLang="en-US" sz="2800" b="1" dirty="0">
                <a:latin typeface="Arial" panose="020B0604020202020204" pitchFamily="34" charset="0"/>
                <a:ea typeface="ＭＳ Ｐゴシック" panose="020B0600070205080204" pitchFamily="50" charset="-128"/>
                <a:cs typeface="Arial" panose="020B0604020202020204" pitchFamily="34" charset="0"/>
              </a:rPr>
              <a:t> </a:t>
            </a:r>
            <a:r>
              <a:rPr lang="en-US" altLang="ja-JP" sz="2800" b="1" dirty="0">
                <a:latin typeface="Arial" panose="020B0604020202020204" pitchFamily="34" charset="0"/>
                <a:ea typeface="ＭＳ Ｐゴシック" panose="020B0600070205080204" pitchFamily="50" charset="-128"/>
                <a:cs typeface="Arial" panose="020B0604020202020204" pitchFamily="34" charset="0"/>
              </a:rPr>
              <a:t>without</a:t>
            </a:r>
            <a:r>
              <a:rPr lang="ja-JP" altLang="en-US" sz="2800" b="1" dirty="0">
                <a:latin typeface="Arial" panose="020B0604020202020204" pitchFamily="34" charset="0"/>
                <a:ea typeface="ＭＳ Ｐゴシック" panose="020B0600070205080204" pitchFamily="50" charset="-128"/>
                <a:cs typeface="Arial" panose="020B0604020202020204" pitchFamily="34" charset="0"/>
              </a:rPr>
              <a:t> </a:t>
            </a:r>
            <a:r>
              <a:rPr lang="en-US" altLang="ja-JP" sz="2800" b="1" dirty="0">
                <a:latin typeface="Arial" panose="020B0604020202020204" pitchFamily="34" charset="0"/>
                <a:ea typeface="ＭＳ Ｐゴシック" panose="020B0600070205080204" pitchFamily="50" charset="-128"/>
                <a:cs typeface="Arial" panose="020B0604020202020204" pitchFamily="34" charset="0"/>
              </a:rPr>
              <a:t>any</a:t>
            </a:r>
            <a:r>
              <a:rPr lang="ja-JP" altLang="en-US" sz="2800" b="1" dirty="0">
                <a:latin typeface="Arial" panose="020B0604020202020204" pitchFamily="34" charset="0"/>
                <a:ea typeface="ＭＳ Ｐゴシック" panose="020B0600070205080204" pitchFamily="50" charset="-128"/>
                <a:cs typeface="Arial" panose="020B0604020202020204" pitchFamily="34" charset="0"/>
              </a:rPr>
              <a:t> </a:t>
            </a:r>
            <a:r>
              <a:rPr lang="en-US" altLang="ja-JP" sz="2800" b="1" dirty="0">
                <a:latin typeface="Arial" panose="020B0604020202020204" pitchFamily="34" charset="0"/>
                <a:ea typeface="ＭＳ Ｐゴシック" panose="020B0600070205080204" pitchFamily="50" charset="-128"/>
                <a:cs typeface="Arial" panose="020B0604020202020204" pitchFamily="34" charset="0"/>
              </a:rPr>
              <a:t>modification.</a:t>
            </a:r>
          </a:p>
        </p:txBody>
      </p:sp>
      <p:sp>
        <p:nvSpPr>
          <p:cNvPr id="5" name="テキスト ボックス 4">
            <a:extLst>
              <a:ext uri="{FF2B5EF4-FFF2-40B4-BE49-F238E27FC236}">
                <a16:creationId xmlns:a16="http://schemas.microsoft.com/office/drawing/2014/main" id="{27886B45-33AD-4185-A1D2-96CA94C58DD9}"/>
              </a:ext>
            </a:extLst>
          </p:cNvPr>
          <p:cNvSpPr txBox="1"/>
          <p:nvPr/>
        </p:nvSpPr>
        <p:spPr>
          <a:xfrm>
            <a:off x="480290" y="4055621"/>
            <a:ext cx="10788074" cy="1384995"/>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800" b="1" dirty="0">
                <a:latin typeface="Arial" panose="020B0604020202020204" pitchFamily="34" charset="0"/>
                <a:ea typeface="ＭＳ Ｐゴシック" panose="020B0600070205080204" pitchFamily="50" charset="-128"/>
                <a:cs typeface="Arial" panose="020B0604020202020204" pitchFamily="34" charset="0"/>
              </a:rPr>
              <a:t>On the other hand, Japan would like to propose to clarify the interpretation document so that CSMS should manage such old E/E architecture after 1 July 2024 continuously.</a:t>
            </a:r>
          </a:p>
        </p:txBody>
      </p:sp>
      <p:sp>
        <p:nvSpPr>
          <p:cNvPr id="6" name="テキスト ボックス 5">
            <a:extLst>
              <a:ext uri="{FF2B5EF4-FFF2-40B4-BE49-F238E27FC236}">
                <a16:creationId xmlns:a16="http://schemas.microsoft.com/office/drawing/2014/main" id="{F43F88AE-0D23-4BC1-9F7A-D9A8E41E5F4B}"/>
              </a:ext>
            </a:extLst>
          </p:cNvPr>
          <p:cNvSpPr txBox="1"/>
          <p:nvPr/>
        </p:nvSpPr>
        <p:spPr>
          <a:xfrm>
            <a:off x="896715" y="1734935"/>
            <a:ext cx="10398569" cy="1938992"/>
          </a:xfrm>
          <a:prstGeom prst="rect">
            <a:avLst/>
          </a:prstGeom>
          <a:noFill/>
        </p:spPr>
        <p:txBody>
          <a:bodyPr wrap="square" rtlCol="0">
            <a:spAutoFit/>
          </a:bodyPr>
          <a:lstStyle/>
          <a:p>
            <a:pPr algn="just"/>
            <a:r>
              <a:rPr lang="en-US" altLang="ja-JP" sz="2400" dirty="0">
                <a:latin typeface="Arial" panose="020B0604020202020204" pitchFamily="34" charset="0"/>
                <a:ea typeface="ＭＳ Ｐゴシック" panose="020B0600070205080204" pitchFamily="50" charset="-128"/>
                <a:cs typeface="Arial" panose="020B0604020202020204" pitchFamily="34" charset="0"/>
              </a:rPr>
              <a:t>Japan understands that old E/E architecture of a vehicle type approved before 1st July 2024 may exist after 1 July 2024 due to the time span of its development. Japan considers that the proposal (GRVA-10-12e) by OICA may not be effective because it does not change the context of paragraph 7.3.1 and 7.3.4.. </a:t>
            </a:r>
          </a:p>
        </p:txBody>
      </p:sp>
    </p:spTree>
    <p:extLst>
      <p:ext uri="{BB962C8B-B14F-4D97-AF65-F5344CB8AC3E}">
        <p14:creationId xmlns:p14="http://schemas.microsoft.com/office/powerpoint/2010/main" val="2493847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1F1422AE-4DAF-4200-B539-E05FA81A7F1A}"/>
              </a:ext>
            </a:extLst>
          </p:cNvPr>
          <p:cNvSpPr/>
          <p:nvPr/>
        </p:nvSpPr>
        <p:spPr>
          <a:xfrm>
            <a:off x="729673" y="1072280"/>
            <a:ext cx="10871200" cy="2308324"/>
          </a:xfrm>
          <a:prstGeom prst="rect">
            <a:avLst/>
          </a:prstGeom>
        </p:spPr>
        <p:txBody>
          <a:bodyPr wrap="square">
            <a:spAutoFit/>
          </a:bodyPr>
          <a:lstStyle/>
          <a:p>
            <a:r>
              <a:rPr lang="en-US" altLang="ja-JP" sz="2400" dirty="0">
                <a:latin typeface="Arial" panose="020B0604020202020204" pitchFamily="34" charset="0"/>
                <a:ea typeface="ＭＳ Ｐゴシック" panose="020B0600070205080204" pitchFamily="50" charset="-128"/>
                <a:cs typeface="Arial" panose="020B0604020202020204" pitchFamily="34" charset="0"/>
              </a:rPr>
              <a:t>(page 21 of WP29-182-05e.pdf) Explanation of the requirement</a:t>
            </a:r>
          </a:p>
          <a:p>
            <a:r>
              <a:rPr lang="en-US" altLang="ja-JP" sz="2400" dirty="0">
                <a:latin typeface="Arial" panose="020B0604020202020204" pitchFamily="34" charset="0"/>
                <a:ea typeface="ＭＳ Ｐゴシック" panose="020B0600070205080204" pitchFamily="50" charset="-128"/>
                <a:cs typeface="Arial" panose="020B0604020202020204" pitchFamily="34" charset="0"/>
              </a:rPr>
              <a:t>&lt;to add this sentence at the bottom of the part&gt;</a:t>
            </a:r>
          </a:p>
          <a:p>
            <a:pPr algn="just"/>
            <a:r>
              <a:rPr lang="en-US" altLang="ja-JP" sz="2400" b="1" dirty="0">
                <a:latin typeface="Arial" panose="020B0604020202020204" pitchFamily="34" charset="0"/>
                <a:ea typeface="Meiryo UI" panose="020B0604030504040204" pitchFamily="50" charset="-128"/>
                <a:cs typeface="Arial" panose="020B0604020202020204" pitchFamily="34" charset="0"/>
              </a:rPr>
              <a:t>When the extension of vehicle type granted before 1st July 2024 is applied after 1st July 2024, the relevant type approval authority or technical service may confirm that the CSMS continuously manages the E/E architecture of the vehicle type which was originally granted.</a:t>
            </a:r>
          </a:p>
        </p:txBody>
      </p:sp>
      <p:sp>
        <p:nvSpPr>
          <p:cNvPr id="5" name="テキスト ボックス 4">
            <a:extLst>
              <a:ext uri="{FF2B5EF4-FFF2-40B4-BE49-F238E27FC236}">
                <a16:creationId xmlns:a16="http://schemas.microsoft.com/office/drawing/2014/main" id="{7F7E9D0C-2B36-48AE-AF49-BDC0D75F8E8A}"/>
              </a:ext>
            </a:extLst>
          </p:cNvPr>
          <p:cNvSpPr txBox="1"/>
          <p:nvPr/>
        </p:nvSpPr>
        <p:spPr>
          <a:xfrm>
            <a:off x="480290" y="359715"/>
            <a:ext cx="10788074" cy="523220"/>
          </a:xfrm>
          <a:prstGeom prst="rect">
            <a:avLst/>
          </a:prstGeom>
          <a:noFill/>
        </p:spPr>
        <p:txBody>
          <a:bodyPr wrap="square" rtlCol="0">
            <a:spAutoFit/>
          </a:bodyPr>
          <a:lstStyle/>
          <a:p>
            <a:r>
              <a:rPr lang="en-US" altLang="ja-JP" sz="2800" dirty="0">
                <a:latin typeface="Arial" panose="020B0604020202020204" pitchFamily="34" charset="0"/>
                <a:ea typeface="ＭＳ Ｐゴシック" panose="020B0600070205080204" pitchFamily="50" charset="-128"/>
                <a:cs typeface="Arial" panose="020B0604020202020204" pitchFamily="34" charset="0"/>
              </a:rPr>
              <a:t>To insert the following to the interpretation document </a:t>
            </a:r>
          </a:p>
        </p:txBody>
      </p:sp>
      <p:sp>
        <p:nvSpPr>
          <p:cNvPr id="2" name="正方形/長方形 1">
            <a:extLst>
              <a:ext uri="{FF2B5EF4-FFF2-40B4-BE49-F238E27FC236}">
                <a16:creationId xmlns:a16="http://schemas.microsoft.com/office/drawing/2014/main" id="{2BFD9DA5-DFA5-4554-8A0D-42CCD01518F6}"/>
              </a:ext>
            </a:extLst>
          </p:cNvPr>
          <p:cNvSpPr/>
          <p:nvPr/>
        </p:nvSpPr>
        <p:spPr>
          <a:xfrm>
            <a:off x="686870" y="3882184"/>
            <a:ext cx="10956805" cy="2677656"/>
          </a:xfrm>
          <a:prstGeom prst="rect">
            <a:avLst/>
          </a:prstGeom>
        </p:spPr>
        <p:txBody>
          <a:bodyPr wrap="square">
            <a:spAutoFit/>
          </a:bodyPr>
          <a:lstStyle/>
          <a:p>
            <a:r>
              <a:rPr lang="en-US" altLang="ja-JP" sz="2400" dirty="0">
                <a:latin typeface="Arial" panose="020B0604020202020204" pitchFamily="34" charset="0"/>
                <a:ea typeface="ＭＳ Ｐゴシック" panose="020B0600070205080204" pitchFamily="50" charset="-128"/>
                <a:cs typeface="Arial" panose="020B0604020202020204" pitchFamily="34" charset="0"/>
              </a:rPr>
              <a:t>(page 23</a:t>
            </a:r>
            <a:r>
              <a:rPr lang="ja-JP" altLang="en-US" sz="2400">
                <a:latin typeface="Arial" panose="020B0604020202020204" pitchFamily="34" charset="0"/>
                <a:ea typeface="ＭＳ Ｐゴシック" panose="020B0600070205080204" pitchFamily="50" charset="-128"/>
                <a:cs typeface="Arial" panose="020B0604020202020204" pitchFamily="34" charset="0"/>
              </a:rPr>
              <a:t> </a:t>
            </a:r>
            <a:r>
              <a:rPr lang="en-US" altLang="ja-JP" sz="2400">
                <a:latin typeface="Arial" panose="020B0604020202020204" pitchFamily="34" charset="0"/>
                <a:ea typeface="ＭＳ Ｐゴシック" panose="020B0600070205080204" pitchFamily="50" charset="-128"/>
                <a:cs typeface="Arial" panose="020B0604020202020204" pitchFamily="34" charset="0"/>
              </a:rPr>
              <a:t>of </a:t>
            </a:r>
            <a:r>
              <a:rPr lang="en-US" altLang="ja-JP" sz="2400" dirty="0">
                <a:latin typeface="Arial" panose="020B0604020202020204" pitchFamily="34" charset="0"/>
                <a:ea typeface="ＭＳ Ｐゴシック" panose="020B0600070205080204" pitchFamily="50" charset="-128"/>
                <a:cs typeface="Arial" panose="020B0604020202020204" pitchFamily="34" charset="0"/>
              </a:rPr>
              <a:t>WP29-182-05e.pdf) Explanation of the requirement</a:t>
            </a:r>
          </a:p>
          <a:p>
            <a:r>
              <a:rPr lang="en-US" altLang="ja-JP" sz="2400" dirty="0">
                <a:latin typeface="Arial" panose="020B0604020202020204" pitchFamily="34" charset="0"/>
                <a:ea typeface="ＭＳ Ｐゴシック" panose="020B0600070205080204" pitchFamily="50" charset="-128"/>
                <a:cs typeface="Arial" panose="020B0604020202020204" pitchFamily="34" charset="0"/>
              </a:rPr>
              <a:t>&lt;to add this sentence at the bottom of the part&gt;</a:t>
            </a:r>
          </a:p>
          <a:p>
            <a:pPr algn="just"/>
            <a:r>
              <a:rPr lang="en-US" altLang="ja-JP" sz="2400" b="1" dirty="0">
                <a:latin typeface="Arial" panose="020B0604020202020204" pitchFamily="34" charset="0"/>
                <a:ea typeface="Meiryo UI" panose="020B0604030504040204" pitchFamily="50" charset="-128"/>
                <a:cs typeface="Arial" panose="020B0604020202020204" pitchFamily="34" charset="0"/>
              </a:rPr>
              <a:t>When the extension of vehicle type granted before 1st July 2024 is applied after 1st July 2024, the relevant type approval authority or technical service may confirm that the mitigation implemented in the E/E architecture of the vehicle type which was originally granted is continuously effective.</a:t>
            </a:r>
          </a:p>
        </p:txBody>
      </p:sp>
    </p:spTree>
    <p:extLst>
      <p:ext uri="{BB962C8B-B14F-4D97-AF65-F5344CB8AC3E}">
        <p14:creationId xmlns:p14="http://schemas.microsoft.com/office/powerpoint/2010/main" val="231973342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604</TotalTime>
  <Words>259</Words>
  <Application>Microsoft Office PowerPoint</Application>
  <PresentationFormat>ワイド画面</PresentationFormat>
  <Paragraphs>10</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Meiryo UI</vt:lpstr>
      <vt:lpstr>ＭＳ Ｐゴシック</vt:lpstr>
      <vt:lpstr>游ゴシック</vt:lpstr>
      <vt:lpstr>游ゴシック Light</vt:lpstr>
      <vt:lpstr>Arial</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新国哲也</dc:creator>
  <cp:lastModifiedBy>新国哲也</cp:lastModifiedBy>
  <cp:revision>43</cp:revision>
  <cp:lastPrinted>2021-06-14T01:43:58Z</cp:lastPrinted>
  <dcterms:created xsi:type="dcterms:W3CDTF">2021-06-01T06:46:05Z</dcterms:created>
  <dcterms:modified xsi:type="dcterms:W3CDTF">2021-06-15T06:45:32Z</dcterms:modified>
</cp:coreProperties>
</file>