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3"/>
  </p:notesMasterIdLst>
  <p:sldIdLst>
    <p:sldId id="287" r:id="rId5"/>
    <p:sldId id="927" r:id="rId6"/>
    <p:sldId id="928" r:id="rId7"/>
    <p:sldId id="925" r:id="rId8"/>
    <p:sldId id="920" r:id="rId9"/>
    <p:sldId id="926" r:id="rId10"/>
    <p:sldId id="918" r:id="rId11"/>
    <p:sldId id="921"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uno" initials="B" lastIdx="5" clrIdx="0">
    <p:extLst>
      <p:ext uri="{19B8F6BF-5375-455C-9EA6-DF929625EA0E}">
        <p15:presenceInfo xmlns:p15="http://schemas.microsoft.com/office/powerpoint/2012/main" userId="S::Bruno.Kloepper@Krone.de::a2f2b018-0378-4df6-878f-765d98b382e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FD6B"/>
    <a:srgbClr val="E9F67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91D42C-744E-4C67-B912-61E7AE7344AE}" v="1" dt="2021-06-15T09:30:12.895"/>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22" autoAdjust="0"/>
    <p:restoredTop sz="96357" autoAdjust="0"/>
  </p:normalViewPr>
  <p:slideViewPr>
    <p:cSldViewPr snapToGrid="0">
      <p:cViewPr varScale="1">
        <p:scale>
          <a:sx n="78" d="100"/>
          <a:sy n="78" d="100"/>
        </p:scale>
        <p:origin x="1574" y="58"/>
      </p:cViewPr>
      <p:guideLst/>
    </p:cSldViewPr>
  </p:slideViewPr>
  <p:outlineViewPr>
    <p:cViewPr>
      <p:scale>
        <a:sx n="33" d="100"/>
        <a:sy n="33" d="100"/>
      </p:scale>
      <p:origin x="0" y="-9612"/>
    </p:cViewPr>
  </p:outlineViewPr>
  <p:notesTextViewPr>
    <p:cViewPr>
      <p:scale>
        <a:sx n="1" d="1"/>
        <a:sy n="1" d="1"/>
      </p:scale>
      <p:origin x="0" y="0"/>
    </p:cViewPr>
  </p:notesTextViewPr>
  <p:sorterViewPr>
    <p:cViewPr>
      <p:scale>
        <a:sx n="100" d="100"/>
        <a:sy n="100" d="100"/>
      </p:scale>
      <p:origin x="0" y="-57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x-non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DC8D71-E9FA-44E8-ACF1-BFDB90771788}" type="datetimeFigureOut">
              <a:rPr lang="x-none" smtClean="0"/>
              <a:t>6/15/2021</a:t>
            </a:fld>
            <a:endParaRPr lang="x-none"/>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x-non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x-non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5679B4-DACD-4EF0-87C6-90403994CF6B}" type="slidenum">
              <a:rPr lang="x-none" smtClean="0"/>
              <a:t>‹#›</a:t>
            </a:fld>
            <a:endParaRPr lang="x-none"/>
          </a:p>
        </p:txBody>
      </p:sp>
    </p:spTree>
    <p:extLst>
      <p:ext uri="{BB962C8B-B14F-4D97-AF65-F5344CB8AC3E}">
        <p14:creationId xmlns:p14="http://schemas.microsoft.com/office/powerpoint/2010/main" val="3069591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p:cNvSpPr>
            <a:spLocks noGrp="1" noRot="1" noChangeAspect="1" noChangeArrowheads="1" noTextEdit="1"/>
          </p:cNvSpPr>
          <p:nvPr>
            <p:ph type="sldImg"/>
          </p:nvPr>
        </p:nvSpPr>
        <p:spPr>
          <a:ln/>
        </p:spPr>
      </p:sp>
      <p:sp>
        <p:nvSpPr>
          <p:cNvPr id="38915" name="Rectangle 5"/>
          <p:cNvSpPr>
            <a:spLocks noGrp="1" noChangeArrowheads="1"/>
          </p:cNvSpPr>
          <p:nvPr>
            <p:ph type="body" idx="1"/>
          </p:nvPr>
        </p:nvSpPr>
        <p:spPr>
          <a:noFill/>
          <a:ln/>
        </p:spPr>
        <p:txBody>
          <a:bodyPr/>
          <a:lstStyle/>
          <a:p>
            <a:pPr eaLnBrk="1" hangingPunct="1"/>
            <a:r>
              <a:rPr lang="en-GB" sz="1000"/>
              <a:t>For information on applying this template onto existing presentations, refer to the notes on slide 3 of this presentation.</a:t>
            </a:r>
          </a:p>
          <a:p>
            <a:pPr eaLnBrk="1" hangingPunct="1"/>
            <a:r>
              <a:rPr lang="en-GB" sz="1000"/>
              <a:t>The Input area of the Beam can be customized to reflect the content of the</a:t>
            </a:r>
            <a:br>
              <a:rPr lang="en-GB" sz="1000"/>
            </a:br>
            <a:r>
              <a:rPr lang="en-GB" sz="1000"/>
              <a:t>presentation. The Input area is an AutoShape with a picture fill. To change this, ensure you have the image you wish to use (ideally a </a:t>
            </a:r>
            <a:r>
              <a:rPr lang="en-GB" sz="1000" b="1"/>
              <a:t>.jpg</a:t>
            </a:r>
            <a:r>
              <a:rPr lang="en-GB" sz="1000"/>
              <a:t> or a </a:t>
            </a:r>
            <a:r>
              <a:rPr lang="en-GB" sz="1000" b="1"/>
              <a:t>.png</a:t>
            </a:r>
            <a:r>
              <a:rPr lang="en-GB" sz="1000"/>
              <a:t> file) in an accessible folder. The image should have a ratio of 1:1 to ensure it does not appear distorted.</a:t>
            </a:r>
          </a:p>
          <a:p>
            <a:pPr eaLnBrk="1" hangingPunct="1"/>
            <a:r>
              <a:rPr lang="en-GB" sz="1000"/>
              <a:t>Acceptable images for importing into the Input area of the Beam are the three approved graphics (lines), and black and white photography or illustrations which follow the principles laid out on </a:t>
            </a:r>
            <a:r>
              <a:rPr lang="en-GB" sz="1000" i="1"/>
              <a:t>The Branding Zone. </a:t>
            </a:r>
            <a:r>
              <a:rPr lang="en-GB" sz="1000"/>
              <a:t>Color images should never be imported into this area.</a:t>
            </a:r>
          </a:p>
          <a:p>
            <a:pPr lvl="1" eaLnBrk="1" hangingPunct="1"/>
            <a:r>
              <a:rPr lang="en-GB" sz="1000"/>
              <a:t>Click on the </a:t>
            </a:r>
            <a:r>
              <a:rPr lang="en-GB" sz="1000" b="1"/>
              <a:t>Insert</a:t>
            </a:r>
            <a:r>
              <a:rPr lang="en-GB" sz="1000"/>
              <a:t> tab from the menu bar and select </a:t>
            </a:r>
            <a:r>
              <a:rPr lang="en-GB" sz="1000" b="1"/>
              <a:t>Master&gt;Slide Master</a:t>
            </a:r>
          </a:p>
          <a:p>
            <a:pPr lvl="1" eaLnBrk="1" hangingPunct="1"/>
            <a:r>
              <a:rPr lang="en-GB" sz="1000"/>
              <a:t>Right-click on the Input graphic and select </a:t>
            </a:r>
            <a:r>
              <a:rPr lang="en-GB" sz="1000" b="1"/>
              <a:t>Format AutoShape</a:t>
            </a:r>
          </a:p>
          <a:p>
            <a:pPr lvl="1" eaLnBrk="1" hangingPunct="1"/>
            <a:r>
              <a:rPr lang="en-GB" sz="1000"/>
              <a:t>From the </a:t>
            </a:r>
            <a:r>
              <a:rPr lang="en-GB" sz="1000" b="1"/>
              <a:t>Fill</a:t>
            </a:r>
            <a:r>
              <a:rPr lang="en-GB" sz="1000"/>
              <a:t> menu, under the </a:t>
            </a:r>
            <a:r>
              <a:rPr lang="en-GB" sz="1000" b="1"/>
              <a:t>Color and Lines</a:t>
            </a:r>
            <a:r>
              <a:rPr lang="en-GB" sz="1000"/>
              <a:t> tab, click on the drop-down arrow next to </a:t>
            </a:r>
            <a:r>
              <a:rPr lang="en-GB" sz="1000" b="1"/>
              <a:t>Color</a:t>
            </a:r>
            <a:r>
              <a:rPr lang="en-GB" sz="1000"/>
              <a:t> and select the </a:t>
            </a:r>
            <a:r>
              <a:rPr lang="en-GB" sz="1000" b="1"/>
              <a:t>Fill Effects</a:t>
            </a:r>
            <a:r>
              <a:rPr lang="en-GB" sz="1000"/>
              <a:t> menu</a:t>
            </a:r>
          </a:p>
          <a:p>
            <a:pPr lvl="1" eaLnBrk="1" hangingPunct="1"/>
            <a:r>
              <a:rPr lang="en-GB" sz="1000"/>
              <a:t>From the </a:t>
            </a:r>
            <a:r>
              <a:rPr lang="en-GB" sz="1000" b="1"/>
              <a:t>Picture</a:t>
            </a:r>
            <a:r>
              <a:rPr lang="en-GB" sz="1000"/>
              <a:t> tab, click on </a:t>
            </a:r>
            <a:r>
              <a:rPr lang="en-GB" sz="1000" b="1"/>
              <a:t>Select Picture</a:t>
            </a:r>
            <a:r>
              <a:rPr lang="en-GB" sz="1000"/>
              <a:t>. Navigate to the folder containing the image you wish to insert in the Input area. Highlight the image and tick the </a:t>
            </a:r>
            <a:r>
              <a:rPr lang="en-GB" sz="1000" b="1"/>
              <a:t>Lock picture aspect ratio</a:t>
            </a:r>
            <a:r>
              <a:rPr lang="en-GB" sz="1000"/>
              <a:t> box. Click on </a:t>
            </a:r>
            <a:r>
              <a:rPr lang="en-GB" sz="1000" b="1"/>
              <a:t>Insert</a:t>
            </a:r>
            <a:r>
              <a:rPr lang="en-GB" sz="1000"/>
              <a:t>.</a:t>
            </a:r>
          </a:p>
          <a:p>
            <a:pPr lvl="1" eaLnBrk="1" hangingPunct="1"/>
            <a:r>
              <a:rPr lang="en-GB" sz="1000"/>
              <a:t>Click </a:t>
            </a:r>
            <a:r>
              <a:rPr lang="en-GB" sz="1000" b="1"/>
              <a:t>Ok</a:t>
            </a:r>
            <a:r>
              <a:rPr lang="en-GB" sz="1000"/>
              <a:t>. You can now preview the image before continuing. If you are happy with how it looks, click </a:t>
            </a:r>
            <a:r>
              <a:rPr lang="en-GB" sz="1000" b="1"/>
              <a:t>Ok</a:t>
            </a:r>
            <a:r>
              <a:rPr lang="en-GB" sz="1000"/>
              <a:t> to continue. Otherwise, repeat the process until you are happy with your selected image</a:t>
            </a:r>
          </a:p>
          <a:p>
            <a:pPr lvl="1" eaLnBrk="1" hangingPunct="1"/>
            <a:r>
              <a:rPr lang="en-GB" sz="1000"/>
              <a:t>To exit from </a:t>
            </a:r>
            <a:r>
              <a:rPr lang="en-GB" sz="1000" b="1"/>
              <a:t>Master View</a:t>
            </a:r>
            <a:r>
              <a:rPr lang="en-GB" sz="1000"/>
              <a:t>, click on </a:t>
            </a:r>
            <a:r>
              <a:rPr lang="en-GB" sz="1000" b="1"/>
              <a:t>View&gt;Normal</a:t>
            </a:r>
            <a:r>
              <a:rPr lang="en-GB" sz="1000"/>
              <a:t>. The change you made to the Input graphic should now be visible on the title slide</a:t>
            </a:r>
            <a:endParaRPr lang="en-US" sz="1000"/>
          </a:p>
        </p:txBody>
      </p:sp>
    </p:spTree>
    <p:extLst>
      <p:ext uri="{BB962C8B-B14F-4D97-AF65-F5344CB8AC3E}">
        <p14:creationId xmlns:p14="http://schemas.microsoft.com/office/powerpoint/2010/main" val="31330202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12" descr="cema_transp"/>
          <p:cNvPicPr>
            <a:picLocks noChangeAspect="1" noChangeArrowheads="1"/>
          </p:cNvPicPr>
          <p:nvPr userDrawn="1"/>
        </p:nvPicPr>
        <p:blipFill>
          <a:blip r:embed="rId3"/>
          <a:srcRect/>
          <a:stretch>
            <a:fillRect/>
          </a:stretch>
        </p:blipFill>
        <p:spPr bwMode="auto">
          <a:xfrm>
            <a:off x="5638800" y="396875"/>
            <a:ext cx="3095625" cy="1355725"/>
          </a:xfrm>
          <a:prstGeom prst="rect">
            <a:avLst/>
          </a:prstGeom>
          <a:noFill/>
          <a:ln w="9525">
            <a:noFill/>
            <a:miter lim="800000"/>
            <a:headEnd/>
            <a:tailEnd/>
          </a:ln>
        </p:spPr>
      </p:pic>
      <p:sp>
        <p:nvSpPr>
          <p:cNvPr id="166914" name="Rectangle 2"/>
          <p:cNvSpPr>
            <a:spLocks noGrp="1" noChangeArrowheads="1"/>
          </p:cNvSpPr>
          <p:nvPr>
            <p:ph type="ctrTitle"/>
          </p:nvPr>
        </p:nvSpPr>
        <p:spPr>
          <a:xfrm>
            <a:off x="3059113" y="3457575"/>
            <a:ext cx="5541962" cy="908050"/>
          </a:xfrm>
        </p:spPr>
        <p:txBody>
          <a:bodyPr tIns="0"/>
          <a:lstStyle>
            <a:lvl1pPr algn="r">
              <a:defRPr/>
            </a:lvl1pPr>
          </a:lstStyle>
          <a:p>
            <a:r>
              <a:rPr lang="en-US"/>
              <a:t>Click to edit Master title style</a:t>
            </a:r>
          </a:p>
        </p:txBody>
      </p:sp>
      <p:sp>
        <p:nvSpPr>
          <p:cNvPr id="166915" name="Rectangle 3"/>
          <p:cNvSpPr>
            <a:spLocks noGrp="1" noChangeArrowheads="1"/>
          </p:cNvSpPr>
          <p:nvPr>
            <p:ph type="subTitle" idx="1"/>
          </p:nvPr>
        </p:nvSpPr>
        <p:spPr>
          <a:xfrm>
            <a:off x="3062288" y="4354513"/>
            <a:ext cx="5541962" cy="1019175"/>
          </a:xfrm>
        </p:spPr>
        <p:txBody>
          <a:bodyPr/>
          <a:lstStyle>
            <a:lvl1pPr marL="0" indent="0" algn="r">
              <a:lnSpc>
                <a:spcPct val="85000"/>
              </a:lnSpc>
              <a:buFont typeface="Arial" charset="0"/>
              <a:buNone/>
              <a:defRPr sz="2000"/>
            </a:lvl1pPr>
          </a:lstStyle>
          <a:p>
            <a:r>
              <a:rPr lang="en-US"/>
              <a:t>Click to edit Master subtitle style</a:t>
            </a:r>
          </a:p>
        </p:txBody>
      </p:sp>
    </p:spTree>
    <p:extLst>
      <p:ext uri="{BB962C8B-B14F-4D97-AF65-F5344CB8AC3E}">
        <p14:creationId xmlns:p14="http://schemas.microsoft.com/office/powerpoint/2010/main" val="3552079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1576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0988" y="200025"/>
            <a:ext cx="2057400" cy="57324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5613" y="200025"/>
            <a:ext cx="6022975" cy="57324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339610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884937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454649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5613" y="1412875"/>
            <a:ext cx="4002087" cy="4519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412875"/>
            <a:ext cx="4003675" cy="4519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559454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19775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56077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16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575927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335549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2050" name="Rectangle 1026"/>
          <p:cNvSpPr>
            <a:spLocks noGrp="1" noChangeArrowheads="1"/>
          </p:cNvSpPr>
          <p:nvPr>
            <p:ph type="title"/>
          </p:nvPr>
        </p:nvSpPr>
        <p:spPr bwMode="auto">
          <a:xfrm>
            <a:off x="457200" y="200025"/>
            <a:ext cx="8231188" cy="863600"/>
          </a:xfrm>
          <a:prstGeom prst="rect">
            <a:avLst/>
          </a:prstGeom>
          <a:noFill/>
          <a:ln w="9525">
            <a:noFill/>
            <a:miter lim="800000"/>
            <a:headEnd/>
            <a:tailEnd/>
          </a:ln>
        </p:spPr>
        <p:txBody>
          <a:bodyPr vert="horz" wrap="square" lIns="0" tIns="36000" rIns="0" bIns="0" numCol="1" anchor="t" anchorCtr="0" compatLnSpc="1">
            <a:prstTxWarp prst="textNoShape">
              <a:avLst/>
            </a:prstTxWarp>
          </a:bodyPr>
          <a:lstStyle/>
          <a:p>
            <a:pPr lvl="0"/>
            <a:r>
              <a:rPr lang="en-US"/>
              <a:t>Click to edit Master title style</a:t>
            </a:r>
          </a:p>
        </p:txBody>
      </p:sp>
      <p:sp>
        <p:nvSpPr>
          <p:cNvPr id="2051" name="Rectangle 1027"/>
          <p:cNvSpPr>
            <a:spLocks noGrp="1" noChangeArrowheads="1"/>
          </p:cNvSpPr>
          <p:nvPr>
            <p:ph type="body" idx="1"/>
          </p:nvPr>
        </p:nvSpPr>
        <p:spPr bwMode="auto">
          <a:xfrm>
            <a:off x="455613" y="1412875"/>
            <a:ext cx="8158162" cy="45196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5892" name="Rectangle 1028"/>
          <p:cNvSpPr>
            <a:spLocks noChangeArrowheads="1"/>
          </p:cNvSpPr>
          <p:nvPr/>
        </p:nvSpPr>
        <p:spPr bwMode="auto">
          <a:xfrm>
            <a:off x="461963" y="6419850"/>
            <a:ext cx="1289050" cy="144463"/>
          </a:xfrm>
          <a:prstGeom prst="rect">
            <a:avLst/>
          </a:prstGeom>
          <a:noFill/>
          <a:ln w="9525">
            <a:noFill/>
            <a:miter lim="800000"/>
            <a:headEnd/>
            <a:tailEnd/>
          </a:ln>
          <a:effectLst/>
        </p:spPr>
        <p:txBody>
          <a:bodyPr lIns="0" tIns="0" rIns="0" bIns="0"/>
          <a:lstStyle/>
          <a:p>
            <a:pPr algn="l">
              <a:defRPr/>
            </a:pPr>
            <a:r>
              <a:rPr lang="en-US" sz="1100" dirty="0">
                <a:solidFill>
                  <a:srgbClr val="000000"/>
                </a:solidFill>
                <a:cs typeface="Arial" charset="0"/>
              </a:rPr>
              <a:t>April 2021</a:t>
            </a:r>
          </a:p>
        </p:txBody>
      </p:sp>
      <p:sp>
        <p:nvSpPr>
          <p:cNvPr id="165894" name="Rectangle 1030"/>
          <p:cNvSpPr>
            <a:spLocks noChangeArrowheads="1"/>
          </p:cNvSpPr>
          <p:nvPr/>
        </p:nvSpPr>
        <p:spPr bwMode="auto">
          <a:xfrm>
            <a:off x="1938338" y="6419850"/>
            <a:ext cx="663575" cy="196850"/>
          </a:xfrm>
          <a:prstGeom prst="rect">
            <a:avLst/>
          </a:prstGeom>
          <a:noFill/>
          <a:ln w="9525">
            <a:noFill/>
            <a:miter lim="800000"/>
            <a:headEnd/>
            <a:tailEnd/>
          </a:ln>
          <a:effectLst/>
        </p:spPr>
        <p:txBody>
          <a:bodyPr lIns="0" tIns="0" rIns="0" bIns="0"/>
          <a:lstStyle/>
          <a:p>
            <a:pPr algn="l">
              <a:defRPr/>
            </a:pPr>
            <a:r>
              <a:rPr lang="en-US" sz="1100">
                <a:solidFill>
                  <a:srgbClr val="000000"/>
                </a:solidFill>
                <a:cs typeface="Arial" charset="0"/>
              </a:rPr>
              <a:t>Page </a:t>
            </a:r>
            <a:fld id="{16267C58-34D0-4776-8D3A-D4F0B78EF91F}" type="slidenum">
              <a:rPr lang="en-US" sz="1100">
                <a:solidFill>
                  <a:srgbClr val="000000"/>
                </a:solidFill>
                <a:cs typeface="Arial" charset="0"/>
              </a:rPr>
              <a:pPr algn="l">
                <a:defRPr/>
              </a:pPr>
              <a:t>‹#›</a:t>
            </a:fld>
            <a:endParaRPr lang="en-US" sz="1100">
              <a:solidFill>
                <a:srgbClr val="000000"/>
              </a:solidFill>
              <a:cs typeface="Arial" charset="0"/>
            </a:endParaRPr>
          </a:p>
        </p:txBody>
      </p:sp>
      <p:sp>
        <p:nvSpPr>
          <p:cNvPr id="165895" name="Line 1031"/>
          <p:cNvSpPr>
            <a:spLocks noChangeShapeType="1"/>
          </p:cNvSpPr>
          <p:nvPr/>
        </p:nvSpPr>
        <p:spPr bwMode="auto">
          <a:xfrm>
            <a:off x="455613" y="1042988"/>
            <a:ext cx="8229600" cy="0"/>
          </a:xfrm>
          <a:prstGeom prst="line">
            <a:avLst/>
          </a:prstGeom>
          <a:noFill/>
          <a:ln w="12700">
            <a:solidFill>
              <a:schemeClr val="accent2"/>
            </a:solidFill>
            <a:round/>
            <a:headEnd/>
            <a:tailEnd/>
          </a:ln>
          <a:effectLst/>
        </p:spPr>
        <p:txBody>
          <a:bodyPr wrap="none" anchor="ctr"/>
          <a:lstStyle/>
          <a:p>
            <a:pPr>
              <a:defRPr/>
            </a:pPr>
            <a:endParaRPr lang="en-US"/>
          </a:p>
        </p:txBody>
      </p:sp>
      <p:sp>
        <p:nvSpPr>
          <p:cNvPr id="165897" name="Line 1033"/>
          <p:cNvSpPr>
            <a:spLocks noChangeShapeType="1"/>
          </p:cNvSpPr>
          <p:nvPr/>
        </p:nvSpPr>
        <p:spPr bwMode="auto">
          <a:xfrm>
            <a:off x="455613" y="200025"/>
            <a:ext cx="8229600" cy="0"/>
          </a:xfrm>
          <a:prstGeom prst="line">
            <a:avLst/>
          </a:prstGeom>
          <a:noFill/>
          <a:ln w="6350">
            <a:solidFill>
              <a:srgbClr val="646464"/>
            </a:solidFill>
            <a:round/>
            <a:headEnd/>
            <a:tailEnd/>
          </a:ln>
          <a:effectLst/>
        </p:spPr>
        <p:txBody>
          <a:bodyPr wrap="none" anchor="ctr"/>
          <a:lstStyle/>
          <a:p>
            <a:pPr>
              <a:defRPr/>
            </a:pPr>
            <a:endParaRPr lang="en-US"/>
          </a:p>
        </p:txBody>
      </p:sp>
      <p:sp>
        <p:nvSpPr>
          <p:cNvPr id="165901" name="Line 1037"/>
          <p:cNvSpPr>
            <a:spLocks noChangeShapeType="1"/>
          </p:cNvSpPr>
          <p:nvPr userDrawn="1"/>
        </p:nvSpPr>
        <p:spPr bwMode="auto">
          <a:xfrm>
            <a:off x="455613" y="200025"/>
            <a:ext cx="8229600" cy="0"/>
          </a:xfrm>
          <a:prstGeom prst="line">
            <a:avLst/>
          </a:prstGeom>
          <a:noFill/>
          <a:ln w="6350">
            <a:solidFill>
              <a:srgbClr val="646464"/>
            </a:solidFill>
            <a:round/>
            <a:headEnd/>
            <a:tailEnd/>
          </a:ln>
          <a:effectLst/>
        </p:spPr>
        <p:txBody>
          <a:bodyPr wrap="none" anchor="ctr"/>
          <a:lstStyle/>
          <a:p>
            <a:pPr>
              <a:defRPr/>
            </a:pPr>
            <a:endParaRPr lang="en-US"/>
          </a:p>
        </p:txBody>
      </p:sp>
      <p:sp>
        <p:nvSpPr>
          <p:cNvPr id="165903" name="Line 1039"/>
          <p:cNvSpPr>
            <a:spLocks noChangeShapeType="1"/>
          </p:cNvSpPr>
          <p:nvPr userDrawn="1"/>
        </p:nvSpPr>
        <p:spPr bwMode="auto">
          <a:xfrm>
            <a:off x="455613" y="6172200"/>
            <a:ext cx="8229600" cy="0"/>
          </a:xfrm>
          <a:prstGeom prst="line">
            <a:avLst/>
          </a:prstGeom>
          <a:noFill/>
          <a:ln w="3175">
            <a:solidFill>
              <a:srgbClr val="646464"/>
            </a:solidFill>
            <a:round/>
            <a:headEnd/>
            <a:tailEnd/>
          </a:ln>
          <a:effectLst/>
        </p:spPr>
        <p:txBody>
          <a:bodyPr wrap="none" anchor="ctr"/>
          <a:lstStyle/>
          <a:p>
            <a:pPr>
              <a:defRPr/>
            </a:pPr>
            <a:endParaRPr lang="en-US"/>
          </a:p>
        </p:txBody>
      </p:sp>
      <p:pic>
        <p:nvPicPr>
          <p:cNvPr id="2058" name="Picture 1040" descr="cema_transp"/>
          <p:cNvPicPr>
            <a:picLocks noChangeAspect="1" noChangeArrowheads="1"/>
          </p:cNvPicPr>
          <p:nvPr userDrawn="1"/>
        </p:nvPicPr>
        <p:blipFill>
          <a:blip r:embed="rId13"/>
          <a:srcRect/>
          <a:stretch>
            <a:fillRect/>
          </a:stretch>
        </p:blipFill>
        <p:spPr bwMode="auto">
          <a:xfrm>
            <a:off x="7543800" y="6235700"/>
            <a:ext cx="1196975" cy="523875"/>
          </a:xfrm>
          <a:prstGeom prst="rect">
            <a:avLst/>
          </a:prstGeom>
          <a:noFill/>
          <a:ln w="9525">
            <a:noFill/>
            <a:miter lim="800000"/>
            <a:headEnd/>
            <a:tailEnd/>
          </a:ln>
        </p:spPr>
      </p:pic>
    </p:spTree>
    <p:extLst>
      <p:ext uri="{BB962C8B-B14F-4D97-AF65-F5344CB8AC3E}">
        <p14:creationId xmlns:p14="http://schemas.microsoft.com/office/powerpoint/2010/main" val="34690896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0" fontAlgn="base" hangingPunct="0">
        <a:lnSpc>
          <a:spcPct val="85000"/>
        </a:lnSpc>
        <a:spcBef>
          <a:spcPct val="0"/>
        </a:spcBef>
        <a:spcAft>
          <a:spcPct val="0"/>
        </a:spcAft>
        <a:defRPr sz="3000" b="1">
          <a:solidFill>
            <a:schemeClr val="accent2"/>
          </a:solidFill>
          <a:latin typeface="+mj-lt"/>
          <a:ea typeface="+mj-ea"/>
          <a:cs typeface="+mj-cs"/>
        </a:defRPr>
      </a:lvl1pPr>
      <a:lvl2pPr algn="l" rtl="0" eaLnBrk="0" fontAlgn="base" hangingPunct="0">
        <a:lnSpc>
          <a:spcPct val="85000"/>
        </a:lnSpc>
        <a:spcBef>
          <a:spcPct val="0"/>
        </a:spcBef>
        <a:spcAft>
          <a:spcPct val="0"/>
        </a:spcAft>
        <a:defRPr sz="3000" b="1">
          <a:solidFill>
            <a:schemeClr val="accent2"/>
          </a:solidFill>
          <a:latin typeface="Arial" charset="0"/>
        </a:defRPr>
      </a:lvl2pPr>
      <a:lvl3pPr algn="l" rtl="0" eaLnBrk="0" fontAlgn="base" hangingPunct="0">
        <a:lnSpc>
          <a:spcPct val="85000"/>
        </a:lnSpc>
        <a:spcBef>
          <a:spcPct val="0"/>
        </a:spcBef>
        <a:spcAft>
          <a:spcPct val="0"/>
        </a:spcAft>
        <a:defRPr sz="3000" b="1">
          <a:solidFill>
            <a:schemeClr val="accent2"/>
          </a:solidFill>
          <a:latin typeface="Arial" charset="0"/>
        </a:defRPr>
      </a:lvl3pPr>
      <a:lvl4pPr algn="l" rtl="0" eaLnBrk="0" fontAlgn="base" hangingPunct="0">
        <a:lnSpc>
          <a:spcPct val="85000"/>
        </a:lnSpc>
        <a:spcBef>
          <a:spcPct val="0"/>
        </a:spcBef>
        <a:spcAft>
          <a:spcPct val="0"/>
        </a:spcAft>
        <a:defRPr sz="3000" b="1">
          <a:solidFill>
            <a:schemeClr val="accent2"/>
          </a:solidFill>
          <a:latin typeface="Arial" charset="0"/>
        </a:defRPr>
      </a:lvl4pPr>
      <a:lvl5pPr algn="l" rtl="0" eaLnBrk="0" fontAlgn="base" hangingPunct="0">
        <a:lnSpc>
          <a:spcPct val="85000"/>
        </a:lnSpc>
        <a:spcBef>
          <a:spcPct val="0"/>
        </a:spcBef>
        <a:spcAft>
          <a:spcPct val="0"/>
        </a:spcAft>
        <a:defRPr sz="3000" b="1">
          <a:solidFill>
            <a:schemeClr val="accent2"/>
          </a:solidFill>
          <a:latin typeface="Arial" charset="0"/>
        </a:defRPr>
      </a:lvl5pPr>
      <a:lvl6pPr marL="457200" algn="l" rtl="0" fontAlgn="base">
        <a:lnSpc>
          <a:spcPct val="85000"/>
        </a:lnSpc>
        <a:spcBef>
          <a:spcPct val="0"/>
        </a:spcBef>
        <a:spcAft>
          <a:spcPct val="0"/>
        </a:spcAft>
        <a:defRPr sz="3000" b="1">
          <a:solidFill>
            <a:schemeClr val="accent2"/>
          </a:solidFill>
          <a:latin typeface="Arial" charset="0"/>
        </a:defRPr>
      </a:lvl6pPr>
      <a:lvl7pPr marL="914400" algn="l" rtl="0" fontAlgn="base">
        <a:lnSpc>
          <a:spcPct val="85000"/>
        </a:lnSpc>
        <a:spcBef>
          <a:spcPct val="0"/>
        </a:spcBef>
        <a:spcAft>
          <a:spcPct val="0"/>
        </a:spcAft>
        <a:defRPr sz="3000" b="1">
          <a:solidFill>
            <a:schemeClr val="accent2"/>
          </a:solidFill>
          <a:latin typeface="Arial" charset="0"/>
        </a:defRPr>
      </a:lvl7pPr>
      <a:lvl8pPr marL="1371600" algn="l" rtl="0" fontAlgn="base">
        <a:lnSpc>
          <a:spcPct val="85000"/>
        </a:lnSpc>
        <a:spcBef>
          <a:spcPct val="0"/>
        </a:spcBef>
        <a:spcAft>
          <a:spcPct val="0"/>
        </a:spcAft>
        <a:defRPr sz="3000" b="1">
          <a:solidFill>
            <a:schemeClr val="accent2"/>
          </a:solidFill>
          <a:latin typeface="Arial" charset="0"/>
        </a:defRPr>
      </a:lvl8pPr>
      <a:lvl9pPr marL="1828800" algn="l" rtl="0" fontAlgn="base">
        <a:lnSpc>
          <a:spcPct val="85000"/>
        </a:lnSpc>
        <a:spcBef>
          <a:spcPct val="0"/>
        </a:spcBef>
        <a:spcAft>
          <a:spcPct val="0"/>
        </a:spcAft>
        <a:defRPr sz="3000" b="1">
          <a:solidFill>
            <a:schemeClr val="accent2"/>
          </a:solidFill>
          <a:latin typeface="Arial" charset="0"/>
        </a:defRPr>
      </a:lvl9pPr>
    </p:titleStyle>
    <p:bodyStyle>
      <a:lvl1pPr marL="360363" indent="-360363" algn="l" rtl="0" eaLnBrk="0" fontAlgn="base" hangingPunct="0">
        <a:spcBef>
          <a:spcPct val="20000"/>
        </a:spcBef>
        <a:spcAft>
          <a:spcPct val="0"/>
        </a:spcAft>
        <a:buClr>
          <a:srgbClr val="7C942F"/>
        </a:buClr>
        <a:buSzPct val="75000"/>
        <a:buFont typeface="Arial" charset="0"/>
        <a:buChar char="►"/>
        <a:defRPr sz="2400">
          <a:solidFill>
            <a:srgbClr val="646464"/>
          </a:solidFill>
          <a:latin typeface="+mn-lt"/>
          <a:ea typeface="+mn-ea"/>
          <a:cs typeface="+mn-cs"/>
        </a:defRPr>
      </a:lvl1pPr>
      <a:lvl2pPr marL="717550" indent="-355600" algn="l" rtl="0" eaLnBrk="0" fontAlgn="base" hangingPunct="0">
        <a:spcBef>
          <a:spcPct val="20000"/>
        </a:spcBef>
        <a:spcAft>
          <a:spcPct val="0"/>
        </a:spcAft>
        <a:buClr>
          <a:srgbClr val="7C942F"/>
        </a:buClr>
        <a:buSzPct val="75000"/>
        <a:buFont typeface="Arial" charset="0"/>
        <a:buChar char="►"/>
        <a:defRPr sz="2000">
          <a:solidFill>
            <a:srgbClr val="646464"/>
          </a:solidFill>
          <a:latin typeface="+mn-lt"/>
        </a:defRPr>
      </a:lvl2pPr>
      <a:lvl3pPr marL="1081088" indent="-361950" algn="l" rtl="0" eaLnBrk="0" fontAlgn="base" hangingPunct="0">
        <a:spcBef>
          <a:spcPct val="20000"/>
        </a:spcBef>
        <a:spcAft>
          <a:spcPct val="0"/>
        </a:spcAft>
        <a:buClr>
          <a:srgbClr val="7C942F"/>
        </a:buClr>
        <a:buSzPct val="75000"/>
        <a:buFont typeface="Arial" charset="0"/>
        <a:buChar char="►"/>
        <a:defRPr sz="2400">
          <a:solidFill>
            <a:srgbClr val="646464"/>
          </a:solidFill>
          <a:latin typeface="+mn-lt"/>
        </a:defRPr>
      </a:lvl3pPr>
      <a:lvl4pPr marL="1441450" indent="-358775" algn="l" rtl="0" eaLnBrk="0" fontAlgn="base" hangingPunct="0">
        <a:spcBef>
          <a:spcPct val="20000"/>
        </a:spcBef>
        <a:spcAft>
          <a:spcPct val="0"/>
        </a:spcAft>
        <a:buClr>
          <a:srgbClr val="7C942F"/>
        </a:buClr>
        <a:buSzPct val="75000"/>
        <a:buFont typeface="Arial" charset="0"/>
        <a:buChar char="►"/>
        <a:defRPr sz="1600">
          <a:solidFill>
            <a:srgbClr val="646464"/>
          </a:solidFill>
          <a:latin typeface="+mn-lt"/>
        </a:defRPr>
      </a:lvl4pPr>
      <a:lvl5pPr marL="1800225" indent="-357188" algn="l" rtl="0" eaLnBrk="0" fontAlgn="base" hangingPunct="0">
        <a:spcBef>
          <a:spcPct val="20000"/>
        </a:spcBef>
        <a:spcAft>
          <a:spcPct val="0"/>
        </a:spcAft>
        <a:buClr>
          <a:srgbClr val="7C942F"/>
        </a:buClr>
        <a:buSzPct val="75000"/>
        <a:buFont typeface="Arial" charset="0"/>
        <a:buChar char="►"/>
        <a:defRPr sz="1600">
          <a:solidFill>
            <a:srgbClr val="646464"/>
          </a:solidFill>
          <a:latin typeface="+mn-lt"/>
        </a:defRPr>
      </a:lvl5pPr>
      <a:lvl6pPr marL="2257425" indent="-357188" algn="l" rtl="0" fontAlgn="base">
        <a:spcBef>
          <a:spcPct val="20000"/>
        </a:spcBef>
        <a:spcAft>
          <a:spcPct val="0"/>
        </a:spcAft>
        <a:buClr>
          <a:srgbClr val="7C942F"/>
        </a:buClr>
        <a:buSzPct val="75000"/>
        <a:buFont typeface="Arial" charset="0"/>
        <a:buChar char="►"/>
        <a:defRPr sz="1600">
          <a:solidFill>
            <a:srgbClr val="646464"/>
          </a:solidFill>
          <a:latin typeface="+mn-lt"/>
        </a:defRPr>
      </a:lvl6pPr>
      <a:lvl7pPr marL="2714625" indent="-357188" algn="l" rtl="0" fontAlgn="base">
        <a:spcBef>
          <a:spcPct val="20000"/>
        </a:spcBef>
        <a:spcAft>
          <a:spcPct val="0"/>
        </a:spcAft>
        <a:buClr>
          <a:srgbClr val="7C942F"/>
        </a:buClr>
        <a:buSzPct val="75000"/>
        <a:buFont typeface="Arial" charset="0"/>
        <a:buChar char="►"/>
        <a:defRPr sz="1600">
          <a:solidFill>
            <a:srgbClr val="646464"/>
          </a:solidFill>
          <a:latin typeface="+mn-lt"/>
        </a:defRPr>
      </a:lvl7pPr>
      <a:lvl8pPr marL="3171825" indent="-357188" algn="l" rtl="0" fontAlgn="base">
        <a:spcBef>
          <a:spcPct val="20000"/>
        </a:spcBef>
        <a:spcAft>
          <a:spcPct val="0"/>
        </a:spcAft>
        <a:buClr>
          <a:srgbClr val="7C942F"/>
        </a:buClr>
        <a:buSzPct val="75000"/>
        <a:buFont typeface="Arial" charset="0"/>
        <a:buChar char="►"/>
        <a:defRPr sz="1600">
          <a:solidFill>
            <a:srgbClr val="646464"/>
          </a:solidFill>
          <a:latin typeface="+mn-lt"/>
        </a:defRPr>
      </a:lvl8pPr>
      <a:lvl9pPr marL="3629025" indent="-357188" algn="l" rtl="0" fontAlgn="base">
        <a:spcBef>
          <a:spcPct val="20000"/>
        </a:spcBef>
        <a:spcAft>
          <a:spcPct val="0"/>
        </a:spcAft>
        <a:buClr>
          <a:srgbClr val="7C942F"/>
        </a:buClr>
        <a:buSzPct val="75000"/>
        <a:buFont typeface="Arial" charset="0"/>
        <a:buChar char="►"/>
        <a:defRPr sz="1600">
          <a:solidFill>
            <a:srgbClr val="646464"/>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2428875" y="3457575"/>
            <a:ext cx="6172200" cy="908050"/>
          </a:xfrm>
        </p:spPr>
        <p:txBody>
          <a:bodyPr/>
          <a:lstStyle/>
          <a:p>
            <a:pPr eaLnBrk="1" hangingPunct="1"/>
            <a:r>
              <a:rPr lang="en-GB" dirty="0"/>
              <a:t>CEMA</a:t>
            </a:r>
            <a:endParaRPr lang="en-US" dirty="0"/>
          </a:p>
        </p:txBody>
      </p:sp>
      <p:sp>
        <p:nvSpPr>
          <p:cNvPr id="10243" name="Rectangle 3"/>
          <p:cNvSpPr>
            <a:spLocks noGrp="1" noChangeArrowheads="1"/>
          </p:cNvSpPr>
          <p:nvPr>
            <p:ph type="subTitle" idx="1"/>
          </p:nvPr>
        </p:nvSpPr>
        <p:spPr>
          <a:xfrm>
            <a:off x="4929190" y="4071943"/>
            <a:ext cx="4214810" cy="1714512"/>
          </a:xfrm>
        </p:spPr>
        <p:txBody>
          <a:bodyPr>
            <a:normAutofit/>
          </a:bodyPr>
          <a:lstStyle/>
          <a:p>
            <a:pPr algn="l"/>
            <a:r>
              <a:rPr lang="en-US" dirty="0"/>
              <a:t>Agricultural Machinery Industry</a:t>
            </a:r>
          </a:p>
          <a:p>
            <a:pPr algn="l"/>
            <a:r>
              <a:rPr lang="en-US" b="1" dirty="0"/>
              <a:t>POSITION </a:t>
            </a:r>
          </a:p>
          <a:p>
            <a:pPr algn="l"/>
            <a:r>
              <a:rPr lang="en-US" b="1" dirty="0"/>
              <a:t>SUMS – CYBERSECURITY</a:t>
            </a:r>
          </a:p>
          <a:p>
            <a:r>
              <a:rPr lang="en-GB" dirty="0"/>
              <a:t> </a:t>
            </a:r>
            <a:endParaRPr lang="en-US" dirty="0"/>
          </a:p>
          <a:p>
            <a:pPr algn="l" eaLnBrk="1" hangingPunct="1"/>
            <a:r>
              <a:rPr lang="en-GB" sz="1600" dirty="0"/>
              <a:t>16-17-18 June 2021</a:t>
            </a:r>
            <a:endParaRPr lang="en-US"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265986-1C58-493B-928D-EB728B7D116D}"/>
              </a:ext>
            </a:extLst>
          </p:cNvPr>
          <p:cNvSpPr>
            <a:spLocks noGrp="1"/>
          </p:cNvSpPr>
          <p:nvPr>
            <p:ph type="title"/>
          </p:nvPr>
        </p:nvSpPr>
        <p:spPr/>
        <p:txBody>
          <a:bodyPr/>
          <a:lstStyle/>
          <a:p>
            <a:r>
              <a:rPr lang="en-GB" dirty="0"/>
              <a:t>Questions to TF CS-OTA</a:t>
            </a:r>
          </a:p>
        </p:txBody>
      </p:sp>
      <p:sp>
        <p:nvSpPr>
          <p:cNvPr id="3" name="Inhaltsplatzhalter 2">
            <a:extLst>
              <a:ext uri="{FF2B5EF4-FFF2-40B4-BE49-F238E27FC236}">
                <a16:creationId xmlns:a16="http://schemas.microsoft.com/office/drawing/2014/main" id="{C8A6217E-3D62-452E-808A-6319A7B43A28}"/>
              </a:ext>
            </a:extLst>
          </p:cNvPr>
          <p:cNvSpPr>
            <a:spLocks noGrp="1"/>
          </p:cNvSpPr>
          <p:nvPr>
            <p:ph idx="1"/>
          </p:nvPr>
        </p:nvSpPr>
        <p:spPr/>
        <p:txBody>
          <a:bodyPr/>
          <a:lstStyle/>
          <a:p>
            <a:r>
              <a:rPr lang="en-GB" sz="1800" dirty="0"/>
              <a:t>What was the driver for this regulation? Threats for mis-compliance to existing legislation?</a:t>
            </a:r>
          </a:p>
          <a:p>
            <a:r>
              <a:rPr lang="en-GB" sz="1800" dirty="0"/>
              <a:t>What is the situation/level where we come from?</a:t>
            </a:r>
          </a:p>
          <a:p>
            <a:r>
              <a:rPr lang="en-GB" sz="1800" dirty="0"/>
              <a:t>What is the benefit of external assessments/certifications? (in contrast to Self certification / self-declaration)</a:t>
            </a:r>
          </a:p>
          <a:p>
            <a:r>
              <a:rPr lang="en-GB" sz="1800" dirty="0"/>
              <a:t>Is there a (automation/autonomous) need for focus on </a:t>
            </a:r>
            <a:r>
              <a:rPr lang="en-GB" sz="1800" b="1" dirty="0"/>
              <a:t>off-road</a:t>
            </a:r>
            <a:r>
              <a:rPr lang="en-GB" sz="1800" dirty="0"/>
              <a:t>?</a:t>
            </a:r>
          </a:p>
          <a:p>
            <a:r>
              <a:rPr lang="en-GB" sz="1800" dirty="0"/>
              <a:t>Why would Ag towed vehicles be in scope (only in-field functionalities)?</a:t>
            </a:r>
          </a:p>
          <a:p>
            <a:r>
              <a:rPr lang="en-GB" sz="1800" dirty="0"/>
              <a:t>What if autonomous functionalities will not become part of Type Approval?</a:t>
            </a:r>
          </a:p>
          <a:p>
            <a:r>
              <a:rPr lang="en-GB" sz="1800" dirty="0"/>
              <a:t>Isn’t there still the responsibility of the manufacturer?</a:t>
            </a:r>
          </a:p>
          <a:p>
            <a:r>
              <a:rPr lang="en-GB" sz="1800" dirty="0"/>
              <a:t>How strong is the link between CS  and SUMS?</a:t>
            </a:r>
          </a:p>
          <a:p>
            <a:pPr marL="361950" lvl="1" indent="0">
              <a:buNone/>
            </a:pPr>
            <a:endParaRPr lang="en-GB" sz="1400" dirty="0"/>
          </a:p>
          <a:p>
            <a:r>
              <a:rPr lang="en-GB" sz="1800" dirty="0"/>
              <a:t>Further questions?</a:t>
            </a:r>
          </a:p>
          <a:p>
            <a:endParaRPr lang="en-GB" sz="1800" dirty="0"/>
          </a:p>
          <a:p>
            <a:endParaRPr lang="en-GB" sz="1800" dirty="0"/>
          </a:p>
          <a:p>
            <a:endParaRPr lang="en-GB" sz="1800" dirty="0"/>
          </a:p>
          <a:p>
            <a:endParaRPr lang="en-GB" sz="1800" dirty="0"/>
          </a:p>
        </p:txBody>
      </p:sp>
    </p:spTree>
    <p:extLst>
      <p:ext uri="{BB962C8B-B14F-4D97-AF65-F5344CB8AC3E}">
        <p14:creationId xmlns:p14="http://schemas.microsoft.com/office/powerpoint/2010/main" val="17774722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0AAC05-07C2-499B-AF64-178618AE9E10}"/>
              </a:ext>
            </a:extLst>
          </p:cNvPr>
          <p:cNvSpPr>
            <a:spLocks noGrp="1"/>
          </p:cNvSpPr>
          <p:nvPr>
            <p:ph type="title"/>
          </p:nvPr>
        </p:nvSpPr>
        <p:spPr/>
        <p:txBody>
          <a:bodyPr/>
          <a:lstStyle/>
          <a:p>
            <a:r>
              <a:rPr lang="en-US" dirty="0"/>
              <a:t>Differentiation between Automotive and Agriculture </a:t>
            </a:r>
            <a:endParaRPr lang="de-DE" dirty="0"/>
          </a:p>
        </p:txBody>
      </p:sp>
      <p:sp>
        <p:nvSpPr>
          <p:cNvPr id="3" name="Inhaltsplatzhalter 2">
            <a:extLst>
              <a:ext uri="{FF2B5EF4-FFF2-40B4-BE49-F238E27FC236}">
                <a16:creationId xmlns:a16="http://schemas.microsoft.com/office/drawing/2014/main" id="{BB3FF567-B57D-432F-AA72-6F5EFBE2F395}"/>
              </a:ext>
            </a:extLst>
          </p:cNvPr>
          <p:cNvSpPr>
            <a:spLocks noGrp="1"/>
          </p:cNvSpPr>
          <p:nvPr>
            <p:ph idx="1"/>
          </p:nvPr>
        </p:nvSpPr>
        <p:spPr/>
        <p:txBody>
          <a:bodyPr/>
          <a:lstStyle/>
          <a:p>
            <a:pPr>
              <a:spcBef>
                <a:spcPts val="600"/>
              </a:spcBef>
              <a:spcAft>
                <a:spcPts val="600"/>
              </a:spcAft>
            </a:pPr>
            <a:r>
              <a:rPr lang="en-US" sz="2800" dirty="0"/>
              <a:t>Comparison of use-cases</a:t>
            </a:r>
          </a:p>
          <a:p>
            <a:pPr lvl="1"/>
            <a:r>
              <a:rPr lang="en-US" dirty="0">
                <a:sym typeface="Wingdings" panose="05000000000000000000" pitchFamily="2" charset="2"/>
              </a:rPr>
              <a:t>driving on the road			working on a field</a:t>
            </a:r>
          </a:p>
          <a:p>
            <a:pPr lvl="1"/>
            <a:r>
              <a:rPr lang="en-US" dirty="0">
                <a:sym typeface="Wingdings" panose="05000000000000000000" pitchFamily="2" charset="2"/>
              </a:rPr>
              <a:t>High (average) speed			low (average) speed</a:t>
            </a:r>
          </a:p>
          <a:p>
            <a:pPr lvl="1"/>
            <a:r>
              <a:rPr lang="en-US" dirty="0">
                <a:sym typeface="Wingdings" panose="05000000000000000000" pitchFamily="2" charset="2"/>
              </a:rPr>
              <a:t>High volume				low volume</a:t>
            </a:r>
          </a:p>
          <a:p>
            <a:pPr lvl="1"/>
            <a:r>
              <a:rPr lang="en-US" dirty="0">
                <a:sym typeface="Wingdings" panose="05000000000000000000" pitchFamily="2" charset="2"/>
              </a:rPr>
              <a:t>Autonomous driving is NOW 		FUTURE</a:t>
            </a:r>
          </a:p>
          <a:p>
            <a:pPr lvl="1"/>
            <a:r>
              <a:rPr lang="en-US" dirty="0">
                <a:sym typeface="Wingdings" panose="05000000000000000000" pitchFamily="2" charset="2"/>
              </a:rPr>
              <a:t>Continuous connectivity 			continuous connectivity 						not required</a:t>
            </a:r>
          </a:p>
          <a:p>
            <a:pPr lvl="1"/>
            <a:r>
              <a:rPr lang="en-US" dirty="0">
                <a:sym typeface="Wingdings" panose="05000000000000000000" pitchFamily="2" charset="2"/>
              </a:rPr>
              <a:t>Single vehicle		 		complex combinations 						of vehicles	</a:t>
            </a:r>
          </a:p>
          <a:p>
            <a:pPr marL="361950" lvl="1" indent="0">
              <a:buNone/>
            </a:pPr>
            <a:r>
              <a:rPr lang="en-US" sz="2400" dirty="0">
                <a:sym typeface="Wingdings" panose="05000000000000000000" pitchFamily="2" charset="2"/>
              </a:rPr>
              <a:t>different potential risks</a:t>
            </a:r>
          </a:p>
          <a:p>
            <a:pPr lvl="1"/>
            <a:endParaRPr lang="en-US" sz="2400" dirty="0"/>
          </a:p>
        </p:txBody>
      </p:sp>
    </p:spTree>
    <p:extLst>
      <p:ext uri="{BB962C8B-B14F-4D97-AF65-F5344CB8AC3E}">
        <p14:creationId xmlns:p14="http://schemas.microsoft.com/office/powerpoint/2010/main" val="363439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A4E0B7-4FB2-4611-866F-45C5D2980CCA}"/>
              </a:ext>
            </a:extLst>
          </p:cNvPr>
          <p:cNvSpPr>
            <a:spLocks noGrp="1"/>
          </p:cNvSpPr>
          <p:nvPr>
            <p:ph type="title"/>
          </p:nvPr>
        </p:nvSpPr>
        <p:spPr/>
        <p:txBody>
          <a:bodyPr/>
          <a:lstStyle/>
          <a:p>
            <a:r>
              <a:rPr lang="en-US" dirty="0"/>
              <a:t>Differentiation between Automotive and Agriculture</a:t>
            </a:r>
            <a:endParaRPr lang="en-GB" dirty="0"/>
          </a:p>
        </p:txBody>
      </p:sp>
      <p:sp>
        <p:nvSpPr>
          <p:cNvPr id="3" name="Inhaltsplatzhalter 2">
            <a:extLst>
              <a:ext uri="{FF2B5EF4-FFF2-40B4-BE49-F238E27FC236}">
                <a16:creationId xmlns:a16="http://schemas.microsoft.com/office/drawing/2014/main" id="{B82D2A14-2E1C-4BF6-9B4A-7B940EFC1084}"/>
              </a:ext>
            </a:extLst>
          </p:cNvPr>
          <p:cNvSpPr>
            <a:spLocks noGrp="1"/>
          </p:cNvSpPr>
          <p:nvPr>
            <p:ph idx="1"/>
          </p:nvPr>
        </p:nvSpPr>
        <p:spPr/>
        <p:txBody>
          <a:bodyPr/>
          <a:lstStyle/>
          <a:p>
            <a:r>
              <a:rPr lang="en-GB" dirty="0"/>
              <a:t>Population/volume of Ag machines is not consistent with defined on-road use-case</a:t>
            </a:r>
          </a:p>
          <a:p>
            <a:pPr lvl="1"/>
            <a:r>
              <a:rPr lang="en-GB" dirty="0"/>
              <a:t>lower on-road risk</a:t>
            </a:r>
          </a:p>
          <a:p>
            <a:pPr lvl="1"/>
            <a:r>
              <a:rPr lang="en-GB" dirty="0"/>
              <a:t>Relevance? No. of accidents / incidents?</a:t>
            </a:r>
          </a:p>
          <a:p>
            <a:r>
              <a:rPr lang="en-GB" dirty="0"/>
              <a:t>Self certification is key</a:t>
            </a:r>
          </a:p>
          <a:p>
            <a:pPr lvl="1"/>
            <a:r>
              <a:rPr lang="en-GB" dirty="0"/>
              <a:t>Exchange on data level (SW and configuration documentation)</a:t>
            </a:r>
          </a:p>
          <a:p>
            <a:pPr lvl="1"/>
            <a:r>
              <a:rPr lang="en-GB" b="1" dirty="0"/>
              <a:t>ISOBUS conformance shows</a:t>
            </a:r>
            <a:r>
              <a:rPr lang="en-GB" dirty="0"/>
              <a:t>, that we have our own way without regulation (kind of self certification in the industry)</a:t>
            </a:r>
          </a:p>
          <a:p>
            <a:r>
              <a:rPr lang="en-GB" dirty="0"/>
              <a:t>OTA for Ag machinery is not considered yet for regulatory intervention.</a:t>
            </a:r>
          </a:p>
          <a:p>
            <a:endParaRPr lang="en-GB" dirty="0"/>
          </a:p>
          <a:p>
            <a:endParaRPr lang="en-GB" dirty="0"/>
          </a:p>
          <a:p>
            <a:endParaRPr lang="en-GB" dirty="0"/>
          </a:p>
          <a:p>
            <a:pPr marL="0" indent="0">
              <a:buNone/>
            </a:pPr>
            <a:endParaRPr lang="en-GB" dirty="0"/>
          </a:p>
        </p:txBody>
      </p:sp>
    </p:spTree>
    <p:extLst>
      <p:ext uri="{BB962C8B-B14F-4D97-AF65-F5344CB8AC3E}">
        <p14:creationId xmlns:p14="http://schemas.microsoft.com/office/powerpoint/2010/main" val="41098636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1F2AD6-01E2-486D-9EF2-80408C0BB131}"/>
              </a:ext>
            </a:extLst>
          </p:cNvPr>
          <p:cNvSpPr>
            <a:spLocks noGrp="1"/>
          </p:cNvSpPr>
          <p:nvPr>
            <p:ph type="title"/>
          </p:nvPr>
        </p:nvSpPr>
        <p:spPr/>
        <p:txBody>
          <a:bodyPr/>
          <a:lstStyle/>
          <a:p>
            <a:r>
              <a:rPr kumimoji="0" lang="en-US" sz="3000" b="1" i="0" u="none" strike="noStrike" kern="0" cap="none" spc="0" normalizeH="0" baseline="0" noProof="0" dirty="0">
                <a:ln>
                  <a:noFill/>
                </a:ln>
                <a:solidFill>
                  <a:srgbClr val="7C942F"/>
                </a:solidFill>
                <a:effectLst/>
                <a:uLnTx/>
                <a:uFillTx/>
                <a:latin typeface="Arial"/>
                <a:ea typeface="+mj-ea"/>
                <a:cs typeface="+mj-cs"/>
              </a:rPr>
              <a:t>Differentiation between Automotive and Agriculture</a:t>
            </a:r>
            <a:endParaRPr lang="en-GB" sz="2000" dirty="0"/>
          </a:p>
        </p:txBody>
      </p:sp>
      <p:sp>
        <p:nvSpPr>
          <p:cNvPr id="3" name="Inhaltsplatzhalter 2">
            <a:extLst>
              <a:ext uri="{FF2B5EF4-FFF2-40B4-BE49-F238E27FC236}">
                <a16:creationId xmlns:a16="http://schemas.microsoft.com/office/drawing/2014/main" id="{B8F49D4F-5B6A-4A0A-96EE-A2104E86C08D}"/>
              </a:ext>
            </a:extLst>
          </p:cNvPr>
          <p:cNvSpPr>
            <a:spLocks noGrp="1"/>
          </p:cNvSpPr>
          <p:nvPr>
            <p:ph idx="1"/>
          </p:nvPr>
        </p:nvSpPr>
        <p:spPr>
          <a:xfrm>
            <a:off x="455613" y="1186449"/>
            <a:ext cx="8158162" cy="4519613"/>
          </a:xfrm>
        </p:spPr>
        <p:txBody>
          <a:bodyPr/>
          <a:lstStyle/>
          <a:p>
            <a:pPr>
              <a:defRPr/>
            </a:pPr>
            <a:r>
              <a:rPr lang="en-GB" dirty="0"/>
              <a:t>Not such a harmonised system like a single car</a:t>
            </a:r>
          </a:p>
          <a:p>
            <a:pPr marL="836612" lvl="1" indent="-285750">
              <a:spcBef>
                <a:spcPts val="600"/>
              </a:spcBef>
              <a:buFont typeface="Wingdings" panose="05000000000000000000" pitchFamily="2" charset="2"/>
              <a:buChar char="§"/>
              <a:defRPr/>
            </a:pPr>
            <a:r>
              <a:rPr lang="en-GB" sz="1600" dirty="0">
                <a:solidFill>
                  <a:schemeClr val="tx1"/>
                </a:solidFill>
                <a:latin typeface="Arial" charset="0"/>
              </a:rPr>
              <a:t>an Ag system is a combination of different devices from different manufacturers (M)</a:t>
            </a:r>
          </a:p>
          <a:p>
            <a:pPr marL="914400" lvl="2" indent="0">
              <a:spcBef>
                <a:spcPts val="600"/>
              </a:spcBef>
              <a:buNone/>
              <a:defRPr/>
            </a:pPr>
            <a:r>
              <a:rPr lang="en-GB" sz="1800" dirty="0">
                <a:solidFill>
                  <a:schemeClr val="tx1"/>
                </a:solidFill>
                <a:latin typeface="Arial" charset="0"/>
              </a:rPr>
              <a:t>Example:</a:t>
            </a:r>
          </a:p>
          <a:p>
            <a:pPr marL="1085850" lvl="2" indent="-171450">
              <a:spcBef>
                <a:spcPts val="600"/>
              </a:spcBef>
              <a:buFont typeface="Courier New" panose="02070309020205020404" pitchFamily="49" charset="0"/>
              <a:buChar char="o"/>
              <a:defRPr/>
            </a:pPr>
            <a:r>
              <a:rPr lang="en-GB" sz="1800" dirty="0">
                <a:solidFill>
                  <a:schemeClr val="tx1"/>
                </a:solidFill>
                <a:latin typeface="Arial" charset="0"/>
              </a:rPr>
              <a:t>ISOBUS tractor M1</a:t>
            </a:r>
          </a:p>
          <a:p>
            <a:pPr marL="1085850" lvl="2" indent="-171450">
              <a:spcBef>
                <a:spcPts val="600"/>
              </a:spcBef>
              <a:buFont typeface="Courier New" panose="02070309020205020404" pitchFamily="49" charset="0"/>
              <a:buChar char="o"/>
              <a:defRPr/>
            </a:pPr>
            <a:r>
              <a:rPr lang="en-GB" sz="1800" dirty="0">
                <a:solidFill>
                  <a:schemeClr val="tx1"/>
                </a:solidFill>
                <a:latin typeface="Arial" charset="0"/>
              </a:rPr>
              <a:t>ISOBUS implement front M2</a:t>
            </a:r>
          </a:p>
          <a:p>
            <a:pPr marL="1085850" lvl="2" indent="-171450">
              <a:spcBef>
                <a:spcPts val="600"/>
              </a:spcBef>
              <a:buFont typeface="Courier New" panose="02070309020205020404" pitchFamily="49" charset="0"/>
              <a:buChar char="o"/>
              <a:defRPr/>
            </a:pPr>
            <a:r>
              <a:rPr lang="en-GB" sz="1800" dirty="0">
                <a:solidFill>
                  <a:schemeClr val="tx1"/>
                </a:solidFill>
                <a:latin typeface="Arial" charset="0"/>
              </a:rPr>
              <a:t>ISOBUS implement rear M3</a:t>
            </a:r>
          </a:p>
          <a:p>
            <a:pPr marL="1085850" lvl="2" indent="-171450">
              <a:spcBef>
                <a:spcPts val="600"/>
              </a:spcBef>
              <a:buFont typeface="Courier New" panose="02070309020205020404" pitchFamily="49" charset="0"/>
              <a:buChar char="o"/>
              <a:defRPr/>
            </a:pPr>
            <a:r>
              <a:rPr lang="en-GB" sz="1800" dirty="0">
                <a:solidFill>
                  <a:schemeClr val="tx1"/>
                </a:solidFill>
                <a:latin typeface="Arial" charset="0"/>
              </a:rPr>
              <a:t>ISOBUS Universal Terminal M4</a:t>
            </a:r>
          </a:p>
          <a:p>
            <a:pPr marL="1085850" lvl="2" indent="-171450">
              <a:spcBef>
                <a:spcPts val="600"/>
              </a:spcBef>
              <a:buFont typeface="Courier New" panose="02070309020205020404" pitchFamily="49" charset="0"/>
              <a:buChar char="o"/>
              <a:defRPr/>
            </a:pPr>
            <a:r>
              <a:rPr lang="en-GB" sz="1800" dirty="0">
                <a:solidFill>
                  <a:schemeClr val="tx1"/>
                </a:solidFill>
                <a:latin typeface="Arial" charset="0"/>
              </a:rPr>
              <a:t>ISOBUS AUX joystick M5</a:t>
            </a:r>
          </a:p>
          <a:p>
            <a:pPr marL="1085850" lvl="2" indent="-171450">
              <a:spcBef>
                <a:spcPts val="600"/>
              </a:spcBef>
              <a:buFont typeface="Courier New" panose="02070309020205020404" pitchFamily="49" charset="0"/>
              <a:buChar char="o"/>
              <a:defRPr/>
            </a:pPr>
            <a:r>
              <a:rPr lang="en-GB" sz="1800" dirty="0">
                <a:solidFill>
                  <a:schemeClr val="tx1"/>
                </a:solidFill>
                <a:latin typeface="Arial" charset="0"/>
              </a:rPr>
              <a:t>ISOBUS Task Controller M6</a:t>
            </a:r>
            <a:endParaRPr lang="en-GB" sz="1400" dirty="0">
              <a:solidFill>
                <a:schemeClr val="tx1"/>
              </a:solidFill>
              <a:latin typeface="Arial" charset="0"/>
            </a:endParaRPr>
          </a:p>
          <a:p>
            <a:pPr marL="360363" lvl="1" indent="-360363">
              <a:defRPr/>
            </a:pPr>
            <a:r>
              <a:rPr lang="en-GB" sz="2400" dirty="0">
                <a:ea typeface="+mn-ea"/>
                <a:cs typeface="+mn-cs"/>
              </a:rPr>
              <a:t>Not that level of unified/standardized protocols (application &amp; diagnostic).</a:t>
            </a:r>
          </a:p>
          <a:p>
            <a:pPr marL="360363" lvl="1" indent="-360363">
              <a:defRPr/>
            </a:pPr>
            <a:r>
              <a:rPr lang="en-GB" sz="2400" dirty="0">
                <a:ea typeface="+mn-ea"/>
                <a:cs typeface="+mn-cs"/>
              </a:rPr>
              <a:t>There is ISOBUS compliance as part of self-declaration</a:t>
            </a:r>
          </a:p>
          <a:p>
            <a:endParaRPr lang="en-GB" dirty="0"/>
          </a:p>
        </p:txBody>
      </p:sp>
      <p:pic>
        <p:nvPicPr>
          <p:cNvPr id="6" name="Picture 2">
            <a:extLst>
              <a:ext uri="{FF2B5EF4-FFF2-40B4-BE49-F238E27FC236}">
                <a16:creationId xmlns:a16="http://schemas.microsoft.com/office/drawing/2014/main" id="{C112BAB1-6BD9-4680-A293-F65939010C4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6220"/>
          <a:stretch/>
        </p:blipFill>
        <p:spPr bwMode="auto">
          <a:xfrm>
            <a:off x="4827862" y="2380867"/>
            <a:ext cx="3936230" cy="1672699"/>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44595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0AAC05-07C2-499B-AF64-178618AE9E10}"/>
              </a:ext>
            </a:extLst>
          </p:cNvPr>
          <p:cNvSpPr>
            <a:spLocks noGrp="1"/>
          </p:cNvSpPr>
          <p:nvPr>
            <p:ph type="title"/>
          </p:nvPr>
        </p:nvSpPr>
        <p:spPr/>
        <p:txBody>
          <a:bodyPr/>
          <a:lstStyle/>
          <a:p>
            <a:r>
              <a:rPr kumimoji="0" lang="en-US" sz="3000" b="1" i="0" u="none" strike="noStrike" kern="0" cap="none" spc="0" normalizeH="0" baseline="0" noProof="0" dirty="0">
                <a:ln>
                  <a:noFill/>
                </a:ln>
                <a:solidFill>
                  <a:srgbClr val="7C942F"/>
                </a:solidFill>
                <a:effectLst/>
                <a:uLnTx/>
                <a:uFillTx/>
                <a:latin typeface="Arial"/>
                <a:ea typeface="+mj-ea"/>
                <a:cs typeface="+mj-cs"/>
              </a:rPr>
              <a:t>Differentiation between CLASSIC and OTA use case</a:t>
            </a:r>
            <a:endParaRPr lang="de-DE" dirty="0"/>
          </a:p>
        </p:txBody>
      </p:sp>
      <p:sp>
        <p:nvSpPr>
          <p:cNvPr id="3" name="Inhaltsplatzhalter 2">
            <a:extLst>
              <a:ext uri="{FF2B5EF4-FFF2-40B4-BE49-F238E27FC236}">
                <a16:creationId xmlns:a16="http://schemas.microsoft.com/office/drawing/2014/main" id="{BB3FF567-B57D-432F-AA72-6F5EFBE2F395}"/>
              </a:ext>
            </a:extLst>
          </p:cNvPr>
          <p:cNvSpPr>
            <a:spLocks noGrp="1"/>
          </p:cNvSpPr>
          <p:nvPr>
            <p:ph idx="1"/>
          </p:nvPr>
        </p:nvSpPr>
        <p:spPr/>
        <p:txBody>
          <a:bodyPr/>
          <a:lstStyle/>
          <a:p>
            <a:pPr lvl="1"/>
            <a:r>
              <a:rPr lang="en-US" sz="2400" dirty="0"/>
              <a:t>What is the focus of the regulation? As it is submitted by the Working Party on Automated/autonomous and Connected Vehicles, we assume focus is on latter vehicles with automated functionalities and connectivity features.</a:t>
            </a:r>
          </a:p>
          <a:p>
            <a:pPr marL="720725" lvl="2" indent="0">
              <a:buNone/>
            </a:pPr>
            <a:endParaRPr lang="en-US" dirty="0">
              <a:sym typeface="Wingdings" panose="05000000000000000000" pitchFamily="2" charset="2"/>
            </a:endParaRPr>
          </a:p>
          <a:p>
            <a:pPr marL="700087" lvl="1" indent="-342900"/>
            <a:r>
              <a:rPr lang="en-US" sz="2400" dirty="0">
                <a:sym typeface="Wingdings" panose="05000000000000000000" pitchFamily="2" charset="2"/>
              </a:rPr>
              <a:t>Why is this regulation also for non automated/ autonomous and not connected vehicles? (classic update)</a:t>
            </a:r>
            <a:endParaRPr lang="en-GB" sz="2400" dirty="0"/>
          </a:p>
        </p:txBody>
      </p:sp>
    </p:spTree>
    <p:extLst>
      <p:ext uri="{BB962C8B-B14F-4D97-AF65-F5344CB8AC3E}">
        <p14:creationId xmlns:p14="http://schemas.microsoft.com/office/powerpoint/2010/main" val="35358304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1F2AD6-01E2-486D-9EF2-80408C0BB131}"/>
              </a:ext>
            </a:extLst>
          </p:cNvPr>
          <p:cNvSpPr>
            <a:spLocks noGrp="1"/>
          </p:cNvSpPr>
          <p:nvPr>
            <p:ph type="title"/>
          </p:nvPr>
        </p:nvSpPr>
        <p:spPr/>
        <p:txBody>
          <a:bodyPr/>
          <a:lstStyle/>
          <a:p>
            <a:r>
              <a:rPr lang="en-US" sz="2400" dirty="0"/>
              <a:t>Summary of Ag particularities</a:t>
            </a:r>
            <a:endParaRPr lang="en-GB" sz="2000" dirty="0"/>
          </a:p>
        </p:txBody>
      </p:sp>
      <p:sp>
        <p:nvSpPr>
          <p:cNvPr id="3" name="Inhaltsplatzhalter 2">
            <a:extLst>
              <a:ext uri="{FF2B5EF4-FFF2-40B4-BE49-F238E27FC236}">
                <a16:creationId xmlns:a16="http://schemas.microsoft.com/office/drawing/2014/main" id="{B8F49D4F-5B6A-4A0A-96EE-A2104E86C08D}"/>
              </a:ext>
            </a:extLst>
          </p:cNvPr>
          <p:cNvSpPr>
            <a:spLocks noGrp="1"/>
          </p:cNvSpPr>
          <p:nvPr>
            <p:ph idx="1"/>
          </p:nvPr>
        </p:nvSpPr>
        <p:spPr>
          <a:xfrm>
            <a:off x="455613" y="1186449"/>
            <a:ext cx="8450262" cy="4938126"/>
          </a:xfrm>
        </p:spPr>
        <p:txBody>
          <a:bodyPr/>
          <a:lstStyle/>
          <a:p>
            <a:pPr>
              <a:spcBef>
                <a:spcPct val="0"/>
              </a:spcBef>
              <a:defRPr/>
            </a:pPr>
            <a:r>
              <a:rPr lang="en-GB" sz="2000" dirty="0">
                <a:solidFill>
                  <a:schemeClr val="tx1"/>
                </a:solidFill>
                <a:latin typeface="Arial" charset="0"/>
              </a:rPr>
              <a:t>Ag industry has other challenges/use-cases than the automotive industry</a:t>
            </a:r>
          </a:p>
          <a:p>
            <a:pPr marL="742950" lvl="1" indent="-285750">
              <a:spcBef>
                <a:spcPts val="600"/>
              </a:spcBef>
              <a:buFont typeface="Wingdings" panose="05000000000000000000" pitchFamily="2" charset="2"/>
              <a:buChar char="§"/>
              <a:defRPr/>
            </a:pPr>
            <a:r>
              <a:rPr lang="en-GB" sz="1800" dirty="0">
                <a:solidFill>
                  <a:schemeClr val="tx1"/>
                </a:solidFill>
                <a:latin typeface="Arial" charset="0"/>
              </a:rPr>
              <a:t>Ag machines are not consumable goods. They are more investment goods like industry machines with focus on in-field operation.</a:t>
            </a:r>
          </a:p>
          <a:p>
            <a:pPr marL="742950" lvl="1" indent="-285750">
              <a:spcBef>
                <a:spcPts val="600"/>
              </a:spcBef>
              <a:buFont typeface="Wingdings" panose="05000000000000000000" pitchFamily="2" charset="2"/>
              <a:buChar char="§"/>
              <a:defRPr/>
            </a:pPr>
            <a:r>
              <a:rPr lang="en-GB" sz="1800" dirty="0">
                <a:solidFill>
                  <a:schemeClr val="tx1"/>
                </a:solidFill>
                <a:latin typeface="Arial" charset="0"/>
              </a:rPr>
              <a:t>Technology adaption not only from the automotive sector but also from the automation industry (e.g. </a:t>
            </a:r>
            <a:r>
              <a:rPr lang="en-GB" sz="1800" dirty="0" err="1">
                <a:solidFill>
                  <a:schemeClr val="tx1"/>
                </a:solidFill>
                <a:latin typeface="Arial" charset="0"/>
              </a:rPr>
              <a:t>EtherCAT</a:t>
            </a:r>
            <a:r>
              <a:rPr lang="en-GB" sz="1800" dirty="0">
                <a:solidFill>
                  <a:schemeClr val="tx1"/>
                </a:solidFill>
                <a:latin typeface="Arial" charset="0"/>
              </a:rPr>
              <a:t>, </a:t>
            </a:r>
            <a:r>
              <a:rPr lang="en-GB" sz="1800" dirty="0" err="1">
                <a:solidFill>
                  <a:schemeClr val="tx1"/>
                </a:solidFill>
                <a:latin typeface="Arial" charset="0"/>
              </a:rPr>
              <a:t>CANopen</a:t>
            </a:r>
            <a:r>
              <a:rPr lang="en-GB" sz="1800" dirty="0">
                <a:solidFill>
                  <a:schemeClr val="tx1"/>
                </a:solidFill>
                <a:latin typeface="Arial" charset="0"/>
              </a:rPr>
              <a:t>, …).</a:t>
            </a:r>
          </a:p>
          <a:p>
            <a:pPr marL="742950" lvl="1" indent="-285750">
              <a:spcBef>
                <a:spcPts val="600"/>
              </a:spcBef>
              <a:buFont typeface="Wingdings" panose="05000000000000000000" pitchFamily="2" charset="2"/>
              <a:buChar char="§"/>
              <a:defRPr/>
            </a:pPr>
            <a:r>
              <a:rPr lang="en-GB" sz="1800" dirty="0">
                <a:solidFill>
                  <a:schemeClr val="tx1"/>
                </a:solidFill>
                <a:latin typeface="Arial" charset="0"/>
              </a:rPr>
              <a:t>Other main use-cases: complex combination of vehicles 	             but driving as single unit along in the field/road, 		      with low average speed. </a:t>
            </a:r>
          </a:p>
          <a:p>
            <a:pPr marL="742950" lvl="1" indent="-285750">
              <a:spcBef>
                <a:spcPts val="600"/>
              </a:spcBef>
              <a:buFont typeface="Wingdings" panose="05000000000000000000" pitchFamily="2" charset="2"/>
              <a:buChar char="§"/>
              <a:defRPr/>
            </a:pPr>
            <a:r>
              <a:rPr lang="en-US" sz="1800" dirty="0">
                <a:solidFill>
                  <a:schemeClr val="tx1"/>
                </a:solidFill>
                <a:latin typeface="Arial" charset="0"/>
              </a:rPr>
              <a:t>Due to the different use-cases, other outcome of the risk assessment and needs in terms of requirements and compliance.</a:t>
            </a:r>
          </a:p>
          <a:p>
            <a:pPr marL="742950" lvl="1" indent="-285750">
              <a:spcBef>
                <a:spcPts val="600"/>
              </a:spcBef>
              <a:buFont typeface="Wingdings" panose="05000000000000000000" pitchFamily="2" charset="2"/>
              <a:buChar char="§"/>
              <a:defRPr/>
            </a:pPr>
            <a:r>
              <a:rPr lang="en-GB" sz="1800" dirty="0">
                <a:solidFill>
                  <a:schemeClr val="tx1"/>
                </a:solidFill>
                <a:latin typeface="Arial" charset="0"/>
              </a:rPr>
              <a:t>Other service requirements/processes. The service comes to the machine and not the machine to the service.</a:t>
            </a:r>
          </a:p>
          <a:p>
            <a:pPr marL="742950" lvl="1" indent="-285750">
              <a:spcBef>
                <a:spcPts val="600"/>
              </a:spcBef>
              <a:buFont typeface="Wingdings" panose="05000000000000000000" pitchFamily="2" charset="2"/>
              <a:buChar char="§"/>
              <a:defRPr/>
            </a:pPr>
            <a:r>
              <a:rPr lang="en-GB" sz="1800" dirty="0">
                <a:solidFill>
                  <a:schemeClr val="tx1"/>
                </a:solidFill>
                <a:latin typeface="Arial" charset="0"/>
              </a:rPr>
              <a:t>Both SUMS and cybersecurity requirements are needed in combination and do overlap. Cybersecurity requirements are under draft in AEF.</a:t>
            </a:r>
          </a:p>
          <a:p>
            <a:endParaRPr lang="en-GB" dirty="0"/>
          </a:p>
        </p:txBody>
      </p:sp>
      <p:sp>
        <p:nvSpPr>
          <p:cNvPr id="4" name="Rechteck 3">
            <a:extLst>
              <a:ext uri="{FF2B5EF4-FFF2-40B4-BE49-F238E27FC236}">
                <a16:creationId xmlns:a16="http://schemas.microsoft.com/office/drawing/2014/main" id="{200EFA9B-D158-48F6-A027-D8FE53BE76FD}"/>
              </a:ext>
            </a:extLst>
          </p:cNvPr>
          <p:cNvSpPr/>
          <p:nvPr/>
        </p:nvSpPr>
        <p:spPr bwMode="auto">
          <a:xfrm>
            <a:off x="6972798" y="3132908"/>
            <a:ext cx="1715589" cy="592183"/>
          </a:xfrm>
          <a:prstGeom prst="rect">
            <a:avLst/>
          </a:prstGeom>
          <a:solidFill>
            <a:srgbClr val="EFFD6B"/>
          </a:solidFill>
          <a:ln w="9525" cap="flat" cmpd="sng" algn="ctr">
            <a:noFill/>
            <a:prstDash val="solid"/>
            <a:round/>
            <a:headEnd type="none" w="med" len="med"/>
            <a:tailEnd type="none" w="med" len="med"/>
          </a:ln>
          <a:effectLst>
            <a:outerShdw blurRad="50800" dist="1016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a:ln>
                  <a:noFill/>
                </a:ln>
                <a:solidFill>
                  <a:schemeClr val="tx1"/>
                </a:solidFill>
                <a:effectLst/>
                <a:latin typeface="Arial" charset="0"/>
              </a:rPr>
              <a:t>Much lower risk</a:t>
            </a:r>
          </a:p>
        </p:txBody>
      </p:sp>
    </p:spTree>
    <p:extLst>
      <p:ext uri="{BB962C8B-B14F-4D97-AF65-F5344CB8AC3E}">
        <p14:creationId xmlns:p14="http://schemas.microsoft.com/office/powerpoint/2010/main" val="23806572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1F2AD6-01E2-486D-9EF2-80408C0BB131}"/>
              </a:ext>
            </a:extLst>
          </p:cNvPr>
          <p:cNvSpPr>
            <a:spLocks noGrp="1"/>
          </p:cNvSpPr>
          <p:nvPr>
            <p:ph type="title"/>
          </p:nvPr>
        </p:nvSpPr>
        <p:spPr/>
        <p:txBody>
          <a:bodyPr/>
          <a:lstStyle/>
          <a:p>
            <a:endParaRPr lang="en-GB" sz="2000" dirty="0"/>
          </a:p>
        </p:txBody>
      </p:sp>
      <p:sp>
        <p:nvSpPr>
          <p:cNvPr id="5" name="Textfeld 4">
            <a:extLst>
              <a:ext uri="{FF2B5EF4-FFF2-40B4-BE49-F238E27FC236}">
                <a16:creationId xmlns:a16="http://schemas.microsoft.com/office/drawing/2014/main" id="{C366B3BA-FAFF-415B-8FEB-B282A55C4BD8}"/>
              </a:ext>
            </a:extLst>
          </p:cNvPr>
          <p:cNvSpPr txBox="1"/>
          <p:nvPr/>
        </p:nvSpPr>
        <p:spPr>
          <a:xfrm>
            <a:off x="895350" y="1962861"/>
            <a:ext cx="7449215" cy="2104314"/>
          </a:xfrm>
          <a:prstGeom prst="rect">
            <a:avLst/>
          </a:prstGeom>
          <a:solidFill>
            <a:schemeClr val="accent2">
              <a:lumMod val="40000"/>
              <a:lumOff val="60000"/>
            </a:schemeClr>
          </a:solidFill>
        </p:spPr>
        <p:txBody>
          <a:bodyPr wrap="square" rtlCol="0" anchor="ctr" anchorCtr="0">
            <a:noAutofit/>
          </a:bodyPr>
          <a:lstStyle/>
          <a:p>
            <a:r>
              <a:rPr lang="en-US" sz="2000" dirty="0">
                <a:solidFill>
                  <a:schemeClr val="tx1">
                    <a:lumMod val="50000"/>
                  </a:schemeClr>
                </a:solidFill>
              </a:rPr>
              <a:t>Ag machines are different to automotive vehicles. They have their own requirements and need an industry specific treatment, also for SUMS! </a:t>
            </a:r>
          </a:p>
          <a:p>
            <a:endParaRPr lang="en-US" sz="2000" dirty="0">
              <a:solidFill>
                <a:schemeClr val="tx1">
                  <a:lumMod val="50000"/>
                </a:schemeClr>
              </a:solidFill>
            </a:endParaRPr>
          </a:p>
          <a:p>
            <a:r>
              <a:rPr lang="en-US" sz="2000" dirty="0">
                <a:solidFill>
                  <a:schemeClr val="tx1">
                    <a:lumMod val="50000"/>
                  </a:schemeClr>
                </a:solidFill>
              </a:rPr>
              <a:t>As SUMS and CS are linked, exclusion of both till there is more insight and experience seems most appropriate.</a:t>
            </a:r>
            <a:endParaRPr lang="en-GB" sz="2000" dirty="0">
              <a:solidFill>
                <a:schemeClr val="tx1">
                  <a:lumMod val="50000"/>
                </a:schemeClr>
              </a:solidFill>
            </a:endParaRPr>
          </a:p>
        </p:txBody>
      </p:sp>
      <p:sp>
        <p:nvSpPr>
          <p:cNvPr id="6" name="TextBox 5">
            <a:extLst>
              <a:ext uri="{FF2B5EF4-FFF2-40B4-BE49-F238E27FC236}">
                <a16:creationId xmlns:a16="http://schemas.microsoft.com/office/drawing/2014/main" id="{7DC94278-3363-47F3-B297-C516099E0458}"/>
              </a:ext>
            </a:extLst>
          </p:cNvPr>
          <p:cNvSpPr txBox="1"/>
          <p:nvPr/>
        </p:nvSpPr>
        <p:spPr>
          <a:xfrm>
            <a:off x="2857500" y="1282411"/>
            <a:ext cx="2835071" cy="461665"/>
          </a:xfrm>
          <a:prstGeom prst="rect">
            <a:avLst/>
          </a:prstGeom>
          <a:noFill/>
        </p:spPr>
        <p:txBody>
          <a:bodyPr wrap="none" rtlCol="0">
            <a:spAutoFit/>
          </a:bodyPr>
          <a:lstStyle/>
          <a:p>
            <a:r>
              <a:rPr lang="en-US" sz="2400" dirty="0">
                <a:solidFill>
                  <a:srgbClr val="FF0000"/>
                </a:solidFill>
              </a:rPr>
              <a:t>CEMA PROPOSAL</a:t>
            </a:r>
            <a:endParaRPr lang="x-none" sz="2400" dirty="0">
              <a:solidFill>
                <a:srgbClr val="FF0000"/>
              </a:solidFill>
            </a:endParaRPr>
          </a:p>
        </p:txBody>
      </p:sp>
    </p:spTree>
    <p:extLst>
      <p:ext uri="{BB962C8B-B14F-4D97-AF65-F5344CB8AC3E}">
        <p14:creationId xmlns:p14="http://schemas.microsoft.com/office/powerpoint/2010/main" val="2541444183"/>
      </p:ext>
    </p:extLst>
  </p:cSld>
  <p:clrMapOvr>
    <a:masterClrMapping/>
  </p:clrMapOvr>
</p:sld>
</file>

<file path=ppt/theme/theme1.xml><?xml version="1.0" encoding="utf-8"?>
<a:theme xmlns:a="http://schemas.openxmlformats.org/drawingml/2006/main" name="1_Bullet text">
  <a:themeElements>
    <a:clrScheme name="">
      <a:dk1>
        <a:srgbClr val="646464"/>
      </a:dk1>
      <a:lt1>
        <a:srgbClr val="FFFFFF"/>
      </a:lt1>
      <a:dk2>
        <a:srgbClr val="646464"/>
      </a:dk2>
      <a:lt2>
        <a:srgbClr val="808080"/>
      </a:lt2>
      <a:accent1>
        <a:srgbClr val="808080"/>
      </a:accent1>
      <a:accent2>
        <a:srgbClr val="7C942F"/>
      </a:accent2>
      <a:accent3>
        <a:srgbClr val="FFFFFF"/>
      </a:accent3>
      <a:accent4>
        <a:srgbClr val="545454"/>
      </a:accent4>
      <a:accent5>
        <a:srgbClr val="C0C0C0"/>
      </a:accent5>
      <a:accent6>
        <a:srgbClr val="70862A"/>
      </a:accent6>
      <a:hlink>
        <a:srgbClr val="AFA925"/>
      </a:hlink>
      <a:folHlink>
        <a:srgbClr val="007540"/>
      </a:folHlink>
    </a:clrScheme>
    <a:fontScheme name="1_Bullet tex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4B4B4"/>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B4B4B4"/>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_Bullet text 1">
        <a:dk1>
          <a:srgbClr val="646464"/>
        </a:dk1>
        <a:lt1>
          <a:srgbClr val="FFFFFF"/>
        </a:lt1>
        <a:dk2>
          <a:srgbClr val="646464"/>
        </a:dk2>
        <a:lt2>
          <a:srgbClr val="808080"/>
        </a:lt2>
        <a:accent1>
          <a:srgbClr val="808080"/>
        </a:accent1>
        <a:accent2>
          <a:srgbClr val="FFD200"/>
        </a:accent2>
        <a:accent3>
          <a:srgbClr val="FFFFFF"/>
        </a:accent3>
        <a:accent4>
          <a:srgbClr val="545454"/>
        </a:accent4>
        <a:accent5>
          <a:srgbClr val="C0C0C0"/>
        </a:accent5>
        <a:accent6>
          <a:srgbClr val="E7BE00"/>
        </a:accent6>
        <a:hlink>
          <a:srgbClr val="808080"/>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xSherpaClassifyTag xmlns="725e845c-2d7b-4130-bacf-a0028de519a7"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EDB45D665D98E4787CA33AADF1F6CC1" ma:contentTypeVersion="14" ma:contentTypeDescription="Create a new document." ma:contentTypeScope="" ma:versionID="688e9468b3cf77cfad549509371f7be5">
  <xsd:schema xmlns:xsd="http://www.w3.org/2001/XMLSchema" xmlns:xs="http://www.w3.org/2001/XMLSchema" xmlns:p="http://schemas.microsoft.com/office/2006/metadata/properties" xmlns:ns3="725e845c-2d7b-4130-bacf-a0028de519a7" xmlns:ns4="a6a4c9dd-6cff-41ee-bc74-e1f53c349903" targetNamespace="http://schemas.microsoft.com/office/2006/metadata/properties" ma:root="true" ma:fieldsID="2f02e3d40faa4c8dc414af8d5705b479" ns3:_="" ns4:_="">
    <xsd:import namespace="725e845c-2d7b-4130-bacf-a0028de519a7"/>
    <xsd:import namespace="a6a4c9dd-6cff-41ee-bc74-e1f53c349903"/>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OCR" minOccurs="0"/>
                <xsd:element ref="ns3:MediaServiceLocation" minOccurs="0"/>
                <xsd:element ref="ns4:SharedWithUsers" minOccurs="0"/>
                <xsd:element ref="ns4:SharedWithDetails" minOccurs="0"/>
                <xsd:element ref="ns4:SharingHintHash" minOccurs="0"/>
                <xsd:element ref="ns3:MediaServiceAutoKeyPoints" minOccurs="0"/>
                <xsd:element ref="ns3:MediaServiceKeyPoints" minOccurs="0"/>
                <xsd:element ref="ns3:xSherpaClassifyTag"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25e845c-2d7b-4130-bacf-a0028de519a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xSherpaClassifyTag" ma:index="19" nillable="true" ma:displayName="xSherpaClassifyTag" ma:internalName="xSherpaClassifyTag">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6a4c9dd-6cff-41ee-bc74-e1f53c349903"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F40FC7E-0F24-4694-A9A7-90D8B2427A8E}">
  <ds:schemaRefs>
    <ds:schemaRef ds:uri="http://schemas.microsoft.com/sharepoint/v3/contenttype/forms"/>
  </ds:schemaRefs>
</ds:datastoreItem>
</file>

<file path=customXml/itemProps2.xml><?xml version="1.0" encoding="utf-8"?>
<ds:datastoreItem xmlns:ds="http://schemas.openxmlformats.org/officeDocument/2006/customXml" ds:itemID="{50ED984F-6A1A-4CA6-9A54-89DEF5934A76}">
  <ds:schemaRefs>
    <ds:schemaRef ds:uri="725e845c-2d7b-4130-bacf-a0028de519a7"/>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a6a4c9dd-6cff-41ee-bc74-e1f53c349903"/>
    <ds:schemaRef ds:uri="http://www.w3.org/XML/1998/namespace"/>
    <ds:schemaRef ds:uri="http://purl.org/dc/dcmitype/"/>
  </ds:schemaRefs>
</ds:datastoreItem>
</file>

<file path=customXml/itemProps3.xml><?xml version="1.0" encoding="utf-8"?>
<ds:datastoreItem xmlns:ds="http://schemas.openxmlformats.org/officeDocument/2006/customXml" ds:itemID="{AF753633-8D7B-4B7F-A27C-BE77D08C78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25e845c-2d7b-4130-bacf-a0028de519a7"/>
    <ds:schemaRef ds:uri="a6a4c9dd-6cff-41ee-bc74-e1f53c34990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TotalTime>
  <Words>500</Words>
  <Application>Microsoft Office PowerPoint</Application>
  <PresentationFormat>On-screen Show (4:3)</PresentationFormat>
  <Paragraphs>76</Paragraphs>
  <Slides>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Courier New</vt:lpstr>
      <vt:lpstr>Wingdings</vt:lpstr>
      <vt:lpstr>1_Bullet text</vt:lpstr>
      <vt:lpstr>CEMA</vt:lpstr>
      <vt:lpstr>Questions to TF CS-OTA</vt:lpstr>
      <vt:lpstr>Differentiation between Automotive and Agriculture </vt:lpstr>
      <vt:lpstr>Differentiation between Automotive and Agriculture</vt:lpstr>
      <vt:lpstr>Differentiation between Automotive and Agriculture</vt:lpstr>
      <vt:lpstr>Differentiation between CLASSIC and OTA use case</vt:lpstr>
      <vt:lpstr>Summary of Ag particularities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CEMA PT28 RMI</dc:title>
  <dc:creator>Ivo Hostens</dc:creator>
  <cp:lastModifiedBy>Darren Handley</cp:lastModifiedBy>
  <cp:revision>20</cp:revision>
  <dcterms:created xsi:type="dcterms:W3CDTF">2021-04-06T09:20:42Z</dcterms:created>
  <dcterms:modified xsi:type="dcterms:W3CDTF">2021-06-15T13:54:33Z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0x010100DEDB45D665D98E4787CA33AADF1F6CC1</vt:lpwstr>
  </property>
</Properties>
</file>