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
  </p:notesMasterIdLst>
  <p:sldIdLst>
    <p:sldId id="270" r:id="rId2"/>
  </p:sldIdLst>
  <p:sldSz cx="12192000" cy="6858000"/>
  <p:notesSz cx="6735763" cy="9866313"/>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General Description" id="{F803B9A3-5EF8-47E1-B90C-9E4263DCE1F0}">
          <p14:sldIdLst/>
        </p14:section>
        <p14:section name="Approval History" id="{96ABC19D-DA20-4CCA-BA56-5E2CD03AE96A}">
          <p14:sldIdLst/>
        </p14:section>
        <p14:section name="RMF Trigger Description &quot;unavailability&quot;" id="{3C918EA6-3922-4938-8A67-5A40175EBE2F}">
          <p14:sldIdLst/>
        </p14:section>
        <p14:section name="Risk vs. Benefit" id="{7DC3AAF1-0E4D-4708-B0D5-EA1753DE5D2E}">
          <p14:sldIdLst/>
        </p14:section>
        <p14:section name="Conflicts with current implementation" id="{54B963EA-4DC9-435F-9B2A-8E6F87632039}">
          <p14:sldIdLst/>
        </p14:section>
        <p14:section name="Acoustic warning to other road users" id="{1786CD6A-905F-49FF-9DDF-A45447BB9AB8}">
          <p14:sldIdLst>
            <p14:sldId id="270"/>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0" d="100"/>
          <a:sy n="110" d="100"/>
        </p:scale>
        <p:origin x="49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EC457557-5062-4921-8EA3-A3131984BFD1}" type="datetimeFigureOut">
              <a:rPr lang="de-DE" smtClean="0"/>
              <a:t>26.04.2021</a:t>
            </a:fld>
            <a:endParaRPr lang="de-DE"/>
          </a:p>
        </p:txBody>
      </p:sp>
      <p:sp>
        <p:nvSpPr>
          <p:cNvPr id="4" name="Folienbildplatzhalter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C6982258-3CAC-45CF-8FC6-76C50EAAEB48}" type="slidenum">
              <a:rPr lang="de-DE" smtClean="0"/>
              <a:t>‹#›</a:t>
            </a:fld>
            <a:endParaRPr lang="de-DE"/>
          </a:p>
        </p:txBody>
      </p:sp>
    </p:spTree>
    <p:extLst>
      <p:ext uri="{BB962C8B-B14F-4D97-AF65-F5344CB8AC3E}">
        <p14:creationId xmlns:p14="http://schemas.microsoft.com/office/powerpoint/2010/main" val="32938970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1EE621B8-DCAB-4811-BCC8-F096B95A896C}" type="datetime1">
              <a:rPr lang="de-DE" smtClean="0"/>
              <a:t>26.04.2021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CF2E542-DB54-48A8-892E-736EFF01F46A}" type="slidenum">
              <a:rPr lang="de-DE" smtClean="0"/>
              <a:t>‹#›</a:t>
            </a:fld>
            <a:endParaRPr lang="de-DE"/>
          </a:p>
        </p:txBody>
      </p:sp>
    </p:spTree>
    <p:extLst>
      <p:ext uri="{BB962C8B-B14F-4D97-AF65-F5344CB8AC3E}">
        <p14:creationId xmlns:p14="http://schemas.microsoft.com/office/powerpoint/2010/main" val="19444512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A57315E5-17AC-4E4D-9AA6-CF79F04FD189}" type="datetime1">
              <a:rPr lang="de-DE" smtClean="0"/>
              <a:t>26.04.2021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CF2E542-DB54-48A8-892E-736EFF01F46A}" type="slidenum">
              <a:rPr lang="de-DE" smtClean="0"/>
              <a:t>‹#›</a:t>
            </a:fld>
            <a:endParaRPr lang="de-DE"/>
          </a:p>
        </p:txBody>
      </p:sp>
    </p:spTree>
    <p:extLst>
      <p:ext uri="{BB962C8B-B14F-4D97-AF65-F5344CB8AC3E}">
        <p14:creationId xmlns:p14="http://schemas.microsoft.com/office/powerpoint/2010/main" val="943504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F9599D5B-E542-42C9-BE7A-B5D6A4F42D56}" type="datetime1">
              <a:rPr lang="de-DE" smtClean="0"/>
              <a:t>26.04.2021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CF2E542-DB54-48A8-892E-736EFF01F46A}" type="slidenum">
              <a:rPr lang="de-DE" smtClean="0"/>
              <a:t>‹#›</a:t>
            </a:fld>
            <a:endParaRPr lang="de-DE"/>
          </a:p>
        </p:txBody>
      </p:sp>
    </p:spTree>
    <p:extLst>
      <p:ext uri="{BB962C8B-B14F-4D97-AF65-F5344CB8AC3E}">
        <p14:creationId xmlns:p14="http://schemas.microsoft.com/office/powerpoint/2010/main" val="38949973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522F585B-66F2-403B-876A-E1D5A7E59901}" type="datetime1">
              <a:rPr lang="de-DE" smtClean="0"/>
              <a:t>26.04.2021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CF2E542-DB54-48A8-892E-736EFF01F46A}" type="slidenum">
              <a:rPr lang="de-DE" smtClean="0"/>
              <a:t>‹#›</a:t>
            </a:fld>
            <a:endParaRPr lang="de-DE"/>
          </a:p>
        </p:txBody>
      </p:sp>
    </p:spTree>
    <p:extLst>
      <p:ext uri="{BB962C8B-B14F-4D97-AF65-F5344CB8AC3E}">
        <p14:creationId xmlns:p14="http://schemas.microsoft.com/office/powerpoint/2010/main" val="24653848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Formatvorlagen des Textmasters bearbeiten</a:t>
            </a:r>
          </a:p>
        </p:txBody>
      </p:sp>
      <p:sp>
        <p:nvSpPr>
          <p:cNvPr id="4" name="Datumsplatzhalter 3"/>
          <p:cNvSpPr>
            <a:spLocks noGrp="1"/>
          </p:cNvSpPr>
          <p:nvPr>
            <p:ph type="dt" sz="half" idx="10"/>
          </p:nvPr>
        </p:nvSpPr>
        <p:spPr/>
        <p:txBody>
          <a:bodyPr/>
          <a:lstStyle/>
          <a:p>
            <a:fld id="{5CF6EE27-1371-4C16-9EFB-A3933A1CAAAA}" type="datetime1">
              <a:rPr lang="de-DE" smtClean="0"/>
              <a:t>26.04.2021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8CF2E542-DB54-48A8-892E-736EFF01F46A}" type="slidenum">
              <a:rPr lang="de-DE" smtClean="0"/>
              <a:t>‹#›</a:t>
            </a:fld>
            <a:endParaRPr lang="de-DE"/>
          </a:p>
        </p:txBody>
      </p:sp>
    </p:spTree>
    <p:extLst>
      <p:ext uri="{BB962C8B-B14F-4D97-AF65-F5344CB8AC3E}">
        <p14:creationId xmlns:p14="http://schemas.microsoft.com/office/powerpoint/2010/main" val="17024467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4B6FD215-2923-44E5-B03F-9A4D65029012}" type="datetime1">
              <a:rPr lang="de-DE" smtClean="0"/>
              <a:t>26.04.2021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8CF2E542-DB54-48A8-892E-736EFF01F46A}" type="slidenum">
              <a:rPr lang="de-DE" smtClean="0"/>
              <a:t>‹#›</a:t>
            </a:fld>
            <a:endParaRPr lang="de-DE"/>
          </a:p>
        </p:txBody>
      </p:sp>
    </p:spTree>
    <p:extLst>
      <p:ext uri="{BB962C8B-B14F-4D97-AF65-F5344CB8AC3E}">
        <p14:creationId xmlns:p14="http://schemas.microsoft.com/office/powerpoint/2010/main" val="4867472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2817E11E-5528-4309-AA08-B9C9E4314E62}" type="datetime1">
              <a:rPr lang="de-DE" smtClean="0"/>
              <a:t>26.04.2021</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8CF2E542-DB54-48A8-892E-736EFF01F46A}" type="slidenum">
              <a:rPr lang="de-DE" smtClean="0"/>
              <a:t>‹#›</a:t>
            </a:fld>
            <a:endParaRPr lang="de-DE"/>
          </a:p>
        </p:txBody>
      </p:sp>
    </p:spTree>
    <p:extLst>
      <p:ext uri="{BB962C8B-B14F-4D97-AF65-F5344CB8AC3E}">
        <p14:creationId xmlns:p14="http://schemas.microsoft.com/office/powerpoint/2010/main" val="41770573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ECDB8669-0A4F-4F6F-BECE-2DE7574E81E0}" type="datetime1">
              <a:rPr lang="de-DE" smtClean="0"/>
              <a:t>26.04.2021</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8CF2E542-DB54-48A8-892E-736EFF01F46A}" type="slidenum">
              <a:rPr lang="de-DE" smtClean="0"/>
              <a:t>‹#›</a:t>
            </a:fld>
            <a:endParaRPr lang="de-DE"/>
          </a:p>
        </p:txBody>
      </p:sp>
    </p:spTree>
    <p:extLst>
      <p:ext uri="{BB962C8B-B14F-4D97-AF65-F5344CB8AC3E}">
        <p14:creationId xmlns:p14="http://schemas.microsoft.com/office/powerpoint/2010/main" val="3096178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7987849A-C0D6-4AE7-B42E-B63339B6BB09}" type="datetime1">
              <a:rPr lang="de-DE" smtClean="0"/>
              <a:t>26.04.2021</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8CF2E542-DB54-48A8-892E-736EFF01F46A}" type="slidenum">
              <a:rPr lang="de-DE" smtClean="0"/>
              <a:t>‹#›</a:t>
            </a:fld>
            <a:endParaRPr lang="de-DE"/>
          </a:p>
        </p:txBody>
      </p:sp>
    </p:spTree>
    <p:extLst>
      <p:ext uri="{BB962C8B-B14F-4D97-AF65-F5344CB8AC3E}">
        <p14:creationId xmlns:p14="http://schemas.microsoft.com/office/powerpoint/2010/main" val="988279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EC72E38C-10D3-480A-9C75-CF89FF554B70}" type="datetime1">
              <a:rPr lang="de-DE" smtClean="0"/>
              <a:t>26.04.2021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8CF2E542-DB54-48A8-892E-736EFF01F46A}" type="slidenum">
              <a:rPr lang="de-DE" smtClean="0"/>
              <a:t>‹#›</a:t>
            </a:fld>
            <a:endParaRPr lang="de-DE"/>
          </a:p>
        </p:txBody>
      </p:sp>
    </p:spTree>
    <p:extLst>
      <p:ext uri="{BB962C8B-B14F-4D97-AF65-F5344CB8AC3E}">
        <p14:creationId xmlns:p14="http://schemas.microsoft.com/office/powerpoint/2010/main" val="4046881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52AEC921-3D9D-47D6-B925-3D1D45BCD597}" type="datetime1">
              <a:rPr lang="de-DE" smtClean="0"/>
              <a:t>26.04.2021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8CF2E542-DB54-48A8-892E-736EFF01F46A}" type="slidenum">
              <a:rPr lang="de-DE" smtClean="0"/>
              <a:t>‹#›</a:t>
            </a:fld>
            <a:endParaRPr lang="de-DE"/>
          </a:p>
        </p:txBody>
      </p:sp>
    </p:spTree>
    <p:extLst>
      <p:ext uri="{BB962C8B-B14F-4D97-AF65-F5344CB8AC3E}">
        <p14:creationId xmlns:p14="http://schemas.microsoft.com/office/powerpoint/2010/main" val="16728775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5DE5DC-3D91-40FC-BE49-08CC10D3E628}" type="datetime1">
              <a:rPr lang="de-DE" smtClean="0"/>
              <a:t>26.04.2021</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F2E542-DB54-48A8-892E-736EFF01F46A}" type="slidenum">
              <a:rPr lang="de-DE" smtClean="0"/>
              <a:t>‹#›</a:t>
            </a:fld>
            <a:endParaRPr lang="de-DE"/>
          </a:p>
        </p:txBody>
      </p:sp>
    </p:spTree>
    <p:extLst>
      <p:ext uri="{BB962C8B-B14F-4D97-AF65-F5344CB8AC3E}">
        <p14:creationId xmlns:p14="http://schemas.microsoft.com/office/powerpoint/2010/main" val="34560985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646982" y="474453"/>
            <a:ext cx="4235570" cy="400110"/>
          </a:xfrm>
          <a:prstGeom prst="rect">
            <a:avLst/>
          </a:prstGeom>
          <a:noFill/>
        </p:spPr>
        <p:txBody>
          <a:bodyPr wrap="square" rtlCol="0">
            <a:spAutoFit/>
          </a:bodyPr>
          <a:lstStyle/>
          <a:p>
            <a:r>
              <a:rPr lang="de-DE" sz="2000" b="1" dirty="0"/>
              <a:t>Japanese reaction for OICA proposal</a:t>
            </a:r>
          </a:p>
        </p:txBody>
      </p:sp>
      <p:sp>
        <p:nvSpPr>
          <p:cNvPr id="6" name="Foliennummernplatzhalter 5"/>
          <p:cNvSpPr>
            <a:spLocks noGrp="1"/>
          </p:cNvSpPr>
          <p:nvPr>
            <p:ph type="sldNum" sz="quarter" idx="12"/>
          </p:nvPr>
        </p:nvSpPr>
        <p:spPr/>
        <p:txBody>
          <a:bodyPr/>
          <a:lstStyle/>
          <a:p>
            <a:fld id="{8CF2E542-DB54-48A8-892E-736EFF01F46A}" type="slidenum">
              <a:rPr lang="de-DE" smtClean="0"/>
              <a:t>1</a:t>
            </a:fld>
            <a:endParaRPr lang="de-DE"/>
          </a:p>
        </p:txBody>
      </p:sp>
      <p:graphicFrame>
        <p:nvGraphicFramePr>
          <p:cNvPr id="2" name="Tabelle 1"/>
          <p:cNvGraphicFramePr>
            <a:graphicFrameLocks noGrp="1"/>
          </p:cNvGraphicFramePr>
          <p:nvPr>
            <p:extLst>
              <p:ext uri="{D42A27DB-BD31-4B8C-83A1-F6EECF244321}">
                <p14:modId xmlns:p14="http://schemas.microsoft.com/office/powerpoint/2010/main" val="3362049875"/>
              </p:ext>
            </p:extLst>
          </p:nvPr>
        </p:nvGraphicFramePr>
        <p:xfrm>
          <a:off x="724019" y="1443990"/>
          <a:ext cx="10944106" cy="4485640"/>
        </p:xfrm>
        <a:graphic>
          <a:graphicData uri="http://schemas.openxmlformats.org/drawingml/2006/table">
            <a:tbl>
              <a:tblPr firstRow="1" bandRow="1">
                <a:tableStyleId>{5C22544A-7EE6-4342-B048-85BDC9FD1C3A}</a:tableStyleId>
              </a:tblPr>
              <a:tblGrid>
                <a:gridCol w="5167823">
                  <a:extLst>
                    <a:ext uri="{9D8B030D-6E8A-4147-A177-3AD203B41FA5}">
                      <a16:colId xmlns:a16="http://schemas.microsoft.com/office/drawing/2014/main" val="3512309449"/>
                    </a:ext>
                  </a:extLst>
                </a:gridCol>
                <a:gridCol w="2251494">
                  <a:extLst>
                    <a:ext uri="{9D8B030D-6E8A-4147-A177-3AD203B41FA5}">
                      <a16:colId xmlns:a16="http://schemas.microsoft.com/office/drawing/2014/main" val="2472512313"/>
                    </a:ext>
                  </a:extLst>
                </a:gridCol>
                <a:gridCol w="3524789">
                  <a:extLst>
                    <a:ext uri="{9D8B030D-6E8A-4147-A177-3AD203B41FA5}">
                      <a16:colId xmlns:a16="http://schemas.microsoft.com/office/drawing/2014/main" val="2119797571"/>
                    </a:ext>
                  </a:extLst>
                </a:gridCol>
              </a:tblGrid>
              <a:tr h="370840">
                <a:tc>
                  <a:txBody>
                    <a:bodyPr/>
                    <a:lstStyle/>
                    <a:p>
                      <a:r>
                        <a:rPr lang="de-DE" sz="1400" dirty="0">
                          <a:latin typeface="Calibri" panose="020F0502020204030204" pitchFamily="34" charset="0"/>
                          <a:cs typeface="Calibri" panose="020F0502020204030204" pitchFamily="34" charset="0"/>
                        </a:rPr>
                        <a:t>Provision </a:t>
                      </a:r>
                    </a:p>
                  </a:txBody>
                  <a:tcPr/>
                </a:tc>
                <a:tc>
                  <a:txBody>
                    <a:bodyPr/>
                    <a:lstStyle/>
                    <a:p>
                      <a:r>
                        <a:rPr lang="de-DE" sz="1400" dirty="0">
                          <a:latin typeface="Calibri" panose="020F0502020204030204" pitchFamily="34" charset="0"/>
                          <a:cs typeface="Calibri" panose="020F0502020204030204" pitchFamily="34" charset="0"/>
                        </a:rPr>
                        <a:t>Japanese position:</a:t>
                      </a:r>
                    </a:p>
                  </a:txBody>
                  <a:tcPr/>
                </a:tc>
                <a:tc>
                  <a:txBody>
                    <a:bodyPr/>
                    <a:lstStyle/>
                    <a:p>
                      <a:r>
                        <a:rPr lang="de-DE" sz="1400" dirty="0">
                          <a:latin typeface="Calibri" panose="020F0502020204030204" pitchFamily="34" charset="0"/>
                          <a:cs typeface="Calibri" panose="020F0502020204030204" pitchFamily="34" charset="0"/>
                        </a:rPr>
                        <a:t>reason</a:t>
                      </a:r>
                    </a:p>
                  </a:txBody>
                  <a:tcPr/>
                </a:tc>
                <a:extLst>
                  <a:ext uri="{0D108BD9-81ED-4DB2-BD59-A6C34878D82A}">
                    <a16:rowId xmlns:a16="http://schemas.microsoft.com/office/drawing/2014/main" val="193219078"/>
                  </a:ext>
                </a:extLst>
              </a:tr>
              <a:tr h="370840">
                <a:tc>
                  <a:txBody>
                    <a:bodyPr/>
                    <a:lstStyle/>
                    <a:p>
                      <a:pPr marL="714375" indent="-714375"/>
                      <a:r>
                        <a:rPr lang="en-GB" sz="1200" b="0" kern="1200" dirty="0">
                          <a:solidFill>
                            <a:schemeClr val="dk1"/>
                          </a:solidFill>
                          <a:effectLst/>
                          <a:latin typeface="Calibri" panose="020F0502020204030204" pitchFamily="34" charset="0"/>
                          <a:ea typeface="+mn-ea"/>
                          <a:cs typeface="Calibri" panose="020F0502020204030204" pitchFamily="34" charset="0"/>
                        </a:rPr>
                        <a:t>5.1.6.3.5.	It shall be possible to override the function at any time by a distinct action of the driver.</a:t>
                      </a:r>
                      <a:endParaRPr lang="de-DE" sz="1200" b="0" kern="1200" dirty="0">
                        <a:solidFill>
                          <a:schemeClr val="dk1"/>
                        </a:solidFill>
                        <a:effectLst/>
                        <a:latin typeface="Calibri" panose="020F0502020204030204" pitchFamily="34" charset="0"/>
                        <a:ea typeface="+mn-ea"/>
                        <a:cs typeface="Calibri" panose="020F0502020204030204" pitchFamily="34" charset="0"/>
                      </a:endParaRPr>
                    </a:p>
                    <a:p>
                      <a:pPr marL="714375" indent="-714375"/>
                      <a:r>
                        <a:rPr lang="en-GB" sz="1200" b="0" kern="1200" dirty="0">
                          <a:solidFill>
                            <a:schemeClr val="dk1"/>
                          </a:solidFill>
                          <a:effectLst/>
                          <a:latin typeface="Calibri" panose="020F0502020204030204" pitchFamily="34" charset="0"/>
                          <a:ea typeface="+mn-ea"/>
                          <a:cs typeface="Calibri" panose="020F0502020204030204" pitchFamily="34" charset="0"/>
                        </a:rPr>
                        <a:t>                    The RMF shall implement strategies to provide protection against unintentional override [</a:t>
                      </a:r>
                      <a:r>
                        <a:rPr lang="en-GB" sz="1200" b="1" kern="1200" dirty="0">
                          <a:solidFill>
                            <a:srgbClr val="FF0000"/>
                          </a:solidFill>
                          <a:effectLst/>
                          <a:latin typeface="Calibri" panose="020F0502020204030204" pitchFamily="34" charset="0"/>
                          <a:ea typeface="+mn-ea"/>
                          <a:cs typeface="Calibri" panose="020F0502020204030204" pitchFamily="34" charset="0"/>
                        </a:rPr>
                        <a:t>e.g.  a significant single input for acceleration control </a:t>
                      </a:r>
                      <a:r>
                        <a:rPr lang="en-GB" sz="1200" b="0" kern="1200" dirty="0">
                          <a:solidFill>
                            <a:schemeClr val="dk1"/>
                          </a:solidFill>
                          <a:effectLst/>
                          <a:latin typeface="Calibri" panose="020F0502020204030204" pitchFamily="34" charset="0"/>
                          <a:ea typeface="+mn-ea"/>
                          <a:cs typeface="Calibri" panose="020F0502020204030204" pitchFamily="34" charset="0"/>
                        </a:rPr>
                        <a:t>or a weak input for brake control by the </a:t>
                      </a:r>
                      <a:r>
                        <a:rPr lang="en-GB" sz="1200" b="0" strike="noStrike" kern="1200" dirty="0">
                          <a:solidFill>
                            <a:schemeClr val="tx1"/>
                          </a:solidFill>
                          <a:effectLst/>
                          <a:latin typeface="Calibri" panose="020F0502020204030204" pitchFamily="34" charset="0"/>
                          <a:ea typeface="+mn-ea"/>
                          <a:cs typeface="Calibri" panose="020F0502020204030204" pitchFamily="34" charset="0"/>
                        </a:rPr>
                        <a:t>driver</a:t>
                      </a:r>
                      <a:r>
                        <a:rPr lang="en-GB" sz="1200" b="0" strike="sngStrike" kern="1200" dirty="0">
                          <a:solidFill>
                            <a:srgbClr val="FF0000"/>
                          </a:solidFill>
                          <a:effectLst/>
                          <a:latin typeface="Calibri" panose="020F0502020204030204" pitchFamily="34" charset="0"/>
                          <a:ea typeface="+mn-ea"/>
                          <a:cs typeface="Calibri" panose="020F0502020204030204" pitchFamily="34" charset="0"/>
                        </a:rPr>
                        <a:t>/ e.g. requiring a significant input to override the RMF</a:t>
                      </a:r>
                      <a:r>
                        <a:rPr lang="en-GB" sz="1200" b="0" kern="1200" dirty="0">
                          <a:solidFill>
                            <a:schemeClr val="dk1"/>
                          </a:solidFill>
                          <a:effectLst/>
                          <a:latin typeface="Calibri" panose="020F0502020204030204" pitchFamily="34" charset="0"/>
                          <a:ea typeface="+mn-ea"/>
                          <a:cs typeface="Calibri" panose="020F0502020204030204" pitchFamily="34" charset="0"/>
                        </a:rPr>
                        <a:t>].  </a:t>
                      </a:r>
                      <a:endParaRPr lang="de-DE" sz="1200" b="0" kern="1200" dirty="0">
                        <a:solidFill>
                          <a:schemeClr val="dk1"/>
                        </a:solidFill>
                        <a:effectLst/>
                        <a:latin typeface="Calibri" panose="020F0502020204030204" pitchFamily="34" charset="0"/>
                        <a:ea typeface="+mn-ea"/>
                        <a:cs typeface="Calibri" panose="020F0502020204030204" pitchFamily="34" charset="0"/>
                      </a:endParaRPr>
                    </a:p>
                    <a:p>
                      <a:endParaRPr lang="de-DE" sz="1200" dirty="0">
                        <a:latin typeface="Calibri" panose="020F0502020204030204" pitchFamily="34" charset="0"/>
                        <a:cs typeface="Calibri" panose="020F0502020204030204" pitchFamily="34" charset="0"/>
                      </a:endParaRPr>
                    </a:p>
                  </a:txBody>
                  <a:tcPr/>
                </a:tc>
                <a:tc>
                  <a:txBody>
                    <a:bodyPr/>
                    <a:lstStyle/>
                    <a:p>
                      <a:pPr marL="285750" indent="-285750">
                        <a:buFont typeface="Arial" panose="020B0604020202020204" pitchFamily="34" charset="0"/>
                        <a:buChar char="•"/>
                      </a:pPr>
                      <a:r>
                        <a:rPr lang="de-DE" sz="1200" dirty="0">
                          <a:solidFill>
                            <a:schemeClr val="tx1"/>
                          </a:solidFill>
                          <a:latin typeface="Calibri" panose="020F0502020204030204" pitchFamily="34" charset="0"/>
                          <a:cs typeface="Calibri" panose="020F0502020204030204" pitchFamily="34" charset="0"/>
                        </a:rPr>
                        <a:t>„</a:t>
                      </a:r>
                      <a:r>
                        <a:rPr lang="en-GB" altLang="ja-JP" sz="1200" b="1" kern="1200" dirty="0">
                          <a:solidFill>
                            <a:schemeClr val="tx1"/>
                          </a:solidFill>
                          <a:effectLst/>
                          <a:latin typeface="Calibri" panose="020F0502020204030204" pitchFamily="34" charset="0"/>
                          <a:ea typeface="+mn-ea"/>
                          <a:cs typeface="Calibri" panose="020F0502020204030204" pitchFamily="34" charset="0"/>
                        </a:rPr>
                        <a:t> significant single input for acceleration control </a:t>
                      </a:r>
                      <a:r>
                        <a:rPr lang="de-DE" sz="1200" dirty="0">
                          <a:solidFill>
                            <a:schemeClr val="tx1"/>
                          </a:solidFill>
                          <a:latin typeface="Calibri" panose="020F0502020204030204" pitchFamily="34" charset="0"/>
                          <a:cs typeface="Calibri" panose="020F0502020204030204" pitchFamily="34" charset="0"/>
                        </a:rPr>
                        <a:t>“ should be recognized </a:t>
                      </a:r>
                      <a:r>
                        <a:rPr lang="de-DE" sz="1200" dirty="0">
                          <a:latin typeface="Calibri" panose="020F0502020204030204" pitchFamily="34" charset="0"/>
                          <a:cs typeface="Calibri" panose="020F0502020204030204" pitchFamily="34" charset="0"/>
                        </a:rPr>
                        <a:t>as unintentional</a:t>
                      </a:r>
                      <a:r>
                        <a:rPr lang="de-DE" sz="1200" baseline="0" dirty="0">
                          <a:latin typeface="Calibri" panose="020F0502020204030204" pitchFamily="34" charset="0"/>
                          <a:cs typeface="Calibri" panose="020F0502020204030204" pitchFamily="34" charset="0"/>
                        </a:rPr>
                        <a:t> input.</a:t>
                      </a:r>
                    </a:p>
                  </a:txBody>
                  <a:tcPr/>
                </a:tc>
                <a:tc>
                  <a:txBody>
                    <a:bodyPr/>
                    <a:lstStyle/>
                    <a:p>
                      <a:pPr marL="171450" indent="-171450">
                        <a:buFont typeface="Arial" panose="020B0604020202020204" pitchFamily="34" charset="0"/>
                        <a:buChar char="•"/>
                      </a:pPr>
                      <a:r>
                        <a:rPr lang="de-DE" altLang="ja-JP" sz="1200" dirty="0">
                          <a:latin typeface="Calibri" panose="020F0502020204030204" pitchFamily="34" charset="0"/>
                          <a:cs typeface="Calibri" panose="020F0502020204030204" pitchFamily="34" charset="0"/>
                        </a:rPr>
                        <a:t>In our </a:t>
                      </a:r>
                      <a:r>
                        <a:rPr lang="de-DE" altLang="ja-JP" sz="1200" baseline="0" dirty="0">
                          <a:latin typeface="Calibri" panose="020F0502020204030204" pitchFamily="34" charset="0"/>
                          <a:cs typeface="Calibri" panose="020F0502020204030204" pitchFamily="34" charset="0"/>
                        </a:rPr>
                        <a:t>study, there can be case that driver lost his/her consious with his/her legs on accerelation pedal. In this case, the vehicle will accerelate more and more without driver. It would cause very dengerous situation. </a:t>
                      </a:r>
                    </a:p>
                    <a:p>
                      <a:pPr marL="171450" indent="-171450">
                        <a:buFont typeface="Arial" panose="020B0604020202020204" pitchFamily="34" charset="0"/>
                        <a:buChar char="•"/>
                      </a:pPr>
                      <a:r>
                        <a:rPr lang="de-DE" sz="1200" baseline="0" dirty="0">
                          <a:latin typeface="Calibri" panose="020F0502020204030204" pitchFamily="34" charset="0"/>
                          <a:cs typeface="Calibri" panose="020F0502020204030204" pitchFamily="34" charset="0"/>
                        </a:rPr>
                        <a:t>If driver is counsious, driver would control accerelation pedal with more than single input and/or with some steering control. </a:t>
                      </a:r>
                      <a:endParaRPr lang="de-DE" sz="12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973113903"/>
                  </a:ext>
                </a:extLst>
              </a:tr>
              <a:tr h="370840">
                <a:tc>
                  <a:txBody>
                    <a:bodyPr/>
                    <a:lstStyle/>
                    <a:p>
                      <a:pPr marL="714375" indent="-714375"/>
                      <a:r>
                        <a:rPr lang="x-none" sz="1200" b="0" kern="1200" dirty="0">
                          <a:solidFill>
                            <a:schemeClr val="dk1"/>
                          </a:solidFill>
                          <a:effectLst/>
                          <a:latin typeface="Calibri" panose="020F0502020204030204" pitchFamily="34" charset="0"/>
                          <a:ea typeface="+mn-ea"/>
                          <a:cs typeface="Calibri" panose="020F0502020204030204" pitchFamily="34" charset="0"/>
                        </a:rPr>
                        <a:t>Xxx4.	</a:t>
                      </a:r>
                      <a:r>
                        <a:rPr lang="en-US" sz="1200" b="1" kern="1200" dirty="0">
                          <a:solidFill>
                            <a:srgbClr val="FF0000"/>
                          </a:solidFill>
                          <a:effectLst/>
                          <a:latin typeface="Calibri" panose="020F0502020204030204" pitchFamily="34" charset="0"/>
                          <a:ea typeface="+mn-ea"/>
                          <a:cs typeface="Calibri" panose="020F0502020204030204" pitchFamily="34" charset="0"/>
                        </a:rPr>
                        <a:t>To</a:t>
                      </a:r>
                      <a:r>
                        <a:rPr lang="en-US" sz="1200" b="1" kern="1200" baseline="0" dirty="0">
                          <a:solidFill>
                            <a:srgbClr val="FF0000"/>
                          </a:solidFill>
                          <a:effectLst/>
                          <a:latin typeface="Calibri" panose="020F0502020204030204" pitchFamily="34" charset="0"/>
                          <a:ea typeface="+mn-ea"/>
                          <a:cs typeface="Calibri" panose="020F0502020204030204" pitchFamily="34" charset="0"/>
                        </a:rPr>
                        <a:t> complying with </a:t>
                      </a:r>
                      <a:r>
                        <a:rPr lang="en-GB" altLang="ja-JP" sz="1200" b="1" dirty="0">
                          <a:solidFill>
                            <a:srgbClr val="FF0000"/>
                          </a:solidFill>
                          <a:latin typeface="Calibri" panose="020F0502020204030204" pitchFamily="34" charset="0"/>
                          <a:ea typeface="Times New Roman" panose="02020603050405020304" pitchFamily="18" charset="0"/>
                          <a:cs typeface="Calibri" panose="020F0502020204030204" pitchFamily="34" charset="0"/>
                        </a:rPr>
                        <a:t>5.1.6.3.6.5.,</a:t>
                      </a:r>
                      <a:r>
                        <a:rPr lang="en-GB" altLang="ja-JP" sz="1200" b="1" dirty="0">
                          <a:solidFill>
                            <a:srgbClr val="C00000"/>
                          </a:solidFill>
                          <a:latin typeface="Calibri" panose="020F0502020204030204" pitchFamily="34" charset="0"/>
                          <a:ea typeface="Times New Roman" panose="02020603050405020304" pitchFamily="18" charset="0"/>
                          <a:cs typeface="Calibri" panose="020F0502020204030204" pitchFamily="34" charset="0"/>
                        </a:rPr>
                        <a:t> </a:t>
                      </a:r>
                      <a:r>
                        <a:rPr lang="en-US" sz="1200" b="1" kern="1200" baseline="0" dirty="0">
                          <a:solidFill>
                            <a:schemeClr val="dk1"/>
                          </a:solidFill>
                          <a:effectLst/>
                          <a:latin typeface="Calibri" panose="020F0502020204030204" pitchFamily="34" charset="0"/>
                          <a:ea typeface="+mn-ea"/>
                          <a:cs typeface="Calibri" panose="020F0502020204030204" pitchFamily="34" charset="0"/>
                        </a:rPr>
                        <a:t> </a:t>
                      </a:r>
                      <a:r>
                        <a:rPr lang="en-US" sz="1200" b="0" kern="1200" baseline="0" dirty="0">
                          <a:solidFill>
                            <a:srgbClr val="FF0000"/>
                          </a:solidFill>
                          <a:effectLst/>
                          <a:latin typeface="Calibri" panose="020F0502020204030204" pitchFamily="34" charset="0"/>
                          <a:ea typeface="+mn-ea"/>
                          <a:cs typeface="Calibri" panose="020F0502020204030204" pitchFamily="34" charset="0"/>
                        </a:rPr>
                        <a:t>t</a:t>
                      </a:r>
                      <a:r>
                        <a:rPr lang="x-none" sz="1200" b="0" kern="1200" dirty="0">
                          <a:solidFill>
                            <a:srgbClr val="FF0000"/>
                          </a:solidFill>
                          <a:effectLst/>
                          <a:latin typeface="Calibri" panose="020F0502020204030204" pitchFamily="34" charset="0"/>
                          <a:ea typeface="+mn-ea"/>
                          <a:cs typeface="Calibri" panose="020F0502020204030204" pitchFamily="34" charset="0"/>
                        </a:rPr>
                        <a:t>he RMF system shall indicate its operation to other road users by acoustic </a:t>
                      </a:r>
                      <a:r>
                        <a:rPr lang="x-none" sz="1200" b="0" kern="1200" dirty="0">
                          <a:solidFill>
                            <a:schemeClr val="dk1"/>
                          </a:solidFill>
                          <a:effectLst/>
                          <a:latin typeface="Calibri" panose="020F0502020204030204" pitchFamily="34" charset="0"/>
                          <a:ea typeface="+mn-ea"/>
                          <a:cs typeface="Calibri" panose="020F0502020204030204" pitchFamily="34" charset="0"/>
                        </a:rPr>
                        <a:t>(ex. Horn) and</a:t>
                      </a:r>
                      <a:r>
                        <a:rPr lang="x-none" sz="1200" b="0" strike="sngStrike" kern="1200" dirty="0">
                          <a:solidFill>
                            <a:schemeClr val="dk1"/>
                          </a:solidFill>
                          <a:effectLst/>
                          <a:latin typeface="Calibri" panose="020F0502020204030204" pitchFamily="34" charset="0"/>
                          <a:ea typeface="+mn-ea"/>
                          <a:cs typeface="Calibri" panose="020F0502020204030204" pitchFamily="34" charset="0"/>
                        </a:rPr>
                        <a:t> </a:t>
                      </a:r>
                      <a:r>
                        <a:rPr lang="x-none" sz="1200" b="0" kern="1200" dirty="0">
                          <a:solidFill>
                            <a:schemeClr val="dk1"/>
                          </a:solidFill>
                          <a:effectLst/>
                          <a:latin typeface="Calibri" panose="020F0502020204030204" pitchFamily="34" charset="0"/>
                          <a:ea typeface="+mn-ea"/>
                          <a:cs typeface="Calibri" panose="020F0502020204030204" pitchFamily="34" charset="0"/>
                        </a:rPr>
                        <a:t>optical (ex. Hazard warning lights, display) </a:t>
                      </a:r>
                      <a:r>
                        <a:rPr lang="x-none" sz="1200" b="0" kern="1200" dirty="0">
                          <a:solidFill>
                            <a:srgbClr val="FF0000"/>
                          </a:solidFill>
                          <a:effectLst/>
                          <a:latin typeface="Calibri" panose="020F0502020204030204" pitchFamily="34" charset="0"/>
                          <a:ea typeface="+mn-ea"/>
                          <a:cs typeface="Calibri" panose="020F0502020204030204" pitchFamily="34" charset="0"/>
                        </a:rPr>
                        <a:t>means</a:t>
                      </a:r>
                      <a:r>
                        <a:rPr lang="x-none" sz="1200" b="0" kern="1200" dirty="0">
                          <a:solidFill>
                            <a:schemeClr val="dk1"/>
                          </a:solidFill>
                          <a:effectLst/>
                          <a:latin typeface="Calibri" panose="020F0502020204030204" pitchFamily="34" charset="0"/>
                          <a:ea typeface="+mn-ea"/>
                          <a:cs typeface="Calibri" panose="020F0502020204030204" pitchFamily="34" charset="0"/>
                        </a:rPr>
                        <a:t>. The indication continues until the vehicle stops or until the RMF intervention would be cancelled or overridden by the driver according to 5.1.6.3.5.</a:t>
                      </a:r>
                      <a:endParaRPr lang="de-DE" sz="1200" b="0" kern="1200" dirty="0">
                        <a:solidFill>
                          <a:schemeClr val="dk1"/>
                        </a:solidFill>
                        <a:effectLst/>
                        <a:latin typeface="Calibri" panose="020F0502020204030204" pitchFamily="34" charset="0"/>
                        <a:ea typeface="+mn-ea"/>
                        <a:cs typeface="Calibri" panose="020F0502020204030204" pitchFamily="34" charset="0"/>
                      </a:endParaRPr>
                    </a:p>
                    <a:p>
                      <a:endParaRPr lang="de-DE" sz="1200" dirty="0">
                        <a:latin typeface="Calibri" panose="020F0502020204030204" pitchFamily="34" charset="0"/>
                        <a:cs typeface="Calibri" panose="020F0502020204030204" pitchFamily="34" charset="0"/>
                      </a:endParaRPr>
                    </a:p>
                  </a:txBody>
                  <a:tcPr/>
                </a:tc>
                <a:tc>
                  <a:txBody>
                    <a:bodyPr/>
                    <a:lstStyle/>
                    <a:p>
                      <a:pPr marL="285750" indent="-285750">
                        <a:buFont typeface="Arial" panose="020B0604020202020204" pitchFamily="34" charset="0"/>
                        <a:buChar char="•"/>
                      </a:pPr>
                      <a:r>
                        <a:rPr lang="de-DE" sz="1200" dirty="0">
                          <a:latin typeface="Calibri" panose="020F0502020204030204" pitchFamily="34" charset="0"/>
                          <a:cs typeface="Calibri" panose="020F0502020204030204" pitchFamily="34" charset="0"/>
                        </a:rPr>
                        <a:t>Original</a:t>
                      </a:r>
                      <a:r>
                        <a:rPr lang="de-DE" sz="1200" baseline="0" dirty="0">
                          <a:latin typeface="Calibri" panose="020F0502020204030204" pitchFamily="34" charset="0"/>
                          <a:cs typeface="Calibri" panose="020F0502020204030204" pitchFamily="34" charset="0"/>
                        </a:rPr>
                        <a:t> Xxx4. should be kept. </a:t>
                      </a:r>
                    </a:p>
                    <a:p>
                      <a:pPr marL="285750" indent="-285750">
                        <a:buFont typeface="Arial" panose="020B0604020202020204" pitchFamily="34" charset="0"/>
                        <a:buChar char="•"/>
                      </a:pPr>
                      <a:r>
                        <a:rPr lang="de-DE" sz="1200" baseline="0" dirty="0">
                          <a:latin typeface="Calibri" panose="020F0502020204030204" pitchFamily="34" charset="0"/>
                          <a:cs typeface="Calibri" panose="020F0502020204030204" pitchFamily="34" charset="0"/>
                        </a:rPr>
                        <a:t>For clalify the relation with 5.1.6.3.6.5, „To complying with 5.1.6.3.6.5.“ can be inserted in the </a:t>
                      </a:r>
                      <a:r>
                        <a:rPr lang="de-DE" sz="1200" strike="noStrike" baseline="0" dirty="0">
                          <a:solidFill>
                            <a:schemeClr val="tx1"/>
                          </a:solidFill>
                          <a:latin typeface="Calibri" panose="020F0502020204030204" pitchFamily="34" charset="0"/>
                          <a:cs typeface="Calibri" panose="020F0502020204030204" pitchFamily="34" charset="0"/>
                        </a:rPr>
                        <a:t>beginning</a:t>
                      </a:r>
                      <a:r>
                        <a:rPr lang="de-DE" sz="1200" baseline="0" dirty="0">
                          <a:latin typeface="Calibri" panose="020F0502020204030204" pitchFamily="34" charset="0"/>
                          <a:cs typeface="Calibri" panose="020F0502020204030204" pitchFamily="34" charset="0"/>
                        </a:rPr>
                        <a:t> of this paragraph.</a:t>
                      </a:r>
                      <a:endParaRPr lang="de-DE" sz="1200" dirty="0">
                        <a:latin typeface="Calibri" panose="020F0502020204030204" pitchFamily="34" charset="0"/>
                        <a:cs typeface="Calibri" panose="020F0502020204030204" pitchFamily="34" charset="0"/>
                      </a:endParaRPr>
                    </a:p>
                  </a:txBody>
                  <a:tcPr>
                    <a:noFill/>
                  </a:tcPr>
                </a:tc>
                <a:tc>
                  <a:txBody>
                    <a:bodyPr/>
                    <a:lstStyle/>
                    <a:p>
                      <a:pPr marL="171450" indent="-171450">
                        <a:buFont typeface="Arial" panose="020B0604020202020204" pitchFamily="34" charset="0"/>
                        <a:buChar char="•"/>
                      </a:pPr>
                      <a:r>
                        <a:rPr lang="de-DE" sz="1200" dirty="0">
                          <a:latin typeface="Calibri" panose="020F0502020204030204" pitchFamily="34" charset="0"/>
                          <a:cs typeface="Calibri" panose="020F0502020204030204" pitchFamily="34" charset="0"/>
                        </a:rPr>
                        <a:t>Acoustic</a:t>
                      </a:r>
                      <a:r>
                        <a:rPr lang="de-DE" sz="1200" baseline="0" dirty="0">
                          <a:latin typeface="Calibri" panose="020F0502020204030204" pitchFamily="34" charset="0"/>
                          <a:cs typeface="Calibri" panose="020F0502020204030204" pitchFamily="34" charset="0"/>
                        </a:rPr>
                        <a:t> warning is very important for safety. (agree with OICA doc. P10).</a:t>
                      </a:r>
                    </a:p>
                    <a:p>
                      <a:pPr marL="171450" indent="-171450">
                        <a:buFont typeface="Arial" panose="020B0604020202020204" pitchFamily="34" charset="0"/>
                        <a:buChar char="•"/>
                      </a:pPr>
                      <a:r>
                        <a:rPr lang="de-DE" sz="1200" baseline="0" dirty="0">
                          <a:latin typeface="Calibri" panose="020F0502020204030204" pitchFamily="34" charset="0"/>
                          <a:cs typeface="Calibri" panose="020F0502020204030204" pitchFamily="34" charset="0"/>
                        </a:rPr>
                        <a:t>Audible warining can be permited for avoinding an accident in traffic rules and vienna convention. It is clear that situation of activating RMF is emergent sitution, so activation audible warning can be permitted in trafic rules as well.</a:t>
                      </a:r>
                    </a:p>
                    <a:p>
                      <a:pPr marL="171450" indent="-171450">
                        <a:buFont typeface="Arial" panose="020B0604020202020204" pitchFamily="34" charset="0"/>
                        <a:buChar char="•"/>
                      </a:pPr>
                      <a:r>
                        <a:rPr lang="de-DE" sz="1200" baseline="0" dirty="0">
                          <a:latin typeface="Calibri" panose="020F0502020204030204" pitchFamily="34" charset="0"/>
                          <a:cs typeface="Calibri" panose="020F0502020204030204" pitchFamily="34" charset="0"/>
                        </a:rPr>
                        <a:t>Original 5.1.6.3.6.5 is important and should be kept. As a way of complying this pargraph, acoustic warning should be acitivated.</a:t>
                      </a:r>
                    </a:p>
                  </a:txBody>
                  <a:tcPr/>
                </a:tc>
                <a:extLst>
                  <a:ext uri="{0D108BD9-81ED-4DB2-BD59-A6C34878D82A}">
                    <a16:rowId xmlns:a16="http://schemas.microsoft.com/office/drawing/2014/main" val="919348104"/>
                  </a:ext>
                </a:extLst>
              </a:tr>
              <a:tr h="370840">
                <a:tc>
                  <a:txBody>
                    <a:bodyPr/>
                    <a:lstStyle/>
                    <a:p>
                      <a:pPr marL="714375" marR="0" lvl="0" indent="-714375" algn="l" defTabSz="914400" rtl="0" eaLnBrk="1" fontAlgn="auto" latinLnBrk="0" hangingPunct="1">
                        <a:lnSpc>
                          <a:spcPct val="100000"/>
                        </a:lnSpc>
                        <a:spcBef>
                          <a:spcPts val="0"/>
                        </a:spcBef>
                        <a:spcAft>
                          <a:spcPts val="0"/>
                        </a:spcAft>
                        <a:buClrTx/>
                        <a:buSzTx/>
                        <a:buFontTx/>
                        <a:buNone/>
                        <a:tabLst/>
                        <a:defRPr/>
                      </a:pPr>
                      <a:r>
                        <a:rPr lang="en-US" altLang="ja-JP" sz="1200" b="0" dirty="0">
                          <a:latin typeface="Calibri" panose="020F0502020204030204" pitchFamily="34" charset="0"/>
                          <a:ea typeface="Times New Roman" panose="02020603050405020304" pitchFamily="18" charset="0"/>
                          <a:cs typeface="Calibri" panose="020F0502020204030204" pitchFamily="34" charset="0"/>
                        </a:rPr>
                        <a:t>5.1.6.3.7.4. 	During the manoeuver to bringing the vehicle beside the road, the vehicle speed shall not exceed 10 km/h</a:t>
                      </a:r>
                      <a:r>
                        <a:rPr lang="en-US" altLang="ja-JP"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a:t>
                      </a:r>
                      <a:r>
                        <a:rPr lang="en-US" altLang="ja-JP" sz="1200" b="0" strike="sngStrike"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with a tolerance of +5km/h</a:t>
                      </a:r>
                      <a:r>
                        <a:rPr lang="en-US" altLang="ja-JP" sz="1200" b="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a:t>
                      </a:r>
                      <a:r>
                        <a:rPr lang="en-US" altLang="ja-JP" sz="1200" b="0" strike="sngStrike" dirty="0">
                          <a:solidFill>
                            <a:srgbClr val="FF0000"/>
                          </a:solidFill>
                          <a:latin typeface="Calibri" panose="020F0502020204030204" pitchFamily="34" charset="0"/>
                          <a:ea typeface="Times New Roman" panose="02020603050405020304" pitchFamily="18" charset="0"/>
                          <a:cs typeface="Calibri" panose="020F0502020204030204" pitchFamily="34" charset="0"/>
                        </a:rPr>
                        <a:t>]</a:t>
                      </a:r>
                      <a:endParaRPr lang="de-DE" sz="1200" b="0" kern="1200" dirty="0">
                        <a:solidFill>
                          <a:schemeClr val="dk1"/>
                        </a:solidFill>
                        <a:effectLst/>
                        <a:latin typeface="Calibri" panose="020F0502020204030204" pitchFamily="34" charset="0"/>
                        <a:ea typeface="+mn-ea"/>
                        <a:cs typeface="Calibri" panose="020F0502020204030204" pitchFamily="34" charset="0"/>
                      </a:endParaRPr>
                    </a:p>
                  </a:txBody>
                  <a:tcPr/>
                </a:tc>
                <a:tc>
                  <a:txBody>
                    <a:bodyPr/>
                    <a:lstStyle/>
                    <a:p>
                      <a:pPr marL="285750" indent="-285750">
                        <a:buFont typeface="Arial" panose="020B0604020202020204" pitchFamily="34" charset="0"/>
                        <a:buChar char="•"/>
                      </a:pPr>
                      <a:r>
                        <a:rPr lang="de-DE" sz="1200" kern="1200" baseline="0">
                          <a:solidFill>
                            <a:schemeClr val="dk1"/>
                          </a:solidFill>
                          <a:latin typeface="Calibri" panose="020F0502020204030204" pitchFamily="34" charset="0"/>
                          <a:ea typeface="+mn-ea"/>
                          <a:cs typeface="Calibri" panose="020F0502020204030204" pitchFamily="34" charset="0"/>
                        </a:rPr>
                        <a:t>Not </a:t>
                      </a:r>
                      <a:r>
                        <a:rPr lang="de-DE" sz="1200" kern="1200" baseline="0" dirty="0">
                          <a:solidFill>
                            <a:schemeClr val="dk1"/>
                          </a:solidFill>
                          <a:latin typeface="Calibri" panose="020F0502020204030204" pitchFamily="34" charset="0"/>
                          <a:ea typeface="+mn-ea"/>
                          <a:cs typeface="Calibri" panose="020F0502020204030204" pitchFamily="34" charset="0"/>
                        </a:rPr>
                        <a:t>accept tolerance of +5kph.</a:t>
                      </a:r>
                    </a:p>
                  </a:txBody>
                  <a:tcPr/>
                </a:tc>
                <a:tc>
                  <a:txBody>
                    <a:bodyPr/>
                    <a:lstStyle/>
                    <a:p>
                      <a:pPr marL="285750" indent="-285750">
                        <a:buFont typeface="Arial" panose="020B0604020202020204" pitchFamily="34" charset="0"/>
                        <a:buChar char="•"/>
                      </a:pPr>
                      <a:r>
                        <a:rPr lang="de-DE" sz="1200" dirty="0">
                          <a:latin typeface="Calibri" panose="020F0502020204030204" pitchFamily="34" charset="0"/>
                          <a:cs typeface="Calibri" panose="020F0502020204030204" pitchFamily="34" charset="0"/>
                        </a:rPr>
                        <a:t>We</a:t>
                      </a:r>
                      <a:r>
                        <a:rPr lang="de-DE" sz="1200" baseline="0" dirty="0">
                          <a:latin typeface="Calibri" panose="020F0502020204030204" pitchFamily="34" charset="0"/>
                          <a:cs typeface="Calibri" panose="020F0502020204030204" pitchFamily="34" charset="0"/>
                        </a:rPr>
                        <a:t> do not understand the </a:t>
                      </a:r>
                      <a:r>
                        <a:rPr lang="en-US" altLang="ja-JP" sz="1200" baseline="0" dirty="0" err="1">
                          <a:latin typeface="Calibri" panose="020F0502020204030204" pitchFamily="34" charset="0"/>
                          <a:cs typeface="Calibri" panose="020F0502020204030204" pitchFamily="34" charset="0"/>
                        </a:rPr>
                        <a:t>necesity</a:t>
                      </a:r>
                      <a:r>
                        <a:rPr lang="de-DE" sz="1200" baseline="0" dirty="0">
                          <a:latin typeface="Calibri" panose="020F0502020204030204" pitchFamily="34" charset="0"/>
                          <a:cs typeface="Calibri" panose="020F0502020204030204" pitchFamily="34" charset="0"/>
                        </a:rPr>
                        <a:t> of tolerance. 15kmp is too high to bring the vehicle besids roads.</a:t>
                      </a:r>
                      <a:endParaRPr lang="de-DE" sz="12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608087475"/>
                  </a:ext>
                </a:extLst>
              </a:tr>
            </a:tbl>
          </a:graphicData>
        </a:graphic>
      </p:graphicFrame>
      <p:sp>
        <p:nvSpPr>
          <p:cNvPr id="3" name="TextBox 2">
            <a:extLst>
              <a:ext uri="{FF2B5EF4-FFF2-40B4-BE49-F238E27FC236}">
                <a16:creationId xmlns:a16="http://schemas.microsoft.com/office/drawing/2014/main" id="{CBBE4A2A-EE47-4B2F-B409-6EEAF121C80B}"/>
              </a:ext>
            </a:extLst>
          </p:cNvPr>
          <p:cNvSpPr txBox="1"/>
          <p:nvPr/>
        </p:nvSpPr>
        <p:spPr>
          <a:xfrm>
            <a:off x="391885" y="60960"/>
            <a:ext cx="3039291" cy="261610"/>
          </a:xfrm>
          <a:prstGeom prst="rect">
            <a:avLst/>
          </a:prstGeom>
          <a:noFill/>
        </p:spPr>
        <p:txBody>
          <a:bodyPr wrap="square" rtlCol="0">
            <a:spAutoFit/>
          </a:bodyPr>
          <a:lstStyle/>
          <a:p>
            <a:r>
              <a:rPr lang="nl-BE" sz="1050" dirty="0">
                <a:solidFill>
                  <a:schemeClr val="bg1">
                    <a:lumMod val="50000"/>
                  </a:schemeClr>
                </a:solidFill>
              </a:rPr>
              <a:t>Submitted by the experts of Japan</a:t>
            </a:r>
            <a:endParaRPr lang="en-US" sz="1050" dirty="0">
              <a:solidFill>
                <a:schemeClr val="bg1">
                  <a:lumMod val="50000"/>
                </a:schemeClr>
              </a:solidFill>
            </a:endParaRPr>
          </a:p>
        </p:txBody>
      </p:sp>
      <p:sp>
        <p:nvSpPr>
          <p:cNvPr id="7" name="TextBox 6">
            <a:extLst>
              <a:ext uri="{FF2B5EF4-FFF2-40B4-BE49-F238E27FC236}">
                <a16:creationId xmlns:a16="http://schemas.microsoft.com/office/drawing/2014/main" id="{FBC2F5FE-E129-478F-BB43-A0D1850CF52B}"/>
              </a:ext>
            </a:extLst>
          </p:cNvPr>
          <p:cNvSpPr txBox="1"/>
          <p:nvPr/>
        </p:nvSpPr>
        <p:spPr>
          <a:xfrm>
            <a:off x="9176658" y="9061"/>
            <a:ext cx="3039291" cy="261610"/>
          </a:xfrm>
          <a:prstGeom prst="rect">
            <a:avLst/>
          </a:prstGeom>
          <a:noFill/>
        </p:spPr>
        <p:txBody>
          <a:bodyPr wrap="square" rtlCol="0">
            <a:spAutoFit/>
          </a:bodyPr>
          <a:lstStyle/>
          <a:p>
            <a:pPr algn="r"/>
            <a:r>
              <a:rPr lang="nl-BE" sz="1050" dirty="0">
                <a:solidFill>
                  <a:schemeClr val="bg1">
                    <a:lumMod val="50000"/>
                  </a:schemeClr>
                </a:solidFill>
              </a:rPr>
              <a:t>ADAS 04-06</a:t>
            </a:r>
            <a:endParaRPr lang="en-US" sz="1050" dirty="0">
              <a:solidFill>
                <a:schemeClr val="bg1">
                  <a:lumMod val="50000"/>
                </a:schemeClr>
              </a:solidFill>
            </a:endParaRPr>
          </a:p>
        </p:txBody>
      </p:sp>
    </p:spTree>
    <p:extLst>
      <p:ext uri="{BB962C8B-B14F-4D97-AF65-F5344CB8AC3E}">
        <p14:creationId xmlns:p14="http://schemas.microsoft.com/office/powerpoint/2010/main" val="3893767418"/>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160</TotalTime>
  <Words>406</Words>
  <Application>Microsoft Office PowerPoint</Application>
  <PresentationFormat>Widescreen</PresentationFormat>
  <Paragraphs>21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vt:lpstr>
      <vt:lpstr>PowerPoint Presentation</vt:lpstr>
    </vt:vector>
  </TitlesOfParts>
  <Company>Daimler AG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Kirschner, Tina (059)</dc:creator>
  <cp:lastModifiedBy>Marc Van Impe</cp:lastModifiedBy>
  <cp:revision>52</cp:revision>
  <cp:lastPrinted>2021-04-23T06:52:10Z</cp:lastPrinted>
  <dcterms:created xsi:type="dcterms:W3CDTF">2021-04-01T08:37:36Z</dcterms:created>
  <dcterms:modified xsi:type="dcterms:W3CDTF">2021-04-26T07:10:41Z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52d06e56-1756-4005-87f1-1edc72dd4bdf_Enabled">
    <vt:lpwstr>true</vt:lpwstr>
  </property>
  <property fmtid="{D5CDD505-2E9C-101B-9397-08002B2CF9AE}" pid="3" name="MSIP_Label_52d06e56-1756-4005-87f1-1edc72dd4bdf_SetDate">
    <vt:lpwstr>2021-04-23T06:09:38Z</vt:lpwstr>
  </property>
  <property fmtid="{D5CDD505-2E9C-101B-9397-08002B2CF9AE}" pid="4" name="MSIP_Label_52d06e56-1756-4005-87f1-1edc72dd4bdf_Method">
    <vt:lpwstr>Standard</vt:lpwstr>
  </property>
  <property fmtid="{D5CDD505-2E9C-101B-9397-08002B2CF9AE}" pid="5" name="MSIP_Label_52d06e56-1756-4005-87f1-1edc72dd4bdf_Name">
    <vt:lpwstr>General</vt:lpwstr>
  </property>
  <property fmtid="{D5CDD505-2E9C-101B-9397-08002B2CF9AE}" pid="6" name="MSIP_Label_52d06e56-1756-4005-87f1-1edc72dd4bdf_SiteId">
    <vt:lpwstr>9026c5f4-86d0-4b9f-bd39-b7d4d0fb4674</vt:lpwstr>
  </property>
  <property fmtid="{D5CDD505-2E9C-101B-9397-08002B2CF9AE}" pid="7" name="MSIP_Label_52d06e56-1756-4005-87f1-1edc72dd4bdf_ActionId">
    <vt:lpwstr>a2d709b4-73ff-4702-afcf-000089cce1c4</vt:lpwstr>
  </property>
  <property fmtid="{D5CDD505-2E9C-101B-9397-08002B2CF9AE}" pid="8" name="MSIP_Label_52d06e56-1756-4005-87f1-1edc72dd4bdf_ContentBits">
    <vt:lpwstr>0</vt:lpwstr>
  </property>
</Properties>
</file>