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8" r:id="rId5"/>
    <p:sldId id="261" r:id="rId6"/>
    <p:sldId id="260" r:id="rId7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24" autoAdjust="0"/>
    <p:restoredTop sz="94737" autoAdjust="0"/>
  </p:normalViewPr>
  <p:slideViewPr>
    <p:cSldViewPr>
      <p:cViewPr varScale="1">
        <p:scale>
          <a:sx n="114" d="100"/>
          <a:sy n="114" d="100"/>
        </p:scale>
        <p:origin x="168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zorz, Thomas" userId="ae07e13e-b70e-4917-8540-6166f9afcd94" providerId="ADAL" clId="{8FAF28DB-C72B-4BD9-8AB9-8DD1BD2D75FF}"/>
    <pc:docChg chg="custSel modSld">
      <pc:chgData name="Garczorz, Thomas" userId="ae07e13e-b70e-4917-8540-6166f9afcd94" providerId="ADAL" clId="{8FAF28DB-C72B-4BD9-8AB9-8DD1BD2D75FF}" dt="2021-05-07T10:32:58.461" v="118" actId="20577"/>
      <pc:docMkLst>
        <pc:docMk/>
      </pc:docMkLst>
      <pc:sldChg chg="modSp mod">
        <pc:chgData name="Garczorz, Thomas" userId="ae07e13e-b70e-4917-8540-6166f9afcd94" providerId="ADAL" clId="{8FAF28DB-C72B-4BD9-8AB9-8DD1BD2D75FF}" dt="2021-05-07T10:32:58.461" v="118" actId="20577"/>
        <pc:sldMkLst>
          <pc:docMk/>
          <pc:sldMk cId="2431796693" sldId="260"/>
        </pc:sldMkLst>
        <pc:spChg chg="mod">
          <ac:chgData name="Garczorz, Thomas" userId="ae07e13e-b70e-4917-8540-6166f9afcd94" providerId="ADAL" clId="{8FAF28DB-C72B-4BD9-8AB9-8DD1BD2D75FF}" dt="2021-05-07T10:32:58.461" v="118" actId="20577"/>
          <ac:spMkLst>
            <pc:docMk/>
            <pc:sldMk cId="2431796693" sldId="260"/>
            <ac:spMk id="3" creationId="{00000000-0000-0000-0000-000000000000}"/>
          </ac:spMkLst>
        </pc:spChg>
      </pc:sldChg>
      <pc:sldChg chg="modSp mod">
        <pc:chgData name="Garczorz, Thomas" userId="ae07e13e-b70e-4917-8540-6166f9afcd94" providerId="ADAL" clId="{8FAF28DB-C72B-4BD9-8AB9-8DD1BD2D75FF}" dt="2021-05-07T10:31:31.962" v="96" actId="20577"/>
        <pc:sldMkLst>
          <pc:docMk/>
          <pc:sldMk cId="3150654136" sldId="261"/>
        </pc:sldMkLst>
        <pc:spChg chg="mod">
          <ac:chgData name="Garczorz, Thomas" userId="ae07e13e-b70e-4917-8540-6166f9afcd94" providerId="ADAL" clId="{8FAF28DB-C72B-4BD9-8AB9-8DD1BD2D75FF}" dt="2021-05-07T10:31:31.962" v="96" actId="20577"/>
          <ac:spMkLst>
            <pc:docMk/>
            <pc:sldMk cId="3150654136" sldId="261"/>
            <ac:spMk id="64" creationId="{E09CCD50-D5BA-49EB-9590-E0BA3783265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07/05/2021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911424" y="1417638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GB" sz="2600" dirty="0"/>
              <a:t>Concept of proposed amendments to UN R79 as proposed by GRVA/2021/11: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338607"/>
            <a:ext cx="10972800" cy="1143000"/>
          </a:xfrm>
        </p:spPr>
        <p:txBody>
          <a:bodyPr/>
          <a:lstStyle/>
          <a:p>
            <a:r>
              <a:rPr lang="en-GB" dirty="0"/>
              <a:t>ACSF Cat. C for HCV</a:t>
            </a:r>
          </a:p>
        </p:txBody>
      </p:sp>
      <p:sp>
        <p:nvSpPr>
          <p:cNvPr id="4" name="Rechteck 3"/>
          <p:cNvSpPr/>
          <p:nvPr/>
        </p:nvSpPr>
        <p:spPr>
          <a:xfrm>
            <a:off x="911424" y="2308610"/>
            <a:ext cx="10117124" cy="50405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Amend Chapter 2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New definitions for the interface and data communication</a:t>
            </a:r>
          </a:p>
        </p:txBody>
      </p:sp>
      <p:sp>
        <p:nvSpPr>
          <p:cNvPr id="5" name="Rechteck 4"/>
          <p:cNvSpPr/>
          <p:nvPr/>
        </p:nvSpPr>
        <p:spPr>
          <a:xfrm>
            <a:off x="911424" y="2946794"/>
            <a:ext cx="10117124" cy="51394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Amend Chapter 5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New requirements specifying the interface </a:t>
            </a:r>
            <a:r>
              <a:rPr lang="en-GB">
                <a:solidFill>
                  <a:schemeClr val="tx1">
                    <a:lumMod val="95000"/>
                    <a:lumOff val="5000"/>
                  </a:schemeClr>
                </a:solidFill>
              </a:rPr>
              <a:t>and the detection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area</a:t>
            </a:r>
          </a:p>
        </p:txBody>
      </p:sp>
      <p:sp>
        <p:nvSpPr>
          <p:cNvPr id="6" name="Rechteck 5"/>
          <p:cNvSpPr/>
          <p:nvPr/>
        </p:nvSpPr>
        <p:spPr>
          <a:xfrm>
            <a:off x="910076" y="3604754"/>
            <a:ext cx="10117124" cy="50405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Amend Annex 1: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Add the types of possible combinations </a:t>
            </a:r>
          </a:p>
        </p:txBody>
      </p:sp>
      <p:sp>
        <p:nvSpPr>
          <p:cNvPr id="7" name="Rechteck 6"/>
          <p:cNvSpPr/>
          <p:nvPr/>
        </p:nvSpPr>
        <p:spPr>
          <a:xfrm>
            <a:off x="910076" y="4894752"/>
            <a:ext cx="4954760" cy="144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Annex 9*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„Compatibility between towing vehicles and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trailers with regard to data transmission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according to ISO 11992 for environmental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monitoring“</a:t>
            </a:r>
          </a:p>
        </p:txBody>
      </p:sp>
      <p:sp>
        <p:nvSpPr>
          <p:cNvPr id="12" name="Rechteck 11"/>
          <p:cNvSpPr/>
          <p:nvPr/>
        </p:nvSpPr>
        <p:spPr>
          <a:xfrm>
            <a:off x="6073788" y="4894752"/>
            <a:ext cx="4954760" cy="144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Annex10*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„Test method for evaluating the functional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compatibility of vehicles with electrical control</a:t>
            </a:r>
          </a:p>
          <a:p>
            <a:pPr algn="ctr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cables“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910076" y="6462827"/>
            <a:ext cx="4608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* similar to UN-R13/11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708D17C-1C0F-451F-8E27-402BBCA34734}"/>
              </a:ext>
            </a:extLst>
          </p:cNvPr>
          <p:cNvSpPr/>
          <p:nvPr/>
        </p:nvSpPr>
        <p:spPr>
          <a:xfrm>
            <a:off x="911424" y="4249753"/>
            <a:ext cx="10117124" cy="50405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Amend Annex 8: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Add new tests for towing vehicle and trailer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contenu 2">
            <a:extLst>
              <a:ext uri="{FF2B5EF4-FFF2-40B4-BE49-F238E27FC236}">
                <a16:creationId xmlns:a16="http://schemas.microsoft.com/office/drawing/2014/main" id="{E09CCD50-D5BA-49EB-9590-E0BA37832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GB" sz="2800" dirty="0"/>
              <a:t>Amend Annex 1 (Communication Sheet) to </a:t>
            </a:r>
            <a:r>
              <a:rPr lang="en-GB" sz="2800"/>
              <a:t>clearly show the </a:t>
            </a:r>
            <a:r>
              <a:rPr lang="en-GB" sz="2800" dirty="0"/>
              <a:t>possible combinations: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Types of possible combinations</a:t>
            </a:r>
            <a:endParaRPr lang="en-GB" dirty="0"/>
          </a:p>
        </p:txBody>
      </p:sp>
      <p:sp>
        <p:nvSpPr>
          <p:cNvPr id="40" name="Pfeil: nach unten 39">
            <a:extLst>
              <a:ext uri="{FF2B5EF4-FFF2-40B4-BE49-F238E27FC236}">
                <a16:creationId xmlns:a16="http://schemas.microsoft.com/office/drawing/2014/main" id="{14AFBD5D-A530-4CCF-A4FE-0566A3D22FD9}"/>
              </a:ext>
            </a:extLst>
          </p:cNvPr>
          <p:cNvSpPr/>
          <p:nvPr/>
        </p:nvSpPr>
        <p:spPr>
          <a:xfrm>
            <a:off x="7406640" y="7907674"/>
            <a:ext cx="47625" cy="219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41" name="Pfeil: nach unten 40">
            <a:extLst>
              <a:ext uri="{FF2B5EF4-FFF2-40B4-BE49-F238E27FC236}">
                <a16:creationId xmlns:a16="http://schemas.microsoft.com/office/drawing/2014/main" id="{66908EA4-9628-4267-A38F-981EAA2D989A}"/>
              </a:ext>
            </a:extLst>
          </p:cNvPr>
          <p:cNvSpPr/>
          <p:nvPr/>
        </p:nvSpPr>
        <p:spPr>
          <a:xfrm>
            <a:off x="5505450" y="7896879"/>
            <a:ext cx="47625" cy="219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42" name="Pfeil: nach unten 41">
            <a:extLst>
              <a:ext uri="{FF2B5EF4-FFF2-40B4-BE49-F238E27FC236}">
                <a16:creationId xmlns:a16="http://schemas.microsoft.com/office/drawing/2014/main" id="{0D923B76-FD49-4378-B186-8AB80D236BC6}"/>
              </a:ext>
            </a:extLst>
          </p:cNvPr>
          <p:cNvSpPr/>
          <p:nvPr/>
        </p:nvSpPr>
        <p:spPr>
          <a:xfrm>
            <a:off x="3648075" y="7906404"/>
            <a:ext cx="47625" cy="219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43" name="Pfeil: nach unten 42">
            <a:extLst>
              <a:ext uri="{FF2B5EF4-FFF2-40B4-BE49-F238E27FC236}">
                <a16:creationId xmlns:a16="http://schemas.microsoft.com/office/drawing/2014/main" id="{B1D4AB30-362B-4B0C-84DE-376F88C87A68}"/>
              </a:ext>
            </a:extLst>
          </p:cNvPr>
          <p:cNvSpPr/>
          <p:nvPr/>
        </p:nvSpPr>
        <p:spPr>
          <a:xfrm>
            <a:off x="1685925" y="7896244"/>
            <a:ext cx="47625" cy="219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8658C13-6ACC-46CD-8BC2-6AD15761F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4103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2A4FF1C-F3D0-4472-943C-7F2779312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de-DE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9">
            <a:extLst>
              <a:ext uri="{FF2B5EF4-FFF2-40B4-BE49-F238E27FC236}">
                <a16:creationId xmlns:a16="http://schemas.microsoft.com/office/drawing/2014/main" id="{1175FEC7-BAA8-4245-9A12-EEF7B2BAC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0">
            <a:extLst>
              <a:ext uri="{FF2B5EF4-FFF2-40B4-BE49-F238E27FC236}">
                <a16:creationId xmlns:a16="http://schemas.microsoft.com/office/drawing/2014/main" id="{BCE98C1F-EA4F-484B-8472-5E88EB00F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982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7D049C8B-E4A5-4A48-9226-4AF2475D04D8}"/>
              </a:ext>
            </a:extLst>
          </p:cNvPr>
          <p:cNvGrpSpPr/>
          <p:nvPr/>
        </p:nvGrpSpPr>
        <p:grpSpPr>
          <a:xfrm>
            <a:off x="911424" y="3173739"/>
            <a:ext cx="10369152" cy="2088232"/>
            <a:chOff x="1862419" y="3979424"/>
            <a:chExt cx="8164802" cy="1086462"/>
          </a:xfrm>
        </p:grpSpPr>
        <p:sp>
          <p:nvSpPr>
            <p:cNvPr id="36" name="Textfeld 3">
              <a:extLst>
                <a:ext uri="{FF2B5EF4-FFF2-40B4-BE49-F238E27FC236}">
                  <a16:creationId xmlns:a16="http://schemas.microsoft.com/office/drawing/2014/main" id="{43153DFC-F9D3-4F19-81D8-5EA3D13F5B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31746" y="3979424"/>
              <a:ext cx="1895475" cy="25876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Towing vehicle without sensors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Text Box 37">
              <a:extLst>
                <a:ext uri="{FF2B5EF4-FFF2-40B4-BE49-F238E27FC236}">
                  <a16:creationId xmlns:a16="http://schemas.microsoft.com/office/drawing/2014/main" id="{7BE4E38B-8E4E-4274-915C-17FB2A879D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1971" y="3979424"/>
              <a:ext cx="1809750" cy="25876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Towing vehicle with sensors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44">
              <a:extLst>
                <a:ext uri="{FF2B5EF4-FFF2-40B4-BE49-F238E27FC236}">
                  <a16:creationId xmlns:a16="http://schemas.microsoft.com/office/drawing/2014/main" id="{E7CACBE8-CBA0-4E53-AFDD-ED2A1B2AC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195" y="3979424"/>
              <a:ext cx="1809750" cy="2587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Towing vehicle with sensors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38">
              <a:extLst>
                <a:ext uri="{FF2B5EF4-FFF2-40B4-BE49-F238E27FC236}">
                  <a16:creationId xmlns:a16="http://schemas.microsoft.com/office/drawing/2014/main" id="{816029F5-DF65-454C-822B-C64CFFCEA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2419" y="3979424"/>
              <a:ext cx="1809750" cy="2587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Towing vehicle with sensors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Textfeld 6">
              <a:extLst>
                <a:ext uri="{FF2B5EF4-FFF2-40B4-BE49-F238E27FC236}">
                  <a16:creationId xmlns:a16="http://schemas.microsoft.com/office/drawing/2014/main" id="{76F5CDBE-ED1E-4EA3-9448-5D2E68EC17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9851" y="4653136"/>
              <a:ext cx="1214438" cy="4127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Trailer </a:t>
              </a:r>
              <a:r>
                <a:rPr kumimoji="0" lang="de-DE" altLang="de-DE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without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 </a:t>
              </a:r>
              <a:r>
                <a:rPr kumimoji="0" lang="de-DE" altLang="de-DE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sensors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 (7.x.2)</a:t>
              </a:r>
              <a:endParaRPr kumimoji="0" lang="de-DE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Textfeld 6">
              <a:extLst>
                <a:ext uri="{FF2B5EF4-FFF2-40B4-BE49-F238E27FC236}">
                  <a16:creationId xmlns:a16="http://schemas.microsoft.com/office/drawing/2014/main" id="{B8A9B5E1-1557-4BC7-9A5C-B6377118E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075" y="4653136"/>
              <a:ext cx="1214438" cy="4127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No</a:t>
              </a:r>
              <a:r>
                <a:rPr kumimoji="0" lang="de-DE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 Trailer (7.x.1)</a:t>
              </a:r>
              <a:endParaRPr kumimoji="0" lang="de-DE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Textfeld 6">
              <a:extLst>
                <a:ext uri="{FF2B5EF4-FFF2-40B4-BE49-F238E27FC236}">
                  <a16:creationId xmlns:a16="http://schemas.microsoft.com/office/drawing/2014/main" id="{B2B9DB4D-11FA-4E00-BDF8-C447F13094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9627" y="4653136"/>
              <a:ext cx="1214438" cy="4127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Trailer with sensors (7.x.3. and 8.x.)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Textfeld 6">
              <a:extLst>
                <a:ext uri="{FF2B5EF4-FFF2-40B4-BE49-F238E27FC236}">
                  <a16:creationId xmlns:a16="http://schemas.microsoft.com/office/drawing/2014/main" id="{99A65440-8302-451B-A805-4665FE5B41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72264" y="4653136"/>
              <a:ext cx="1214438" cy="4127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de-DE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Trailer with sensors (7.x.4. and 8.x.)</a:t>
              </a:r>
              <a:endParaRPr kumimoji="0" lang="en-US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58" name="Gerade Verbindung mit Pfeil 57">
              <a:extLst>
                <a:ext uri="{FF2B5EF4-FFF2-40B4-BE49-F238E27FC236}">
                  <a16:creationId xmlns:a16="http://schemas.microsoft.com/office/drawing/2014/main" id="{C8457253-A0E9-41EA-B3D3-BDA689CC02D3}"/>
                </a:ext>
              </a:extLst>
            </p:cNvPr>
            <p:cNvCxnSpPr>
              <a:cxnSpLocks/>
            </p:cNvCxnSpPr>
            <p:nvPr/>
          </p:nvCxnSpPr>
          <p:spPr>
            <a:xfrm>
              <a:off x="2759185" y="4293096"/>
              <a:ext cx="0" cy="216024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mit Pfeil 59">
              <a:extLst>
                <a:ext uri="{FF2B5EF4-FFF2-40B4-BE49-F238E27FC236}">
                  <a16:creationId xmlns:a16="http://schemas.microsoft.com/office/drawing/2014/main" id="{0BD5F14F-6DDC-4DB3-8EE5-FD57177960BB}"/>
                </a:ext>
              </a:extLst>
            </p:cNvPr>
            <p:cNvCxnSpPr>
              <a:cxnSpLocks/>
            </p:cNvCxnSpPr>
            <p:nvPr/>
          </p:nvCxnSpPr>
          <p:spPr>
            <a:xfrm>
              <a:off x="4857070" y="4293096"/>
              <a:ext cx="0" cy="216024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72E0D307-FE26-4DA0-A0CC-7574778E3B6B}"/>
                </a:ext>
              </a:extLst>
            </p:cNvPr>
            <p:cNvCxnSpPr>
              <a:cxnSpLocks/>
            </p:cNvCxnSpPr>
            <p:nvPr/>
          </p:nvCxnSpPr>
          <p:spPr>
            <a:xfrm>
              <a:off x="6946846" y="4293096"/>
              <a:ext cx="0" cy="216024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mit Pfeil 61">
              <a:extLst>
                <a:ext uri="{FF2B5EF4-FFF2-40B4-BE49-F238E27FC236}">
                  <a16:creationId xmlns:a16="http://schemas.microsoft.com/office/drawing/2014/main" id="{6971F40F-A6E6-4762-AD0D-E33AC1886801}"/>
                </a:ext>
              </a:extLst>
            </p:cNvPr>
            <p:cNvCxnSpPr>
              <a:cxnSpLocks/>
            </p:cNvCxnSpPr>
            <p:nvPr/>
          </p:nvCxnSpPr>
          <p:spPr>
            <a:xfrm>
              <a:off x="9079483" y="4293096"/>
              <a:ext cx="0" cy="216024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0654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Invitation to send feedback to industry</a:t>
            </a:r>
          </a:p>
          <a:p>
            <a:r>
              <a:rPr lang="en-GB" sz="2800" dirty="0"/>
              <a:t>Industry will prepare an update of GRVA/2021/11 by an informal document until July/2021</a:t>
            </a:r>
          </a:p>
          <a:p>
            <a:r>
              <a:rPr lang="en-GB" sz="2800" dirty="0"/>
              <a:t>Workshop planed to have a detailed discussion on the basis </a:t>
            </a:r>
            <a:r>
              <a:rPr lang="en-GB" sz="2800"/>
              <a:t>of the updated </a:t>
            </a:r>
            <a:r>
              <a:rPr lang="en-GB" sz="2800" dirty="0"/>
              <a:t>proposal prior to GRVA September 2021 session </a:t>
            </a:r>
          </a:p>
          <a:p>
            <a:r>
              <a:rPr lang="en-GB" sz="2800" dirty="0"/>
              <a:t>Aim to send a final proposal to GRVA September 2021 session </a:t>
            </a:r>
          </a:p>
        </p:txBody>
      </p:sp>
    </p:spTree>
    <p:extLst>
      <p:ext uri="{BB962C8B-B14F-4D97-AF65-F5344CB8AC3E}">
        <p14:creationId xmlns:p14="http://schemas.microsoft.com/office/powerpoint/2010/main" val="2431796693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3B64F82E7098488BA699CD80F6C817" ma:contentTypeVersion="12" ma:contentTypeDescription="Create a new document." ma:contentTypeScope="" ma:versionID="277ebf662d848dea0c34255404869c57">
  <xsd:schema xmlns:xsd="http://www.w3.org/2001/XMLSchema" xmlns:xs="http://www.w3.org/2001/XMLSchema" xmlns:p="http://schemas.microsoft.com/office/2006/metadata/properties" xmlns:ns2="beab5909-2256-4ef5-9bfe-179cc9eb78a8" xmlns:ns3="a2803eea-376f-4b0d-b851-13f11d2e39ae" targetNamespace="http://schemas.microsoft.com/office/2006/metadata/properties" ma:root="true" ma:fieldsID="1898f4346036b0565a083ebaf0c905c5" ns2:_="" ns3:_="">
    <xsd:import namespace="beab5909-2256-4ef5-9bfe-179cc9eb78a8"/>
    <xsd:import namespace="a2803eea-376f-4b0d-b851-13f11d2e39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ab5909-2256-4ef5-9bfe-179cc9eb78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03eea-376f-4b0d-b851-13f11d2e39a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120882-89CE-43E2-864B-6BD81CB7D18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1D37819-8DD3-4E1A-8EAD-6E8A14FDB1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ab5909-2256-4ef5-9bfe-179cc9eb78a8"/>
    <ds:schemaRef ds:uri="a2803eea-376f-4b0d-b851-13f11d2e39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DE3D92-756F-4F48-A90C-9B9BF30D4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(16_9)</Template>
  <TotalTime>0</TotalTime>
  <Words>253</Words>
  <Application>Microsoft Office PowerPoint</Application>
  <PresentationFormat>Breitbild</PresentationFormat>
  <Paragraphs>33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Courier New</vt:lpstr>
      <vt:lpstr>Times New Roman</vt:lpstr>
      <vt:lpstr>Wingdings</vt:lpstr>
      <vt:lpstr>Masque présentation OICA</vt:lpstr>
      <vt:lpstr>ACSF Cat. C for HCV</vt:lpstr>
      <vt:lpstr>Types of possible combinations</vt:lpstr>
      <vt:lpstr>Next steps</vt:lpstr>
    </vt:vector>
  </TitlesOfParts>
  <Company>Daimler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Rieg, Andreas (019)</dc:creator>
  <cp:lastModifiedBy>Garczorz, Thomas</cp:lastModifiedBy>
  <cp:revision>41</cp:revision>
  <dcterms:created xsi:type="dcterms:W3CDTF">2019-06-07T09:24:16Z</dcterms:created>
  <dcterms:modified xsi:type="dcterms:W3CDTF">2021-05-07T10:33:00Z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0x0101004B3B64F82E7098488BA699CD80F6C817</vt:lpwstr>
  </property>
</Properties>
</file>