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15"/>
  </p:notesMasterIdLst>
  <p:sldIdLst>
    <p:sldId id="260" r:id="rId5"/>
    <p:sldId id="257" r:id="rId6"/>
    <p:sldId id="258" r:id="rId7"/>
    <p:sldId id="259" r:id="rId8"/>
    <p:sldId id="261" r:id="rId9"/>
    <p:sldId id="264" r:id="rId10"/>
    <p:sldId id="265" r:id="rId11"/>
    <p:sldId id="263" r:id="rId12"/>
    <p:sldId id="266" r:id="rId13"/>
    <p:sldId id="267" r:id="rId14"/>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agner, Michael05" initials="WM" lastIdx="1" clrIdx="0">
    <p:extLst>
      <p:ext uri="{19B8F6BF-5375-455C-9EA6-DF929625EA0E}">
        <p15:presenceInfo xmlns:p15="http://schemas.microsoft.com/office/powerpoint/2012/main" userId="S::uidd7625@contiwan.com::4c7b5414-8b39-47c9-a21d-4c30f9a3a0f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0" d="100"/>
          <a:sy n="110" d="100"/>
        </p:scale>
        <p:origin x="49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5-03T14:28:41.148" idx="1">
    <p:pos x="5693" y="1416"/>
    <p:text>FYI: accdidents with personal damage through a rear-end after LC to the right account for 0,34% of all accidents with personal injury.</p:text>
    <p:extLst>
      <p:ext uri="{C676402C-5697-4E1C-873F-D02D1690AC5C}">
        <p15:threadingInfo xmlns:p15="http://schemas.microsoft.com/office/powerpoint/2012/main" timeZoneBias="-12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64B3A0A-009D-4C59-9D24-D906CDC8267D}" type="datetimeFigureOut">
              <a:rPr lang="de-DE" smtClean="0"/>
              <a:t>11.05.2021</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AC608E3-A8D7-454A-988F-EF40CC02978A}" type="slidenum">
              <a:rPr lang="de-DE" smtClean="0"/>
              <a:t>‹#›</a:t>
            </a:fld>
            <a:endParaRPr lang="de-DE"/>
          </a:p>
        </p:txBody>
      </p:sp>
    </p:spTree>
    <p:extLst>
      <p:ext uri="{BB962C8B-B14F-4D97-AF65-F5344CB8AC3E}">
        <p14:creationId xmlns:p14="http://schemas.microsoft.com/office/powerpoint/2010/main" val="1268018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64046662-2DD8-40A8-BE51-B5F528E30459}" type="datetime1">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7542787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0CBE35E6-D86D-4F3B-B84E-5653E50D0CF1}" type="datetime1">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5336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90262847-32D9-466E-850F-509A1958978B}" type="datetime1">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170746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DA530F3-633C-4546-8518-06C78ADF7DA6}" type="datetime1">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4148889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Formatvorlagen des Textmasters bearbeiten</a:t>
            </a:r>
          </a:p>
        </p:txBody>
      </p:sp>
      <p:sp>
        <p:nvSpPr>
          <p:cNvPr id="4" name="Datumsplatzhalter 3"/>
          <p:cNvSpPr>
            <a:spLocks noGrp="1"/>
          </p:cNvSpPr>
          <p:nvPr>
            <p:ph type="dt" sz="half" idx="10"/>
          </p:nvPr>
        </p:nvSpPr>
        <p:spPr/>
        <p:txBody>
          <a:bodyPr/>
          <a:lstStyle/>
          <a:p>
            <a:fld id="{6E765054-77DE-49E2-889A-178C6D88CB38}" type="datetime1">
              <a:rPr lang="de-DE" smtClean="0"/>
              <a:t>11.05.2021</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0123077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838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6172200" y="1825625"/>
            <a:ext cx="5181600" cy="435133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969B0678-9074-474D-A2F4-43DE1CBAC801}" type="datetime1">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842896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Inhaltsplatzhalter 3"/>
          <p:cNvSpPr>
            <a:spLocks noGrp="1"/>
          </p:cNvSpPr>
          <p:nvPr>
            <p:ph sz="half" idx="2"/>
          </p:nvPr>
        </p:nvSpPr>
        <p:spPr>
          <a:xfrm>
            <a:off x="839788" y="2505075"/>
            <a:ext cx="5157787"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6686D81A-57A8-4DB0-888C-E9098CD8F264}" type="datetime1">
              <a:rPr lang="de-DE" smtClean="0"/>
              <a:t>11.05.2021</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19129789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A5F729A3-3989-4E56-972E-914D974E782B}" type="datetime1">
              <a:rPr lang="de-DE" smtClean="0"/>
              <a:t>11.05.2021</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1002955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AE3461DC-D776-47BE-90C5-0A40272D1B2D}" type="datetime1">
              <a:rPr lang="de-DE" smtClean="0"/>
              <a:t>11.05.2021</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1793861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30090262-9F57-4A9E-A2AF-D46304DB3766}" type="datetime1">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3049931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Formatvorlagen des Textmasters bearbeiten</a:t>
            </a:r>
          </a:p>
        </p:txBody>
      </p:sp>
      <p:sp>
        <p:nvSpPr>
          <p:cNvPr id="5" name="Datumsplatzhalter 4"/>
          <p:cNvSpPr>
            <a:spLocks noGrp="1"/>
          </p:cNvSpPr>
          <p:nvPr>
            <p:ph type="dt" sz="half" idx="10"/>
          </p:nvPr>
        </p:nvSpPr>
        <p:spPr/>
        <p:txBody>
          <a:bodyPr/>
          <a:lstStyle/>
          <a:p>
            <a:fld id="{55E9DB10-BCF8-4361-BC14-7417188A4E88}" type="datetime1">
              <a:rPr lang="de-DE" smtClean="0"/>
              <a:t>11.05.2021</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7E42539C-CDA1-4404-8331-27A664B14CCD}" type="slidenum">
              <a:rPr lang="de-DE" smtClean="0"/>
              <a:t>‹#›</a:t>
            </a:fld>
            <a:endParaRPr lang="de-DE"/>
          </a:p>
        </p:txBody>
      </p:sp>
    </p:spTree>
    <p:extLst>
      <p:ext uri="{BB962C8B-B14F-4D97-AF65-F5344CB8AC3E}">
        <p14:creationId xmlns:p14="http://schemas.microsoft.com/office/powerpoint/2010/main" val="22879085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D96F0-233A-4FBE-8838-F30F42A4C2F9}" type="datetime1">
              <a:rPr lang="de-DE" smtClean="0"/>
              <a:t>11.05.2021</a:t>
            </a:fld>
            <a:endParaRPr lang="de-DE"/>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42539C-CDA1-4404-8331-27A664B14CCD}" type="slidenum">
              <a:rPr lang="de-DE" smtClean="0"/>
              <a:t>‹#›</a:t>
            </a:fld>
            <a:endParaRPr lang="de-DE"/>
          </a:p>
        </p:txBody>
      </p:sp>
    </p:spTree>
    <p:extLst>
      <p:ext uri="{BB962C8B-B14F-4D97-AF65-F5344CB8AC3E}">
        <p14:creationId xmlns:p14="http://schemas.microsoft.com/office/powerpoint/2010/main" val="28094475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24274" y="1690884"/>
            <a:ext cx="5104153" cy="2606867"/>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de-DE" sz="3200" b="0" i="0" u="none" strike="noStrike" kern="1200" cap="none" spc="0" normalizeH="0" baseline="0" noProof="0" dirty="0">
                <a:ln>
                  <a:noFill/>
                </a:ln>
                <a:solidFill>
                  <a:prstClr val="black"/>
                </a:solidFill>
                <a:effectLst/>
                <a:uLnTx/>
                <a:uFillTx/>
                <a:latin typeface="Calibri" panose="020F0502020204030204"/>
                <a:ea typeface="+mn-ea"/>
                <a:cs typeface="+mn-cs"/>
              </a:rPr>
              <a:t>Compilation document </a:t>
            </a:r>
          </a:p>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3200" b="0" i="0" u="none" strike="noStrike" kern="1200" cap="none" spc="0" normalizeH="0" baseline="0" noProof="0" dirty="0">
                <a:ln>
                  <a:noFill/>
                </a:ln>
                <a:solidFill>
                  <a:prstClr val="black"/>
                </a:solidFill>
                <a:effectLst/>
                <a:uLnTx/>
                <a:uFillTx/>
                <a:latin typeface="Calibri" panose="020F0502020204030204"/>
                <a:ea typeface="+mn-ea"/>
                <a:cs typeface="+mn-cs"/>
              </a:rPr>
              <a:t>ADAS 04-18</a:t>
            </a:r>
          </a:p>
          <a:p>
            <a:pPr marL="0" marR="0" lvl="0" indent="0" algn="ctr" defTabSz="914400" rtl="0" eaLnBrk="1" fontAlgn="auto" latinLnBrk="0" hangingPunct="1">
              <a:lnSpc>
                <a:spcPct val="120000"/>
              </a:lnSpc>
              <a:spcBef>
                <a:spcPts val="0"/>
              </a:spcBef>
              <a:spcAft>
                <a:spcPts val="60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of</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3600" b="1" i="0" u="none" strike="noStrike" kern="1200" cap="none" spc="0" normalizeH="0" baseline="0" noProof="0" dirty="0">
                <a:ln>
                  <a:noFill/>
                </a:ln>
                <a:solidFill>
                  <a:prstClr val="black"/>
                </a:solidFill>
                <a:effectLst/>
                <a:uLnTx/>
                <a:uFillTx/>
                <a:latin typeface="Calibri" panose="020F0502020204030204"/>
                <a:ea typeface="+mn-ea"/>
                <a:cs typeface="+mn-cs"/>
              </a:rPr>
              <a:t>ADAS Use Cases</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2400" dirty="0">
                <a:solidFill>
                  <a:prstClr val="black"/>
                </a:solidFill>
                <a:latin typeface="Calibri" panose="020F0502020204030204"/>
              </a:rPr>
              <a:t>(combining ADAS 04-14 &amp; ADAS 03-13)</a:t>
            </a:r>
            <a:endParaRPr kumimoji="0" lang="de-DE" sz="320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Foliennummernplatzhalter 2"/>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528FA95-BD48-44A3-8FD1-EC503AF0B42B}" type="slidenum">
              <a:rPr kumimoji="0" lang="de-DE"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de-DE"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34410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Extended valet/RCP</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The vehicle is commanded to find a parking space/comes to the driver from its parked position</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Parking lots</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dirty="0">
                <a:solidFill>
                  <a:schemeClr val="tx1"/>
                </a:solidFill>
              </a:rPr>
              <a:t>Speed: </a:t>
            </a:r>
          </a:p>
          <a:p>
            <a:r>
              <a:rPr lang="en-US" sz="1400" dirty="0">
                <a:solidFill>
                  <a:schemeClr val="tx1"/>
                </a:solidFill>
              </a:rPr>
              <a:t>&lt; [10]km/h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7418718"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Tasks </a:t>
            </a:r>
            <a:r>
              <a:rPr lang="de-DE" sz="1400" dirty="0">
                <a:solidFill>
                  <a:schemeClr val="tx1"/>
                </a:solidFill>
              </a:rPr>
              <a:t>(in </a:t>
            </a:r>
            <a:r>
              <a:rPr lang="de-DE" sz="1400" dirty="0" err="1">
                <a:solidFill>
                  <a:schemeClr val="tx1"/>
                </a:solidFill>
              </a:rPr>
              <a:t>that</a:t>
            </a:r>
            <a:r>
              <a:rPr lang="de-DE" sz="1400" dirty="0">
                <a:solidFill>
                  <a:schemeClr val="tx1"/>
                </a:solidFill>
              </a:rPr>
              <a:t> </a:t>
            </a:r>
            <a:r>
              <a:rPr lang="de-DE" sz="1400" dirty="0" err="1">
                <a:solidFill>
                  <a:schemeClr val="tx1"/>
                </a:solidFill>
              </a:rPr>
              <a:t>scenario</a:t>
            </a:r>
            <a:r>
              <a:rPr lang="de-DE" sz="1400" dirty="0">
                <a:solidFill>
                  <a:schemeClr val="tx1"/>
                </a:solidFill>
              </a:rPr>
              <a:t>, </a:t>
            </a:r>
            <a:r>
              <a:rPr lang="de-DE" sz="1400" dirty="0" err="1">
                <a:solidFill>
                  <a:schemeClr val="tx1"/>
                </a:solidFill>
              </a:rPr>
              <a:t>regardless</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who</a:t>
            </a:r>
            <a:r>
              <a:rPr lang="de-DE" sz="1400" dirty="0">
                <a:solidFill>
                  <a:schemeClr val="tx1"/>
                </a:solidFill>
              </a:rPr>
              <a:t> (</a:t>
            </a:r>
            <a:r>
              <a:rPr lang="de-DE" sz="1400" dirty="0" err="1">
                <a:solidFill>
                  <a:schemeClr val="tx1"/>
                </a:solidFill>
              </a:rPr>
              <a:t>system</a:t>
            </a:r>
            <a:r>
              <a:rPr lang="de-DE" sz="1400" dirty="0">
                <a:solidFill>
                  <a:schemeClr val="tx1"/>
                </a:solidFill>
              </a:rPr>
              <a:t>/</a:t>
            </a:r>
            <a:r>
              <a:rPr lang="de-DE" sz="1400" dirty="0" err="1">
                <a:solidFill>
                  <a:schemeClr val="tx1"/>
                </a:solidFill>
              </a:rPr>
              <a:t>driver</a:t>
            </a:r>
            <a:r>
              <a:rPr lang="de-DE" sz="1400" dirty="0">
                <a:solidFill>
                  <a:schemeClr val="tx1"/>
                </a:solidFill>
              </a:rPr>
              <a:t>) </a:t>
            </a:r>
            <a:r>
              <a:rPr lang="de-DE" sz="1400" dirty="0" err="1">
                <a:solidFill>
                  <a:schemeClr val="tx1"/>
                </a:solidFill>
              </a:rPr>
              <a:t>performs</a:t>
            </a:r>
            <a:r>
              <a:rPr lang="de-DE" sz="1400" dirty="0">
                <a:solidFill>
                  <a:schemeClr val="tx1"/>
                </a:solidFill>
              </a:rPr>
              <a:t> </a:t>
            </a:r>
            <a:r>
              <a:rPr lang="de-DE" sz="1400" dirty="0" err="1">
                <a:solidFill>
                  <a:schemeClr val="tx1"/>
                </a:solidFill>
              </a:rPr>
              <a:t>them</a:t>
            </a:r>
            <a:r>
              <a:rPr lang="de-DE" sz="1400" dirty="0">
                <a:solidFill>
                  <a:schemeClr val="tx1"/>
                </a:solidFill>
              </a:rPr>
              <a:t>)</a:t>
            </a:r>
          </a:p>
          <a:p>
            <a:endParaRPr lang="de-DE" sz="1400" b="1" dirty="0">
              <a:solidFill>
                <a:schemeClr val="tx1"/>
              </a:solidFill>
            </a:endParaRPr>
          </a:p>
          <a:p>
            <a:pPr marL="285750" indent="-285750">
              <a:buFont typeface="Arial" panose="020B0604020202020204" pitchFamily="34" charset="0"/>
              <a:buChar char="•"/>
            </a:pPr>
            <a:r>
              <a:rPr lang="de-DE" sz="1400" dirty="0">
                <a:solidFill>
                  <a:schemeClr val="tx1"/>
                </a:solidFill>
              </a:rPr>
              <a:t>Search and identify an appropriate parking space</a:t>
            </a:r>
          </a:p>
          <a:p>
            <a:pPr marL="285750" indent="-285750">
              <a:buFont typeface="Arial" panose="020B0604020202020204" pitchFamily="34" charset="0"/>
              <a:buChar char="•"/>
            </a:pPr>
            <a:r>
              <a:rPr lang="de-DE" sz="1400" dirty="0">
                <a:solidFill>
                  <a:schemeClr val="tx1"/>
                </a:solidFill>
              </a:rPr>
              <a:t>Drive to target or driver‘s position, appropriately indicate intent to environment</a:t>
            </a:r>
          </a:p>
          <a:p>
            <a:pPr marL="285750" indent="-285750">
              <a:buFont typeface="Arial" panose="020B0604020202020204" pitchFamily="34" charset="0"/>
              <a:buChar char="•"/>
            </a:pPr>
            <a:r>
              <a:rPr lang="de-DE" sz="1400" dirty="0">
                <a:solidFill>
                  <a:schemeClr val="tx1"/>
                </a:solidFill>
              </a:rPr>
              <a:t>Detect nearby vehicles, VRUs &amp; objects, yield/stop/avoid where appropriate</a:t>
            </a:r>
          </a:p>
          <a:p>
            <a:pPr marL="285750" indent="-285750">
              <a:buFont typeface="Arial" panose="020B0604020202020204" pitchFamily="34" charset="0"/>
              <a:buChar char="•"/>
            </a:pPr>
            <a:r>
              <a:rPr lang="de-DE" sz="1400" dirty="0">
                <a:solidFill>
                  <a:schemeClr val="tx1"/>
                </a:solidFill>
              </a:rPr>
              <a:t>Provide information to driver about intent, detection and manoeuvring through an external device</a:t>
            </a:r>
          </a:p>
        </p:txBody>
      </p:sp>
      <p:sp>
        <p:nvSpPr>
          <p:cNvPr id="16" name="Rechteck 15"/>
          <p:cNvSpPr/>
          <p:nvPr/>
        </p:nvSpPr>
        <p:spPr>
          <a:xfrm>
            <a:off x="4433977" y="2740323"/>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adapts vehicle speed and performs parking manoeuvre appropiately</a:t>
            </a:r>
          </a:p>
          <a:p>
            <a:pPr marL="715963" indent="-173038">
              <a:buFont typeface="Arial" panose="020B0604020202020204" pitchFamily="34" charset="0"/>
              <a:buChar char="•"/>
            </a:pPr>
            <a:r>
              <a:rPr lang="de-DE" sz="1200" dirty="0">
                <a:solidFill>
                  <a:schemeClr val="tx1"/>
                </a:solidFill>
              </a:rPr>
              <a:t>System externally indicates manoeuvre intent</a:t>
            </a:r>
          </a:p>
          <a:p>
            <a:pPr marL="715963" indent="-173038">
              <a:buFont typeface="Arial" panose="020B0604020202020204" pitchFamily="34" charset="0"/>
              <a:buChar char="•"/>
            </a:pPr>
            <a:r>
              <a:rPr lang="de-DE" sz="1200" dirty="0">
                <a:solidFill>
                  <a:schemeClr val="tx1"/>
                </a:solidFill>
              </a:rPr>
              <a:t>System detects and yields for VRUs/vehicles if required</a:t>
            </a:r>
          </a:p>
          <a:p>
            <a:pPr marL="715963" indent="-173038">
              <a:buFont typeface="Arial" panose="020B0604020202020204" pitchFamily="34" charset="0"/>
              <a:buChar char="•"/>
            </a:pPr>
            <a:r>
              <a:rPr lang="de-DE" sz="1200" dirty="0">
                <a:solidFill>
                  <a:schemeClr val="tx1"/>
                </a:solidFill>
              </a:rPr>
              <a:t>System plans appropriate trajectory and manoeuvres using longitudinal &amp; lateral control</a:t>
            </a:r>
          </a:p>
        </p:txBody>
      </p:sp>
      <p:sp>
        <p:nvSpPr>
          <p:cNvPr id="17" name="Rechteck 16"/>
          <p:cNvSpPr/>
          <p:nvPr/>
        </p:nvSpPr>
        <p:spPr>
          <a:xfrm>
            <a:off x="8465388" y="2740322"/>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parks or departs from parked position but halts shortly after</a:t>
            </a:r>
          </a:p>
          <a:p>
            <a:pPr marL="715963" indent="-173038">
              <a:buFont typeface="Arial" panose="020B0604020202020204" pitchFamily="34" charset="0"/>
              <a:buChar char="•"/>
            </a:pPr>
            <a:r>
              <a:rPr lang="de-DE" sz="1200" dirty="0">
                <a:solidFill>
                  <a:schemeClr val="tx1"/>
                </a:solidFill>
              </a:rPr>
              <a:t>Closer proximity of driver required</a:t>
            </a:r>
          </a:p>
          <a:p>
            <a:pPr marL="542925"/>
            <a:endParaRPr lang="de-DE" sz="1200" dirty="0">
              <a:solidFill>
                <a:schemeClr val="tx1"/>
              </a:solidFill>
            </a:endParaRPr>
          </a:p>
        </p:txBody>
      </p:sp>
      <p:sp>
        <p:nvSpPr>
          <p:cNvPr id="18" name="Rechteck 17"/>
          <p:cNvSpPr/>
          <p:nvPr/>
        </p:nvSpPr>
        <p:spPr>
          <a:xfrm>
            <a:off x="4433977" y="2740321"/>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740321"/>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583497"/>
            <a:ext cx="7418718" cy="190069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a:solidFill>
                  <a:schemeClr val="tx1"/>
                </a:solidFill>
              </a:rPr>
              <a:t>Ensure driver is informed and aware of vehicle intent and manoeuvring, detection of objects and VRUs through external device (f.i. camera views, sensor fusion information, map, etc.)</a:t>
            </a:r>
          </a:p>
          <a:p>
            <a:pPr marL="285750" indent="-285750">
              <a:buFont typeface="Arial" panose="020B0604020202020204" pitchFamily="34" charset="0"/>
              <a:buChar char="•"/>
            </a:pPr>
            <a:r>
              <a:rPr lang="de-DE" sz="1400" dirty="0">
                <a:solidFill>
                  <a:schemeClr val="tx1"/>
                </a:solidFill>
              </a:rPr>
              <a:t>Urge driver to supervise the vehicle behavior and environment </a:t>
            </a:r>
          </a:p>
          <a:p>
            <a:pPr marL="285750" indent="-285750">
              <a:buFont typeface="Arial" panose="020B0604020202020204" pitchFamily="34" charset="0"/>
              <a:buChar char="•"/>
            </a:pPr>
            <a:r>
              <a:rPr lang="de-DE" sz="1400" dirty="0">
                <a:solidFill>
                  <a:schemeClr val="tx1"/>
                </a:solidFill>
              </a:rPr>
              <a:t>Ensure vehicle behavior remains controllable by the driver (limited to deadman‘s switch)</a:t>
            </a:r>
          </a:p>
          <a:p>
            <a:pPr marL="285750" indent="-285750">
              <a:buFont typeface="Arial" panose="020B0604020202020204" pitchFamily="34" charset="0"/>
              <a:buChar char="•"/>
            </a:pPr>
            <a:r>
              <a:rPr lang="de-DE" sz="1400" dirty="0">
                <a:solidFill>
                  <a:schemeClr val="tx1"/>
                </a:solidFill>
              </a:rPr>
              <a:t>Ensure vehicle behavior is predictable to the driver and surrounding traffic</a:t>
            </a:r>
          </a:p>
          <a:p>
            <a:pPr marL="285750" indent="-285750">
              <a:buFont typeface="Arial" panose="020B0604020202020204" pitchFamily="34" charset="0"/>
              <a:buChar char="•"/>
            </a:pPr>
            <a:r>
              <a:rPr lang="de-DE" sz="1400" dirty="0">
                <a:solidFill>
                  <a:schemeClr val="tx1"/>
                </a:solidFill>
              </a:rPr>
              <a:t>Ensure system has sufficient environmental perception/information</a:t>
            </a:r>
          </a:p>
          <a:p>
            <a:pPr marL="285750" indent="-285750">
              <a:buFont typeface="Arial" panose="020B0604020202020204" pitchFamily="34" charset="0"/>
              <a:buChar char="•"/>
            </a:pPr>
            <a:endParaRPr lang="de-DE" sz="1400" dirty="0">
              <a:solidFill>
                <a:schemeClr val="tx1"/>
              </a:solidFill>
            </a:endParaRPr>
          </a:p>
        </p:txBody>
      </p:sp>
      <p:sp>
        <p:nvSpPr>
          <p:cNvPr id="2" name="Textfeld 1"/>
          <p:cNvSpPr txBox="1"/>
          <p:nvPr/>
        </p:nvSpPr>
        <p:spPr>
          <a:xfrm>
            <a:off x="1748347" y="3740125"/>
            <a:ext cx="2448893" cy="1815882"/>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a:t>Deadman‘s switch required</a:t>
            </a:r>
          </a:p>
          <a:p>
            <a:pPr marL="285750" indent="-285750">
              <a:buFont typeface="Arial" panose="020B0604020202020204" pitchFamily="34" charset="0"/>
              <a:buChar char="•"/>
            </a:pPr>
            <a:r>
              <a:rPr lang="de-DE" sz="1400" dirty="0"/>
              <a:t>Information about vehicle‘s intent &amp; environment provided on driver‘s external device</a:t>
            </a:r>
          </a:p>
          <a:p>
            <a:pPr marL="285750" indent="-285750">
              <a:buFont typeface="Arial" panose="020B0604020202020204" pitchFamily="34" charset="0"/>
              <a:buChar char="•"/>
            </a:pPr>
            <a:r>
              <a:rPr lang="de-DE" sz="1400" dirty="0"/>
              <a:t>Constant connection required</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10</a:t>
            </a:fld>
            <a:endParaRPr lang="de-DE" dirty="0"/>
          </a:p>
        </p:txBody>
      </p:sp>
      <p:sp>
        <p:nvSpPr>
          <p:cNvPr id="34" name="Rectangle 33">
            <a:extLst>
              <a:ext uri="{FF2B5EF4-FFF2-40B4-BE49-F238E27FC236}">
                <a16:creationId xmlns:a16="http://schemas.microsoft.com/office/drawing/2014/main" id="{94A7336B-56B1-4C6E-BC4D-F8E438FA4326}"/>
              </a:ext>
            </a:extLst>
          </p:cNvPr>
          <p:cNvSpPr/>
          <p:nvPr/>
        </p:nvSpPr>
        <p:spPr>
          <a:xfrm>
            <a:off x="574766" y="2473243"/>
            <a:ext cx="2204177" cy="123444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8C165627-C0F9-42E2-9968-AE85CFD0A429}"/>
              </a:ext>
            </a:extLst>
          </p:cNvPr>
          <p:cNvSpPr/>
          <p:nvPr/>
        </p:nvSpPr>
        <p:spPr>
          <a:xfrm>
            <a:off x="1810292" y="330815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A7F6CB5F-727E-434A-8DDA-4DE1B668222F}"/>
              </a:ext>
            </a:extLst>
          </p:cNvPr>
          <p:cNvSpPr/>
          <p:nvPr/>
        </p:nvSpPr>
        <p:spPr>
          <a:xfrm>
            <a:off x="2041556" y="330815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56D92D90-2E6F-40FC-AE62-EA276C9119B6}"/>
              </a:ext>
            </a:extLst>
          </p:cNvPr>
          <p:cNvSpPr/>
          <p:nvPr/>
        </p:nvSpPr>
        <p:spPr>
          <a:xfrm>
            <a:off x="2292978" y="330815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D454053B-5004-4BF4-AE51-1FBCC54219D0}"/>
              </a:ext>
            </a:extLst>
          </p:cNvPr>
          <p:cNvSpPr/>
          <p:nvPr/>
        </p:nvSpPr>
        <p:spPr>
          <a:xfrm>
            <a:off x="1810291" y="248301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14025DFE-A3F2-4B2F-BB40-FD00C0AE47DE}"/>
              </a:ext>
            </a:extLst>
          </p:cNvPr>
          <p:cNvSpPr/>
          <p:nvPr/>
        </p:nvSpPr>
        <p:spPr>
          <a:xfrm>
            <a:off x="2256796" y="2496066"/>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CD61B530-C8DC-4CB6-84F9-E4F9EE3DF409}"/>
              </a:ext>
            </a:extLst>
          </p:cNvPr>
          <p:cNvSpPr/>
          <p:nvPr/>
        </p:nvSpPr>
        <p:spPr>
          <a:xfrm>
            <a:off x="2536270" y="2505685"/>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Rounded Corners 40">
            <a:extLst>
              <a:ext uri="{FF2B5EF4-FFF2-40B4-BE49-F238E27FC236}">
                <a16:creationId xmlns:a16="http://schemas.microsoft.com/office/drawing/2014/main" id="{A6A7A8B7-88DE-4121-BFB4-0112094921B0}"/>
              </a:ext>
            </a:extLst>
          </p:cNvPr>
          <p:cNvSpPr/>
          <p:nvPr/>
        </p:nvSpPr>
        <p:spPr>
          <a:xfrm rot="16200000">
            <a:off x="1662992" y="2868316"/>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7" name="Straight Arrow Connector 46">
            <a:extLst>
              <a:ext uri="{FF2B5EF4-FFF2-40B4-BE49-F238E27FC236}">
                <a16:creationId xmlns:a16="http://schemas.microsoft.com/office/drawing/2014/main" id="{017D90BF-7BDF-4475-8043-05883E494C5C}"/>
              </a:ext>
            </a:extLst>
          </p:cNvPr>
          <p:cNvCxnSpPr>
            <a:cxnSpLocks/>
          </p:cNvCxnSpPr>
          <p:nvPr/>
        </p:nvCxnSpPr>
        <p:spPr>
          <a:xfrm>
            <a:off x="2371154" y="3046841"/>
            <a:ext cx="31766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FD94E2F-53FC-4750-9BE8-940A8341EF3D}"/>
              </a:ext>
            </a:extLst>
          </p:cNvPr>
          <p:cNvCxnSpPr>
            <a:cxnSpLocks/>
          </p:cNvCxnSpPr>
          <p:nvPr/>
        </p:nvCxnSpPr>
        <p:spPr>
          <a:xfrm>
            <a:off x="2015429" y="2483010"/>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03A55EE-211A-4516-973A-5872472636EC}"/>
              </a:ext>
            </a:extLst>
          </p:cNvPr>
          <p:cNvCxnSpPr>
            <a:cxnSpLocks/>
          </p:cNvCxnSpPr>
          <p:nvPr/>
        </p:nvCxnSpPr>
        <p:spPr>
          <a:xfrm>
            <a:off x="2202665" y="2487357"/>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3C283F2-6B67-4C75-8B95-F9F7BBC0316D}"/>
              </a:ext>
            </a:extLst>
          </p:cNvPr>
          <p:cNvCxnSpPr>
            <a:cxnSpLocks/>
          </p:cNvCxnSpPr>
          <p:nvPr/>
        </p:nvCxnSpPr>
        <p:spPr>
          <a:xfrm>
            <a:off x="2485698" y="2491707"/>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041D0FA-B6AA-481C-9E5C-97DCBE34EE05}"/>
              </a:ext>
            </a:extLst>
          </p:cNvPr>
          <p:cNvCxnSpPr>
            <a:cxnSpLocks/>
          </p:cNvCxnSpPr>
          <p:nvPr/>
        </p:nvCxnSpPr>
        <p:spPr>
          <a:xfrm>
            <a:off x="2507465" y="3305953"/>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FF022D1C-E678-40F4-AC1C-B8B13B6C7F87}"/>
              </a:ext>
            </a:extLst>
          </p:cNvPr>
          <p:cNvCxnSpPr>
            <a:cxnSpLocks/>
          </p:cNvCxnSpPr>
          <p:nvPr/>
        </p:nvCxnSpPr>
        <p:spPr>
          <a:xfrm>
            <a:off x="2241860" y="3310303"/>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6D3AB425-9C70-455F-B135-DB82A60D19BC}"/>
              </a:ext>
            </a:extLst>
          </p:cNvPr>
          <p:cNvCxnSpPr>
            <a:cxnSpLocks/>
          </p:cNvCxnSpPr>
          <p:nvPr/>
        </p:nvCxnSpPr>
        <p:spPr>
          <a:xfrm>
            <a:off x="2002379" y="3314653"/>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FD444F1-3945-4959-9B91-1A327E3F6509}"/>
              </a:ext>
            </a:extLst>
          </p:cNvPr>
          <p:cNvCxnSpPr>
            <a:cxnSpLocks/>
          </p:cNvCxnSpPr>
          <p:nvPr/>
        </p:nvCxnSpPr>
        <p:spPr>
          <a:xfrm>
            <a:off x="1767230" y="2478651"/>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DCF5DFF-59F6-46C4-BD40-72436773F4E4}"/>
              </a:ext>
            </a:extLst>
          </p:cNvPr>
          <p:cNvCxnSpPr>
            <a:cxnSpLocks/>
          </p:cNvCxnSpPr>
          <p:nvPr/>
        </p:nvCxnSpPr>
        <p:spPr>
          <a:xfrm>
            <a:off x="1519032" y="2483001"/>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F30239F3-020C-4C16-82EC-ADCB51960CD8}"/>
              </a:ext>
            </a:extLst>
          </p:cNvPr>
          <p:cNvCxnSpPr>
            <a:cxnSpLocks/>
          </p:cNvCxnSpPr>
          <p:nvPr/>
        </p:nvCxnSpPr>
        <p:spPr>
          <a:xfrm>
            <a:off x="1270833" y="2478642"/>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D387D69F-01C4-4918-B46E-46457D16001F}"/>
              </a:ext>
            </a:extLst>
          </p:cNvPr>
          <p:cNvCxnSpPr>
            <a:cxnSpLocks/>
          </p:cNvCxnSpPr>
          <p:nvPr/>
        </p:nvCxnSpPr>
        <p:spPr>
          <a:xfrm>
            <a:off x="1031342" y="2491701"/>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63" name="Rectangle: Rounded Corners 62">
            <a:extLst>
              <a:ext uri="{FF2B5EF4-FFF2-40B4-BE49-F238E27FC236}">
                <a16:creationId xmlns:a16="http://schemas.microsoft.com/office/drawing/2014/main" id="{208E3464-440E-4BCE-AC34-F5C627F98A03}"/>
              </a:ext>
            </a:extLst>
          </p:cNvPr>
          <p:cNvSpPr/>
          <p:nvPr/>
        </p:nvSpPr>
        <p:spPr>
          <a:xfrm>
            <a:off x="1570799" y="249607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ectangle: Rounded Corners 63">
            <a:extLst>
              <a:ext uri="{FF2B5EF4-FFF2-40B4-BE49-F238E27FC236}">
                <a16:creationId xmlns:a16="http://schemas.microsoft.com/office/drawing/2014/main" id="{B1FB9207-2CDA-4514-9D7B-C7931ABE8453}"/>
              </a:ext>
            </a:extLst>
          </p:cNvPr>
          <p:cNvSpPr/>
          <p:nvPr/>
        </p:nvSpPr>
        <p:spPr>
          <a:xfrm>
            <a:off x="1313888" y="250042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ectangle: Rounded Corners 64">
            <a:extLst>
              <a:ext uri="{FF2B5EF4-FFF2-40B4-BE49-F238E27FC236}">
                <a16:creationId xmlns:a16="http://schemas.microsoft.com/office/drawing/2014/main" id="{CE29755B-6D43-4736-967B-C94EE83A9BC2}"/>
              </a:ext>
            </a:extLst>
          </p:cNvPr>
          <p:cNvSpPr/>
          <p:nvPr/>
        </p:nvSpPr>
        <p:spPr>
          <a:xfrm>
            <a:off x="1065692" y="250477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ectangle: Rounded Corners 65">
            <a:extLst>
              <a:ext uri="{FF2B5EF4-FFF2-40B4-BE49-F238E27FC236}">
                <a16:creationId xmlns:a16="http://schemas.microsoft.com/office/drawing/2014/main" id="{5A227A21-E2AA-4696-A420-A04285915377}"/>
              </a:ext>
            </a:extLst>
          </p:cNvPr>
          <p:cNvSpPr/>
          <p:nvPr/>
        </p:nvSpPr>
        <p:spPr>
          <a:xfrm>
            <a:off x="817499" y="2509121"/>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Rounded Corners 66">
            <a:extLst>
              <a:ext uri="{FF2B5EF4-FFF2-40B4-BE49-F238E27FC236}">
                <a16:creationId xmlns:a16="http://schemas.microsoft.com/office/drawing/2014/main" id="{79C9AF8F-E5A3-47E8-81F5-33344BA809D7}"/>
              </a:ext>
            </a:extLst>
          </p:cNvPr>
          <p:cNvSpPr/>
          <p:nvPr/>
        </p:nvSpPr>
        <p:spPr>
          <a:xfrm>
            <a:off x="2557849" y="3327514"/>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Connector: Curved 14">
            <a:extLst>
              <a:ext uri="{FF2B5EF4-FFF2-40B4-BE49-F238E27FC236}">
                <a16:creationId xmlns:a16="http://schemas.microsoft.com/office/drawing/2014/main" id="{4DCC6A01-F137-42F7-AA35-101A8D4D0C43}"/>
              </a:ext>
            </a:extLst>
          </p:cNvPr>
          <p:cNvCxnSpPr>
            <a:cxnSpLocks/>
          </p:cNvCxnSpPr>
          <p:nvPr/>
        </p:nvCxnSpPr>
        <p:spPr>
          <a:xfrm rot="5400000" flipH="1" flipV="1">
            <a:off x="1854517" y="2755115"/>
            <a:ext cx="373056" cy="171731"/>
          </a:xfrm>
          <a:prstGeom prst="curvedConnector3">
            <a:avLst>
              <a:gd name="adj1" fmla="val 977"/>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B3DE979B-52AD-47AE-BC03-6F80255EE1A6}"/>
              </a:ext>
            </a:extLst>
          </p:cNvPr>
          <p:cNvCxnSpPr>
            <a:cxnSpLocks/>
          </p:cNvCxnSpPr>
          <p:nvPr/>
        </p:nvCxnSpPr>
        <p:spPr>
          <a:xfrm>
            <a:off x="740228" y="3046918"/>
            <a:ext cx="770095"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70" name="Oval 69">
            <a:extLst>
              <a:ext uri="{FF2B5EF4-FFF2-40B4-BE49-F238E27FC236}">
                <a16:creationId xmlns:a16="http://schemas.microsoft.com/office/drawing/2014/main" id="{38F3CAA7-270E-43D0-9784-7DAB955F6D29}"/>
              </a:ext>
            </a:extLst>
          </p:cNvPr>
          <p:cNvSpPr/>
          <p:nvPr/>
        </p:nvSpPr>
        <p:spPr>
          <a:xfrm>
            <a:off x="574765" y="3019003"/>
            <a:ext cx="91440" cy="9144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15488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changing lanes in a non-highway environment</a:t>
            </a:r>
          </a:p>
          <a:p>
            <a:pPr>
              <a:spcBef>
                <a:spcPts val="600"/>
              </a:spcBef>
            </a:pPr>
            <a:r>
              <a:rPr lang="en-US" sz="1400" b="1" dirty="0">
                <a:solidFill>
                  <a:schemeClr val="tx1"/>
                </a:solidFill>
              </a:rPr>
              <a:t>Description</a:t>
            </a:r>
          </a:p>
          <a:p>
            <a:r>
              <a:rPr lang="en-US" sz="1400" dirty="0">
                <a:solidFill>
                  <a:schemeClr val="tx1"/>
                </a:solidFill>
              </a:rPr>
              <a:t>Assisting the driver in performing a lane change in urban or inter-urban scenarios (e.g. changing from one lane to another at a fork/intersection)</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de-DE" sz="1400" dirty="0">
                <a:solidFill>
                  <a:schemeClr val="tx1"/>
                </a:solidFill>
              </a:rPr>
              <a:t>Hands-on lateral </a:t>
            </a:r>
            <a:r>
              <a:rPr lang="de-DE" sz="1400" dirty="0" err="1">
                <a:solidFill>
                  <a:schemeClr val="tx1"/>
                </a:solidFill>
              </a:rPr>
              <a:t>control</a:t>
            </a:r>
            <a:endParaRPr lang="de-DE" sz="1400" dirty="0">
              <a:solidFill>
                <a:schemeClr val="tx1"/>
              </a:solidFill>
            </a:endParaRPr>
          </a:p>
        </p:txBody>
      </p:sp>
      <p:sp>
        <p:nvSpPr>
          <p:cNvPr id="5" name="Rechteck 4"/>
          <p:cNvSpPr/>
          <p:nvPr/>
        </p:nvSpPr>
        <p:spPr>
          <a:xfrm>
            <a:off x="4433977" y="897146"/>
            <a:ext cx="3807125" cy="186227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Tasks </a:t>
            </a:r>
            <a:r>
              <a:rPr lang="de-DE" sz="1400" dirty="0">
                <a:solidFill>
                  <a:schemeClr val="tx1"/>
                </a:solidFill>
              </a:rPr>
              <a:t>(in </a:t>
            </a:r>
            <a:r>
              <a:rPr lang="de-DE" sz="1400" dirty="0" err="1">
                <a:solidFill>
                  <a:schemeClr val="tx1"/>
                </a:solidFill>
              </a:rPr>
              <a:t>that</a:t>
            </a:r>
            <a:r>
              <a:rPr lang="de-DE" sz="1400" dirty="0">
                <a:solidFill>
                  <a:schemeClr val="tx1"/>
                </a:solidFill>
              </a:rPr>
              <a:t> </a:t>
            </a:r>
            <a:r>
              <a:rPr lang="de-DE" sz="1400" dirty="0" err="1">
                <a:solidFill>
                  <a:schemeClr val="tx1"/>
                </a:solidFill>
              </a:rPr>
              <a:t>scenario</a:t>
            </a:r>
            <a:r>
              <a:rPr lang="de-DE" sz="1400" dirty="0">
                <a:solidFill>
                  <a:schemeClr val="tx1"/>
                </a:solidFill>
              </a:rPr>
              <a:t>, </a:t>
            </a:r>
            <a:r>
              <a:rPr lang="de-DE" sz="1400" dirty="0" err="1">
                <a:solidFill>
                  <a:schemeClr val="tx1"/>
                </a:solidFill>
              </a:rPr>
              <a:t>regardless</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who</a:t>
            </a:r>
            <a:r>
              <a:rPr lang="de-DE" sz="1400" dirty="0">
                <a:solidFill>
                  <a:schemeClr val="tx1"/>
                </a:solidFill>
              </a:rPr>
              <a:t> (</a:t>
            </a:r>
            <a:r>
              <a:rPr lang="de-DE" sz="1400" dirty="0" err="1">
                <a:solidFill>
                  <a:schemeClr val="tx1"/>
                </a:solidFill>
              </a:rPr>
              <a:t>system</a:t>
            </a:r>
            <a:r>
              <a:rPr lang="de-DE" sz="1400" dirty="0">
                <a:solidFill>
                  <a:schemeClr val="tx1"/>
                </a:solidFill>
              </a:rPr>
              <a:t>/</a:t>
            </a:r>
            <a:r>
              <a:rPr lang="de-DE" sz="1400" dirty="0" err="1">
                <a:solidFill>
                  <a:schemeClr val="tx1"/>
                </a:solidFill>
              </a:rPr>
              <a:t>driver</a:t>
            </a:r>
            <a:r>
              <a:rPr lang="de-DE" sz="1400" dirty="0">
                <a:solidFill>
                  <a:schemeClr val="tx1"/>
                </a:solidFill>
              </a:rPr>
              <a:t>) </a:t>
            </a:r>
            <a:r>
              <a:rPr lang="de-DE" sz="1400" dirty="0" err="1">
                <a:solidFill>
                  <a:schemeClr val="tx1"/>
                </a:solidFill>
              </a:rPr>
              <a:t>performs</a:t>
            </a:r>
            <a:r>
              <a:rPr lang="de-DE" sz="1400" dirty="0">
                <a:solidFill>
                  <a:schemeClr val="tx1"/>
                </a:solidFill>
              </a:rPr>
              <a:t> </a:t>
            </a:r>
            <a:r>
              <a:rPr lang="de-DE" sz="1400" dirty="0" err="1">
                <a:solidFill>
                  <a:schemeClr val="tx1"/>
                </a:solidFill>
              </a:rPr>
              <a:t>them</a:t>
            </a:r>
            <a:r>
              <a:rPr lang="de-DE" sz="1400" dirty="0">
                <a:solidFill>
                  <a:schemeClr val="tx1"/>
                </a:solidFill>
              </a:rPr>
              <a:t>)</a:t>
            </a:r>
          </a:p>
          <a:p>
            <a:endParaRPr lang="de-DE" sz="1400" b="1" dirty="0">
              <a:solidFill>
                <a:schemeClr val="tx1"/>
              </a:solidFill>
            </a:endParaRP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need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lanes</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Identify</a:t>
            </a:r>
            <a:r>
              <a:rPr lang="de-DE" sz="1200" dirty="0">
                <a:solidFill>
                  <a:schemeClr val="tx1"/>
                </a:solidFill>
              </a:rPr>
              <a:t> </a:t>
            </a:r>
            <a:r>
              <a:rPr lang="de-DE" sz="1200" dirty="0" err="1">
                <a:solidFill>
                  <a:schemeClr val="tx1"/>
                </a:solidFill>
              </a:rPr>
              <a:t>availability</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target</a:t>
            </a:r>
            <a:r>
              <a:rPr lang="de-DE" sz="1200" dirty="0">
                <a:solidFill>
                  <a:schemeClr val="tx1"/>
                </a:solidFill>
              </a:rPr>
              <a:t> </a:t>
            </a:r>
            <a:r>
              <a:rPr lang="de-DE" sz="1200" dirty="0" err="1">
                <a:solidFill>
                  <a:schemeClr val="tx1"/>
                </a:solidFill>
              </a:rPr>
              <a:t>lane</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Change </a:t>
            </a:r>
            <a:r>
              <a:rPr lang="de-DE" sz="1200" dirty="0" err="1">
                <a:solidFill>
                  <a:schemeClr val="tx1"/>
                </a:solidFill>
              </a:rPr>
              <a:t>into</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React</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p:txBody>
      </p:sp>
      <p:pic>
        <p:nvPicPr>
          <p:cNvPr id="11" name="Grafik 10"/>
          <p:cNvPicPr/>
          <p:nvPr/>
        </p:nvPicPr>
        <p:blipFill>
          <a:blip r:embed="rId2"/>
          <a:stretch>
            <a:fillRect/>
          </a:stretch>
        </p:blipFill>
        <p:spPr>
          <a:xfrm>
            <a:off x="720802" y="2620691"/>
            <a:ext cx="1123315" cy="1184275"/>
          </a:xfrm>
          <a:prstGeom prst="rect">
            <a:avLst/>
          </a:prstGeom>
        </p:spPr>
      </p:pic>
      <p:sp>
        <p:nvSpPr>
          <p:cNvPr id="16" name="Rechteck 15"/>
          <p:cNvSpPr/>
          <p:nvPr/>
        </p:nvSpPr>
        <p:spPr>
          <a:xfrm>
            <a:off x="4433977" y="2990483"/>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identifies</a:t>
            </a:r>
            <a:r>
              <a:rPr lang="de-DE" sz="1200" dirty="0">
                <a:solidFill>
                  <a:schemeClr val="tx1"/>
                </a:solidFill>
              </a:rPr>
              <a:t> </a:t>
            </a:r>
            <a:r>
              <a:rPr lang="de-DE" sz="1200" dirty="0" err="1">
                <a:solidFill>
                  <a:schemeClr val="tx1"/>
                </a:solidFill>
              </a:rPr>
              <a:t>need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lanes</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identifies</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initiates</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lane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reacts</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changing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correct</a:t>
            </a:r>
            <a:r>
              <a:rPr lang="de-DE" sz="1200" dirty="0">
                <a:solidFill>
                  <a:schemeClr val="tx1"/>
                </a:solidFill>
              </a:rPr>
              <a:t> </a:t>
            </a:r>
            <a:r>
              <a:rPr lang="de-DE" sz="1200" dirty="0" err="1">
                <a:solidFill>
                  <a:schemeClr val="tx1"/>
                </a:solidFill>
              </a:rPr>
              <a:t>lane</a:t>
            </a:r>
            <a:r>
              <a:rPr lang="de-DE" sz="1200" dirty="0">
                <a:solidFill>
                  <a:schemeClr val="tx1"/>
                </a:solidFill>
              </a:rPr>
              <a:t>. </a:t>
            </a:r>
          </a:p>
        </p:txBody>
      </p:sp>
      <p:sp>
        <p:nvSpPr>
          <p:cNvPr id="17" name="Rechteck 16"/>
          <p:cNvSpPr/>
          <p:nvPr/>
        </p:nvSpPr>
        <p:spPr>
          <a:xfrm>
            <a:off x="8465388" y="2990482"/>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Driver </a:t>
            </a:r>
            <a:r>
              <a:rPr lang="de-DE" sz="1200" dirty="0" err="1">
                <a:solidFill>
                  <a:schemeClr val="tx1"/>
                </a:solidFill>
              </a:rPr>
              <a:t>initiates</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change</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changing</a:t>
            </a:r>
            <a:r>
              <a:rPr lang="de-DE" sz="1200" dirty="0">
                <a:solidFill>
                  <a:schemeClr val="tx1"/>
                </a:solidFill>
              </a:rPr>
              <a:t> </a:t>
            </a:r>
            <a:r>
              <a:rPr lang="de-DE" sz="1200" dirty="0" err="1">
                <a:solidFill>
                  <a:schemeClr val="tx1"/>
                </a:solidFill>
              </a:rPr>
              <a:t>lanes</a:t>
            </a:r>
            <a:r>
              <a:rPr lang="de-DE" sz="1200" dirty="0">
                <a:solidFill>
                  <a:schemeClr val="tx1"/>
                </a:solidFill>
              </a:rPr>
              <a:t> </a:t>
            </a:r>
          </a:p>
        </p:txBody>
      </p:sp>
      <p:sp>
        <p:nvSpPr>
          <p:cNvPr id="18" name="Rechteck 17"/>
          <p:cNvSpPr/>
          <p:nvPr/>
        </p:nvSpPr>
        <p:spPr>
          <a:xfrm>
            <a:off x="4433977" y="2990481"/>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90481"/>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92"/>
            <a:ext cx="7418718" cy="1653396"/>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(e.g. </a:t>
            </a:r>
            <a:r>
              <a:rPr lang="de-DE" sz="1400" dirty="0" err="1">
                <a:solidFill>
                  <a:schemeClr val="tx1"/>
                </a:solidFill>
              </a:rPr>
              <a:t>informations</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warnings</a:t>
            </a:r>
            <a:r>
              <a:rPr lang="de-DE" sz="1400" dirty="0">
                <a:solidFill>
                  <a:schemeClr val="tx1"/>
                </a:solidFill>
              </a:rPr>
              <a:t>) .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sp>
        <p:nvSpPr>
          <p:cNvPr id="2" name="Textfeld 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2</a:t>
            </a:fld>
            <a:endParaRPr lang="de-DE"/>
          </a:p>
        </p:txBody>
      </p:sp>
      <p:sp>
        <p:nvSpPr>
          <p:cNvPr id="13" name="Rechteck 12">
            <a:extLst>
              <a:ext uri="{FF2B5EF4-FFF2-40B4-BE49-F238E27FC236}">
                <a16:creationId xmlns:a16="http://schemas.microsoft.com/office/drawing/2014/main" id="{4A6D9A48-DE92-452D-B61B-432FD7BE2B98}"/>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35 </a:t>
            </a:r>
            <a:r>
              <a:rPr lang="de-DE" sz="1200" dirty="0" err="1">
                <a:solidFill>
                  <a:schemeClr val="tx1"/>
                </a:solidFill>
              </a:rPr>
              <a:t>Fatalities</a:t>
            </a:r>
            <a:r>
              <a:rPr lang="de-DE" sz="1200" dirty="0">
                <a:solidFill>
                  <a:schemeClr val="tx1"/>
                </a:solidFill>
              </a:rPr>
              <a:t>, 1241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11083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39 </a:t>
            </a:r>
            <a:r>
              <a:rPr lang="de-DE" sz="1200" dirty="0" err="1">
                <a:solidFill>
                  <a:schemeClr val="tx1"/>
                </a:solidFill>
              </a:rPr>
              <a:t>Fatalities</a:t>
            </a:r>
            <a:r>
              <a:rPr lang="de-DE" sz="1200" dirty="0">
                <a:solidFill>
                  <a:schemeClr val="tx1"/>
                </a:solidFill>
              </a:rPr>
              <a:t>, 743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2916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between</a:t>
            </a:r>
            <a:r>
              <a:rPr lang="de-DE" sz="1200" dirty="0">
                <a:solidFill>
                  <a:schemeClr val="tx1"/>
                </a:solidFill>
              </a:rPr>
              <a:t> </a:t>
            </a:r>
            <a:r>
              <a:rPr lang="de-DE" sz="1200" dirty="0" err="1">
                <a:solidFill>
                  <a:schemeClr val="tx1"/>
                </a:solidFill>
              </a:rPr>
              <a:t>vehicles</a:t>
            </a:r>
            <a:r>
              <a:rPr lang="de-DE" sz="1200" dirty="0">
                <a:solidFill>
                  <a:schemeClr val="tx1"/>
                </a:solidFill>
              </a:rPr>
              <a:t> </a:t>
            </a:r>
            <a:r>
              <a:rPr lang="de-DE" sz="1200" dirty="0" err="1">
                <a:solidFill>
                  <a:schemeClr val="tx1"/>
                </a:solidFill>
              </a:rPr>
              <a:t>moving</a:t>
            </a:r>
            <a:r>
              <a:rPr lang="de-DE" sz="1200" dirty="0">
                <a:solidFill>
                  <a:schemeClr val="tx1"/>
                </a:solidFill>
              </a:rPr>
              <a:t> parallel in </a:t>
            </a:r>
            <a:r>
              <a:rPr lang="de-DE" sz="1200" dirty="0" err="1">
                <a:solidFill>
                  <a:schemeClr val="tx1"/>
                </a:solidFill>
              </a:rPr>
              <a:t>the</a:t>
            </a:r>
            <a:r>
              <a:rPr lang="de-DE" sz="1200" dirty="0">
                <a:solidFill>
                  <a:schemeClr val="tx1"/>
                </a:solidFill>
              </a:rPr>
              <a:t> same </a:t>
            </a:r>
            <a:r>
              <a:rPr lang="de-DE" sz="1200" dirty="0" err="1">
                <a:solidFill>
                  <a:schemeClr val="tx1"/>
                </a:solidFill>
              </a:rPr>
              <a:t>direction</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4.4%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2030135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Driving through roundabouts</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driving through a roundabout</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a:solidFill>
                  <a:schemeClr val="tx1"/>
                </a:solidFill>
              </a:rPr>
              <a:t>Approach </a:t>
            </a:r>
            <a:r>
              <a:rPr lang="de-DE" sz="1200" dirty="0" err="1">
                <a:solidFill>
                  <a:schemeClr val="tx1"/>
                </a:solidFill>
              </a:rPr>
              <a:t>roundabout</a:t>
            </a:r>
            <a:r>
              <a:rPr lang="de-DE" sz="1200" dirty="0">
                <a:solidFill>
                  <a:schemeClr val="tx1"/>
                </a:solidFill>
              </a:rPr>
              <a:t> at </a:t>
            </a:r>
            <a:r>
              <a:rPr lang="de-DE" sz="1200" dirty="0" err="1">
                <a:solidFill>
                  <a:schemeClr val="tx1"/>
                </a:solidFill>
              </a:rPr>
              <a:t>appropriate</a:t>
            </a:r>
            <a:r>
              <a:rPr lang="de-DE" sz="1200" dirty="0">
                <a:solidFill>
                  <a:schemeClr val="tx1"/>
                </a:solidFill>
              </a:rPr>
              <a:t> </a:t>
            </a:r>
            <a:r>
              <a:rPr lang="de-DE" sz="1200" dirty="0" err="1">
                <a:solidFill>
                  <a:schemeClr val="tx1"/>
                </a:solidFill>
              </a:rPr>
              <a:t>speed</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Yield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r>
              <a:rPr lang="de-DE" sz="1200" dirty="0" err="1">
                <a:solidFill>
                  <a:schemeClr val="tx1"/>
                </a:solidFill>
              </a:rPr>
              <a:t>before</a:t>
            </a:r>
            <a:r>
              <a:rPr lang="de-DE" sz="1200" dirty="0">
                <a:solidFill>
                  <a:schemeClr val="tx1"/>
                </a:solidFill>
              </a:rPr>
              <a:t>/</a:t>
            </a:r>
            <a:r>
              <a:rPr lang="de-DE" sz="1200" dirty="0" err="1">
                <a:solidFill>
                  <a:schemeClr val="tx1"/>
                </a:solidFill>
              </a:rPr>
              <a:t>when</a:t>
            </a:r>
            <a:r>
              <a:rPr lang="de-DE" sz="1200" dirty="0">
                <a:solidFill>
                  <a:schemeClr val="tx1"/>
                </a:solidFill>
              </a:rPr>
              <a:t> </a:t>
            </a:r>
            <a:r>
              <a:rPr lang="de-DE" sz="1200" dirty="0" err="1">
                <a:solidFill>
                  <a:schemeClr val="tx1"/>
                </a:solidFill>
              </a:rPr>
              <a:t>entering</a:t>
            </a:r>
            <a:r>
              <a:rPr lang="de-DE" sz="1200" dirty="0">
                <a:solidFill>
                  <a:schemeClr val="tx1"/>
                </a:solidFill>
              </a:rPr>
              <a:t>/</a:t>
            </a:r>
            <a:r>
              <a:rPr lang="de-DE" sz="1200" dirty="0" err="1">
                <a:solidFill>
                  <a:schemeClr val="tx1"/>
                </a:solidFill>
              </a:rPr>
              <a:t>exiting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Drive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r>
              <a:rPr lang="de-DE" sz="1200" dirty="0">
                <a:solidFill>
                  <a:schemeClr val="tx1"/>
                </a:solidFill>
              </a:rPr>
              <a:t> </a:t>
            </a:r>
          </a:p>
          <a:p>
            <a:pPr marL="285750" indent="-285750">
              <a:buFont typeface="Arial" panose="020B0604020202020204" pitchFamily="34" charset="0"/>
              <a:buChar char="•"/>
            </a:pPr>
            <a:r>
              <a:rPr lang="de-DE" sz="1200" dirty="0">
                <a:solidFill>
                  <a:schemeClr val="tx1"/>
                </a:solidFill>
              </a:rPr>
              <a:t>Take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exit</a:t>
            </a:r>
            <a:r>
              <a:rPr lang="de-DE" sz="1200" dirty="0">
                <a:solidFill>
                  <a:schemeClr val="tx1"/>
                </a:solidFill>
              </a:rPr>
              <a:t> </a:t>
            </a:r>
          </a:p>
        </p:txBody>
      </p:sp>
      <p:sp>
        <p:nvSpPr>
          <p:cNvPr id="16" name="Rechteck 15"/>
          <p:cNvSpPr/>
          <p:nvPr/>
        </p:nvSpPr>
        <p:spPr>
          <a:xfrm>
            <a:off x="4433977" y="2990480"/>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adapts</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speed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geometry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a:t>
            </a: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plans</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trajectory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provides</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steering</a:t>
            </a:r>
            <a:r>
              <a:rPr lang="de-DE" sz="1200" dirty="0">
                <a:solidFill>
                  <a:schemeClr val="tx1"/>
                </a:solidFill>
              </a:rPr>
              <a:t> </a:t>
            </a:r>
            <a:r>
              <a:rPr lang="de-DE" sz="1200" dirty="0" err="1">
                <a:solidFill>
                  <a:schemeClr val="tx1"/>
                </a:solidFill>
              </a:rPr>
              <a:t>support</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driving</a:t>
            </a:r>
            <a:r>
              <a:rPr lang="de-DE" sz="1200" dirty="0">
                <a:solidFill>
                  <a:schemeClr val="tx1"/>
                </a:solidFill>
              </a:rPr>
              <a:t>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roundabout</a:t>
            </a:r>
            <a:r>
              <a:rPr lang="de-DE" sz="1200" dirty="0">
                <a:solidFill>
                  <a:schemeClr val="tx1"/>
                </a:solidFill>
              </a:rPr>
              <a:t>.</a:t>
            </a:r>
          </a:p>
        </p:txBody>
      </p:sp>
      <p:sp>
        <p:nvSpPr>
          <p:cNvPr id="17" name="Rechteck 16"/>
          <p:cNvSpPr/>
          <p:nvPr/>
        </p:nvSpPr>
        <p:spPr>
          <a:xfrm>
            <a:off x="8465388" y="2990479"/>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before</a:t>
            </a:r>
            <a:r>
              <a:rPr lang="de-DE" sz="1200" dirty="0">
                <a:solidFill>
                  <a:schemeClr val="tx1"/>
                </a:solidFill>
              </a:rPr>
              <a:t> </a:t>
            </a:r>
            <a:r>
              <a:rPr lang="de-DE" sz="1200" dirty="0" err="1">
                <a:solidFill>
                  <a:schemeClr val="tx1"/>
                </a:solidFill>
              </a:rPr>
              <a:t>and</a:t>
            </a:r>
            <a:r>
              <a:rPr lang="de-DE" sz="1200" dirty="0">
                <a:solidFill>
                  <a:schemeClr val="tx1"/>
                </a:solidFill>
              </a:rPr>
              <a:t> after </a:t>
            </a:r>
            <a:r>
              <a:rPr lang="de-DE" sz="1200" dirty="0" err="1">
                <a:solidFill>
                  <a:schemeClr val="tx1"/>
                </a:solidFill>
              </a:rPr>
              <a:t>roundabout</a:t>
            </a:r>
            <a:endParaRPr lang="de-DE" sz="1200" dirty="0">
              <a:solidFill>
                <a:schemeClr val="tx1"/>
              </a:solidFill>
            </a:endParaRPr>
          </a:p>
        </p:txBody>
      </p:sp>
      <p:sp>
        <p:nvSpPr>
          <p:cNvPr id="18" name="Rechteck 17"/>
          <p:cNvSpPr/>
          <p:nvPr/>
        </p:nvSpPr>
        <p:spPr>
          <a:xfrm>
            <a:off x="4433977" y="2990478"/>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90478"/>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pic>
        <p:nvPicPr>
          <p:cNvPr id="12" name="Grafik 11"/>
          <p:cNvPicPr/>
          <p:nvPr/>
        </p:nvPicPr>
        <p:blipFill>
          <a:blip r:embed="rId2"/>
          <a:stretch>
            <a:fillRect/>
          </a:stretch>
        </p:blipFill>
        <p:spPr>
          <a:xfrm>
            <a:off x="685679" y="2609736"/>
            <a:ext cx="1240155" cy="1043305"/>
          </a:xfrm>
          <a:prstGeom prst="rect">
            <a:avLst/>
          </a:prstGeom>
        </p:spPr>
      </p:pic>
      <p:sp>
        <p:nvSpPr>
          <p:cNvPr id="10" name="Bogen 9"/>
          <p:cNvSpPr/>
          <p:nvPr/>
        </p:nvSpPr>
        <p:spPr>
          <a:xfrm rot="5182520">
            <a:off x="651842" y="2478471"/>
            <a:ext cx="649285" cy="618733"/>
          </a:xfrm>
          <a:prstGeom prst="arc">
            <a:avLst/>
          </a:prstGeom>
          <a:ln w="38100">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 name="Textfeld 10"/>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2" name="Foliennummernplatzhalter 1"/>
          <p:cNvSpPr>
            <a:spLocks noGrp="1"/>
          </p:cNvSpPr>
          <p:nvPr>
            <p:ph type="sldNum" sz="quarter" idx="12"/>
          </p:nvPr>
        </p:nvSpPr>
        <p:spPr>
          <a:xfrm>
            <a:off x="8610600" y="6399480"/>
            <a:ext cx="2743200" cy="365125"/>
          </a:xfrm>
        </p:spPr>
        <p:txBody>
          <a:bodyPr/>
          <a:lstStyle/>
          <a:p>
            <a:fld id="{7E42539C-CDA1-4404-8331-27A664B14CCD}" type="slidenum">
              <a:rPr lang="de-DE" smtClean="0"/>
              <a:t>3</a:t>
            </a:fld>
            <a:endParaRPr lang="de-DE" dirty="0"/>
          </a:p>
        </p:txBody>
      </p:sp>
      <p:sp>
        <p:nvSpPr>
          <p:cNvPr id="21" name="Rechteck 20">
            <a:extLst>
              <a:ext uri="{FF2B5EF4-FFF2-40B4-BE49-F238E27FC236}">
                <a16:creationId xmlns:a16="http://schemas.microsoft.com/office/drawing/2014/main" id="{47B0B66F-E5B5-4E69-A013-468287005404}"/>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6 </a:t>
            </a:r>
            <a:r>
              <a:rPr lang="de-DE" sz="1200" dirty="0" err="1">
                <a:solidFill>
                  <a:schemeClr val="tx1"/>
                </a:solidFill>
              </a:rPr>
              <a:t>Fatalities</a:t>
            </a:r>
            <a:r>
              <a:rPr lang="de-DE" sz="1200" dirty="0">
                <a:solidFill>
                  <a:schemeClr val="tx1"/>
                </a:solidFill>
              </a:rPr>
              <a:t>, 566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4627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8 </a:t>
            </a:r>
            <a:r>
              <a:rPr lang="de-DE" sz="1200" dirty="0" err="1">
                <a:solidFill>
                  <a:schemeClr val="tx1"/>
                </a:solidFill>
              </a:rPr>
              <a:t>Fatalities</a:t>
            </a:r>
            <a:r>
              <a:rPr lang="de-DE" sz="1200" dirty="0">
                <a:solidFill>
                  <a:schemeClr val="tx1"/>
                </a:solidFill>
              </a:rPr>
              <a:t>, 236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1349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t>
            </a:r>
            <a:r>
              <a:rPr lang="de-DE" sz="1200" dirty="0" err="1">
                <a:solidFill>
                  <a:schemeClr val="tx1"/>
                </a:solidFill>
              </a:rPr>
              <a:t>roundabouts</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2%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38655019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Assisting Turning at an intersection </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turning at an intersection </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[70]km/h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a:solidFill>
                  <a:schemeClr val="tx1"/>
                </a:solidFill>
              </a:rPr>
              <a:t>Approach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an </a:t>
            </a:r>
            <a:r>
              <a:rPr lang="de-DE" sz="1200" dirty="0" err="1">
                <a:solidFill>
                  <a:schemeClr val="tx1"/>
                </a:solidFill>
              </a:rPr>
              <a:t>appropriate</a:t>
            </a:r>
            <a:r>
              <a:rPr lang="de-DE" sz="1200" dirty="0">
                <a:solidFill>
                  <a:schemeClr val="tx1"/>
                </a:solidFill>
              </a:rPr>
              <a:t> </a:t>
            </a:r>
            <a:r>
              <a:rPr lang="de-DE" sz="1200" dirty="0" err="1">
                <a:solidFill>
                  <a:schemeClr val="tx1"/>
                </a:solidFill>
              </a:rPr>
              <a:t>speed</a:t>
            </a:r>
            <a:r>
              <a:rPr lang="de-DE" sz="1200" dirty="0">
                <a:solidFill>
                  <a:schemeClr val="tx1"/>
                </a:solidFill>
              </a:rPr>
              <a:t> </a:t>
            </a:r>
          </a:p>
          <a:p>
            <a:pPr marL="285750" indent="-285750">
              <a:buFont typeface="Arial" panose="020B0604020202020204" pitchFamily="34" charset="0"/>
              <a:buChar char="•"/>
            </a:pPr>
            <a:r>
              <a:rPr lang="de-DE" sz="1200" dirty="0" err="1">
                <a:solidFill>
                  <a:schemeClr val="tx1"/>
                </a:solidFill>
              </a:rPr>
              <a:t>Yield</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road</a:t>
            </a:r>
            <a:r>
              <a:rPr lang="de-DE" sz="1200" dirty="0">
                <a:solidFill>
                  <a:schemeClr val="tx1"/>
                </a:solidFill>
              </a:rPr>
              <a:t> </a:t>
            </a:r>
            <a:r>
              <a:rPr lang="de-DE" sz="1200" dirty="0" err="1">
                <a:solidFill>
                  <a:schemeClr val="tx1"/>
                </a:solidFill>
              </a:rPr>
              <a:t>users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r>
            <a:r>
              <a:rPr lang="de-DE" sz="1200" dirty="0" err="1">
                <a:solidFill>
                  <a:schemeClr val="tx1"/>
                </a:solidFill>
              </a:rPr>
              <a:t>if</a:t>
            </a:r>
            <a:r>
              <a:rPr lang="de-DE" sz="1200" dirty="0">
                <a:solidFill>
                  <a:schemeClr val="tx1"/>
                </a:solidFill>
              </a:rPr>
              <a:t> </a:t>
            </a:r>
            <a:r>
              <a:rPr lang="de-DE" sz="1200" dirty="0" err="1">
                <a:solidFill>
                  <a:schemeClr val="tx1"/>
                </a:solidFill>
              </a:rPr>
              <a:t>necessary</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way</a:t>
            </a:r>
            <a:r>
              <a:rPr lang="de-DE" sz="1200" dirty="0">
                <a:solidFill>
                  <a:schemeClr val="tx1"/>
                </a:solidFill>
              </a:rPr>
              <a:t> </a:t>
            </a:r>
            <a:r>
              <a:rPr lang="de-DE" sz="1200" dirty="0" err="1">
                <a:solidFill>
                  <a:schemeClr val="tx1"/>
                </a:solidFill>
              </a:rPr>
              <a:t>by</a:t>
            </a:r>
            <a:r>
              <a:rPr lang="de-DE" sz="1200" dirty="0">
                <a:solidFill>
                  <a:schemeClr val="tx1"/>
                </a:solidFill>
              </a:rPr>
              <a:t> </a:t>
            </a:r>
            <a:r>
              <a:rPr lang="de-DE" sz="1200" dirty="0" err="1">
                <a:solidFill>
                  <a:schemeClr val="tx1"/>
                </a:solidFill>
              </a:rPr>
              <a:t>traffic</a:t>
            </a:r>
            <a:r>
              <a:rPr lang="de-DE" sz="1200" dirty="0">
                <a:solidFill>
                  <a:schemeClr val="tx1"/>
                </a:solidFill>
              </a:rPr>
              <a:t> </a:t>
            </a:r>
            <a:r>
              <a:rPr lang="de-DE" sz="1200" dirty="0" err="1">
                <a:solidFill>
                  <a:schemeClr val="tx1"/>
                </a:solidFill>
              </a:rPr>
              <a:t>lights</a:t>
            </a:r>
            <a:r>
              <a:rPr lang="de-DE" sz="1200" dirty="0">
                <a:solidFill>
                  <a:schemeClr val="tx1"/>
                </a:solidFill>
              </a:rPr>
              <a:t>?)</a:t>
            </a:r>
          </a:p>
          <a:p>
            <a:pPr marL="285750" indent="-285750">
              <a:buFont typeface="Arial" panose="020B0604020202020204" pitchFamily="34" charset="0"/>
              <a:buChar char="•"/>
            </a:pPr>
            <a:r>
              <a:rPr lang="de-DE" sz="1200" dirty="0" err="1">
                <a:solidFill>
                  <a:schemeClr val="tx1"/>
                </a:solidFill>
              </a:rPr>
              <a:t>Make</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necessary</a:t>
            </a:r>
            <a:r>
              <a:rPr lang="de-DE" sz="1200" dirty="0">
                <a:solidFill>
                  <a:schemeClr val="tx1"/>
                </a:solidFill>
              </a:rPr>
              <a:t> turn</a:t>
            </a: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adapts</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speed</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approaching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stops</a:t>
            </a:r>
            <a:r>
              <a:rPr lang="de-DE" sz="1200" dirty="0">
                <a:solidFill>
                  <a:schemeClr val="tx1"/>
                </a:solidFill>
              </a:rPr>
              <a:t> at </a:t>
            </a:r>
            <a:r>
              <a:rPr lang="de-DE" sz="1200" dirty="0" err="1">
                <a:solidFill>
                  <a:schemeClr val="tx1"/>
                </a:solidFill>
              </a:rPr>
              <a:t>traffic</a:t>
            </a:r>
            <a:r>
              <a:rPr lang="de-DE" sz="1200" dirty="0">
                <a:solidFill>
                  <a:schemeClr val="tx1"/>
                </a:solidFill>
              </a:rPr>
              <a:t> </a:t>
            </a:r>
            <a:r>
              <a:rPr lang="de-DE" sz="1200" dirty="0" err="1">
                <a:solidFill>
                  <a:schemeClr val="tx1"/>
                </a:solidFill>
              </a:rPr>
              <a:t>lights</a:t>
            </a:r>
            <a:r>
              <a:rPr lang="de-DE" sz="1200" dirty="0">
                <a:solidFill>
                  <a:schemeClr val="tx1"/>
                </a:solidFill>
              </a:rPr>
              <a:t> </a:t>
            </a:r>
            <a:r>
              <a:rPr lang="de-DE" sz="1200" dirty="0" err="1">
                <a:solidFill>
                  <a:schemeClr val="tx1"/>
                </a:solidFill>
              </a:rPr>
              <a:t>if</a:t>
            </a:r>
            <a:r>
              <a:rPr lang="de-DE" sz="1200" dirty="0">
                <a:solidFill>
                  <a:schemeClr val="tx1"/>
                </a:solidFill>
              </a:rPr>
              <a:t> </a:t>
            </a:r>
            <a:r>
              <a:rPr lang="de-DE" sz="1200" dirty="0" err="1">
                <a:solidFill>
                  <a:schemeClr val="tx1"/>
                </a:solidFill>
              </a:rPr>
              <a:t>necessary</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plans</a:t>
            </a:r>
            <a:r>
              <a:rPr lang="de-DE" sz="1200" dirty="0">
                <a:solidFill>
                  <a:schemeClr val="tx1"/>
                </a:solidFill>
              </a:rPr>
              <a:t> </a:t>
            </a:r>
            <a:r>
              <a:rPr lang="de-DE" sz="1200" dirty="0" err="1">
                <a:solidFill>
                  <a:schemeClr val="tx1"/>
                </a:solidFill>
              </a:rPr>
              <a:t>appropriate</a:t>
            </a:r>
            <a:r>
              <a:rPr lang="de-DE" sz="1200" dirty="0">
                <a:solidFill>
                  <a:schemeClr val="tx1"/>
                </a:solidFill>
              </a:rPr>
              <a:t> </a:t>
            </a:r>
            <a:r>
              <a:rPr lang="de-DE" sz="1200" dirty="0" err="1">
                <a:solidFill>
                  <a:schemeClr val="tx1"/>
                </a:solidFill>
              </a:rPr>
              <a:t>trajectory</a:t>
            </a:r>
            <a:r>
              <a:rPr lang="de-DE" sz="1200" dirty="0">
                <a:solidFill>
                  <a:schemeClr val="tx1"/>
                </a:solidFill>
              </a:rPr>
              <a:t> </a:t>
            </a:r>
            <a:r>
              <a:rPr lang="de-DE" sz="1200" dirty="0" err="1">
                <a:solidFill>
                  <a:schemeClr val="tx1"/>
                </a:solidFill>
              </a:rPr>
              <a:t>and</a:t>
            </a:r>
            <a:r>
              <a:rPr lang="de-DE" sz="1200" dirty="0">
                <a:solidFill>
                  <a:schemeClr val="tx1"/>
                </a:solidFill>
              </a:rPr>
              <a:t> </a:t>
            </a:r>
            <a:r>
              <a:rPr lang="de-DE" sz="1200" dirty="0" err="1">
                <a:solidFill>
                  <a:schemeClr val="tx1"/>
                </a:solidFill>
              </a:rPr>
              <a:t>provides</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steering</a:t>
            </a:r>
            <a:r>
              <a:rPr lang="de-DE" sz="1200" dirty="0">
                <a:solidFill>
                  <a:schemeClr val="tx1"/>
                </a:solidFill>
              </a:rPr>
              <a:t> </a:t>
            </a:r>
            <a:r>
              <a:rPr lang="de-DE" sz="1200" dirty="0" err="1">
                <a:solidFill>
                  <a:schemeClr val="tx1"/>
                </a:solidFill>
              </a:rPr>
              <a:t>support</a:t>
            </a:r>
            <a:r>
              <a:rPr lang="de-DE" sz="1200" dirty="0">
                <a:solidFill>
                  <a:schemeClr val="tx1"/>
                </a:solidFill>
              </a:rPr>
              <a:t> </a:t>
            </a:r>
          </a:p>
          <a:p>
            <a:pPr marL="542925">
              <a:spcBef>
                <a:spcPts val="600"/>
              </a:spcBef>
            </a:pPr>
            <a:r>
              <a:rPr lang="de-DE" sz="1200" dirty="0" err="1">
                <a:solidFill>
                  <a:schemeClr val="tx1"/>
                </a:solidFill>
              </a:rPr>
              <a:t>to</a:t>
            </a:r>
            <a:r>
              <a:rPr lang="de-DE" sz="1200" dirty="0">
                <a:solidFill>
                  <a:schemeClr val="tx1"/>
                </a:solidFill>
              </a:rPr>
              <a:t> </a:t>
            </a:r>
            <a:r>
              <a:rPr lang="de-DE" sz="1200" dirty="0" err="1">
                <a:solidFill>
                  <a:schemeClr val="tx1"/>
                </a:solidFill>
              </a:rPr>
              <a:t>assist</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making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necessary</a:t>
            </a:r>
            <a:r>
              <a:rPr lang="de-DE" sz="1200" dirty="0">
                <a:solidFill>
                  <a:schemeClr val="tx1"/>
                </a:solidFill>
              </a:rPr>
              <a:t> turn</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supports</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driver</a:t>
            </a:r>
            <a:r>
              <a:rPr lang="de-DE" sz="1200" dirty="0">
                <a:solidFill>
                  <a:schemeClr val="tx1"/>
                </a:solidFill>
              </a:rPr>
              <a:t> in </a:t>
            </a:r>
            <a:r>
              <a:rPr lang="de-DE" sz="1200" dirty="0" err="1">
                <a:solidFill>
                  <a:schemeClr val="tx1"/>
                </a:solidFill>
              </a:rPr>
              <a:t>steering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vehicle</a:t>
            </a:r>
            <a:r>
              <a:rPr lang="de-DE" sz="1200" dirty="0">
                <a:solidFill>
                  <a:schemeClr val="tx1"/>
                </a:solidFill>
              </a:rPr>
              <a:t> </a:t>
            </a:r>
            <a:r>
              <a:rPr lang="de-DE" sz="1200" dirty="0" err="1">
                <a:solidFill>
                  <a:schemeClr val="tx1"/>
                </a:solidFill>
              </a:rPr>
              <a:t>through</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intersection</a:t>
            </a:r>
            <a:r>
              <a:rPr lang="de-DE" sz="1200" dirty="0">
                <a:solidFill>
                  <a:schemeClr val="tx1"/>
                </a:solidFill>
              </a:rPr>
              <a:t> </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pic>
        <p:nvPicPr>
          <p:cNvPr id="11" name="Grafik 10"/>
          <p:cNvPicPr/>
          <p:nvPr/>
        </p:nvPicPr>
        <p:blipFill>
          <a:blip r:embed="rId2"/>
          <a:stretch>
            <a:fillRect/>
          </a:stretch>
        </p:blipFill>
        <p:spPr>
          <a:xfrm>
            <a:off x="638175" y="2128520"/>
            <a:ext cx="1238250" cy="1629410"/>
          </a:xfrm>
          <a:prstGeom prst="rect">
            <a:avLst/>
          </a:prstGeom>
        </p:spPr>
      </p:pic>
      <p:sp>
        <p:nvSpPr>
          <p:cNvPr id="2" name="Textfeld 1"/>
          <p:cNvSpPr txBox="1"/>
          <p:nvPr/>
        </p:nvSpPr>
        <p:spPr>
          <a:xfrm>
            <a:off x="2133600" y="2324100"/>
            <a:ext cx="1924050" cy="738664"/>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err="1"/>
              <a:t>With</a:t>
            </a:r>
            <a:r>
              <a:rPr lang="de-DE" sz="1400" dirty="0"/>
              <a:t>/</a:t>
            </a:r>
            <a:r>
              <a:rPr lang="de-DE" sz="1400" dirty="0" err="1"/>
              <a:t>without</a:t>
            </a:r>
            <a:r>
              <a:rPr lang="de-DE" sz="1400" dirty="0"/>
              <a:t> </a:t>
            </a:r>
            <a:r>
              <a:rPr lang="de-DE" sz="1400" dirty="0" err="1"/>
              <a:t>traffic</a:t>
            </a:r>
            <a:r>
              <a:rPr lang="de-DE" sz="1400" dirty="0"/>
              <a:t> </a:t>
            </a:r>
            <a:r>
              <a:rPr lang="de-DE" sz="1400" dirty="0" err="1"/>
              <a:t>lights</a:t>
            </a:r>
            <a:endParaRPr lang="de-DE" sz="1400" dirty="0"/>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4</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(DESTATIS 2019)</a:t>
            </a:r>
            <a:endParaRPr lang="de-DE" sz="1400" b="1" dirty="0">
              <a:solidFill>
                <a:schemeClr val="tx1"/>
              </a:solidFill>
            </a:endParaRPr>
          </a:p>
          <a:p>
            <a:pPr marL="285750" indent="-285750">
              <a:buFont typeface="Arial" panose="020B0604020202020204" pitchFamily="34" charset="0"/>
              <a:buChar char="•"/>
            </a:pPr>
            <a:r>
              <a:rPr lang="de-DE" sz="1200" dirty="0">
                <a:solidFill>
                  <a:schemeClr val="tx1"/>
                </a:solidFill>
              </a:rPr>
              <a:t>Urban </a:t>
            </a:r>
            <a:r>
              <a:rPr lang="de-DE" sz="1200" dirty="0" err="1">
                <a:solidFill>
                  <a:schemeClr val="tx1"/>
                </a:solidFill>
              </a:rPr>
              <a:t>roads</a:t>
            </a:r>
            <a:r>
              <a:rPr lang="de-DE" sz="1200" dirty="0">
                <a:solidFill>
                  <a:schemeClr val="tx1"/>
                </a:solidFill>
              </a:rPr>
              <a:t>: 155 </a:t>
            </a:r>
            <a:r>
              <a:rPr lang="de-DE" sz="1200" dirty="0" err="1">
                <a:solidFill>
                  <a:schemeClr val="tx1"/>
                </a:solidFill>
              </a:rPr>
              <a:t>Fatalities</a:t>
            </a:r>
            <a:r>
              <a:rPr lang="de-DE" sz="1200" dirty="0">
                <a:solidFill>
                  <a:schemeClr val="tx1"/>
                </a:solidFill>
              </a:rPr>
              <a:t>, 6973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46392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a:t>
            </a:r>
            <a:r>
              <a:rPr lang="de-DE" sz="1200" dirty="0" err="1">
                <a:solidFill>
                  <a:schemeClr val="tx1"/>
                </a:solidFill>
              </a:rPr>
              <a:t>roads</a:t>
            </a:r>
            <a:r>
              <a:rPr lang="de-DE" sz="1200" dirty="0">
                <a:solidFill>
                  <a:schemeClr val="tx1"/>
                </a:solidFill>
              </a:rPr>
              <a:t>: 121 </a:t>
            </a:r>
            <a:r>
              <a:rPr lang="de-DE" sz="1200" dirty="0" err="1">
                <a:solidFill>
                  <a:schemeClr val="tx1"/>
                </a:solidFill>
              </a:rPr>
              <a:t>Fatalities</a:t>
            </a:r>
            <a:r>
              <a:rPr lang="de-DE" sz="1200" dirty="0">
                <a:solidFill>
                  <a:schemeClr val="tx1"/>
                </a:solidFill>
              </a:rPr>
              <a:t>, 4393 </a:t>
            </a:r>
            <a:r>
              <a:rPr lang="de-DE" sz="1200" dirty="0" err="1">
                <a:solidFill>
                  <a:schemeClr val="tx1"/>
                </a:solidFill>
              </a:rPr>
              <a:t>serious</a:t>
            </a:r>
            <a:r>
              <a:rPr lang="de-DE" sz="1200" dirty="0">
                <a:solidFill>
                  <a:schemeClr val="tx1"/>
                </a:solidFill>
              </a:rPr>
              <a:t> </a:t>
            </a:r>
            <a:r>
              <a:rPr lang="de-DE" sz="1200" dirty="0" err="1">
                <a:solidFill>
                  <a:schemeClr val="tx1"/>
                </a:solidFill>
              </a:rPr>
              <a:t>injuries</a:t>
            </a:r>
            <a:r>
              <a:rPr lang="de-DE" sz="1200" dirty="0">
                <a:solidFill>
                  <a:schemeClr val="tx1"/>
                </a:solidFill>
              </a:rPr>
              <a:t>, 18601 </a:t>
            </a:r>
            <a:r>
              <a:rPr lang="de-DE" sz="1200" dirty="0" err="1">
                <a:solidFill>
                  <a:schemeClr val="tx1"/>
                </a:solidFill>
              </a:rPr>
              <a:t>slight</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turning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road</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20%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personal </a:t>
            </a:r>
            <a:r>
              <a:rPr lang="de-DE" sz="1200" dirty="0" err="1">
                <a:solidFill>
                  <a:schemeClr val="tx1"/>
                </a:solidFill>
                <a:sym typeface="Wingdings" panose="05000000000000000000" pitchFamily="2" charset="2"/>
              </a:rPr>
              <a:t>injuries</a:t>
            </a:r>
            <a:r>
              <a:rPr lang="de-DE" sz="1200" dirty="0">
                <a:solidFill>
                  <a:schemeClr val="tx1"/>
                </a:solidFill>
                <a:sym typeface="Wingdings" panose="05000000000000000000" pitchFamily="2" charset="2"/>
              </a:rPr>
              <a:t>.</a:t>
            </a:r>
            <a:endParaRPr lang="de-DE" sz="1200" dirty="0">
              <a:solidFill>
                <a:schemeClr val="tx1"/>
              </a:solidFill>
            </a:endParaRPr>
          </a:p>
        </p:txBody>
      </p:sp>
    </p:spTree>
    <p:extLst>
      <p:ext uri="{BB962C8B-B14F-4D97-AF65-F5344CB8AC3E}">
        <p14:creationId xmlns:p14="http://schemas.microsoft.com/office/powerpoint/2010/main" val="722392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Forming an emergency corridor</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the formation of a corridor for emergency vehicles at low speed </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Highway</a:t>
            </a:r>
          </a:p>
          <a:p>
            <a:pPr marL="285750" indent="-285750">
              <a:buFont typeface="Arial" panose="020B0604020202020204" pitchFamily="34" charset="0"/>
              <a:buChar char="•"/>
            </a:pPr>
            <a:r>
              <a:rPr lang="en-US" sz="1400" dirty="0">
                <a:solidFill>
                  <a:schemeClr val="tx1"/>
                </a:solidFill>
              </a:rPr>
              <a:t>Multilane roads without risk of oncoming traffic</a:t>
            </a:r>
          </a:p>
          <a:p>
            <a:endParaRPr lang="en-US" sz="1400" dirty="0">
              <a:solidFill>
                <a:schemeClr val="tx1"/>
              </a:solidFill>
            </a:endParaRPr>
          </a:p>
          <a:p>
            <a:r>
              <a:rPr lang="en-US" sz="1400" dirty="0">
                <a:solidFill>
                  <a:schemeClr val="tx1"/>
                </a:solidFill>
              </a:rPr>
              <a:t>Speed: </a:t>
            </a:r>
          </a:p>
          <a:p>
            <a:r>
              <a:rPr lang="en-US" sz="1400">
                <a:solidFill>
                  <a:schemeClr val="tx1"/>
                </a:solidFill>
              </a:rPr>
              <a:t>&lt; [30</a:t>
            </a:r>
            <a:r>
              <a:rPr lang="en-US" sz="1400" dirty="0">
                <a:solidFill>
                  <a:schemeClr val="tx1"/>
                </a:solidFill>
              </a:rPr>
              <a:t>]km/h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200" b="1" dirty="0">
                <a:solidFill>
                  <a:schemeClr val="tx1"/>
                </a:solidFill>
              </a:rPr>
              <a:t>General Tasks </a:t>
            </a:r>
            <a:r>
              <a:rPr lang="de-DE" sz="1200" dirty="0">
                <a:solidFill>
                  <a:schemeClr val="tx1"/>
                </a:solidFill>
              </a:rPr>
              <a:t>(in </a:t>
            </a:r>
            <a:r>
              <a:rPr lang="de-DE" sz="1200" dirty="0" err="1">
                <a:solidFill>
                  <a:schemeClr val="tx1"/>
                </a:solidFill>
              </a:rPr>
              <a:t>that</a:t>
            </a:r>
            <a:r>
              <a:rPr lang="de-DE" sz="1200" dirty="0">
                <a:solidFill>
                  <a:schemeClr val="tx1"/>
                </a:solidFill>
              </a:rPr>
              <a:t> </a:t>
            </a:r>
            <a:r>
              <a:rPr lang="de-DE" sz="1200" dirty="0" err="1">
                <a:solidFill>
                  <a:schemeClr val="tx1"/>
                </a:solidFill>
              </a:rPr>
              <a:t>scenario</a:t>
            </a:r>
            <a:r>
              <a:rPr lang="de-DE" sz="1200" dirty="0">
                <a:solidFill>
                  <a:schemeClr val="tx1"/>
                </a:solidFill>
              </a:rPr>
              <a:t>, </a:t>
            </a:r>
            <a:r>
              <a:rPr lang="de-DE" sz="1200" dirty="0" err="1">
                <a:solidFill>
                  <a:schemeClr val="tx1"/>
                </a:solidFill>
              </a:rPr>
              <a:t>regardless</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who</a:t>
            </a:r>
            <a:r>
              <a:rPr lang="de-DE" sz="1200" dirty="0">
                <a:solidFill>
                  <a:schemeClr val="tx1"/>
                </a:solidFill>
              </a:rPr>
              <a:t> (</a:t>
            </a:r>
            <a:r>
              <a:rPr lang="de-DE" sz="1200" dirty="0" err="1">
                <a:solidFill>
                  <a:schemeClr val="tx1"/>
                </a:solidFill>
              </a:rPr>
              <a:t>system</a:t>
            </a:r>
            <a:r>
              <a:rPr lang="de-DE" sz="1200" dirty="0">
                <a:solidFill>
                  <a:schemeClr val="tx1"/>
                </a:solidFill>
              </a:rPr>
              <a:t>/</a:t>
            </a:r>
            <a:r>
              <a:rPr lang="de-DE" sz="1200" dirty="0" err="1">
                <a:solidFill>
                  <a:schemeClr val="tx1"/>
                </a:solidFill>
              </a:rPr>
              <a:t>driver</a:t>
            </a:r>
            <a:r>
              <a:rPr lang="de-DE" sz="1200" dirty="0">
                <a:solidFill>
                  <a:schemeClr val="tx1"/>
                </a:solidFill>
              </a:rPr>
              <a:t>) </a:t>
            </a:r>
            <a:r>
              <a:rPr lang="de-DE" sz="1200" dirty="0" err="1">
                <a:solidFill>
                  <a:schemeClr val="tx1"/>
                </a:solidFill>
              </a:rPr>
              <a:t>performs</a:t>
            </a:r>
            <a:r>
              <a:rPr lang="de-DE" sz="1200" dirty="0">
                <a:solidFill>
                  <a:schemeClr val="tx1"/>
                </a:solidFill>
              </a:rPr>
              <a:t> </a:t>
            </a:r>
            <a:r>
              <a:rPr lang="de-DE" sz="1200" dirty="0" err="1">
                <a:solidFill>
                  <a:schemeClr val="tx1"/>
                </a:solidFill>
              </a:rPr>
              <a:t>them</a:t>
            </a:r>
            <a:r>
              <a:rPr lang="de-DE" sz="1200" dirty="0">
                <a:solidFill>
                  <a:schemeClr val="tx1"/>
                </a:solidFill>
              </a:rPr>
              <a:t>)</a:t>
            </a:r>
          </a:p>
          <a:p>
            <a:endParaRPr lang="de-DE" sz="1200" b="1" dirty="0">
              <a:solidFill>
                <a:schemeClr val="tx1"/>
              </a:solidFill>
            </a:endParaRPr>
          </a:p>
          <a:p>
            <a:pPr marL="285750" indent="-285750">
              <a:buFont typeface="Arial" panose="020B0604020202020204" pitchFamily="34" charset="0"/>
              <a:buChar char="•"/>
            </a:pPr>
            <a:r>
              <a:rPr lang="de-DE" sz="1200" dirty="0" err="1">
                <a:solidFill>
                  <a:schemeClr val="tx1"/>
                </a:solidFill>
              </a:rPr>
              <a:t>Assessing</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situation</a:t>
            </a:r>
            <a:r>
              <a:rPr lang="de-DE" sz="1200" dirty="0">
                <a:solidFill>
                  <a:schemeClr val="tx1"/>
                </a:solidFill>
              </a:rPr>
              <a:t>, </a:t>
            </a:r>
            <a:r>
              <a:rPr lang="de-DE" sz="1200" dirty="0" err="1">
                <a:solidFill>
                  <a:schemeClr val="tx1"/>
                </a:solidFill>
              </a:rPr>
              <a:t>where</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corridor</a:t>
            </a:r>
            <a:r>
              <a:rPr lang="de-DE" sz="1200" dirty="0">
                <a:solidFill>
                  <a:schemeClr val="tx1"/>
                </a:solidFill>
              </a:rPr>
              <a:t> </a:t>
            </a:r>
            <a:r>
              <a:rPr lang="de-DE" sz="1200" dirty="0" err="1">
                <a:solidFill>
                  <a:schemeClr val="tx1"/>
                </a:solidFill>
              </a:rPr>
              <a:t>shall</a:t>
            </a:r>
            <a:r>
              <a:rPr lang="de-DE" sz="1200" dirty="0">
                <a:solidFill>
                  <a:schemeClr val="tx1"/>
                </a:solidFill>
              </a:rPr>
              <a:t> </a:t>
            </a:r>
            <a:r>
              <a:rPr lang="de-DE" sz="1200" dirty="0" err="1">
                <a:solidFill>
                  <a:schemeClr val="tx1"/>
                </a:solidFill>
              </a:rPr>
              <a:t>be</a:t>
            </a:r>
            <a:r>
              <a:rPr lang="de-DE" sz="1200" dirty="0">
                <a:solidFill>
                  <a:schemeClr val="tx1"/>
                </a:solidFill>
              </a:rPr>
              <a:t> </a:t>
            </a:r>
            <a:r>
              <a:rPr lang="de-DE" sz="1200" dirty="0" err="1">
                <a:solidFill>
                  <a:schemeClr val="tx1"/>
                </a:solidFill>
              </a:rPr>
              <a:t>built</a:t>
            </a:r>
            <a:endParaRPr lang="de-DE" sz="1200" dirty="0">
              <a:solidFill>
                <a:schemeClr val="tx1"/>
              </a:solidFill>
            </a:endParaRPr>
          </a:p>
          <a:p>
            <a:pPr marL="285750" indent="-285750">
              <a:buFont typeface="Arial" panose="020B0604020202020204" pitchFamily="34" charset="0"/>
              <a:buChar char="•"/>
            </a:pPr>
            <a:r>
              <a:rPr lang="de-DE" sz="1200" dirty="0" err="1">
                <a:solidFill>
                  <a:schemeClr val="tx1"/>
                </a:solidFill>
              </a:rPr>
              <a:t>Swerving</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corresponding</a:t>
            </a:r>
            <a:r>
              <a:rPr lang="de-DE" sz="1200" dirty="0">
                <a:solidFill>
                  <a:schemeClr val="tx1"/>
                </a:solidFill>
              </a:rPr>
              <a:t> </a:t>
            </a:r>
            <a:r>
              <a:rPr lang="de-DE" sz="1200" dirty="0" err="1">
                <a:solidFill>
                  <a:schemeClr val="tx1"/>
                </a:solidFill>
              </a:rPr>
              <a:t>side</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ego</a:t>
            </a:r>
            <a:r>
              <a:rPr lang="de-DE" sz="1200" dirty="0">
                <a:solidFill>
                  <a:schemeClr val="tx1"/>
                </a:solidFill>
              </a:rPr>
              <a:t> </a:t>
            </a:r>
            <a:r>
              <a:rPr lang="de-DE" sz="1200" dirty="0" err="1">
                <a:solidFill>
                  <a:schemeClr val="tx1"/>
                </a:solidFill>
              </a:rPr>
              <a:t>lane</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Checking lateral </a:t>
            </a:r>
            <a:r>
              <a:rPr lang="de-DE" sz="1200" dirty="0" err="1">
                <a:solidFill>
                  <a:schemeClr val="tx1"/>
                </a:solidFill>
              </a:rPr>
              <a:t>distance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boundaries</a:t>
            </a:r>
            <a:r>
              <a:rPr lang="de-DE" sz="1200" dirty="0">
                <a:solidFill>
                  <a:schemeClr val="tx1"/>
                </a:solidFill>
              </a:rPr>
              <a:t> </a:t>
            </a:r>
            <a:r>
              <a:rPr lang="de-DE" sz="1200" dirty="0" err="1">
                <a:solidFill>
                  <a:schemeClr val="tx1"/>
                </a:solidFill>
              </a:rPr>
              <a:t>or</a:t>
            </a:r>
            <a:r>
              <a:rPr lang="de-DE" sz="1200" dirty="0">
                <a:solidFill>
                  <a:schemeClr val="tx1"/>
                </a:solidFill>
              </a:rPr>
              <a:t> </a:t>
            </a:r>
            <a:r>
              <a:rPr lang="de-DE" sz="1200" dirty="0" err="1">
                <a:solidFill>
                  <a:schemeClr val="tx1"/>
                </a:solidFill>
              </a:rPr>
              <a:t>other</a:t>
            </a:r>
            <a:r>
              <a:rPr lang="de-DE" sz="1200" dirty="0">
                <a:solidFill>
                  <a:schemeClr val="tx1"/>
                </a:solidFill>
              </a:rPr>
              <a:t> </a:t>
            </a:r>
            <a:r>
              <a:rPr lang="de-DE" sz="1200" dirty="0" err="1">
                <a:solidFill>
                  <a:schemeClr val="tx1"/>
                </a:solidFill>
              </a:rPr>
              <a:t>vehicles</a:t>
            </a:r>
            <a:endParaRPr lang="de-DE" sz="1200" dirty="0">
              <a:solidFill>
                <a:schemeClr val="tx1"/>
              </a:solidFill>
            </a:endParaRPr>
          </a:p>
          <a:p>
            <a:pPr marL="285750" indent="-285750">
              <a:buFont typeface="Arial" panose="020B0604020202020204" pitchFamily="34" charset="0"/>
              <a:buChar char="•"/>
            </a:pPr>
            <a:r>
              <a:rPr lang="de-DE" sz="1200" dirty="0" err="1">
                <a:solidFill>
                  <a:schemeClr val="tx1"/>
                </a:solidFill>
              </a:rPr>
              <a:t>When</a:t>
            </a:r>
            <a:r>
              <a:rPr lang="de-DE" sz="1200" dirty="0">
                <a:solidFill>
                  <a:schemeClr val="tx1"/>
                </a:solidFill>
              </a:rPr>
              <a:t> </a:t>
            </a:r>
            <a:r>
              <a:rPr lang="de-DE" sz="1200" dirty="0" err="1">
                <a:solidFill>
                  <a:schemeClr val="tx1"/>
                </a:solidFill>
              </a:rPr>
              <a:t>necessary</a:t>
            </a:r>
            <a:r>
              <a:rPr lang="de-DE" sz="1200" dirty="0">
                <a:solidFill>
                  <a:schemeClr val="tx1"/>
                </a:solidFill>
              </a:rPr>
              <a:t>: </a:t>
            </a:r>
            <a:r>
              <a:rPr lang="de-DE" sz="1200" dirty="0" err="1">
                <a:solidFill>
                  <a:schemeClr val="tx1"/>
                </a:solidFill>
              </a:rPr>
              <a:t>crossing</a:t>
            </a:r>
            <a:r>
              <a:rPr lang="de-DE" sz="1200" dirty="0">
                <a:solidFill>
                  <a:schemeClr val="tx1"/>
                </a:solidFill>
              </a:rPr>
              <a:t> </a:t>
            </a:r>
            <a:r>
              <a:rPr lang="de-DE" sz="1200" dirty="0" err="1">
                <a:solidFill>
                  <a:schemeClr val="tx1"/>
                </a:solidFill>
              </a:rPr>
              <a:t>lane</a:t>
            </a:r>
            <a:r>
              <a:rPr lang="de-DE" sz="1200" dirty="0">
                <a:solidFill>
                  <a:schemeClr val="tx1"/>
                </a:solidFill>
              </a:rPr>
              <a:t> </a:t>
            </a:r>
            <a:r>
              <a:rPr lang="de-DE" sz="1200" dirty="0" err="1">
                <a:solidFill>
                  <a:schemeClr val="tx1"/>
                </a:solidFill>
              </a:rPr>
              <a:t>markings</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gather</a:t>
            </a:r>
            <a:r>
              <a:rPr lang="de-DE" sz="1200" dirty="0">
                <a:solidFill>
                  <a:schemeClr val="tx1"/>
                </a:solidFill>
              </a:rPr>
              <a:t> additional </a:t>
            </a:r>
            <a:r>
              <a:rPr lang="de-DE" sz="1200" dirty="0" err="1">
                <a:solidFill>
                  <a:schemeClr val="tx1"/>
                </a:solidFill>
              </a:rPr>
              <a:t>space</a:t>
            </a:r>
            <a:endParaRPr lang="de-DE" sz="1200" dirty="0">
              <a:solidFill>
                <a:schemeClr val="tx1"/>
              </a:solidFill>
            </a:endParaRPr>
          </a:p>
          <a:p>
            <a:pPr marL="285750" indent="-285750">
              <a:buFont typeface="Arial" panose="020B0604020202020204" pitchFamily="34" charset="0"/>
              <a:buChar char="•"/>
            </a:pPr>
            <a:endParaRPr lang="de-DE" sz="1200" dirty="0">
              <a:solidFill>
                <a:schemeClr val="tx1"/>
              </a:solidFill>
            </a:endParaRP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delivers</a:t>
            </a:r>
            <a:r>
              <a:rPr lang="de-DE" sz="1200" dirty="0">
                <a:solidFill>
                  <a:schemeClr val="tx1"/>
                </a:solidFill>
              </a:rPr>
              <a:t> </a:t>
            </a:r>
            <a:r>
              <a:rPr lang="de-DE" sz="1200" dirty="0" err="1">
                <a:solidFill>
                  <a:schemeClr val="tx1"/>
                </a:solidFill>
              </a:rPr>
              <a:t>steering</a:t>
            </a:r>
            <a:r>
              <a:rPr lang="de-DE" sz="1200" dirty="0">
                <a:solidFill>
                  <a:schemeClr val="tx1"/>
                </a:solidFill>
              </a:rPr>
              <a:t> support in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direction</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remind</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form a </a:t>
            </a:r>
            <a:r>
              <a:rPr lang="de-DE" sz="1200" dirty="0" err="1">
                <a:solidFill>
                  <a:schemeClr val="tx1"/>
                </a:solidFill>
              </a:rPr>
              <a:t>corridor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falling</a:t>
            </a:r>
            <a:r>
              <a:rPr lang="de-DE" sz="1200" dirty="0">
                <a:solidFill>
                  <a:schemeClr val="tx1"/>
                </a:solidFill>
              </a:rPr>
              <a:t> </a:t>
            </a:r>
            <a:r>
              <a:rPr lang="de-DE" sz="1200" dirty="0" err="1">
                <a:solidFill>
                  <a:schemeClr val="tx1"/>
                </a:solidFill>
              </a:rPr>
              <a:t>below</a:t>
            </a:r>
            <a:r>
              <a:rPr lang="de-DE" sz="1200" dirty="0">
                <a:solidFill>
                  <a:schemeClr val="tx1"/>
                </a:solidFill>
              </a:rPr>
              <a:t> a </a:t>
            </a:r>
            <a:r>
              <a:rPr lang="de-DE" sz="1200" dirty="0" err="1">
                <a:solidFill>
                  <a:schemeClr val="tx1"/>
                </a:solidFill>
              </a:rPr>
              <a:t>certain</a:t>
            </a:r>
            <a:r>
              <a:rPr lang="de-DE" sz="1200" dirty="0">
                <a:solidFill>
                  <a:schemeClr val="tx1"/>
                </a:solidFill>
              </a:rPr>
              <a:t> </a:t>
            </a:r>
            <a:r>
              <a:rPr lang="de-DE" sz="1200" dirty="0" err="1">
                <a:solidFill>
                  <a:schemeClr val="tx1"/>
                </a:solidFill>
              </a:rPr>
              <a:t>speed</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warns</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be</a:t>
            </a:r>
            <a:r>
              <a:rPr lang="de-DE" sz="1200" dirty="0">
                <a:solidFill>
                  <a:schemeClr val="tx1"/>
                </a:solidFill>
              </a:rPr>
              <a:t> </a:t>
            </a:r>
            <a:r>
              <a:rPr lang="de-DE" sz="1200" dirty="0" err="1">
                <a:solidFill>
                  <a:schemeClr val="tx1"/>
                </a:solidFill>
              </a:rPr>
              <a:t>aware</a:t>
            </a:r>
            <a:r>
              <a:rPr lang="de-DE" sz="1200" dirty="0">
                <a:solidFill>
                  <a:schemeClr val="tx1"/>
                </a:solidFill>
              </a:rPr>
              <a:t> </a:t>
            </a:r>
            <a:r>
              <a:rPr lang="de-DE" sz="1200" dirty="0" err="1">
                <a:solidFill>
                  <a:schemeClr val="tx1"/>
                </a:solidFill>
              </a:rPr>
              <a:t>of</a:t>
            </a:r>
            <a:r>
              <a:rPr lang="de-DE" sz="1200" dirty="0">
                <a:solidFill>
                  <a:schemeClr val="tx1"/>
                </a:solidFill>
              </a:rPr>
              <a:t> </a:t>
            </a:r>
            <a:r>
              <a:rPr lang="de-DE" sz="1200" dirty="0" err="1">
                <a:solidFill>
                  <a:schemeClr val="tx1"/>
                </a:solidFill>
              </a:rPr>
              <a:t>objects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adjacent</a:t>
            </a:r>
            <a:r>
              <a:rPr lang="de-DE" sz="1200" dirty="0">
                <a:solidFill>
                  <a:schemeClr val="tx1"/>
                </a:solidFill>
              </a:rPr>
              <a:t> </a:t>
            </a:r>
            <a:r>
              <a:rPr lang="de-DE" sz="1200" dirty="0" err="1">
                <a:solidFill>
                  <a:schemeClr val="tx1"/>
                </a:solidFill>
              </a:rPr>
              <a:t>lane</a:t>
            </a:r>
            <a:r>
              <a:rPr lang="de-DE" sz="1200" dirty="0">
                <a:solidFill>
                  <a:schemeClr val="tx1"/>
                </a:solidFill>
              </a:rPr>
              <a:t> / </a:t>
            </a:r>
            <a:r>
              <a:rPr lang="de-DE" sz="1200" dirty="0" err="1">
                <a:solidFill>
                  <a:schemeClr val="tx1"/>
                </a:solidFill>
              </a:rPr>
              <a:t>road</a:t>
            </a:r>
            <a:r>
              <a:rPr lang="de-DE" sz="1200" dirty="0">
                <a:solidFill>
                  <a:schemeClr val="tx1"/>
                </a:solidFill>
              </a:rPr>
              <a:t> </a:t>
            </a:r>
            <a:r>
              <a:rPr lang="de-DE" sz="1200" dirty="0" err="1">
                <a:solidFill>
                  <a:schemeClr val="tx1"/>
                </a:solidFill>
              </a:rPr>
              <a:t>edge</a:t>
            </a:r>
            <a:endParaRPr lang="de-DE" sz="1200" dirty="0">
              <a:solidFill>
                <a:schemeClr val="tx1"/>
              </a:solidFill>
            </a:endParaRPr>
          </a:p>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keeps</a:t>
            </a:r>
            <a:r>
              <a:rPr lang="de-DE" sz="1200" dirty="0">
                <a:solidFill>
                  <a:schemeClr val="tx1"/>
                </a:solidFill>
              </a:rPr>
              <a:t> a </a:t>
            </a:r>
            <a:r>
              <a:rPr lang="de-DE" sz="1200" dirty="0" err="1">
                <a:solidFill>
                  <a:schemeClr val="tx1"/>
                </a:solidFill>
              </a:rPr>
              <a:t>certain</a:t>
            </a:r>
            <a:r>
              <a:rPr lang="de-DE" sz="1200" dirty="0">
                <a:solidFill>
                  <a:schemeClr val="tx1"/>
                </a:solidFill>
              </a:rPr>
              <a:t> minimal lateral </a:t>
            </a:r>
            <a:r>
              <a:rPr lang="de-DE" sz="1200" dirty="0" err="1">
                <a:solidFill>
                  <a:schemeClr val="tx1"/>
                </a:solidFill>
              </a:rPr>
              <a:t>distance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detected</a:t>
            </a:r>
            <a:r>
              <a:rPr lang="de-DE" sz="1200" dirty="0">
                <a:solidFill>
                  <a:schemeClr val="tx1"/>
                </a:solidFill>
              </a:rPr>
              <a:t> </a:t>
            </a:r>
            <a:r>
              <a:rPr lang="de-DE" sz="1200" dirty="0" err="1">
                <a:solidFill>
                  <a:schemeClr val="tx1"/>
                </a:solidFill>
              </a:rPr>
              <a:t>objects</a:t>
            </a:r>
            <a:r>
              <a:rPr lang="de-DE" sz="1200" dirty="0">
                <a:solidFill>
                  <a:schemeClr val="tx1"/>
                </a:solidFill>
              </a:rPr>
              <a:t> / </a:t>
            </a:r>
            <a:r>
              <a:rPr lang="de-DE" sz="1200" dirty="0" err="1">
                <a:solidFill>
                  <a:schemeClr val="tx1"/>
                </a:solidFill>
              </a:rPr>
              <a:t>boundaries</a:t>
            </a:r>
            <a:endParaRPr lang="de-DE" sz="1200" dirty="0">
              <a:solidFill>
                <a:schemeClr val="tx1"/>
              </a:solidFill>
            </a:endParaRP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a:t>
            </a:r>
            <a:r>
              <a:rPr lang="de-DE" sz="1200" dirty="0" err="1">
                <a:solidFill>
                  <a:schemeClr val="tx1"/>
                </a:solidFill>
              </a:rPr>
              <a:t>delivers</a:t>
            </a:r>
            <a:r>
              <a:rPr lang="de-DE" sz="1200" dirty="0">
                <a:solidFill>
                  <a:schemeClr val="tx1"/>
                </a:solidFill>
              </a:rPr>
              <a:t> </a:t>
            </a:r>
            <a:r>
              <a:rPr lang="de-DE" sz="1200" dirty="0" err="1">
                <a:solidFill>
                  <a:schemeClr val="tx1"/>
                </a:solidFill>
              </a:rPr>
              <a:t>steering</a:t>
            </a:r>
            <a:r>
              <a:rPr lang="de-DE" sz="1200" dirty="0">
                <a:solidFill>
                  <a:schemeClr val="tx1"/>
                </a:solidFill>
              </a:rPr>
              <a:t> support in </a:t>
            </a:r>
            <a:r>
              <a:rPr lang="de-DE" sz="1200" dirty="0" err="1">
                <a:solidFill>
                  <a:schemeClr val="tx1"/>
                </a:solidFill>
              </a:rPr>
              <a:t>the</a:t>
            </a:r>
            <a:r>
              <a:rPr lang="de-DE" sz="1200" dirty="0">
                <a:solidFill>
                  <a:schemeClr val="tx1"/>
                </a:solidFill>
              </a:rPr>
              <a:t> </a:t>
            </a:r>
            <a:r>
              <a:rPr lang="de-DE" sz="1200" dirty="0" err="1">
                <a:solidFill>
                  <a:schemeClr val="tx1"/>
                </a:solidFill>
              </a:rPr>
              <a:t>right</a:t>
            </a:r>
            <a:r>
              <a:rPr lang="de-DE" sz="1200" dirty="0">
                <a:solidFill>
                  <a:schemeClr val="tx1"/>
                </a:solidFill>
              </a:rPr>
              <a:t> </a:t>
            </a:r>
            <a:r>
              <a:rPr lang="de-DE" sz="1200" dirty="0" err="1">
                <a:solidFill>
                  <a:schemeClr val="tx1"/>
                </a:solidFill>
              </a:rPr>
              <a:t>direction</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remind</a:t>
            </a:r>
            <a:r>
              <a:rPr lang="de-DE" sz="1200" dirty="0">
                <a:solidFill>
                  <a:schemeClr val="tx1"/>
                </a:solidFill>
              </a:rPr>
              <a:t> </a:t>
            </a:r>
            <a:r>
              <a:rPr lang="de-DE" sz="1200" dirty="0" err="1">
                <a:solidFill>
                  <a:schemeClr val="tx1"/>
                </a:solidFill>
              </a:rPr>
              <a:t>driver</a:t>
            </a:r>
            <a:r>
              <a:rPr lang="de-DE" sz="1200" dirty="0">
                <a:solidFill>
                  <a:schemeClr val="tx1"/>
                </a:solidFill>
              </a:rPr>
              <a:t> </a:t>
            </a:r>
            <a:r>
              <a:rPr lang="de-DE" sz="1200" dirty="0" err="1">
                <a:solidFill>
                  <a:schemeClr val="tx1"/>
                </a:solidFill>
              </a:rPr>
              <a:t>to</a:t>
            </a:r>
            <a:r>
              <a:rPr lang="de-DE" sz="1200" dirty="0">
                <a:solidFill>
                  <a:schemeClr val="tx1"/>
                </a:solidFill>
              </a:rPr>
              <a:t> form a </a:t>
            </a:r>
            <a:r>
              <a:rPr lang="de-DE" sz="1200" dirty="0" err="1">
                <a:solidFill>
                  <a:schemeClr val="tx1"/>
                </a:solidFill>
              </a:rPr>
              <a:t>corridor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falling</a:t>
            </a:r>
            <a:r>
              <a:rPr lang="de-DE" sz="1200" dirty="0">
                <a:solidFill>
                  <a:schemeClr val="tx1"/>
                </a:solidFill>
              </a:rPr>
              <a:t> </a:t>
            </a:r>
            <a:r>
              <a:rPr lang="de-DE" sz="1200" dirty="0" err="1">
                <a:solidFill>
                  <a:schemeClr val="tx1"/>
                </a:solidFill>
              </a:rPr>
              <a:t>below</a:t>
            </a:r>
            <a:r>
              <a:rPr lang="de-DE" sz="1200" dirty="0">
                <a:solidFill>
                  <a:schemeClr val="tx1"/>
                </a:solidFill>
              </a:rPr>
              <a:t> a </a:t>
            </a:r>
            <a:r>
              <a:rPr lang="de-DE" sz="1200" dirty="0" err="1">
                <a:solidFill>
                  <a:schemeClr val="tx1"/>
                </a:solidFill>
              </a:rPr>
              <a:t>certain</a:t>
            </a:r>
            <a:r>
              <a:rPr lang="de-DE" sz="1200" dirty="0">
                <a:solidFill>
                  <a:schemeClr val="tx1"/>
                </a:solidFill>
              </a:rPr>
              <a:t> </a:t>
            </a:r>
            <a:r>
              <a:rPr lang="de-DE" sz="1200" dirty="0" err="1">
                <a:solidFill>
                  <a:schemeClr val="tx1"/>
                </a:solidFill>
              </a:rPr>
              <a:t>speed</a:t>
            </a:r>
            <a:endParaRPr lang="de-DE" sz="1200" dirty="0">
              <a:solidFill>
                <a:schemeClr val="tx1"/>
              </a:solidFill>
            </a:endParaRP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is</a:t>
            </a:r>
            <a:r>
              <a:rPr lang="de-DE" sz="1400" dirty="0">
                <a:solidFill>
                  <a:schemeClr val="tx1"/>
                </a:solidFill>
              </a:rPr>
              <a:t> </a:t>
            </a:r>
            <a:r>
              <a:rPr lang="de-DE" sz="1400" dirty="0" err="1">
                <a:solidFill>
                  <a:schemeClr val="tx1"/>
                </a:solidFill>
              </a:rPr>
              <a:t>predictable</a:t>
            </a:r>
            <a:r>
              <a:rPr lang="de-DE" sz="1400" dirty="0">
                <a:solidFill>
                  <a:schemeClr val="tx1"/>
                </a:solidFill>
              </a:rPr>
              <a:t> </a:t>
            </a:r>
            <a:r>
              <a:rPr lang="de-DE" sz="1400" dirty="0" err="1">
                <a:solidFill>
                  <a:schemeClr val="tx1"/>
                </a:solidFill>
              </a:rPr>
              <a:t>to</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remains</a:t>
            </a:r>
            <a:r>
              <a:rPr lang="de-DE" sz="1400" dirty="0">
                <a:solidFill>
                  <a:schemeClr val="tx1"/>
                </a:solidFill>
              </a:rPr>
              <a:t> </a:t>
            </a:r>
            <a:r>
              <a:rPr lang="de-DE" sz="1400" dirty="0" err="1">
                <a:solidFill>
                  <a:schemeClr val="tx1"/>
                </a:solidFill>
              </a:rPr>
              <a:t>controllable</a:t>
            </a:r>
            <a:r>
              <a:rPr lang="de-DE" sz="1400" dirty="0">
                <a:solidFill>
                  <a:schemeClr val="tx1"/>
                </a:solidFill>
              </a:rPr>
              <a:t> </a:t>
            </a:r>
            <a:r>
              <a:rPr lang="de-DE" sz="1400" dirty="0" err="1">
                <a:solidFill>
                  <a:schemeClr val="tx1"/>
                </a:solidFill>
              </a:rPr>
              <a:t>by</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driver</a:t>
            </a:r>
            <a:r>
              <a:rPr lang="de-DE" sz="1400" dirty="0">
                <a:solidFill>
                  <a:schemeClr val="tx1"/>
                </a:solidFill>
              </a:rPr>
              <a:t>. </a:t>
            </a: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system</a:t>
            </a:r>
            <a:r>
              <a:rPr lang="de-DE" sz="1400" dirty="0">
                <a:solidFill>
                  <a:schemeClr val="tx1"/>
                </a:solidFill>
              </a:rPr>
              <a:t> </a:t>
            </a:r>
            <a:r>
              <a:rPr lang="de-DE" sz="1400" dirty="0" err="1">
                <a:solidFill>
                  <a:schemeClr val="tx1"/>
                </a:solidFill>
              </a:rPr>
              <a:t>has</a:t>
            </a:r>
            <a:r>
              <a:rPr lang="de-DE" sz="1400" dirty="0">
                <a:solidFill>
                  <a:schemeClr val="tx1"/>
                </a:solidFill>
              </a:rPr>
              <a:t> </a:t>
            </a:r>
            <a:r>
              <a:rPr lang="de-DE" sz="1400" dirty="0" err="1">
                <a:solidFill>
                  <a:schemeClr val="tx1"/>
                </a:solidFill>
              </a:rPr>
              <a:t>sufficient</a:t>
            </a:r>
            <a:r>
              <a:rPr lang="de-DE" sz="1400" dirty="0">
                <a:solidFill>
                  <a:schemeClr val="tx1"/>
                </a:solidFill>
              </a:rPr>
              <a:t> environmental </a:t>
            </a:r>
            <a:r>
              <a:rPr lang="de-DE" sz="1400" dirty="0" err="1">
                <a:solidFill>
                  <a:schemeClr val="tx1"/>
                </a:solidFill>
              </a:rPr>
              <a:t>perception</a:t>
            </a:r>
            <a:r>
              <a:rPr lang="de-DE" sz="1400" dirty="0">
                <a:solidFill>
                  <a:schemeClr val="tx1"/>
                </a:solidFill>
              </a:rPr>
              <a:t>/</a:t>
            </a:r>
            <a:r>
              <a:rPr lang="de-DE" sz="1400" dirty="0" err="1">
                <a:solidFill>
                  <a:schemeClr val="tx1"/>
                </a:solidFill>
              </a:rPr>
              <a:t>information</a:t>
            </a:r>
            <a:r>
              <a:rPr lang="de-DE" sz="1400" dirty="0">
                <a:solidFill>
                  <a:schemeClr val="tx1"/>
                </a:solidFill>
              </a:rPr>
              <a:t> </a:t>
            </a:r>
          </a:p>
        </p:txBody>
      </p:sp>
      <p:sp>
        <p:nvSpPr>
          <p:cNvPr id="2" name="Textfeld 1"/>
          <p:cNvSpPr txBox="1"/>
          <p:nvPr/>
        </p:nvSpPr>
        <p:spPr>
          <a:xfrm>
            <a:off x="2133600" y="2324100"/>
            <a:ext cx="1924050" cy="954107"/>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err="1"/>
              <a:t>With</a:t>
            </a:r>
            <a:r>
              <a:rPr lang="de-DE" sz="1400" dirty="0"/>
              <a:t>/</a:t>
            </a:r>
            <a:r>
              <a:rPr lang="de-DE" sz="1400" dirty="0" err="1"/>
              <a:t>without</a:t>
            </a:r>
            <a:r>
              <a:rPr lang="de-DE" sz="1400" dirty="0"/>
              <a:t> </a:t>
            </a:r>
            <a:r>
              <a:rPr lang="de-DE" sz="1400" dirty="0" err="1"/>
              <a:t>crossing</a:t>
            </a:r>
            <a:r>
              <a:rPr lang="de-DE" sz="1400" dirty="0"/>
              <a:t> </a:t>
            </a:r>
            <a:r>
              <a:rPr lang="de-DE" sz="1400" dirty="0" err="1"/>
              <a:t>of</a:t>
            </a:r>
            <a:r>
              <a:rPr lang="de-DE" sz="1400" dirty="0"/>
              <a:t> </a:t>
            </a:r>
            <a:r>
              <a:rPr lang="de-DE" sz="1400" dirty="0" err="1"/>
              <a:t>lane</a:t>
            </a:r>
            <a:r>
              <a:rPr lang="de-DE" sz="1400" dirty="0"/>
              <a:t> </a:t>
            </a:r>
            <a:r>
              <a:rPr lang="de-DE" sz="1400" dirty="0" err="1"/>
              <a:t>markings</a:t>
            </a:r>
            <a:endParaRPr lang="de-DE" sz="1400" dirty="0"/>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5</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400" b="1" dirty="0">
                <a:solidFill>
                  <a:schemeClr val="tx1"/>
                </a:solidFill>
              </a:rPr>
              <a:t>Research/Data/Statistics</a:t>
            </a:r>
          </a:p>
          <a:p>
            <a:endParaRPr lang="en-US" sz="1400" b="1" dirty="0">
              <a:solidFill>
                <a:schemeClr val="tx1"/>
              </a:solidFill>
            </a:endParaRPr>
          </a:p>
          <a:p>
            <a:r>
              <a:rPr lang="en-US" sz="1200" i="1" dirty="0">
                <a:solidFill>
                  <a:schemeClr val="tx1"/>
                </a:solidFill>
              </a:rPr>
              <a:t>No accident data available in DESTATIS/GIDAS</a:t>
            </a:r>
          </a:p>
        </p:txBody>
      </p:sp>
      <p:pic>
        <p:nvPicPr>
          <p:cNvPr id="14" name="Grafik 13">
            <a:extLst>
              <a:ext uri="{FF2B5EF4-FFF2-40B4-BE49-F238E27FC236}">
                <a16:creationId xmlns:a16="http://schemas.microsoft.com/office/drawing/2014/main" id="{00452526-5209-476F-B776-8E04C45FEC34}"/>
              </a:ext>
            </a:extLst>
          </p:cNvPr>
          <p:cNvPicPr/>
          <p:nvPr/>
        </p:nvPicPr>
        <p:blipFill>
          <a:blip r:embed="rId2"/>
          <a:stretch>
            <a:fillRect/>
          </a:stretch>
        </p:blipFill>
        <p:spPr>
          <a:xfrm>
            <a:off x="669706" y="2461347"/>
            <a:ext cx="1179195" cy="1057275"/>
          </a:xfrm>
          <a:prstGeom prst="rect">
            <a:avLst/>
          </a:prstGeom>
        </p:spPr>
      </p:pic>
    </p:spTree>
    <p:extLst>
      <p:ext uri="{BB962C8B-B14F-4D97-AF65-F5344CB8AC3E}">
        <p14:creationId xmlns:p14="http://schemas.microsoft.com/office/powerpoint/2010/main" val="6102185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Changing Lanes, initiated by the system</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Assists the driver in performing lane changes when deemed reasonable</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Highway</a:t>
            </a:r>
          </a:p>
          <a:p>
            <a:pPr marL="285750" indent="-285750">
              <a:buFont typeface="Arial" panose="020B0604020202020204" pitchFamily="34" charset="0"/>
              <a:buChar char="•"/>
            </a:pPr>
            <a:r>
              <a:rPr lang="en-US" sz="1400" dirty="0">
                <a:solidFill>
                  <a:schemeClr val="tx1"/>
                </a:solidFill>
              </a:rPr>
              <a:t>Multilane roads without oncoming traffic</a:t>
            </a:r>
          </a:p>
          <a:p>
            <a:endParaRPr lang="en-US" sz="1400" dirty="0">
              <a:solidFill>
                <a:schemeClr val="tx1"/>
              </a:solidFill>
            </a:endParaRPr>
          </a:p>
          <a:p>
            <a:r>
              <a:rPr lang="en-US" sz="1400" b="1" dirty="0">
                <a:solidFill>
                  <a:schemeClr val="tx1"/>
                </a:solidFill>
              </a:rPr>
              <a:t>Speed: </a:t>
            </a:r>
          </a:p>
          <a:p>
            <a:r>
              <a:rPr lang="en-US" sz="1400" dirty="0">
                <a:solidFill>
                  <a:schemeClr val="tx1"/>
                </a:solidFill>
              </a:rPr>
              <a:t>No restriction</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200" b="1" dirty="0">
                <a:solidFill>
                  <a:schemeClr val="tx1"/>
                </a:solidFill>
              </a:rPr>
              <a:t>General Tasks </a:t>
            </a:r>
            <a:r>
              <a:rPr lang="en-US" sz="1200" dirty="0">
                <a:solidFill>
                  <a:schemeClr val="tx1"/>
                </a:solidFill>
              </a:rPr>
              <a:t>(in that scenario, regardless of who (system/driver) performs them)</a:t>
            </a:r>
          </a:p>
          <a:p>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Identify the need to change lane </a:t>
            </a:r>
          </a:p>
          <a:p>
            <a:pPr marL="285750" indent="-285750">
              <a:buFont typeface="Arial" panose="020B0604020202020204" pitchFamily="34" charset="0"/>
              <a:buChar char="•"/>
            </a:pPr>
            <a:r>
              <a:rPr lang="en-US" sz="1200" dirty="0">
                <a:solidFill>
                  <a:schemeClr val="tx1"/>
                </a:solidFill>
              </a:rPr>
              <a:t>Identify the availability of an appropriate target lane</a:t>
            </a:r>
          </a:p>
          <a:p>
            <a:pPr marL="285750" indent="-285750">
              <a:buFont typeface="Arial" panose="020B0604020202020204" pitchFamily="34" charset="0"/>
              <a:buChar char="•"/>
            </a:pPr>
            <a:r>
              <a:rPr lang="en-US" sz="1200" dirty="0">
                <a:solidFill>
                  <a:schemeClr val="tx1"/>
                </a:solidFill>
              </a:rPr>
              <a:t>Indicate the planned manoeuvre to other road users</a:t>
            </a:r>
          </a:p>
          <a:p>
            <a:pPr marL="285750" indent="-285750">
              <a:buFont typeface="Arial" panose="020B0604020202020204" pitchFamily="34" charset="0"/>
              <a:buChar char="•"/>
            </a:pPr>
            <a:r>
              <a:rPr lang="en-US" sz="1200" dirty="0">
                <a:solidFill>
                  <a:schemeClr val="tx1"/>
                </a:solidFill>
              </a:rPr>
              <a:t>Change into target lane </a:t>
            </a:r>
          </a:p>
          <a:p>
            <a:pPr marL="285750" indent="-285750">
              <a:buFont typeface="Arial" panose="020B0604020202020204" pitchFamily="34" charset="0"/>
              <a:buChar char="•"/>
            </a:pPr>
            <a:r>
              <a:rPr lang="en-US" sz="1200" dirty="0">
                <a:solidFill>
                  <a:schemeClr val="tx1"/>
                </a:solidFill>
              </a:rPr>
              <a:t>React to other road users</a:t>
            </a:r>
          </a:p>
          <a:p>
            <a:pPr marL="285750" indent="-285750">
              <a:buFont typeface="Arial" panose="020B0604020202020204" pitchFamily="34" charset="0"/>
              <a:buChar char="•"/>
            </a:pPr>
            <a:r>
              <a:rPr lang="en-US" sz="1200" dirty="0">
                <a:solidFill>
                  <a:schemeClr val="tx1"/>
                </a:solidFill>
              </a:rPr>
              <a:t>Control lateral and longitudinal movement</a:t>
            </a: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identifies </a:t>
            </a:r>
            <a:r>
              <a:rPr lang="en-US" sz="1200" dirty="0">
                <a:solidFill>
                  <a:schemeClr val="tx1"/>
                </a:solidFill>
                <a:highlight>
                  <a:srgbClr val="FFFF00"/>
                </a:highlight>
              </a:rPr>
              <a:t>availability</a:t>
            </a:r>
            <a:r>
              <a:rPr lang="en-US" sz="1200" dirty="0">
                <a:solidFill>
                  <a:schemeClr val="tx1"/>
                </a:solidFill>
              </a:rPr>
              <a:t> of target lane</a:t>
            </a:r>
          </a:p>
          <a:p>
            <a:pPr marL="715963" indent="-173038">
              <a:buFont typeface="Arial" panose="020B0604020202020204" pitchFamily="34" charset="0"/>
              <a:buChar char="•"/>
            </a:pPr>
            <a:r>
              <a:rPr lang="en-US" sz="1200" dirty="0">
                <a:solidFill>
                  <a:schemeClr val="tx1"/>
                </a:solidFill>
              </a:rPr>
              <a:t>System informs the driver on the intention and execution to change the lane </a:t>
            </a:r>
          </a:p>
          <a:p>
            <a:pPr marL="715963" indent="-173038">
              <a:buFont typeface="Arial" panose="020B0604020202020204" pitchFamily="34" charset="0"/>
              <a:buChar char="•"/>
            </a:pPr>
            <a:r>
              <a:rPr lang="en-US" sz="1200" dirty="0">
                <a:solidFill>
                  <a:schemeClr val="tx1"/>
                </a:solidFill>
              </a:rPr>
              <a:t>System changes the lane automatically </a:t>
            </a:r>
          </a:p>
          <a:p>
            <a:pPr marL="715963" indent="-173038">
              <a:buFont typeface="Arial" panose="020B0604020202020204" pitchFamily="34" charset="0"/>
              <a:buChar char="•"/>
            </a:pPr>
            <a:r>
              <a:rPr lang="en-US" sz="1200" dirty="0">
                <a:solidFill>
                  <a:schemeClr val="tx1"/>
                </a:solidFill>
              </a:rPr>
              <a:t>System controls lateral and longitudinal movement of the vehicle on a sustained basis</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suggests a lane change to the driver </a:t>
            </a:r>
            <a:r>
              <a:rPr lang="en-US" sz="1200" dirty="0">
                <a:solidFill>
                  <a:schemeClr val="tx1"/>
                </a:solidFill>
                <a:highlight>
                  <a:srgbClr val="FFFF00"/>
                </a:highlight>
              </a:rPr>
              <a:t>and waits for a dedicated confirmation</a:t>
            </a:r>
          </a:p>
          <a:p>
            <a:pPr marL="715963" indent="-173038">
              <a:buFont typeface="Arial" panose="020B0604020202020204" pitchFamily="34" charset="0"/>
              <a:buChar char="•"/>
            </a:pPr>
            <a:r>
              <a:rPr lang="en-US" sz="1200" dirty="0">
                <a:solidFill>
                  <a:schemeClr val="tx1"/>
                </a:solidFill>
              </a:rPr>
              <a:t>System controls lateral and optional the longitudinal movement</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400" b="1" dirty="0">
                <a:solidFill>
                  <a:schemeClr val="tx1"/>
                </a:solidFill>
              </a:rPr>
              <a:t>General Requirements to address this use case</a:t>
            </a:r>
            <a:endParaRPr lang="en-US" sz="1400" dirty="0">
              <a:solidFill>
                <a:schemeClr val="tx1"/>
              </a:solidFill>
            </a:endParaRP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r>
              <a:rPr lang="en-US" sz="1400" dirty="0">
                <a:solidFill>
                  <a:schemeClr val="tx1"/>
                </a:solidFill>
              </a:rPr>
              <a:t>Ensure driver supervises the vehicle behavior and environment </a:t>
            </a:r>
          </a:p>
          <a:p>
            <a:pPr marL="285750" indent="-285750">
              <a:buFont typeface="Arial" panose="020B0604020202020204" pitchFamily="34" charset="0"/>
              <a:buChar char="•"/>
            </a:pPr>
            <a:r>
              <a:rPr lang="en-US" sz="1400" dirty="0">
                <a:solidFill>
                  <a:schemeClr val="tx1"/>
                </a:solidFill>
              </a:rPr>
              <a:t>Ensure vehicle behavior is predictable to the driver (e.g. information's and warnings) . </a:t>
            </a:r>
          </a:p>
          <a:p>
            <a:pPr marL="285750" indent="-285750">
              <a:buFont typeface="Arial" panose="020B0604020202020204" pitchFamily="34" charset="0"/>
              <a:buChar char="•"/>
            </a:pPr>
            <a:r>
              <a:rPr lang="en-US" sz="1400" dirty="0">
                <a:solidFill>
                  <a:schemeClr val="tx1"/>
                </a:solidFill>
              </a:rPr>
              <a:t>Ensure vehicle behavior remains controllable by the driver. </a:t>
            </a:r>
          </a:p>
          <a:p>
            <a:pPr marL="285750" indent="-285750">
              <a:buFont typeface="Arial" panose="020B0604020202020204" pitchFamily="34" charset="0"/>
              <a:buChar char="•"/>
            </a:pPr>
            <a:r>
              <a:rPr lang="en-US" sz="1400" dirty="0">
                <a:solidFill>
                  <a:schemeClr val="tx1"/>
                </a:solidFill>
              </a:rPr>
              <a:t>Ensure system has sufficient environmental perception/information </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6</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(GIDAS*, </a:t>
            </a:r>
            <a:r>
              <a:rPr lang="de-DE" sz="1200" b="1" u="sng" dirty="0" err="1">
                <a:solidFill>
                  <a:schemeClr val="tx1"/>
                </a:solidFill>
              </a:rPr>
              <a:t>ego</a:t>
            </a:r>
            <a:r>
              <a:rPr lang="de-DE" sz="1200" b="1" u="sng" dirty="0">
                <a:solidFill>
                  <a:schemeClr val="tx1"/>
                </a:solidFill>
              </a:rPr>
              <a:t> </a:t>
            </a:r>
            <a:r>
              <a:rPr lang="de-DE" sz="1200" b="1" u="sng" dirty="0" err="1">
                <a:solidFill>
                  <a:schemeClr val="tx1"/>
                </a:solidFill>
              </a:rPr>
              <a:t>run-up</a:t>
            </a:r>
            <a:r>
              <a:rPr lang="de-DE" sz="1200" b="1" u="sng" dirty="0">
                <a:solidFill>
                  <a:schemeClr val="tx1"/>
                </a:solidFill>
              </a:rPr>
              <a:t> in </a:t>
            </a:r>
            <a:r>
              <a:rPr lang="de-DE" sz="1200" b="1" u="sng" dirty="0" err="1">
                <a:solidFill>
                  <a:schemeClr val="tx1"/>
                </a:solidFill>
              </a:rPr>
              <a:t>right</a:t>
            </a:r>
            <a:r>
              <a:rPr lang="de-DE" sz="1200" b="1" u="sng" dirty="0">
                <a:solidFill>
                  <a:schemeClr val="tx1"/>
                </a:solidFill>
              </a:rPr>
              <a:t> </a:t>
            </a:r>
            <a:r>
              <a:rPr lang="de-DE" sz="1200" b="1" u="sng" dirty="0" err="1">
                <a:solidFill>
                  <a:schemeClr val="tx1"/>
                </a:solidFill>
              </a:rPr>
              <a:t>lane</a:t>
            </a:r>
            <a:r>
              <a:rPr lang="de-DE" sz="1200" dirty="0">
                <a:solidFill>
                  <a:schemeClr val="tx1"/>
                </a:solidFill>
              </a:rPr>
              <a:t>)</a:t>
            </a:r>
            <a:endParaRPr lang="de-DE" sz="1600" b="1" dirty="0">
              <a:solidFill>
                <a:schemeClr val="tx1"/>
              </a:solidFill>
            </a:endParaRPr>
          </a:p>
          <a:p>
            <a:pPr marL="285750" indent="-285750">
              <a:buFont typeface="Arial" panose="020B0604020202020204" pitchFamily="34" charset="0"/>
              <a:buChar char="•"/>
            </a:pPr>
            <a:r>
              <a:rPr lang="de-DE" sz="1200" dirty="0">
                <a:solidFill>
                  <a:schemeClr val="tx1"/>
                </a:solidFill>
              </a:rPr>
              <a:t>Highway: 1530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Other: 2057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endParaRPr lang="de-DE" sz="1200" dirty="0">
              <a:solidFill>
                <a:schemeClr val="tx1"/>
              </a:solidFill>
            </a:endParaRPr>
          </a:p>
          <a:p>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running-up</a:t>
            </a:r>
            <a:r>
              <a:rPr lang="de-DE" sz="1200" dirty="0">
                <a:solidFill>
                  <a:schemeClr val="tx1"/>
                </a:solidFill>
              </a:rPr>
              <a:t> on </a:t>
            </a:r>
            <a:r>
              <a:rPr lang="de-DE" sz="1200" dirty="0" err="1">
                <a:solidFill>
                  <a:schemeClr val="tx1"/>
                </a:solidFill>
              </a:rPr>
              <a:t>vehicles</a:t>
            </a:r>
            <a:r>
              <a:rPr lang="de-DE" sz="1200" dirty="0">
                <a:solidFill>
                  <a:schemeClr val="tx1"/>
                </a:solidFill>
              </a:rPr>
              <a:t>.</a:t>
            </a:r>
          </a:p>
          <a:p>
            <a:r>
              <a:rPr lang="de-DE" sz="1200" dirty="0">
                <a:solidFill>
                  <a:schemeClr val="tx1"/>
                </a:solidFill>
              </a:rPr>
              <a:t> </a:t>
            </a:r>
          </a:p>
          <a:p>
            <a:pPr>
              <a:spcBef>
                <a:spcPts val="300"/>
              </a:spcBef>
            </a:pPr>
            <a:r>
              <a:rPr lang="de-DE" sz="1200" dirty="0">
                <a:solidFill>
                  <a:schemeClr val="tx1"/>
                </a:solidFill>
                <a:sym typeface="Wingdings" panose="05000000000000000000" pitchFamily="2" charset="2"/>
              </a:rPr>
              <a:t> ~1,2%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injuries</a:t>
            </a:r>
            <a:endParaRPr lang="de-DE" sz="1400" dirty="0">
              <a:solidFill>
                <a:schemeClr val="tx1"/>
              </a:solidFill>
            </a:endParaRPr>
          </a:p>
          <a:p>
            <a:endParaRPr lang="de-DE" sz="1200" dirty="0">
              <a:solidFill>
                <a:schemeClr val="tx1"/>
              </a:solidFill>
            </a:endParaRPr>
          </a:p>
          <a:p>
            <a:endParaRPr lang="de-DE" sz="1400" b="1" dirty="0">
              <a:solidFill>
                <a:schemeClr val="tx1"/>
              </a:solidFill>
            </a:endParaRPr>
          </a:p>
        </p:txBody>
      </p:sp>
      <p:pic>
        <p:nvPicPr>
          <p:cNvPr id="15" name="Grafik 14">
            <a:extLst>
              <a:ext uri="{FF2B5EF4-FFF2-40B4-BE49-F238E27FC236}">
                <a16:creationId xmlns:a16="http://schemas.microsoft.com/office/drawing/2014/main" id="{7AD45C91-6111-42C0-BF28-607F9CC8D7D5}"/>
              </a:ext>
            </a:extLst>
          </p:cNvPr>
          <p:cNvPicPr/>
          <p:nvPr/>
        </p:nvPicPr>
        <p:blipFill>
          <a:blip r:embed="rId2"/>
          <a:stretch>
            <a:fillRect/>
          </a:stretch>
        </p:blipFill>
        <p:spPr>
          <a:xfrm>
            <a:off x="753998" y="2413722"/>
            <a:ext cx="1101725" cy="1152525"/>
          </a:xfrm>
          <a:prstGeom prst="rect">
            <a:avLst/>
          </a:prstGeom>
        </p:spPr>
      </p:pic>
      <p:sp>
        <p:nvSpPr>
          <p:cNvPr id="13" name="Textfeld 12">
            <a:extLst>
              <a:ext uri="{FF2B5EF4-FFF2-40B4-BE49-F238E27FC236}">
                <a16:creationId xmlns:a16="http://schemas.microsoft.com/office/drawing/2014/main" id="{A3B315A3-F506-4AA3-973E-18E101E744DD}"/>
              </a:ext>
            </a:extLst>
          </p:cNvPr>
          <p:cNvSpPr txBox="1"/>
          <p:nvPr/>
        </p:nvSpPr>
        <p:spPr>
          <a:xfrm>
            <a:off x="8518482" y="2755626"/>
            <a:ext cx="2587568" cy="215444"/>
          </a:xfrm>
          <a:prstGeom prst="rect">
            <a:avLst/>
          </a:prstGeom>
          <a:noFill/>
        </p:spPr>
        <p:txBody>
          <a:bodyPr wrap="none" rtlCol="0">
            <a:spAutoFit/>
          </a:bodyPr>
          <a:lstStyle/>
          <a:p>
            <a:r>
              <a:rPr lang="en-US" sz="800" dirty="0"/>
              <a:t>* GIDAS 2020_2 extrapolated to Germany, DESTATIS 2019</a:t>
            </a:r>
          </a:p>
        </p:txBody>
      </p:sp>
    </p:spTree>
    <p:extLst>
      <p:ext uri="{BB962C8B-B14F-4D97-AF65-F5344CB8AC3E}">
        <p14:creationId xmlns:p14="http://schemas.microsoft.com/office/powerpoint/2010/main" val="34894547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Changing Lanes, initiated by the system</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Assists the driver in performing lane changes when deemed reasonable</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Highway</a:t>
            </a:r>
          </a:p>
          <a:p>
            <a:pPr marL="285750" indent="-285750">
              <a:buFont typeface="Arial" panose="020B0604020202020204" pitchFamily="34" charset="0"/>
              <a:buChar char="•"/>
            </a:pPr>
            <a:r>
              <a:rPr lang="en-US" sz="1400" dirty="0">
                <a:solidFill>
                  <a:schemeClr val="tx1"/>
                </a:solidFill>
              </a:rPr>
              <a:t>Multilane roads without oncoming traffic</a:t>
            </a:r>
          </a:p>
          <a:p>
            <a:endParaRPr lang="en-US" sz="1400" dirty="0">
              <a:solidFill>
                <a:schemeClr val="tx1"/>
              </a:solidFill>
            </a:endParaRPr>
          </a:p>
          <a:p>
            <a:r>
              <a:rPr lang="en-US" sz="1400" b="1" dirty="0">
                <a:solidFill>
                  <a:schemeClr val="tx1"/>
                </a:solidFill>
              </a:rPr>
              <a:t>Speed: </a:t>
            </a:r>
          </a:p>
          <a:p>
            <a:r>
              <a:rPr lang="en-US" sz="1400" dirty="0">
                <a:solidFill>
                  <a:schemeClr val="tx1"/>
                </a:solidFill>
              </a:rPr>
              <a:t>No restriction</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200" b="1" dirty="0">
                <a:solidFill>
                  <a:schemeClr val="tx1"/>
                </a:solidFill>
              </a:rPr>
              <a:t>General Tasks </a:t>
            </a:r>
            <a:r>
              <a:rPr lang="en-US" sz="1200" dirty="0">
                <a:solidFill>
                  <a:schemeClr val="tx1"/>
                </a:solidFill>
              </a:rPr>
              <a:t>(in that scenario, regardless of who (system/driver) performs them)</a:t>
            </a:r>
          </a:p>
          <a:p>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Identify the need to change lane </a:t>
            </a:r>
          </a:p>
          <a:p>
            <a:pPr marL="285750" indent="-285750">
              <a:buFont typeface="Arial" panose="020B0604020202020204" pitchFamily="34" charset="0"/>
              <a:buChar char="•"/>
            </a:pPr>
            <a:r>
              <a:rPr lang="en-US" sz="1200" dirty="0">
                <a:solidFill>
                  <a:schemeClr val="tx1"/>
                </a:solidFill>
              </a:rPr>
              <a:t>Identify the availability of an appropriate target lane</a:t>
            </a:r>
          </a:p>
          <a:p>
            <a:pPr marL="285750" indent="-285750">
              <a:buFont typeface="Arial" panose="020B0604020202020204" pitchFamily="34" charset="0"/>
              <a:buChar char="•"/>
            </a:pPr>
            <a:r>
              <a:rPr lang="en-US" sz="1200" dirty="0">
                <a:solidFill>
                  <a:schemeClr val="tx1"/>
                </a:solidFill>
              </a:rPr>
              <a:t>Indicate the planned manoeuvre to other road users</a:t>
            </a:r>
          </a:p>
          <a:p>
            <a:pPr marL="285750" indent="-285750">
              <a:buFont typeface="Arial" panose="020B0604020202020204" pitchFamily="34" charset="0"/>
              <a:buChar char="•"/>
            </a:pPr>
            <a:r>
              <a:rPr lang="en-US" sz="1200" dirty="0">
                <a:solidFill>
                  <a:schemeClr val="tx1"/>
                </a:solidFill>
              </a:rPr>
              <a:t>Change into target lane </a:t>
            </a:r>
          </a:p>
          <a:p>
            <a:pPr marL="285750" indent="-285750">
              <a:buFont typeface="Arial" panose="020B0604020202020204" pitchFamily="34" charset="0"/>
              <a:buChar char="•"/>
            </a:pPr>
            <a:r>
              <a:rPr lang="en-US" sz="1200" dirty="0">
                <a:solidFill>
                  <a:schemeClr val="tx1"/>
                </a:solidFill>
              </a:rPr>
              <a:t>React to other road users</a:t>
            </a:r>
          </a:p>
          <a:p>
            <a:pPr marL="285750" indent="-285750">
              <a:buFont typeface="Arial" panose="020B0604020202020204" pitchFamily="34" charset="0"/>
              <a:buChar char="•"/>
            </a:pPr>
            <a:r>
              <a:rPr lang="en-US" sz="1200" dirty="0">
                <a:solidFill>
                  <a:schemeClr val="tx1"/>
                </a:solidFill>
              </a:rPr>
              <a:t>Control lateral and longitudinal movement</a:t>
            </a: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identifies </a:t>
            </a:r>
            <a:r>
              <a:rPr lang="en-US" sz="1200" dirty="0">
                <a:solidFill>
                  <a:schemeClr val="tx1"/>
                </a:solidFill>
                <a:highlight>
                  <a:srgbClr val="FFFF00"/>
                </a:highlight>
              </a:rPr>
              <a:t>availability</a:t>
            </a:r>
            <a:r>
              <a:rPr lang="en-US" sz="1200" dirty="0">
                <a:solidFill>
                  <a:schemeClr val="tx1"/>
                </a:solidFill>
              </a:rPr>
              <a:t> of target lane</a:t>
            </a:r>
          </a:p>
          <a:p>
            <a:pPr marL="715963" indent="-173038">
              <a:buFont typeface="Arial" panose="020B0604020202020204" pitchFamily="34" charset="0"/>
              <a:buChar char="•"/>
            </a:pPr>
            <a:r>
              <a:rPr lang="en-US" sz="1200" dirty="0">
                <a:solidFill>
                  <a:schemeClr val="tx1"/>
                </a:solidFill>
              </a:rPr>
              <a:t>System informs the driver on the intention and execution to change the lane </a:t>
            </a:r>
          </a:p>
          <a:p>
            <a:pPr marL="715963" indent="-173038">
              <a:buFont typeface="Arial" panose="020B0604020202020204" pitchFamily="34" charset="0"/>
              <a:buChar char="•"/>
            </a:pPr>
            <a:r>
              <a:rPr lang="en-US" sz="1200" dirty="0">
                <a:solidFill>
                  <a:schemeClr val="tx1"/>
                </a:solidFill>
              </a:rPr>
              <a:t>System changes the lane automatically </a:t>
            </a:r>
          </a:p>
          <a:p>
            <a:pPr marL="715963" indent="-173038">
              <a:buFont typeface="Arial" panose="020B0604020202020204" pitchFamily="34" charset="0"/>
              <a:buChar char="•"/>
            </a:pPr>
            <a:r>
              <a:rPr lang="en-US" sz="1200" dirty="0">
                <a:solidFill>
                  <a:schemeClr val="tx1"/>
                </a:solidFill>
              </a:rPr>
              <a:t>System controls lateral and longitudinal movement of the vehicle on a sustained basis</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identifies the need for a Lane change</a:t>
            </a:r>
          </a:p>
          <a:p>
            <a:pPr marL="715963" indent="-173038">
              <a:buFont typeface="Arial" panose="020B0604020202020204" pitchFamily="34" charset="0"/>
              <a:buChar char="•"/>
            </a:pPr>
            <a:r>
              <a:rPr lang="en-US" sz="1200" dirty="0">
                <a:solidFill>
                  <a:schemeClr val="tx1"/>
                </a:solidFill>
              </a:rPr>
              <a:t>System suggests a lane change to the driver </a:t>
            </a:r>
            <a:r>
              <a:rPr lang="en-US" sz="1200" dirty="0">
                <a:solidFill>
                  <a:schemeClr val="tx1"/>
                </a:solidFill>
                <a:highlight>
                  <a:srgbClr val="FFFF00"/>
                </a:highlight>
              </a:rPr>
              <a:t>and waits for a dedicated confirmation</a:t>
            </a:r>
          </a:p>
          <a:p>
            <a:pPr marL="715963" indent="-173038">
              <a:buFont typeface="Arial" panose="020B0604020202020204" pitchFamily="34" charset="0"/>
              <a:buChar char="•"/>
            </a:pPr>
            <a:r>
              <a:rPr lang="en-US" sz="1200" dirty="0">
                <a:solidFill>
                  <a:schemeClr val="tx1"/>
                </a:solidFill>
              </a:rPr>
              <a:t>System controls lateral and optional the longitudinal movement</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400" b="1" dirty="0">
                <a:solidFill>
                  <a:schemeClr val="tx1"/>
                </a:solidFill>
              </a:rPr>
              <a:t>General Requirements to address this use case</a:t>
            </a:r>
            <a:endParaRPr lang="en-US" sz="1400" dirty="0">
              <a:solidFill>
                <a:schemeClr val="tx1"/>
              </a:solidFill>
            </a:endParaRPr>
          </a:p>
          <a:p>
            <a:pPr marL="285750" indent="-285750">
              <a:buFont typeface="Arial" panose="020B0604020202020204" pitchFamily="34" charset="0"/>
              <a:buChar char="•"/>
            </a:pPr>
            <a:endParaRPr lang="en-US" sz="1400" dirty="0">
              <a:solidFill>
                <a:schemeClr val="tx1"/>
              </a:solidFill>
            </a:endParaRPr>
          </a:p>
          <a:p>
            <a:pPr marL="285750" indent="-285750">
              <a:buFont typeface="Arial" panose="020B0604020202020204" pitchFamily="34" charset="0"/>
              <a:buChar char="•"/>
            </a:pPr>
            <a:r>
              <a:rPr lang="en-US" sz="1400" dirty="0">
                <a:solidFill>
                  <a:schemeClr val="tx1"/>
                </a:solidFill>
              </a:rPr>
              <a:t>Ensure driver supervises the vehicle behavior and environment </a:t>
            </a:r>
          </a:p>
          <a:p>
            <a:pPr marL="285750" indent="-285750">
              <a:buFont typeface="Arial" panose="020B0604020202020204" pitchFamily="34" charset="0"/>
              <a:buChar char="•"/>
            </a:pPr>
            <a:r>
              <a:rPr lang="en-US" sz="1400" dirty="0">
                <a:solidFill>
                  <a:schemeClr val="tx1"/>
                </a:solidFill>
              </a:rPr>
              <a:t>Ensure vehicle behavior is predictable to the driver (e.g. information's and warnings) . </a:t>
            </a:r>
          </a:p>
          <a:p>
            <a:pPr marL="285750" indent="-285750">
              <a:buFont typeface="Arial" panose="020B0604020202020204" pitchFamily="34" charset="0"/>
              <a:buChar char="•"/>
            </a:pPr>
            <a:r>
              <a:rPr lang="en-US" sz="1400" dirty="0">
                <a:solidFill>
                  <a:schemeClr val="tx1"/>
                </a:solidFill>
              </a:rPr>
              <a:t>Ensure vehicle behavior remains controllable by the driver. </a:t>
            </a:r>
          </a:p>
          <a:p>
            <a:pPr marL="285750" indent="-285750">
              <a:buFont typeface="Arial" panose="020B0604020202020204" pitchFamily="34" charset="0"/>
              <a:buChar char="•"/>
            </a:pPr>
            <a:r>
              <a:rPr lang="en-US" sz="1400" dirty="0">
                <a:solidFill>
                  <a:schemeClr val="tx1"/>
                </a:solidFill>
              </a:rPr>
              <a:t>Ensure system has sufficient environmental perception/information </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7</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(GIDAS*, </a:t>
            </a:r>
            <a:r>
              <a:rPr lang="de-DE" sz="1200" b="1" u="sng" dirty="0" err="1">
                <a:solidFill>
                  <a:schemeClr val="tx1"/>
                </a:solidFill>
              </a:rPr>
              <a:t>ego</a:t>
            </a:r>
            <a:r>
              <a:rPr lang="de-DE" sz="1200" b="1" u="sng" dirty="0">
                <a:solidFill>
                  <a:schemeClr val="tx1"/>
                </a:solidFill>
              </a:rPr>
              <a:t> </a:t>
            </a:r>
            <a:r>
              <a:rPr lang="de-DE" sz="1200" b="1" u="sng" dirty="0" err="1">
                <a:solidFill>
                  <a:schemeClr val="tx1"/>
                </a:solidFill>
              </a:rPr>
              <a:t>rear</a:t>
            </a:r>
            <a:r>
              <a:rPr lang="de-DE" sz="1200" b="1" u="sng" dirty="0">
                <a:solidFill>
                  <a:schemeClr val="tx1"/>
                </a:solidFill>
              </a:rPr>
              <a:t>-end in </a:t>
            </a:r>
            <a:r>
              <a:rPr lang="de-DE" sz="1200" b="1" u="sng" dirty="0" err="1">
                <a:solidFill>
                  <a:schemeClr val="tx1"/>
                </a:solidFill>
              </a:rPr>
              <a:t>left</a:t>
            </a:r>
            <a:r>
              <a:rPr lang="de-DE" sz="1200" b="1" u="sng" dirty="0">
                <a:solidFill>
                  <a:schemeClr val="tx1"/>
                </a:solidFill>
              </a:rPr>
              <a:t>/</a:t>
            </a:r>
            <a:r>
              <a:rPr lang="de-DE" sz="1200" b="1" u="sng" dirty="0" err="1">
                <a:solidFill>
                  <a:schemeClr val="tx1"/>
                </a:solidFill>
              </a:rPr>
              <a:t>middle</a:t>
            </a:r>
            <a:r>
              <a:rPr lang="de-DE" sz="1200" b="1" u="sng" dirty="0">
                <a:solidFill>
                  <a:schemeClr val="tx1"/>
                </a:solidFill>
              </a:rPr>
              <a:t> </a:t>
            </a:r>
            <a:r>
              <a:rPr lang="de-DE" sz="1200" b="1" u="sng" dirty="0" err="1">
                <a:solidFill>
                  <a:schemeClr val="tx1"/>
                </a:solidFill>
              </a:rPr>
              <a:t>lane</a:t>
            </a:r>
            <a:r>
              <a:rPr lang="de-DE" sz="1200" b="1" u="sng" dirty="0">
                <a:solidFill>
                  <a:schemeClr val="tx1"/>
                </a:solidFill>
              </a:rPr>
              <a:t> after </a:t>
            </a:r>
            <a:r>
              <a:rPr lang="de-DE" sz="1200" b="1" u="sng" dirty="0" err="1">
                <a:solidFill>
                  <a:schemeClr val="tx1"/>
                </a:solidFill>
              </a:rPr>
              <a:t>lane</a:t>
            </a:r>
            <a:r>
              <a:rPr lang="de-DE" sz="1200" b="1" u="sng" dirty="0">
                <a:solidFill>
                  <a:schemeClr val="tx1"/>
                </a:solidFill>
              </a:rPr>
              <a:t> </a:t>
            </a:r>
            <a:r>
              <a:rPr lang="de-DE" sz="1200" b="1" u="sng" dirty="0" err="1">
                <a:solidFill>
                  <a:schemeClr val="tx1"/>
                </a:solidFill>
              </a:rPr>
              <a:t>change</a:t>
            </a:r>
            <a:r>
              <a:rPr lang="de-DE" sz="1200" dirty="0">
                <a:solidFill>
                  <a:schemeClr val="tx1"/>
                </a:solidFill>
              </a:rPr>
              <a:t>) </a:t>
            </a:r>
            <a:endParaRPr lang="de-DE" sz="1600" b="1" dirty="0">
              <a:solidFill>
                <a:schemeClr val="tx1"/>
              </a:solidFill>
            </a:endParaRPr>
          </a:p>
          <a:p>
            <a:pPr marL="285750" indent="-285750">
              <a:buFont typeface="Arial" panose="020B0604020202020204" pitchFamily="34" charset="0"/>
              <a:buChar char="•"/>
            </a:pPr>
            <a:r>
              <a:rPr lang="de-DE" sz="1200" dirty="0">
                <a:solidFill>
                  <a:schemeClr val="tx1"/>
                </a:solidFill>
              </a:rPr>
              <a:t>Highway: 787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Other: 371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endParaRPr lang="de-DE" sz="1200" dirty="0">
              <a:solidFill>
                <a:schemeClr val="tx1"/>
              </a:solidFill>
            </a:endParaRPr>
          </a:p>
          <a:p>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being</a:t>
            </a:r>
            <a:r>
              <a:rPr lang="de-DE" sz="1200" dirty="0">
                <a:solidFill>
                  <a:schemeClr val="tx1"/>
                </a:solidFill>
              </a:rPr>
              <a:t> </a:t>
            </a:r>
            <a:r>
              <a:rPr lang="de-DE" sz="1200" dirty="0" err="1">
                <a:solidFill>
                  <a:schemeClr val="tx1"/>
                </a:solidFill>
              </a:rPr>
              <a:t>rear-ended</a:t>
            </a:r>
            <a:r>
              <a:rPr lang="de-DE" sz="1200" dirty="0">
                <a:solidFill>
                  <a:schemeClr val="tx1"/>
                </a:solidFill>
              </a:rPr>
              <a:t> after </a:t>
            </a:r>
            <a:r>
              <a:rPr lang="de-DE" sz="1200" dirty="0" err="1">
                <a:solidFill>
                  <a:schemeClr val="tx1"/>
                </a:solidFill>
              </a:rPr>
              <a:t>lane</a:t>
            </a:r>
            <a:r>
              <a:rPr lang="de-DE" sz="1200" dirty="0">
                <a:solidFill>
                  <a:schemeClr val="tx1"/>
                </a:solidFill>
              </a:rPr>
              <a:t> </a:t>
            </a:r>
            <a:r>
              <a:rPr lang="de-DE" sz="1200" dirty="0" err="1">
                <a:solidFill>
                  <a:schemeClr val="tx1"/>
                </a:solidFill>
              </a:rPr>
              <a:t>change</a:t>
            </a:r>
            <a:r>
              <a:rPr lang="de-DE" sz="1200" dirty="0">
                <a:solidFill>
                  <a:schemeClr val="tx1"/>
                </a:solidFill>
              </a:rPr>
              <a:t> </a:t>
            </a:r>
            <a:r>
              <a:rPr lang="de-DE" sz="1200" dirty="0" err="1">
                <a:solidFill>
                  <a:schemeClr val="tx1"/>
                </a:solidFill>
              </a:rPr>
              <a:t>to</a:t>
            </a:r>
            <a:r>
              <a:rPr lang="de-DE" sz="1200" dirty="0">
                <a:solidFill>
                  <a:schemeClr val="tx1"/>
                </a:solidFill>
              </a:rPr>
              <a:t> </a:t>
            </a:r>
            <a:r>
              <a:rPr lang="de-DE" sz="1200" dirty="0" err="1">
                <a:solidFill>
                  <a:schemeClr val="tx1"/>
                </a:solidFill>
              </a:rPr>
              <a:t>the</a:t>
            </a:r>
            <a:r>
              <a:rPr lang="de-DE" sz="1200" dirty="0">
                <a:solidFill>
                  <a:schemeClr val="tx1"/>
                </a:solidFill>
              </a:rPr>
              <a:t> </a:t>
            </a:r>
            <a:r>
              <a:rPr lang="de-DE" sz="1200" dirty="0" err="1">
                <a:solidFill>
                  <a:schemeClr val="tx1"/>
                </a:solidFill>
              </a:rPr>
              <a:t>left</a:t>
            </a:r>
            <a:r>
              <a:rPr lang="de-DE" sz="1200" dirty="0">
                <a:solidFill>
                  <a:schemeClr val="tx1"/>
                </a:solidFill>
              </a:rPr>
              <a:t>.</a:t>
            </a:r>
          </a:p>
          <a:p>
            <a:pPr>
              <a:spcBef>
                <a:spcPts val="300"/>
              </a:spcBef>
            </a:pPr>
            <a:r>
              <a:rPr lang="de-DE" sz="1200" dirty="0">
                <a:solidFill>
                  <a:schemeClr val="tx1"/>
                </a:solidFill>
                <a:sym typeface="Wingdings" panose="05000000000000000000" pitchFamily="2" charset="2"/>
              </a:rPr>
              <a:t> &lt;0,5%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injuries</a:t>
            </a:r>
            <a:endParaRPr lang="de-DE" sz="1400" dirty="0">
              <a:solidFill>
                <a:schemeClr val="tx1"/>
              </a:solidFill>
            </a:endParaRPr>
          </a:p>
          <a:p>
            <a:endParaRPr lang="de-DE" sz="1200" dirty="0">
              <a:solidFill>
                <a:schemeClr val="tx1"/>
              </a:solidFill>
            </a:endParaRPr>
          </a:p>
          <a:p>
            <a:endParaRPr lang="de-DE" sz="1400" b="1" dirty="0">
              <a:solidFill>
                <a:schemeClr val="tx1"/>
              </a:solidFill>
            </a:endParaRPr>
          </a:p>
        </p:txBody>
      </p:sp>
      <p:pic>
        <p:nvPicPr>
          <p:cNvPr id="15" name="Grafik 14">
            <a:extLst>
              <a:ext uri="{FF2B5EF4-FFF2-40B4-BE49-F238E27FC236}">
                <a16:creationId xmlns:a16="http://schemas.microsoft.com/office/drawing/2014/main" id="{7AD45C91-6111-42C0-BF28-607F9CC8D7D5}"/>
              </a:ext>
            </a:extLst>
          </p:cNvPr>
          <p:cNvPicPr/>
          <p:nvPr/>
        </p:nvPicPr>
        <p:blipFill>
          <a:blip r:embed="rId2"/>
          <a:stretch>
            <a:fillRect/>
          </a:stretch>
        </p:blipFill>
        <p:spPr>
          <a:xfrm>
            <a:off x="753998" y="2413722"/>
            <a:ext cx="1101725" cy="1152525"/>
          </a:xfrm>
          <a:prstGeom prst="rect">
            <a:avLst/>
          </a:prstGeom>
        </p:spPr>
      </p:pic>
      <p:sp>
        <p:nvSpPr>
          <p:cNvPr id="13" name="Textfeld 12">
            <a:extLst>
              <a:ext uri="{FF2B5EF4-FFF2-40B4-BE49-F238E27FC236}">
                <a16:creationId xmlns:a16="http://schemas.microsoft.com/office/drawing/2014/main" id="{AFA41BA4-F297-41E9-9A31-8E31CD5BC0B4}"/>
              </a:ext>
            </a:extLst>
          </p:cNvPr>
          <p:cNvSpPr txBox="1"/>
          <p:nvPr/>
        </p:nvSpPr>
        <p:spPr>
          <a:xfrm>
            <a:off x="8518482" y="2755626"/>
            <a:ext cx="2587568" cy="215444"/>
          </a:xfrm>
          <a:prstGeom prst="rect">
            <a:avLst/>
          </a:prstGeom>
          <a:noFill/>
        </p:spPr>
        <p:txBody>
          <a:bodyPr wrap="none" rtlCol="0">
            <a:spAutoFit/>
          </a:bodyPr>
          <a:lstStyle/>
          <a:p>
            <a:r>
              <a:rPr lang="en-US" sz="800" dirty="0"/>
              <a:t>* GIDAS 2020_2 extrapolated to Germany, DESTATIS 2019</a:t>
            </a:r>
          </a:p>
        </p:txBody>
      </p:sp>
    </p:spTree>
    <p:extLst>
      <p:ext uri="{BB962C8B-B14F-4D97-AF65-F5344CB8AC3E}">
        <p14:creationId xmlns:p14="http://schemas.microsoft.com/office/powerpoint/2010/main" val="28311539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58704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Driving around obstacles being in the driving lane</a:t>
            </a:r>
          </a:p>
          <a:p>
            <a:endParaRPr lang="en-US" sz="1400" b="1" dirty="0">
              <a:solidFill>
                <a:schemeClr val="tx1"/>
              </a:solidFill>
            </a:endParaRPr>
          </a:p>
          <a:p>
            <a:r>
              <a:rPr lang="en-US" sz="1400" b="1" dirty="0">
                <a:solidFill>
                  <a:schemeClr val="tx1"/>
                </a:solidFill>
              </a:rPr>
              <a:t>Description</a:t>
            </a:r>
          </a:p>
          <a:p>
            <a:r>
              <a:rPr lang="en-US" sz="1400" dirty="0">
                <a:solidFill>
                  <a:schemeClr val="tx1"/>
                </a:solidFill>
              </a:rPr>
              <a:t>Assisting the driver in following a driving path around obstacles, which are blocking the current driving lane. </a:t>
            </a:r>
            <a:br>
              <a:rPr lang="en-US" sz="1400" dirty="0">
                <a:solidFill>
                  <a:schemeClr val="tx1"/>
                </a:solidFill>
              </a:rPr>
            </a:br>
            <a:r>
              <a:rPr lang="en-US" sz="1400" dirty="0">
                <a:solidFill>
                  <a:schemeClr val="tx1"/>
                </a:solidFill>
              </a:rPr>
              <a:t>(this is not an emergency situation)</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 </a:t>
            </a:r>
          </a:p>
          <a:p>
            <a:pPr marL="285750" indent="-285750">
              <a:buFont typeface="Arial" panose="020B0604020202020204" pitchFamily="34" charset="0"/>
              <a:buChar char="•"/>
            </a:pPr>
            <a:r>
              <a:rPr lang="en-US" sz="1400" dirty="0">
                <a:solidFill>
                  <a:schemeClr val="tx1"/>
                </a:solidFill>
              </a:rPr>
              <a:t>Interurban</a:t>
            </a:r>
          </a:p>
          <a:p>
            <a:endParaRPr lang="en-US" sz="1400" dirty="0">
              <a:solidFill>
                <a:schemeClr val="tx1"/>
              </a:solidFill>
            </a:endParaRPr>
          </a:p>
          <a:p>
            <a:r>
              <a:rPr lang="en-US" sz="1400" dirty="0">
                <a:solidFill>
                  <a:schemeClr val="tx1"/>
                </a:solidFill>
              </a:rPr>
              <a:t>Speed: </a:t>
            </a:r>
          </a:p>
          <a:p>
            <a:r>
              <a:rPr lang="en-US" sz="1400" dirty="0">
                <a:solidFill>
                  <a:schemeClr val="tx1"/>
                </a:solidFill>
              </a:rPr>
              <a:t>Usually in urban scenarios &lt;[50]km/h</a:t>
            </a:r>
          </a:p>
          <a:p>
            <a:r>
              <a:rPr lang="en-US" sz="1400" dirty="0">
                <a:solidFill>
                  <a:schemeClr val="tx1"/>
                </a:solidFill>
              </a:rPr>
              <a:t>In inter-urban environments &lt; [100]km/h</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3807125" cy="1861283"/>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en-US" sz="1200" b="1" dirty="0">
                <a:solidFill>
                  <a:schemeClr val="tx1"/>
                </a:solidFill>
              </a:rPr>
              <a:t>General Tasks </a:t>
            </a:r>
            <a:r>
              <a:rPr lang="en-US" sz="1200" dirty="0">
                <a:solidFill>
                  <a:schemeClr val="tx1"/>
                </a:solidFill>
              </a:rPr>
              <a:t>(in that scenario, regardless of who (system/driver) performs them)</a:t>
            </a:r>
          </a:p>
          <a:p>
            <a:endParaRPr lang="en-US" sz="1200" b="1" dirty="0">
              <a:solidFill>
                <a:schemeClr val="tx1"/>
              </a:solidFill>
            </a:endParaRPr>
          </a:p>
          <a:p>
            <a:pPr marL="285750" indent="-285750">
              <a:buFont typeface="Arial" panose="020B0604020202020204" pitchFamily="34" charset="0"/>
              <a:buChar char="•"/>
            </a:pPr>
            <a:r>
              <a:rPr lang="en-US" sz="1200" dirty="0">
                <a:solidFill>
                  <a:schemeClr val="tx1"/>
                </a:solidFill>
              </a:rPr>
              <a:t>Identify, if ego lane is blocked by an obstacle </a:t>
            </a:r>
          </a:p>
          <a:p>
            <a:pPr marL="285750" indent="-285750">
              <a:buFont typeface="Arial" panose="020B0604020202020204" pitchFamily="34" charset="0"/>
              <a:buChar char="•"/>
            </a:pPr>
            <a:r>
              <a:rPr lang="en-US" sz="1200" dirty="0">
                <a:solidFill>
                  <a:schemeClr val="tx1"/>
                </a:solidFill>
              </a:rPr>
              <a:t>Identify availability of target lane</a:t>
            </a:r>
          </a:p>
          <a:p>
            <a:pPr marL="285750" indent="-285750">
              <a:buFont typeface="Arial" panose="020B0604020202020204" pitchFamily="34" charset="0"/>
              <a:buChar char="•"/>
            </a:pPr>
            <a:r>
              <a:rPr lang="en-US" sz="1200" dirty="0">
                <a:solidFill>
                  <a:schemeClr val="tx1"/>
                </a:solidFill>
              </a:rPr>
              <a:t>If target lane is not available, slow down and wait</a:t>
            </a:r>
          </a:p>
          <a:p>
            <a:pPr marL="285750" indent="-285750">
              <a:buFont typeface="Arial" panose="020B0604020202020204" pitchFamily="34" charset="0"/>
              <a:buChar char="•"/>
            </a:pPr>
            <a:r>
              <a:rPr lang="en-US" sz="1200" dirty="0">
                <a:solidFill>
                  <a:schemeClr val="tx1"/>
                </a:solidFill>
              </a:rPr>
              <a:t>Steer into the target lane to drive around the obstacle</a:t>
            </a:r>
          </a:p>
          <a:p>
            <a:pPr marL="285750" indent="-285750">
              <a:buFont typeface="Arial" panose="020B0604020202020204" pitchFamily="34" charset="0"/>
              <a:buChar char="•"/>
            </a:pPr>
            <a:r>
              <a:rPr lang="en-US" sz="1200" dirty="0">
                <a:solidFill>
                  <a:schemeClr val="tx1"/>
                </a:solidFill>
              </a:rPr>
              <a:t>Keep a safe lateral distance to other road users and infrastructure e.g. parked vehicles</a:t>
            </a:r>
          </a:p>
          <a:p>
            <a:pPr marL="285750" indent="-285750">
              <a:buFont typeface="Arial" panose="020B0604020202020204" pitchFamily="34" charset="0"/>
              <a:buChar char="•"/>
            </a:pPr>
            <a:endParaRPr lang="de-DE" sz="1200" dirty="0">
              <a:solidFill>
                <a:schemeClr val="tx1"/>
              </a:solidFill>
            </a:endParaRPr>
          </a:p>
        </p:txBody>
      </p:sp>
      <p:sp>
        <p:nvSpPr>
          <p:cNvPr id="16" name="Rechteck 15"/>
          <p:cNvSpPr/>
          <p:nvPr/>
        </p:nvSpPr>
        <p:spPr>
          <a:xfrm>
            <a:off x="4433977" y="2989987"/>
            <a:ext cx="3807125"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supports the driver in following the required driving path by identifying an appropriate trajectory, taking surrounding traffic into account. </a:t>
            </a:r>
          </a:p>
        </p:txBody>
      </p:sp>
      <p:sp>
        <p:nvSpPr>
          <p:cNvPr id="17" name="Rechteck 16"/>
          <p:cNvSpPr/>
          <p:nvPr/>
        </p:nvSpPr>
        <p:spPr>
          <a:xfrm>
            <a:off x="8465388" y="2989986"/>
            <a:ext cx="3387307"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en-US" sz="1200" dirty="0">
                <a:solidFill>
                  <a:schemeClr val="tx1"/>
                </a:solidFill>
              </a:rPr>
              <a:t>System supports the driver in following the required driving path by identifying an appropriate trajectory only on roads where there is traffic moving in the same direction in the adjacent lane, taking traffic from behind into account.</a:t>
            </a:r>
          </a:p>
        </p:txBody>
      </p:sp>
      <p:sp>
        <p:nvSpPr>
          <p:cNvPr id="18" name="Rechteck 17"/>
          <p:cNvSpPr/>
          <p:nvPr/>
        </p:nvSpPr>
        <p:spPr>
          <a:xfrm>
            <a:off x="4433977" y="2989985"/>
            <a:ext cx="422694" cy="1609246"/>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989985"/>
            <a:ext cx="422694" cy="1609246"/>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830787"/>
            <a:ext cx="7418718" cy="165340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en-US" sz="1400" dirty="0">
                <a:solidFill>
                  <a:schemeClr val="tx1"/>
                </a:solidFill>
              </a:rPr>
              <a:t>Ensure driver supervises the vehicle behavior and environment </a:t>
            </a:r>
          </a:p>
          <a:p>
            <a:pPr marL="285750" indent="-285750">
              <a:buFont typeface="Arial" panose="020B0604020202020204" pitchFamily="34" charset="0"/>
              <a:buChar char="•"/>
            </a:pPr>
            <a:r>
              <a:rPr lang="en-US" sz="1400" dirty="0">
                <a:solidFill>
                  <a:schemeClr val="tx1"/>
                </a:solidFill>
              </a:rPr>
              <a:t>Ensure vehicle behavior is predictable to the driver. </a:t>
            </a:r>
          </a:p>
          <a:p>
            <a:pPr marL="285750" indent="-285750">
              <a:buFont typeface="Arial" panose="020B0604020202020204" pitchFamily="34" charset="0"/>
              <a:buChar char="•"/>
            </a:pPr>
            <a:r>
              <a:rPr lang="en-US" sz="1400" dirty="0">
                <a:solidFill>
                  <a:schemeClr val="tx1"/>
                </a:solidFill>
              </a:rPr>
              <a:t>Ensure vehicle behavior remains controllable by the driver. </a:t>
            </a:r>
          </a:p>
          <a:p>
            <a:pPr marL="285750" indent="-285750">
              <a:buFont typeface="Arial" panose="020B0604020202020204" pitchFamily="34" charset="0"/>
              <a:buChar char="•"/>
            </a:pPr>
            <a:r>
              <a:rPr lang="en-US" sz="1400" dirty="0">
                <a:solidFill>
                  <a:schemeClr val="tx1"/>
                </a:solidFill>
              </a:rPr>
              <a:t>Ensure system has sufficient environmental perception/information </a:t>
            </a:r>
          </a:p>
        </p:txBody>
      </p:sp>
      <p:sp>
        <p:nvSpPr>
          <p:cNvPr id="2" name="Textfeld 1"/>
          <p:cNvSpPr txBox="1"/>
          <p:nvPr/>
        </p:nvSpPr>
        <p:spPr>
          <a:xfrm>
            <a:off x="1486618" y="2979703"/>
            <a:ext cx="2567796" cy="954107"/>
          </a:xfrm>
          <a:prstGeom prst="rect">
            <a:avLst/>
          </a:prstGeom>
          <a:noFill/>
        </p:spPr>
        <p:txBody>
          <a:bodyPr wrap="square" rtlCol="0">
            <a:spAutoFit/>
          </a:bodyPr>
          <a:lstStyle/>
          <a:p>
            <a:r>
              <a:rPr lang="en-US" sz="1400" b="1" dirty="0"/>
              <a:t>Specifics: </a:t>
            </a:r>
          </a:p>
          <a:p>
            <a:pPr marL="285750" indent="-285750">
              <a:buFont typeface="Arial" panose="020B0604020202020204" pitchFamily="34" charset="0"/>
              <a:buChar char="•"/>
            </a:pPr>
            <a:r>
              <a:rPr lang="en-US" sz="1400" dirty="0"/>
              <a:t>the adjacent lane may used by traffic moving in the same or in the oncoming direction</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8</a:t>
            </a:fld>
            <a:endParaRPr lang="de-DE" dirty="0"/>
          </a:p>
        </p:txBody>
      </p:sp>
      <p:sp>
        <p:nvSpPr>
          <p:cNvPr id="22" name="Rechteck 21">
            <a:extLst>
              <a:ext uri="{FF2B5EF4-FFF2-40B4-BE49-F238E27FC236}">
                <a16:creationId xmlns:a16="http://schemas.microsoft.com/office/drawing/2014/main" id="{249DC688-2C93-450F-9358-C549F1A8C36D}"/>
              </a:ext>
            </a:extLst>
          </p:cNvPr>
          <p:cNvSpPr/>
          <p:nvPr/>
        </p:nvSpPr>
        <p:spPr>
          <a:xfrm>
            <a:off x="8465388" y="897146"/>
            <a:ext cx="3387307" cy="186227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Research/Data/</a:t>
            </a:r>
            <a:r>
              <a:rPr lang="de-DE" sz="1400" b="1" dirty="0" err="1">
                <a:solidFill>
                  <a:schemeClr val="tx1"/>
                </a:solidFill>
              </a:rPr>
              <a:t>Statistics</a:t>
            </a:r>
            <a:endParaRPr lang="de-DE" sz="1400" b="1" dirty="0">
              <a:solidFill>
                <a:schemeClr val="tx1"/>
              </a:solidFill>
            </a:endParaRPr>
          </a:p>
          <a:p>
            <a:r>
              <a:rPr lang="de-DE" sz="1200" dirty="0" err="1">
                <a:solidFill>
                  <a:schemeClr val="tx1"/>
                </a:solidFill>
              </a:rPr>
              <a:t>Accidentology</a:t>
            </a:r>
            <a:r>
              <a:rPr lang="de-DE" sz="1200" dirty="0">
                <a:solidFill>
                  <a:schemeClr val="tx1"/>
                </a:solidFill>
              </a:rPr>
              <a:t> (GIDAS*)</a:t>
            </a:r>
            <a:endParaRPr lang="de-DE" sz="1600" b="1" dirty="0">
              <a:solidFill>
                <a:schemeClr val="tx1"/>
              </a:solidFill>
            </a:endParaRPr>
          </a:p>
          <a:p>
            <a:pPr marL="285750" indent="-285750">
              <a:buFont typeface="Arial" panose="020B0604020202020204" pitchFamily="34" charset="0"/>
              <a:buChar char="•"/>
            </a:pPr>
            <a:r>
              <a:rPr lang="de-DE" sz="1200" dirty="0">
                <a:solidFill>
                  <a:schemeClr val="tx1"/>
                </a:solidFill>
              </a:rPr>
              <a:t>Urban: 2367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marL="285750" indent="-285750">
              <a:buFont typeface="Arial" panose="020B0604020202020204" pitchFamily="34" charset="0"/>
              <a:buChar char="•"/>
            </a:pPr>
            <a:r>
              <a:rPr lang="de-DE" sz="1200" dirty="0">
                <a:solidFill>
                  <a:schemeClr val="tx1"/>
                </a:solidFill>
              </a:rPr>
              <a:t>Rural: 493 </a:t>
            </a:r>
            <a:r>
              <a:rPr lang="de-DE" sz="1200" dirty="0" err="1">
                <a:solidFill>
                  <a:schemeClr val="tx1"/>
                </a:solidFill>
              </a:rPr>
              <a:t>accidents</a:t>
            </a:r>
            <a:r>
              <a:rPr lang="de-DE" sz="1200" dirty="0">
                <a:solidFill>
                  <a:schemeClr val="tx1"/>
                </a:solidFill>
              </a:rPr>
              <a:t> </a:t>
            </a:r>
            <a:r>
              <a:rPr lang="de-DE" sz="1200" dirty="0" err="1">
                <a:solidFill>
                  <a:schemeClr val="tx1"/>
                </a:solidFill>
              </a:rPr>
              <a:t>with</a:t>
            </a:r>
            <a:r>
              <a:rPr lang="de-DE" sz="1200" dirty="0">
                <a:solidFill>
                  <a:schemeClr val="tx1"/>
                </a:solidFill>
              </a:rPr>
              <a:t> </a:t>
            </a:r>
            <a:r>
              <a:rPr lang="de-DE" sz="1200" dirty="0" err="1">
                <a:solidFill>
                  <a:schemeClr val="tx1"/>
                </a:solidFill>
              </a:rPr>
              <a:t>injuries</a:t>
            </a:r>
            <a:endParaRPr lang="de-DE" sz="1200" dirty="0">
              <a:solidFill>
                <a:schemeClr val="tx1"/>
              </a:solidFill>
            </a:endParaRPr>
          </a:p>
          <a:p>
            <a:pPr>
              <a:spcBef>
                <a:spcPts val="300"/>
              </a:spcBef>
            </a:pPr>
            <a:r>
              <a:rPr lang="de-DE" sz="1200" dirty="0" err="1">
                <a:solidFill>
                  <a:schemeClr val="tx1"/>
                </a:solidFill>
              </a:rPr>
              <a:t>occur</a:t>
            </a:r>
            <a:r>
              <a:rPr lang="de-DE" sz="1200" dirty="0">
                <a:solidFill>
                  <a:schemeClr val="tx1"/>
                </a:solidFill>
              </a:rPr>
              <a:t> </a:t>
            </a:r>
            <a:r>
              <a:rPr lang="de-DE" sz="1200" dirty="0" err="1">
                <a:solidFill>
                  <a:schemeClr val="tx1"/>
                </a:solidFill>
              </a:rPr>
              <a:t>when</a:t>
            </a:r>
            <a:r>
              <a:rPr lang="de-DE" sz="1200" dirty="0">
                <a:solidFill>
                  <a:schemeClr val="tx1"/>
                </a:solidFill>
              </a:rPr>
              <a:t> </a:t>
            </a:r>
            <a:r>
              <a:rPr lang="de-DE" sz="1200" dirty="0" err="1">
                <a:solidFill>
                  <a:schemeClr val="tx1"/>
                </a:solidFill>
              </a:rPr>
              <a:t>driving</a:t>
            </a:r>
            <a:r>
              <a:rPr lang="de-DE" sz="1200" dirty="0">
                <a:solidFill>
                  <a:schemeClr val="tx1"/>
                </a:solidFill>
              </a:rPr>
              <a:t> </a:t>
            </a:r>
            <a:r>
              <a:rPr lang="de-DE" sz="1200" dirty="0" err="1">
                <a:solidFill>
                  <a:schemeClr val="tx1"/>
                </a:solidFill>
              </a:rPr>
              <a:t>into</a:t>
            </a:r>
            <a:r>
              <a:rPr lang="de-DE" sz="1200" dirty="0">
                <a:solidFill>
                  <a:schemeClr val="tx1"/>
                </a:solidFill>
              </a:rPr>
              <a:t> </a:t>
            </a:r>
            <a:r>
              <a:rPr lang="de-DE" sz="1200" dirty="0" err="1">
                <a:solidFill>
                  <a:schemeClr val="tx1"/>
                </a:solidFill>
              </a:rPr>
              <a:t>obstacles</a:t>
            </a:r>
            <a:r>
              <a:rPr lang="de-DE" sz="1200" dirty="0">
                <a:solidFill>
                  <a:schemeClr val="tx1"/>
                </a:solidFill>
              </a:rPr>
              <a:t> in </a:t>
            </a:r>
            <a:r>
              <a:rPr lang="de-DE" sz="1200" dirty="0" err="1">
                <a:solidFill>
                  <a:schemeClr val="tx1"/>
                </a:solidFill>
              </a:rPr>
              <a:t>the</a:t>
            </a:r>
            <a:r>
              <a:rPr lang="de-DE" sz="1200" dirty="0">
                <a:solidFill>
                  <a:schemeClr val="tx1"/>
                </a:solidFill>
              </a:rPr>
              <a:t> </a:t>
            </a:r>
            <a:r>
              <a:rPr lang="de-DE" sz="1200" dirty="0" err="1">
                <a:solidFill>
                  <a:schemeClr val="tx1"/>
                </a:solidFill>
              </a:rPr>
              <a:t>driving</a:t>
            </a:r>
            <a:r>
              <a:rPr lang="de-DE" sz="1200" dirty="0">
                <a:solidFill>
                  <a:schemeClr val="tx1"/>
                </a:solidFill>
              </a:rPr>
              <a:t> </a:t>
            </a:r>
            <a:r>
              <a:rPr lang="de-DE" sz="1200" dirty="0" err="1">
                <a:solidFill>
                  <a:schemeClr val="tx1"/>
                </a:solidFill>
              </a:rPr>
              <a:t>path</a:t>
            </a:r>
            <a:r>
              <a:rPr lang="de-DE" sz="1200" dirty="0">
                <a:solidFill>
                  <a:schemeClr val="tx1"/>
                </a:solidFill>
              </a:rPr>
              <a:t>. </a:t>
            </a:r>
          </a:p>
          <a:p>
            <a:pPr>
              <a:spcBef>
                <a:spcPts val="300"/>
              </a:spcBef>
            </a:pPr>
            <a:r>
              <a:rPr lang="de-DE" sz="1200" dirty="0">
                <a:solidFill>
                  <a:schemeClr val="tx1"/>
                </a:solidFill>
                <a:sym typeface="Wingdings" panose="05000000000000000000" pitchFamily="2" charset="2"/>
              </a:rPr>
              <a:t> ~1% </a:t>
            </a:r>
            <a:r>
              <a:rPr lang="de-DE" sz="1200" dirty="0" err="1">
                <a:solidFill>
                  <a:schemeClr val="tx1"/>
                </a:solidFill>
                <a:sym typeface="Wingdings" panose="05000000000000000000" pitchFamily="2" charset="2"/>
              </a:rPr>
              <a:t>of</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accidents</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with</a:t>
            </a:r>
            <a:r>
              <a:rPr lang="de-DE" sz="1200" dirty="0">
                <a:solidFill>
                  <a:schemeClr val="tx1"/>
                </a:solidFill>
                <a:sym typeface="Wingdings" panose="05000000000000000000" pitchFamily="2" charset="2"/>
              </a:rPr>
              <a:t> </a:t>
            </a:r>
            <a:r>
              <a:rPr lang="de-DE" sz="1200" dirty="0" err="1">
                <a:solidFill>
                  <a:schemeClr val="tx1"/>
                </a:solidFill>
                <a:sym typeface="Wingdings" panose="05000000000000000000" pitchFamily="2" charset="2"/>
              </a:rPr>
              <a:t>injuries</a:t>
            </a:r>
            <a:r>
              <a:rPr lang="de-DE" sz="1400" dirty="0">
                <a:solidFill>
                  <a:schemeClr val="tx1"/>
                </a:solidFill>
                <a:sym typeface="Wingdings" panose="05000000000000000000" pitchFamily="2" charset="2"/>
              </a:rPr>
              <a:t>.</a:t>
            </a:r>
            <a:endParaRPr lang="de-DE" sz="1400" dirty="0">
              <a:solidFill>
                <a:schemeClr val="tx1"/>
              </a:solidFill>
            </a:endParaRPr>
          </a:p>
          <a:p>
            <a:endParaRPr lang="de-DE" sz="1400" b="1" dirty="0">
              <a:solidFill>
                <a:schemeClr val="tx1"/>
              </a:solidFill>
            </a:endParaRPr>
          </a:p>
        </p:txBody>
      </p:sp>
      <p:pic>
        <p:nvPicPr>
          <p:cNvPr id="15" name="Grafik 14"/>
          <p:cNvPicPr/>
          <p:nvPr/>
        </p:nvPicPr>
        <p:blipFill>
          <a:blip r:embed="rId2"/>
          <a:stretch>
            <a:fillRect/>
          </a:stretch>
        </p:blipFill>
        <p:spPr>
          <a:xfrm>
            <a:off x="649762" y="2971070"/>
            <a:ext cx="652827" cy="1005707"/>
          </a:xfrm>
          <a:prstGeom prst="rect">
            <a:avLst/>
          </a:prstGeom>
        </p:spPr>
      </p:pic>
      <p:sp>
        <p:nvSpPr>
          <p:cNvPr id="14" name="Textfeld 13">
            <a:extLst>
              <a:ext uri="{FF2B5EF4-FFF2-40B4-BE49-F238E27FC236}">
                <a16:creationId xmlns:a16="http://schemas.microsoft.com/office/drawing/2014/main" id="{39EB2CE7-ABDA-45B1-980B-7BD331E9915B}"/>
              </a:ext>
            </a:extLst>
          </p:cNvPr>
          <p:cNvSpPr txBox="1"/>
          <p:nvPr/>
        </p:nvSpPr>
        <p:spPr>
          <a:xfrm>
            <a:off x="8518482" y="2755626"/>
            <a:ext cx="2587568" cy="215444"/>
          </a:xfrm>
          <a:prstGeom prst="rect">
            <a:avLst/>
          </a:prstGeom>
          <a:noFill/>
        </p:spPr>
        <p:txBody>
          <a:bodyPr wrap="none" rtlCol="0">
            <a:spAutoFit/>
          </a:bodyPr>
          <a:lstStyle/>
          <a:p>
            <a:r>
              <a:rPr lang="en-US" sz="800" dirty="0"/>
              <a:t>* GIDAS 2020_2 extrapolated to Germany, DESTATIS 2019</a:t>
            </a:r>
          </a:p>
        </p:txBody>
      </p:sp>
    </p:spTree>
    <p:extLst>
      <p:ext uri="{BB962C8B-B14F-4D97-AF65-F5344CB8AC3E}">
        <p14:creationId xmlns:p14="http://schemas.microsoft.com/office/powerpoint/2010/main" val="231168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526211" y="897145"/>
            <a:ext cx="3683480" cy="5867460"/>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err="1">
                <a:solidFill>
                  <a:schemeClr val="tx1"/>
                </a:solidFill>
              </a:rPr>
              <a:t>Use</a:t>
            </a:r>
            <a:r>
              <a:rPr lang="de-DE" sz="1400" b="1" dirty="0">
                <a:solidFill>
                  <a:schemeClr val="tx1"/>
                </a:solidFill>
              </a:rPr>
              <a:t> Case</a:t>
            </a:r>
          </a:p>
          <a:p>
            <a:r>
              <a:rPr lang="en-US" sz="1400" b="1" dirty="0">
                <a:solidFill>
                  <a:srgbClr val="0070C0"/>
                </a:solidFill>
              </a:rPr>
              <a:t>“Find a space nearby and park”</a:t>
            </a:r>
          </a:p>
          <a:p>
            <a:endParaRPr lang="en-US" sz="800" b="1" dirty="0">
              <a:solidFill>
                <a:schemeClr val="tx1"/>
              </a:solidFill>
            </a:endParaRPr>
          </a:p>
          <a:p>
            <a:r>
              <a:rPr lang="en-US" sz="1400" b="1" dirty="0">
                <a:solidFill>
                  <a:schemeClr val="tx1"/>
                </a:solidFill>
              </a:rPr>
              <a:t>Description</a:t>
            </a:r>
          </a:p>
          <a:p>
            <a:r>
              <a:rPr lang="en-US" sz="1400" dirty="0">
                <a:solidFill>
                  <a:schemeClr val="tx1"/>
                </a:solidFill>
              </a:rPr>
              <a:t>The vehicle assists the driver in finding a parking space in nearby roads and parks, the driver is in the vehicle </a:t>
            </a: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dirty="0">
              <a:solidFill>
                <a:schemeClr val="tx1"/>
              </a:solidFill>
            </a:endParaRPr>
          </a:p>
          <a:p>
            <a:endParaRPr lang="en-US" sz="1400" b="1" dirty="0">
              <a:solidFill>
                <a:schemeClr val="tx1"/>
              </a:solidFill>
            </a:endParaRPr>
          </a:p>
          <a:p>
            <a:endParaRPr lang="en-US" sz="1400" b="1" dirty="0">
              <a:solidFill>
                <a:schemeClr val="tx1"/>
              </a:solidFill>
            </a:endParaRPr>
          </a:p>
          <a:p>
            <a:r>
              <a:rPr lang="en-US" sz="1400" b="1" dirty="0">
                <a:solidFill>
                  <a:schemeClr val="tx1"/>
                </a:solidFill>
              </a:rPr>
              <a:t>ODD </a:t>
            </a:r>
          </a:p>
          <a:p>
            <a:r>
              <a:rPr lang="en-US" sz="1400" dirty="0">
                <a:solidFill>
                  <a:schemeClr val="tx1"/>
                </a:solidFill>
              </a:rPr>
              <a:t>Domain: </a:t>
            </a:r>
          </a:p>
          <a:p>
            <a:pPr marL="285750" indent="-285750">
              <a:buFont typeface="Arial" panose="020B0604020202020204" pitchFamily="34" charset="0"/>
              <a:buChar char="•"/>
            </a:pPr>
            <a:r>
              <a:rPr lang="en-US" sz="1400" dirty="0">
                <a:solidFill>
                  <a:schemeClr val="tx1"/>
                </a:solidFill>
              </a:rPr>
              <a:t>Urban</a:t>
            </a:r>
          </a:p>
          <a:p>
            <a:pPr marL="285750" indent="-285750">
              <a:buFont typeface="Arial" panose="020B0604020202020204" pitchFamily="34" charset="0"/>
              <a:buChar char="•"/>
            </a:pPr>
            <a:r>
              <a:rPr lang="en-US" sz="1400" dirty="0">
                <a:solidFill>
                  <a:schemeClr val="tx1"/>
                </a:solidFill>
              </a:rPr>
              <a:t>Inter-urban</a:t>
            </a:r>
          </a:p>
          <a:p>
            <a:pPr marL="285750" indent="-285750">
              <a:buFont typeface="Arial" panose="020B0604020202020204" pitchFamily="34" charset="0"/>
              <a:buChar char="•"/>
            </a:pPr>
            <a:r>
              <a:rPr lang="en-US" sz="1400" dirty="0">
                <a:solidFill>
                  <a:schemeClr val="tx1"/>
                </a:solidFill>
              </a:rPr>
              <a:t>Private</a:t>
            </a:r>
          </a:p>
          <a:p>
            <a:endParaRPr lang="en-US" sz="1400" dirty="0">
              <a:solidFill>
                <a:schemeClr val="tx1"/>
              </a:solidFill>
            </a:endParaRPr>
          </a:p>
          <a:p>
            <a:r>
              <a:rPr lang="en-US" sz="1400" dirty="0">
                <a:solidFill>
                  <a:schemeClr val="tx1"/>
                </a:solidFill>
              </a:rPr>
              <a:t>Speed: </a:t>
            </a:r>
          </a:p>
          <a:p>
            <a:r>
              <a:rPr lang="en-US" sz="1400" dirty="0">
                <a:solidFill>
                  <a:schemeClr val="tx1"/>
                </a:solidFill>
              </a:rPr>
              <a:t>&lt; [50-60]km/h (applicable speed limits), &lt;[10]km/h during or close to parking (ACSF A)</a:t>
            </a:r>
          </a:p>
          <a:p>
            <a:endParaRPr lang="en-US" sz="1400" dirty="0">
              <a:solidFill>
                <a:schemeClr val="tx1"/>
              </a:solidFill>
            </a:endParaRPr>
          </a:p>
          <a:p>
            <a:r>
              <a:rPr lang="en-US" sz="1400" b="1" dirty="0">
                <a:solidFill>
                  <a:schemeClr val="tx1"/>
                </a:solidFill>
              </a:rPr>
              <a:t>Assumed driver supervision/involvement: </a:t>
            </a:r>
          </a:p>
          <a:p>
            <a:pPr marL="285750" indent="-285750">
              <a:buFont typeface="Arial" panose="020B0604020202020204" pitchFamily="34" charset="0"/>
              <a:buChar char="•"/>
            </a:pPr>
            <a:r>
              <a:rPr lang="en-US" sz="1400" dirty="0">
                <a:solidFill>
                  <a:schemeClr val="tx1"/>
                </a:solidFill>
              </a:rPr>
              <a:t>Hands-on lateral control</a:t>
            </a:r>
          </a:p>
          <a:p>
            <a:pPr marL="285750" indent="-285750">
              <a:buFont typeface="Arial" panose="020B0604020202020204" pitchFamily="34" charset="0"/>
              <a:buChar char="•"/>
            </a:pPr>
            <a:endParaRPr lang="de-DE" sz="1400" dirty="0">
              <a:solidFill>
                <a:schemeClr val="tx1"/>
              </a:solidFill>
            </a:endParaRPr>
          </a:p>
        </p:txBody>
      </p:sp>
      <p:sp>
        <p:nvSpPr>
          <p:cNvPr id="5" name="Rechteck 4"/>
          <p:cNvSpPr/>
          <p:nvPr/>
        </p:nvSpPr>
        <p:spPr>
          <a:xfrm>
            <a:off x="4433977" y="897146"/>
            <a:ext cx="7418718" cy="160924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Tasks </a:t>
            </a:r>
            <a:r>
              <a:rPr lang="de-DE" sz="1400" dirty="0">
                <a:solidFill>
                  <a:schemeClr val="tx1"/>
                </a:solidFill>
              </a:rPr>
              <a:t>(in </a:t>
            </a:r>
            <a:r>
              <a:rPr lang="de-DE" sz="1400" dirty="0" err="1">
                <a:solidFill>
                  <a:schemeClr val="tx1"/>
                </a:solidFill>
              </a:rPr>
              <a:t>that</a:t>
            </a:r>
            <a:r>
              <a:rPr lang="de-DE" sz="1400" dirty="0">
                <a:solidFill>
                  <a:schemeClr val="tx1"/>
                </a:solidFill>
              </a:rPr>
              <a:t> </a:t>
            </a:r>
            <a:r>
              <a:rPr lang="de-DE" sz="1400" dirty="0" err="1">
                <a:solidFill>
                  <a:schemeClr val="tx1"/>
                </a:solidFill>
              </a:rPr>
              <a:t>scenario</a:t>
            </a:r>
            <a:r>
              <a:rPr lang="de-DE" sz="1400" dirty="0">
                <a:solidFill>
                  <a:schemeClr val="tx1"/>
                </a:solidFill>
              </a:rPr>
              <a:t>, </a:t>
            </a:r>
            <a:r>
              <a:rPr lang="de-DE" sz="1400" dirty="0" err="1">
                <a:solidFill>
                  <a:schemeClr val="tx1"/>
                </a:solidFill>
              </a:rPr>
              <a:t>regardless</a:t>
            </a:r>
            <a:r>
              <a:rPr lang="de-DE" sz="1400" dirty="0">
                <a:solidFill>
                  <a:schemeClr val="tx1"/>
                </a:solidFill>
              </a:rPr>
              <a:t> </a:t>
            </a:r>
            <a:r>
              <a:rPr lang="de-DE" sz="1400" dirty="0" err="1">
                <a:solidFill>
                  <a:schemeClr val="tx1"/>
                </a:solidFill>
              </a:rPr>
              <a:t>of</a:t>
            </a:r>
            <a:r>
              <a:rPr lang="de-DE" sz="1400" dirty="0">
                <a:solidFill>
                  <a:schemeClr val="tx1"/>
                </a:solidFill>
              </a:rPr>
              <a:t> </a:t>
            </a:r>
            <a:r>
              <a:rPr lang="de-DE" sz="1400" dirty="0" err="1">
                <a:solidFill>
                  <a:schemeClr val="tx1"/>
                </a:solidFill>
              </a:rPr>
              <a:t>who</a:t>
            </a:r>
            <a:r>
              <a:rPr lang="de-DE" sz="1400" dirty="0">
                <a:solidFill>
                  <a:schemeClr val="tx1"/>
                </a:solidFill>
              </a:rPr>
              <a:t> (</a:t>
            </a:r>
            <a:r>
              <a:rPr lang="de-DE" sz="1400" dirty="0" err="1">
                <a:solidFill>
                  <a:schemeClr val="tx1"/>
                </a:solidFill>
              </a:rPr>
              <a:t>system</a:t>
            </a:r>
            <a:r>
              <a:rPr lang="de-DE" sz="1400" dirty="0">
                <a:solidFill>
                  <a:schemeClr val="tx1"/>
                </a:solidFill>
              </a:rPr>
              <a:t>/</a:t>
            </a:r>
            <a:r>
              <a:rPr lang="de-DE" sz="1400" dirty="0" err="1">
                <a:solidFill>
                  <a:schemeClr val="tx1"/>
                </a:solidFill>
              </a:rPr>
              <a:t>driver</a:t>
            </a:r>
            <a:r>
              <a:rPr lang="de-DE" sz="1400" dirty="0">
                <a:solidFill>
                  <a:schemeClr val="tx1"/>
                </a:solidFill>
              </a:rPr>
              <a:t>) </a:t>
            </a:r>
            <a:r>
              <a:rPr lang="de-DE" sz="1400" dirty="0" err="1">
                <a:solidFill>
                  <a:schemeClr val="tx1"/>
                </a:solidFill>
              </a:rPr>
              <a:t>performs</a:t>
            </a:r>
            <a:r>
              <a:rPr lang="de-DE" sz="1400" dirty="0">
                <a:solidFill>
                  <a:schemeClr val="tx1"/>
                </a:solidFill>
              </a:rPr>
              <a:t> </a:t>
            </a:r>
            <a:r>
              <a:rPr lang="de-DE" sz="1400" dirty="0" err="1">
                <a:solidFill>
                  <a:schemeClr val="tx1"/>
                </a:solidFill>
              </a:rPr>
              <a:t>them</a:t>
            </a:r>
            <a:r>
              <a:rPr lang="de-DE" sz="1400" dirty="0">
                <a:solidFill>
                  <a:schemeClr val="tx1"/>
                </a:solidFill>
              </a:rPr>
              <a:t>)</a:t>
            </a:r>
          </a:p>
          <a:p>
            <a:endParaRPr lang="de-DE" sz="1400" b="1" dirty="0">
              <a:solidFill>
                <a:schemeClr val="tx1"/>
              </a:solidFill>
            </a:endParaRPr>
          </a:p>
          <a:p>
            <a:pPr marL="285750" indent="-285750">
              <a:buFont typeface="Arial" panose="020B0604020202020204" pitchFamily="34" charset="0"/>
              <a:buChar char="•"/>
            </a:pPr>
            <a:r>
              <a:rPr lang="de-DE" sz="1400" dirty="0">
                <a:solidFill>
                  <a:schemeClr val="tx1"/>
                </a:solidFill>
              </a:rPr>
              <a:t>Search, navigate environment and identify an appropriate parking space on current/nearby roads (implementation-dependend) </a:t>
            </a:r>
            <a:r>
              <a:rPr lang="de-DE" sz="1400" i="1" dirty="0">
                <a:solidFill>
                  <a:schemeClr val="tx1"/>
                </a:solidFill>
              </a:rPr>
              <a:t>(currently not in ACSF A)</a:t>
            </a:r>
          </a:p>
          <a:p>
            <a:pPr marL="285750" indent="-285750">
              <a:buFont typeface="Arial" panose="020B0604020202020204" pitchFamily="34" charset="0"/>
              <a:buChar char="•"/>
            </a:pPr>
            <a:r>
              <a:rPr lang="de-DE" sz="1400" dirty="0">
                <a:solidFill>
                  <a:schemeClr val="tx1"/>
                </a:solidFill>
              </a:rPr>
              <a:t>Detect nearby vehicles and VRUs</a:t>
            </a:r>
          </a:p>
          <a:p>
            <a:pPr marL="285750" indent="-285750">
              <a:buFont typeface="Arial" panose="020B0604020202020204" pitchFamily="34" charset="0"/>
              <a:buChar char="•"/>
            </a:pPr>
            <a:r>
              <a:rPr lang="de-DE" sz="1400" dirty="0">
                <a:solidFill>
                  <a:schemeClr val="tx1"/>
                </a:solidFill>
              </a:rPr>
              <a:t>Appropriately indicate and perform the rearward or frontward parking manoeuvre </a:t>
            </a:r>
            <a:r>
              <a:rPr lang="de-DE" sz="1400" i="1" dirty="0">
                <a:solidFill>
                  <a:schemeClr val="tx1"/>
                </a:solidFill>
              </a:rPr>
              <a:t>(similar to ACSF A)</a:t>
            </a:r>
          </a:p>
        </p:txBody>
      </p:sp>
      <p:sp>
        <p:nvSpPr>
          <p:cNvPr id="16" name="Rechteck 15"/>
          <p:cNvSpPr/>
          <p:nvPr/>
        </p:nvSpPr>
        <p:spPr>
          <a:xfrm>
            <a:off x="4433977" y="2740323"/>
            <a:ext cx="3807125" cy="1709757"/>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navigates environment to find a spot</a:t>
            </a:r>
          </a:p>
          <a:p>
            <a:pPr marL="715963" indent="-173038">
              <a:buFont typeface="Arial" panose="020B0604020202020204" pitchFamily="34" charset="0"/>
              <a:buChar char="•"/>
            </a:pPr>
            <a:r>
              <a:rPr lang="de-DE" sz="1200" dirty="0">
                <a:solidFill>
                  <a:schemeClr val="tx1"/>
                </a:solidFill>
              </a:rPr>
              <a:t>System adapts vehicle speed and stops, preparing for parking manoeuvre</a:t>
            </a:r>
          </a:p>
          <a:p>
            <a:pPr marL="715963" indent="-173038">
              <a:buFont typeface="Arial" panose="020B0604020202020204" pitchFamily="34" charset="0"/>
              <a:buChar char="•"/>
            </a:pPr>
            <a:r>
              <a:rPr lang="de-DE" sz="1200" dirty="0">
                <a:solidFill>
                  <a:schemeClr val="tx1"/>
                </a:solidFill>
              </a:rPr>
              <a:t>System externally indicates manoeuvre intent</a:t>
            </a:r>
          </a:p>
          <a:p>
            <a:pPr marL="715963" indent="-173038">
              <a:buFont typeface="Arial" panose="020B0604020202020204" pitchFamily="34" charset="0"/>
              <a:buChar char="•"/>
            </a:pPr>
            <a:r>
              <a:rPr lang="de-DE" sz="1200" dirty="0">
                <a:solidFill>
                  <a:schemeClr val="tx1"/>
                </a:solidFill>
              </a:rPr>
              <a:t>System detects and yields for VRUs/vehicles if required</a:t>
            </a:r>
          </a:p>
          <a:p>
            <a:pPr marL="715963" indent="-173038">
              <a:buFont typeface="Arial" panose="020B0604020202020204" pitchFamily="34" charset="0"/>
              <a:buChar char="•"/>
            </a:pPr>
            <a:r>
              <a:rPr lang="de-DE" sz="1200" dirty="0">
                <a:solidFill>
                  <a:schemeClr val="tx1"/>
                </a:solidFill>
              </a:rPr>
              <a:t>System plans appropriate trajectory and provides corresponding steering support to park the vehicle (rearward or forward)</a:t>
            </a:r>
          </a:p>
        </p:txBody>
      </p:sp>
      <p:sp>
        <p:nvSpPr>
          <p:cNvPr id="17" name="Rechteck 16"/>
          <p:cNvSpPr/>
          <p:nvPr/>
        </p:nvSpPr>
        <p:spPr>
          <a:xfrm>
            <a:off x="8465388" y="2740322"/>
            <a:ext cx="3387307" cy="1709755"/>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pPr marL="715963" indent="-173038">
              <a:buFont typeface="Arial" panose="020B0604020202020204" pitchFamily="34" charset="0"/>
              <a:buChar char="•"/>
            </a:pPr>
            <a:r>
              <a:rPr lang="de-DE" sz="1200" dirty="0">
                <a:solidFill>
                  <a:schemeClr val="tx1"/>
                </a:solidFill>
              </a:rPr>
              <a:t>System supports the driver in finding a parking space</a:t>
            </a:r>
          </a:p>
          <a:p>
            <a:pPr marL="715963" indent="-173038">
              <a:buFont typeface="Arial" panose="020B0604020202020204" pitchFamily="34" charset="0"/>
              <a:buChar char="•"/>
            </a:pPr>
            <a:r>
              <a:rPr lang="de-DE" sz="1200" dirty="0">
                <a:solidFill>
                  <a:schemeClr val="tx1"/>
                </a:solidFill>
              </a:rPr>
              <a:t>System assists in steering</a:t>
            </a:r>
          </a:p>
          <a:p>
            <a:pPr marL="715963" indent="-173038">
              <a:buFont typeface="Arial" panose="020B0604020202020204" pitchFamily="34" charset="0"/>
              <a:buChar char="•"/>
            </a:pPr>
            <a:r>
              <a:rPr lang="de-DE" sz="1200" dirty="0">
                <a:solidFill>
                  <a:schemeClr val="tx1"/>
                </a:solidFill>
              </a:rPr>
              <a:t>System detects for VRUs/vehicles</a:t>
            </a:r>
          </a:p>
          <a:p>
            <a:pPr marL="715963" indent="-173038">
              <a:buFont typeface="Arial" panose="020B0604020202020204" pitchFamily="34" charset="0"/>
              <a:buChar char="•"/>
            </a:pPr>
            <a:r>
              <a:rPr lang="de-DE" sz="1200" dirty="0">
                <a:solidFill>
                  <a:schemeClr val="tx1"/>
                </a:solidFill>
              </a:rPr>
              <a:t>Driver confirms the parking manoeuvre once appropriate space is identified (i.e. use of indicator stalk/indicators)</a:t>
            </a:r>
          </a:p>
          <a:p>
            <a:pPr marL="542925"/>
            <a:endParaRPr lang="de-DE" sz="1200" dirty="0">
              <a:solidFill>
                <a:schemeClr val="tx1"/>
              </a:solidFill>
            </a:endParaRPr>
          </a:p>
        </p:txBody>
      </p:sp>
      <p:sp>
        <p:nvSpPr>
          <p:cNvPr id="18" name="Rechteck 17"/>
          <p:cNvSpPr/>
          <p:nvPr/>
        </p:nvSpPr>
        <p:spPr>
          <a:xfrm>
            <a:off x="4433977" y="2740320"/>
            <a:ext cx="422694" cy="1709757"/>
          </a:xfrm>
          <a:prstGeom prst="rect">
            <a:avLst/>
          </a:prstGeom>
          <a:solidFill>
            <a:schemeClr val="accent6">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Max.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19" name="Rechteck 18"/>
          <p:cNvSpPr/>
          <p:nvPr/>
        </p:nvSpPr>
        <p:spPr>
          <a:xfrm>
            <a:off x="8465388" y="2740321"/>
            <a:ext cx="422694" cy="1709754"/>
          </a:xfrm>
          <a:prstGeom prst="rect">
            <a:avLst/>
          </a:prstGeom>
          <a:solidFill>
            <a:schemeClr val="accent5">
              <a:lumMod val="60000"/>
              <a:lumOff val="40000"/>
            </a:schemeClr>
          </a:solidFill>
        </p:spPr>
        <p:style>
          <a:lnRef idx="0">
            <a:schemeClr val="accent3"/>
          </a:lnRef>
          <a:fillRef idx="3">
            <a:schemeClr val="accent3"/>
          </a:fillRef>
          <a:effectRef idx="3">
            <a:schemeClr val="accent3"/>
          </a:effectRef>
          <a:fontRef idx="minor">
            <a:schemeClr val="lt1"/>
          </a:fontRef>
        </p:style>
        <p:txBody>
          <a:bodyPr vert="vert270" rtlCol="0" anchor="t"/>
          <a:lstStyle/>
          <a:p>
            <a:r>
              <a:rPr lang="de-DE" sz="1400" dirty="0">
                <a:solidFill>
                  <a:schemeClr val="tx1"/>
                </a:solidFill>
              </a:rPr>
              <a:t>Min. </a:t>
            </a:r>
            <a:r>
              <a:rPr lang="de-DE" sz="1400" dirty="0" err="1">
                <a:solidFill>
                  <a:schemeClr val="tx1"/>
                </a:solidFill>
              </a:rPr>
              <a:t>system</a:t>
            </a:r>
            <a:r>
              <a:rPr lang="de-DE" sz="1400" dirty="0">
                <a:solidFill>
                  <a:schemeClr val="tx1"/>
                </a:solidFill>
              </a:rPr>
              <a:t> </a:t>
            </a:r>
            <a:r>
              <a:rPr lang="de-DE" sz="1400" dirty="0" err="1">
                <a:solidFill>
                  <a:schemeClr val="tx1"/>
                </a:solidFill>
              </a:rPr>
              <a:t>support</a:t>
            </a:r>
            <a:endParaRPr lang="de-DE" sz="1400" dirty="0">
              <a:solidFill>
                <a:schemeClr val="tx1"/>
              </a:solidFill>
            </a:endParaRPr>
          </a:p>
        </p:txBody>
      </p:sp>
      <p:sp>
        <p:nvSpPr>
          <p:cNvPr id="20" name="Rechteck 19"/>
          <p:cNvSpPr/>
          <p:nvPr/>
        </p:nvSpPr>
        <p:spPr>
          <a:xfrm>
            <a:off x="4433977" y="4583497"/>
            <a:ext cx="7418718" cy="1900691"/>
          </a:xfrm>
          <a:prstGeom prst="rect">
            <a:avLst/>
          </a:prstGeom>
          <a:solidFill>
            <a:schemeClr val="bg1">
              <a:lumMod val="85000"/>
            </a:schemeClr>
          </a:solidFill>
        </p:spPr>
        <p:style>
          <a:lnRef idx="0">
            <a:schemeClr val="accent3"/>
          </a:lnRef>
          <a:fillRef idx="3">
            <a:schemeClr val="accent3"/>
          </a:fillRef>
          <a:effectRef idx="3">
            <a:schemeClr val="accent3"/>
          </a:effectRef>
          <a:fontRef idx="minor">
            <a:schemeClr val="lt1"/>
          </a:fontRef>
        </p:style>
        <p:txBody>
          <a:bodyPr rtlCol="0" anchor="t"/>
          <a:lstStyle/>
          <a:p>
            <a:r>
              <a:rPr lang="de-DE" sz="1400" b="1" dirty="0">
                <a:solidFill>
                  <a:schemeClr val="tx1"/>
                </a:solidFill>
              </a:rPr>
              <a:t>General </a:t>
            </a:r>
            <a:r>
              <a:rPr lang="de-DE" sz="1400" b="1" dirty="0" err="1">
                <a:solidFill>
                  <a:schemeClr val="tx1"/>
                </a:solidFill>
              </a:rPr>
              <a:t>Requirements</a:t>
            </a:r>
            <a:r>
              <a:rPr lang="de-DE" sz="1400" b="1" dirty="0">
                <a:solidFill>
                  <a:schemeClr val="tx1"/>
                </a:solidFill>
              </a:rPr>
              <a:t> </a:t>
            </a:r>
            <a:r>
              <a:rPr lang="de-DE" sz="1400" b="1" dirty="0" err="1">
                <a:solidFill>
                  <a:schemeClr val="tx1"/>
                </a:solidFill>
              </a:rPr>
              <a:t>to</a:t>
            </a:r>
            <a:r>
              <a:rPr lang="de-DE" sz="1400" b="1" dirty="0">
                <a:solidFill>
                  <a:schemeClr val="tx1"/>
                </a:solidFill>
              </a:rPr>
              <a:t> </a:t>
            </a:r>
            <a:r>
              <a:rPr lang="de-DE" sz="1400" b="1" dirty="0" err="1">
                <a:solidFill>
                  <a:schemeClr val="tx1"/>
                </a:solidFill>
              </a:rPr>
              <a:t>address</a:t>
            </a:r>
            <a:r>
              <a:rPr lang="de-DE" sz="1400" b="1" dirty="0">
                <a:solidFill>
                  <a:schemeClr val="tx1"/>
                </a:solidFill>
              </a:rPr>
              <a:t> </a:t>
            </a:r>
            <a:r>
              <a:rPr lang="de-DE" sz="1400" b="1" dirty="0" err="1">
                <a:solidFill>
                  <a:schemeClr val="tx1"/>
                </a:solidFill>
              </a:rPr>
              <a:t>this</a:t>
            </a:r>
            <a:r>
              <a:rPr lang="de-DE" sz="1400" b="1" dirty="0">
                <a:solidFill>
                  <a:schemeClr val="tx1"/>
                </a:solidFill>
              </a:rPr>
              <a:t> </a:t>
            </a:r>
            <a:r>
              <a:rPr lang="de-DE" sz="1400" b="1" dirty="0" err="1">
                <a:solidFill>
                  <a:schemeClr val="tx1"/>
                </a:solidFill>
              </a:rPr>
              <a:t>use</a:t>
            </a:r>
            <a:r>
              <a:rPr lang="de-DE" sz="1400" b="1" dirty="0">
                <a:solidFill>
                  <a:schemeClr val="tx1"/>
                </a:solidFill>
              </a:rPr>
              <a:t> </a:t>
            </a:r>
            <a:r>
              <a:rPr lang="de-DE" sz="1400" b="1" dirty="0" err="1">
                <a:solidFill>
                  <a:schemeClr val="tx1"/>
                </a:solidFill>
              </a:rPr>
              <a:t>case</a:t>
            </a:r>
            <a:endParaRPr lang="de-DE" sz="1400" dirty="0">
              <a:solidFill>
                <a:schemeClr val="tx1"/>
              </a:solidFill>
            </a:endParaRPr>
          </a:p>
          <a:p>
            <a:endParaRPr lang="de-DE" sz="1400" b="1" dirty="0">
              <a:solidFill>
                <a:schemeClr val="tx1"/>
              </a:solidFill>
            </a:endParaRPr>
          </a:p>
          <a:p>
            <a:pPr marL="285750" indent="-285750">
              <a:buFont typeface="Arial" panose="020B0604020202020204" pitchFamily="34" charset="0"/>
              <a:buChar char="•"/>
            </a:pPr>
            <a:r>
              <a:rPr lang="de-DE" sz="1400" dirty="0" err="1">
                <a:solidFill>
                  <a:schemeClr val="tx1"/>
                </a:solidFill>
              </a:rPr>
              <a:t>Ensure</a:t>
            </a:r>
            <a:r>
              <a:rPr lang="de-DE" sz="1400" dirty="0">
                <a:solidFill>
                  <a:schemeClr val="tx1"/>
                </a:solidFill>
              </a:rPr>
              <a:t> </a:t>
            </a:r>
            <a:r>
              <a:rPr lang="de-DE" sz="1400" dirty="0" err="1">
                <a:solidFill>
                  <a:schemeClr val="tx1"/>
                </a:solidFill>
              </a:rPr>
              <a:t>driver</a:t>
            </a:r>
            <a:r>
              <a:rPr lang="de-DE" sz="1400" dirty="0">
                <a:solidFill>
                  <a:schemeClr val="tx1"/>
                </a:solidFill>
              </a:rPr>
              <a:t> </a:t>
            </a:r>
            <a:r>
              <a:rPr lang="de-DE" sz="1400" dirty="0" err="1">
                <a:solidFill>
                  <a:schemeClr val="tx1"/>
                </a:solidFill>
              </a:rPr>
              <a:t>supervises</a:t>
            </a:r>
            <a:r>
              <a:rPr lang="de-DE" sz="1400" dirty="0">
                <a:solidFill>
                  <a:schemeClr val="tx1"/>
                </a:solidFill>
              </a:rPr>
              <a:t> </a:t>
            </a:r>
            <a:r>
              <a:rPr lang="de-DE" sz="1400" dirty="0" err="1">
                <a:solidFill>
                  <a:schemeClr val="tx1"/>
                </a:solidFill>
              </a:rPr>
              <a:t>the</a:t>
            </a:r>
            <a:r>
              <a:rPr lang="de-DE" sz="1400" dirty="0">
                <a:solidFill>
                  <a:schemeClr val="tx1"/>
                </a:solidFill>
              </a:rPr>
              <a:t> </a:t>
            </a:r>
            <a:r>
              <a:rPr lang="de-DE" sz="1400" dirty="0" err="1">
                <a:solidFill>
                  <a:schemeClr val="tx1"/>
                </a:solidFill>
              </a:rPr>
              <a:t>vehicle</a:t>
            </a:r>
            <a:r>
              <a:rPr lang="de-DE" sz="1400" dirty="0">
                <a:solidFill>
                  <a:schemeClr val="tx1"/>
                </a:solidFill>
              </a:rPr>
              <a:t> </a:t>
            </a:r>
            <a:r>
              <a:rPr lang="de-DE" sz="1400" dirty="0" err="1">
                <a:solidFill>
                  <a:schemeClr val="tx1"/>
                </a:solidFill>
              </a:rPr>
              <a:t>behavior</a:t>
            </a:r>
            <a:r>
              <a:rPr lang="de-DE" sz="1400" dirty="0">
                <a:solidFill>
                  <a:schemeClr val="tx1"/>
                </a:solidFill>
              </a:rPr>
              <a:t> </a:t>
            </a:r>
            <a:r>
              <a:rPr lang="de-DE" sz="1400" dirty="0" err="1">
                <a:solidFill>
                  <a:schemeClr val="tx1"/>
                </a:solidFill>
              </a:rPr>
              <a:t>and</a:t>
            </a:r>
            <a:r>
              <a:rPr lang="de-DE" sz="1400" dirty="0">
                <a:solidFill>
                  <a:schemeClr val="tx1"/>
                </a:solidFill>
              </a:rPr>
              <a:t> </a:t>
            </a:r>
            <a:r>
              <a:rPr lang="de-DE" sz="1400" dirty="0" err="1">
                <a:solidFill>
                  <a:schemeClr val="tx1"/>
                </a:solidFill>
              </a:rPr>
              <a:t>environment</a:t>
            </a:r>
            <a:r>
              <a:rPr lang="de-DE" sz="1400" dirty="0">
                <a:solidFill>
                  <a:schemeClr val="tx1"/>
                </a:solidFill>
              </a:rPr>
              <a:t> </a:t>
            </a:r>
          </a:p>
          <a:p>
            <a:pPr marL="285750" indent="-285750">
              <a:buFont typeface="Arial" panose="020B0604020202020204" pitchFamily="34" charset="0"/>
              <a:buChar char="•"/>
            </a:pPr>
            <a:r>
              <a:rPr lang="de-DE" sz="1400" dirty="0">
                <a:solidFill>
                  <a:schemeClr val="tx1"/>
                </a:solidFill>
              </a:rPr>
              <a:t>Ensure vehicle behavior is predictable to the driver and appropriate information is provided </a:t>
            </a:r>
          </a:p>
          <a:p>
            <a:pPr marL="285750" indent="-285750">
              <a:buFont typeface="Arial" panose="020B0604020202020204" pitchFamily="34" charset="0"/>
              <a:buChar char="•"/>
            </a:pPr>
            <a:r>
              <a:rPr lang="de-DE" sz="1400" dirty="0">
                <a:solidFill>
                  <a:schemeClr val="tx1"/>
                </a:solidFill>
              </a:rPr>
              <a:t>Ensure vehicle behavior remains controllable by the driver</a:t>
            </a:r>
          </a:p>
          <a:p>
            <a:pPr marL="285750" indent="-285750">
              <a:buFont typeface="Arial" panose="020B0604020202020204" pitchFamily="34" charset="0"/>
              <a:buChar char="•"/>
            </a:pPr>
            <a:r>
              <a:rPr lang="de-DE" sz="1400" dirty="0">
                <a:solidFill>
                  <a:schemeClr val="tx1"/>
                </a:solidFill>
              </a:rPr>
              <a:t>Ensure system has sufficient environmental perception/information</a:t>
            </a:r>
          </a:p>
          <a:p>
            <a:pPr marL="285750" indent="-285750">
              <a:buFont typeface="Arial" panose="020B0604020202020204" pitchFamily="34" charset="0"/>
              <a:buChar char="•"/>
            </a:pPr>
            <a:endParaRPr lang="de-DE" sz="1400" dirty="0">
              <a:solidFill>
                <a:schemeClr val="tx1"/>
              </a:solidFill>
            </a:endParaRPr>
          </a:p>
        </p:txBody>
      </p:sp>
      <p:sp>
        <p:nvSpPr>
          <p:cNvPr id="2" name="Textfeld 1"/>
          <p:cNvSpPr txBox="1"/>
          <p:nvPr/>
        </p:nvSpPr>
        <p:spPr>
          <a:xfrm>
            <a:off x="2231517" y="3534952"/>
            <a:ext cx="1924050" cy="2031325"/>
          </a:xfrm>
          <a:prstGeom prst="rect">
            <a:avLst/>
          </a:prstGeom>
          <a:noFill/>
        </p:spPr>
        <p:txBody>
          <a:bodyPr wrap="square" rtlCol="0">
            <a:spAutoFit/>
          </a:bodyPr>
          <a:lstStyle/>
          <a:p>
            <a:r>
              <a:rPr lang="de-DE" sz="1400" b="1" dirty="0" err="1"/>
              <a:t>Specifics</a:t>
            </a:r>
            <a:r>
              <a:rPr lang="de-DE" sz="1400" b="1" dirty="0"/>
              <a:t>: </a:t>
            </a:r>
          </a:p>
          <a:p>
            <a:pPr marL="285750" indent="-285750">
              <a:buFont typeface="Arial" panose="020B0604020202020204" pitchFamily="34" charset="0"/>
              <a:buChar char="•"/>
            </a:pPr>
            <a:r>
              <a:rPr lang="de-DE" sz="1400" dirty="0"/>
              <a:t>Navigating nearby roads/parking area</a:t>
            </a:r>
          </a:p>
          <a:p>
            <a:pPr marL="285750" indent="-285750">
              <a:buFont typeface="Arial" panose="020B0604020202020204" pitchFamily="34" charset="0"/>
              <a:buChar char="•"/>
            </a:pPr>
            <a:r>
              <a:rPr lang="de-DE" sz="1400" dirty="0"/>
              <a:t>With/without confirmation when space is identified</a:t>
            </a:r>
          </a:p>
          <a:p>
            <a:pPr marL="285750" indent="-285750">
              <a:buFont typeface="Arial" panose="020B0604020202020204" pitchFamily="34" charset="0"/>
              <a:buChar char="•"/>
            </a:pPr>
            <a:r>
              <a:rPr lang="de-DE" sz="1400" dirty="0"/>
              <a:t>Roads versus parking areas</a:t>
            </a:r>
          </a:p>
          <a:p>
            <a:pPr marL="285750" indent="-285750">
              <a:buFont typeface="Arial" panose="020B0604020202020204" pitchFamily="34" charset="0"/>
              <a:buChar char="•"/>
            </a:pPr>
            <a:r>
              <a:rPr lang="de-DE" sz="1400" dirty="0"/>
              <a:t>Lane markings</a:t>
            </a:r>
          </a:p>
        </p:txBody>
      </p:sp>
      <p:sp>
        <p:nvSpPr>
          <p:cNvPr id="12" name="Textfeld 11"/>
          <p:cNvSpPr txBox="1"/>
          <p:nvPr/>
        </p:nvSpPr>
        <p:spPr>
          <a:xfrm>
            <a:off x="526211" y="362309"/>
            <a:ext cx="4846455" cy="369332"/>
          </a:xfrm>
          <a:prstGeom prst="rect">
            <a:avLst/>
          </a:prstGeom>
          <a:noFill/>
        </p:spPr>
        <p:txBody>
          <a:bodyPr wrap="none" rtlCol="0">
            <a:spAutoFit/>
          </a:bodyPr>
          <a:lstStyle/>
          <a:p>
            <a:r>
              <a:rPr lang="de-DE" dirty="0" err="1"/>
              <a:t>Examples</a:t>
            </a:r>
            <a:r>
              <a:rPr lang="de-DE" dirty="0"/>
              <a:t> </a:t>
            </a:r>
            <a:r>
              <a:rPr lang="de-DE" dirty="0" err="1"/>
              <a:t>of</a:t>
            </a:r>
            <a:r>
              <a:rPr lang="de-DE" dirty="0"/>
              <a:t> a </a:t>
            </a:r>
            <a:r>
              <a:rPr lang="de-DE" dirty="0" err="1"/>
              <a:t>more</a:t>
            </a:r>
            <a:r>
              <a:rPr lang="de-DE" dirty="0"/>
              <a:t> </a:t>
            </a:r>
            <a:r>
              <a:rPr lang="de-DE" dirty="0" err="1"/>
              <a:t>detailed</a:t>
            </a:r>
            <a:r>
              <a:rPr lang="de-DE" dirty="0"/>
              <a:t> </a:t>
            </a:r>
            <a:r>
              <a:rPr lang="de-DE" dirty="0" err="1"/>
              <a:t>use</a:t>
            </a:r>
            <a:r>
              <a:rPr lang="de-DE" dirty="0"/>
              <a:t> </a:t>
            </a:r>
            <a:r>
              <a:rPr lang="de-DE" dirty="0" err="1"/>
              <a:t>case</a:t>
            </a:r>
            <a:r>
              <a:rPr lang="de-DE" dirty="0"/>
              <a:t> </a:t>
            </a:r>
            <a:r>
              <a:rPr lang="de-DE" dirty="0" err="1"/>
              <a:t>description</a:t>
            </a:r>
            <a:r>
              <a:rPr lang="de-DE" dirty="0"/>
              <a:t> </a:t>
            </a:r>
          </a:p>
        </p:txBody>
      </p:sp>
      <p:sp>
        <p:nvSpPr>
          <p:cNvPr id="3" name="Foliennummernplatzhalter 2"/>
          <p:cNvSpPr>
            <a:spLocks noGrp="1"/>
          </p:cNvSpPr>
          <p:nvPr>
            <p:ph type="sldNum" sz="quarter" idx="12"/>
          </p:nvPr>
        </p:nvSpPr>
        <p:spPr>
          <a:xfrm>
            <a:off x="8610600" y="6399480"/>
            <a:ext cx="2743200" cy="365125"/>
          </a:xfrm>
        </p:spPr>
        <p:txBody>
          <a:bodyPr/>
          <a:lstStyle/>
          <a:p>
            <a:fld id="{7E42539C-CDA1-4404-8331-27A664B14CCD}" type="slidenum">
              <a:rPr lang="de-DE" smtClean="0"/>
              <a:t>9</a:t>
            </a:fld>
            <a:endParaRPr lang="de-DE" dirty="0"/>
          </a:p>
        </p:txBody>
      </p:sp>
      <p:sp>
        <p:nvSpPr>
          <p:cNvPr id="6" name="Rectangle 5">
            <a:extLst>
              <a:ext uri="{FF2B5EF4-FFF2-40B4-BE49-F238E27FC236}">
                <a16:creationId xmlns:a16="http://schemas.microsoft.com/office/drawing/2014/main" id="{05D9F195-BF69-47D0-9C0F-785D8D69FC19}"/>
              </a:ext>
            </a:extLst>
          </p:cNvPr>
          <p:cNvSpPr/>
          <p:nvPr/>
        </p:nvSpPr>
        <p:spPr>
          <a:xfrm>
            <a:off x="722811" y="2324100"/>
            <a:ext cx="1258748" cy="169926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7D91AA78-EAA3-42B0-9E20-E43861ACEC92}"/>
              </a:ext>
            </a:extLst>
          </p:cNvPr>
          <p:cNvCxnSpPr/>
          <p:nvPr/>
        </p:nvCxnSpPr>
        <p:spPr>
          <a:xfrm>
            <a:off x="1349829" y="2324100"/>
            <a:ext cx="0" cy="169926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B161EAD-C4F4-4BFA-8CF9-0E436F426FAB}"/>
              </a:ext>
            </a:extLst>
          </p:cNvPr>
          <p:cNvCxnSpPr/>
          <p:nvPr/>
        </p:nvCxnSpPr>
        <p:spPr>
          <a:xfrm>
            <a:off x="1711235" y="2324100"/>
            <a:ext cx="0" cy="169926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CD8C549B-45B0-4011-BEB6-00019B8F8CF6}"/>
              </a:ext>
            </a:extLst>
          </p:cNvPr>
          <p:cNvCxnSpPr/>
          <p:nvPr/>
        </p:nvCxnSpPr>
        <p:spPr>
          <a:xfrm>
            <a:off x="984069" y="2324100"/>
            <a:ext cx="0" cy="1699260"/>
          </a:xfrm>
          <a:prstGeom prst="line">
            <a:avLst/>
          </a:prstGeom>
          <a:ln w="28575">
            <a:solidFill>
              <a:schemeClr val="bg1"/>
            </a:solidFill>
            <a:prstDash val="solid"/>
          </a:ln>
        </p:spPr>
        <p:style>
          <a:lnRef idx="1">
            <a:schemeClr val="accent1"/>
          </a:lnRef>
          <a:fillRef idx="0">
            <a:schemeClr val="accent1"/>
          </a:fillRef>
          <a:effectRef idx="0">
            <a:schemeClr val="accent1"/>
          </a:effectRef>
          <a:fontRef idx="minor">
            <a:schemeClr val="tx1"/>
          </a:fontRef>
        </p:style>
      </p:cxnSp>
      <p:sp>
        <p:nvSpPr>
          <p:cNvPr id="9" name="Rectangle: Rounded Corners 8">
            <a:extLst>
              <a:ext uri="{FF2B5EF4-FFF2-40B4-BE49-F238E27FC236}">
                <a16:creationId xmlns:a16="http://schemas.microsoft.com/office/drawing/2014/main" id="{4AD4F135-BF40-411A-83D2-1A5EFA5C1E9B}"/>
              </a:ext>
            </a:extLst>
          </p:cNvPr>
          <p:cNvSpPr/>
          <p:nvPr/>
        </p:nvSpPr>
        <p:spPr>
          <a:xfrm>
            <a:off x="1457156" y="335846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Rounded Corners 22">
            <a:extLst>
              <a:ext uri="{FF2B5EF4-FFF2-40B4-BE49-F238E27FC236}">
                <a16:creationId xmlns:a16="http://schemas.microsoft.com/office/drawing/2014/main" id="{852B0CDF-5B6F-4C0C-9E5C-D6C701FAD116}"/>
              </a:ext>
            </a:extLst>
          </p:cNvPr>
          <p:cNvSpPr/>
          <p:nvPr/>
        </p:nvSpPr>
        <p:spPr>
          <a:xfrm>
            <a:off x="1779908" y="3619738"/>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Rounded Corners 23">
            <a:extLst>
              <a:ext uri="{FF2B5EF4-FFF2-40B4-BE49-F238E27FC236}">
                <a16:creationId xmlns:a16="http://schemas.microsoft.com/office/drawing/2014/main" id="{B61FFA60-9D6C-4286-8249-2ABB158A27B8}"/>
              </a:ext>
            </a:extLst>
          </p:cNvPr>
          <p:cNvSpPr/>
          <p:nvPr/>
        </p:nvSpPr>
        <p:spPr>
          <a:xfrm>
            <a:off x="1785042" y="3179935"/>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Rounded Corners 24">
            <a:extLst>
              <a:ext uri="{FF2B5EF4-FFF2-40B4-BE49-F238E27FC236}">
                <a16:creationId xmlns:a16="http://schemas.microsoft.com/office/drawing/2014/main" id="{93F80BED-3228-4975-A1E5-8A5C3B13FDD0}"/>
              </a:ext>
            </a:extLst>
          </p:cNvPr>
          <p:cNvSpPr/>
          <p:nvPr/>
        </p:nvSpPr>
        <p:spPr>
          <a:xfrm>
            <a:off x="1785041" y="236850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Rounded Corners 25">
            <a:extLst>
              <a:ext uri="{FF2B5EF4-FFF2-40B4-BE49-F238E27FC236}">
                <a16:creationId xmlns:a16="http://schemas.microsoft.com/office/drawing/2014/main" id="{81653F03-0E10-453D-BE13-B10A82875F25}"/>
              </a:ext>
            </a:extLst>
          </p:cNvPr>
          <p:cNvSpPr/>
          <p:nvPr/>
        </p:nvSpPr>
        <p:spPr>
          <a:xfrm>
            <a:off x="762340" y="3616710"/>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Rounded Corners 26">
            <a:extLst>
              <a:ext uri="{FF2B5EF4-FFF2-40B4-BE49-F238E27FC236}">
                <a16:creationId xmlns:a16="http://schemas.microsoft.com/office/drawing/2014/main" id="{EB9EF801-AEE9-48B5-A8A1-26C5E9CD92D3}"/>
              </a:ext>
            </a:extLst>
          </p:cNvPr>
          <p:cNvSpPr/>
          <p:nvPr/>
        </p:nvSpPr>
        <p:spPr>
          <a:xfrm>
            <a:off x="766859" y="3187893"/>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Rounded Corners 27">
            <a:extLst>
              <a:ext uri="{FF2B5EF4-FFF2-40B4-BE49-F238E27FC236}">
                <a16:creationId xmlns:a16="http://schemas.microsoft.com/office/drawing/2014/main" id="{966E415F-9539-4A63-B1D9-CFB1EA020026}"/>
              </a:ext>
            </a:extLst>
          </p:cNvPr>
          <p:cNvSpPr/>
          <p:nvPr/>
        </p:nvSpPr>
        <p:spPr>
          <a:xfrm>
            <a:off x="1067438" y="3417015"/>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Rounded Corners 28">
            <a:extLst>
              <a:ext uri="{FF2B5EF4-FFF2-40B4-BE49-F238E27FC236}">
                <a16:creationId xmlns:a16="http://schemas.microsoft.com/office/drawing/2014/main" id="{EB64329E-0CAC-4D62-8044-C3FAF3A3B6C0}"/>
              </a:ext>
            </a:extLst>
          </p:cNvPr>
          <p:cNvSpPr/>
          <p:nvPr/>
        </p:nvSpPr>
        <p:spPr>
          <a:xfrm>
            <a:off x="773935" y="2363063"/>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 name="Connector: Curved 12">
            <a:extLst>
              <a:ext uri="{FF2B5EF4-FFF2-40B4-BE49-F238E27FC236}">
                <a16:creationId xmlns:a16="http://schemas.microsoft.com/office/drawing/2014/main" id="{284BA704-A734-4DD9-BE2F-32CEE559B249}"/>
              </a:ext>
            </a:extLst>
          </p:cNvPr>
          <p:cNvCxnSpPr/>
          <p:nvPr/>
        </p:nvCxnSpPr>
        <p:spPr>
          <a:xfrm rot="5400000" flipH="1" flipV="1">
            <a:off x="1537063" y="2930434"/>
            <a:ext cx="339634" cy="330926"/>
          </a:xfrm>
          <a:prstGeom prst="curved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0" name="Connector: Curved 29">
            <a:extLst>
              <a:ext uri="{FF2B5EF4-FFF2-40B4-BE49-F238E27FC236}">
                <a16:creationId xmlns:a16="http://schemas.microsoft.com/office/drawing/2014/main" id="{35DC8162-2A6D-4E18-B4B7-9DA99B07BF65}"/>
              </a:ext>
            </a:extLst>
          </p:cNvPr>
          <p:cNvCxnSpPr>
            <a:cxnSpLocks/>
          </p:cNvCxnSpPr>
          <p:nvPr/>
        </p:nvCxnSpPr>
        <p:spPr>
          <a:xfrm rot="16200000" flipV="1">
            <a:off x="787812" y="2985964"/>
            <a:ext cx="408183" cy="288416"/>
          </a:xfrm>
          <a:prstGeom prst="curved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81B08EB-B80A-488C-80DE-A254D1B3FE38}"/>
              </a:ext>
            </a:extLst>
          </p:cNvPr>
          <p:cNvCxnSpPr/>
          <p:nvPr/>
        </p:nvCxnSpPr>
        <p:spPr>
          <a:xfrm>
            <a:off x="1179657" y="2363063"/>
            <a:ext cx="0" cy="357051"/>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0545D740-2858-44EF-B234-7C656E185723}"/>
              </a:ext>
            </a:extLst>
          </p:cNvPr>
          <p:cNvCxnSpPr>
            <a:cxnSpLocks/>
          </p:cNvCxnSpPr>
          <p:nvPr/>
        </p:nvCxnSpPr>
        <p:spPr>
          <a:xfrm flipV="1">
            <a:off x="1541417" y="2363063"/>
            <a:ext cx="0" cy="38900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4" name="Rectangle 33">
            <a:extLst>
              <a:ext uri="{FF2B5EF4-FFF2-40B4-BE49-F238E27FC236}">
                <a16:creationId xmlns:a16="http://schemas.microsoft.com/office/drawing/2014/main" id="{94A7336B-56B1-4C6E-BC4D-F8E438FA4326}"/>
              </a:ext>
            </a:extLst>
          </p:cNvPr>
          <p:cNvSpPr/>
          <p:nvPr/>
        </p:nvSpPr>
        <p:spPr>
          <a:xfrm>
            <a:off x="2042160" y="2194560"/>
            <a:ext cx="2121446" cy="123444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Rounded Corners 34">
            <a:extLst>
              <a:ext uri="{FF2B5EF4-FFF2-40B4-BE49-F238E27FC236}">
                <a16:creationId xmlns:a16="http://schemas.microsoft.com/office/drawing/2014/main" id="{8C165627-C0F9-42E2-9968-AE85CFD0A429}"/>
              </a:ext>
            </a:extLst>
          </p:cNvPr>
          <p:cNvSpPr/>
          <p:nvPr/>
        </p:nvSpPr>
        <p:spPr>
          <a:xfrm>
            <a:off x="3194955" y="302946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Rounded Corners 35">
            <a:extLst>
              <a:ext uri="{FF2B5EF4-FFF2-40B4-BE49-F238E27FC236}">
                <a16:creationId xmlns:a16="http://schemas.microsoft.com/office/drawing/2014/main" id="{A7F6CB5F-727E-434A-8DDA-4DE1B668222F}"/>
              </a:ext>
            </a:extLst>
          </p:cNvPr>
          <p:cNvSpPr/>
          <p:nvPr/>
        </p:nvSpPr>
        <p:spPr>
          <a:xfrm>
            <a:off x="3426219" y="302946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Rounded Corners 36">
            <a:extLst>
              <a:ext uri="{FF2B5EF4-FFF2-40B4-BE49-F238E27FC236}">
                <a16:creationId xmlns:a16="http://schemas.microsoft.com/office/drawing/2014/main" id="{56D92D90-2E6F-40FC-AE62-EA276C9119B6}"/>
              </a:ext>
            </a:extLst>
          </p:cNvPr>
          <p:cNvSpPr/>
          <p:nvPr/>
        </p:nvSpPr>
        <p:spPr>
          <a:xfrm>
            <a:off x="3677641" y="302946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Rounded Corners 37">
            <a:extLst>
              <a:ext uri="{FF2B5EF4-FFF2-40B4-BE49-F238E27FC236}">
                <a16:creationId xmlns:a16="http://schemas.microsoft.com/office/drawing/2014/main" id="{D454053B-5004-4BF4-AE51-1FBCC54219D0}"/>
              </a:ext>
            </a:extLst>
          </p:cNvPr>
          <p:cNvSpPr/>
          <p:nvPr/>
        </p:nvSpPr>
        <p:spPr>
          <a:xfrm>
            <a:off x="3194954" y="220432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Rounded Corners 38">
            <a:extLst>
              <a:ext uri="{FF2B5EF4-FFF2-40B4-BE49-F238E27FC236}">
                <a16:creationId xmlns:a16="http://schemas.microsoft.com/office/drawing/2014/main" id="{14025DFE-A3F2-4B2F-BB40-FD00C0AE47DE}"/>
              </a:ext>
            </a:extLst>
          </p:cNvPr>
          <p:cNvSpPr/>
          <p:nvPr/>
        </p:nvSpPr>
        <p:spPr>
          <a:xfrm>
            <a:off x="3641459" y="2217383"/>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Rounded Corners 39">
            <a:extLst>
              <a:ext uri="{FF2B5EF4-FFF2-40B4-BE49-F238E27FC236}">
                <a16:creationId xmlns:a16="http://schemas.microsoft.com/office/drawing/2014/main" id="{CD61B530-C8DC-4CB6-84F9-E4F9EE3DF409}"/>
              </a:ext>
            </a:extLst>
          </p:cNvPr>
          <p:cNvSpPr/>
          <p:nvPr/>
        </p:nvSpPr>
        <p:spPr>
          <a:xfrm>
            <a:off x="3920933" y="2227002"/>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Rounded Corners 40">
            <a:extLst>
              <a:ext uri="{FF2B5EF4-FFF2-40B4-BE49-F238E27FC236}">
                <a16:creationId xmlns:a16="http://schemas.microsoft.com/office/drawing/2014/main" id="{A6A7A8B7-88DE-4121-BFB4-0112094921B0}"/>
              </a:ext>
            </a:extLst>
          </p:cNvPr>
          <p:cNvSpPr/>
          <p:nvPr/>
        </p:nvSpPr>
        <p:spPr>
          <a:xfrm rot="16200000">
            <a:off x="3604744" y="2580357"/>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47" name="Straight Arrow Connector 46">
            <a:extLst>
              <a:ext uri="{FF2B5EF4-FFF2-40B4-BE49-F238E27FC236}">
                <a16:creationId xmlns:a16="http://schemas.microsoft.com/office/drawing/2014/main" id="{017D90BF-7BDF-4475-8043-05883E494C5C}"/>
              </a:ext>
            </a:extLst>
          </p:cNvPr>
          <p:cNvCxnSpPr>
            <a:cxnSpLocks/>
          </p:cNvCxnSpPr>
          <p:nvPr/>
        </p:nvCxnSpPr>
        <p:spPr>
          <a:xfrm>
            <a:off x="3206832" y="2758882"/>
            <a:ext cx="31766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3" name="Connector: Curved 42">
            <a:extLst>
              <a:ext uri="{FF2B5EF4-FFF2-40B4-BE49-F238E27FC236}">
                <a16:creationId xmlns:a16="http://schemas.microsoft.com/office/drawing/2014/main" id="{C2C22F92-DE6F-4040-8FDC-4D5C6FDBA247}"/>
              </a:ext>
            </a:extLst>
          </p:cNvPr>
          <p:cNvCxnSpPr>
            <a:cxnSpLocks/>
            <a:stCxn id="41" idx="0"/>
          </p:cNvCxnSpPr>
          <p:nvPr/>
        </p:nvCxnSpPr>
        <p:spPr>
          <a:xfrm rot="10800000">
            <a:off x="3469442" y="2363066"/>
            <a:ext cx="42132" cy="395817"/>
          </a:xfrm>
          <a:prstGeom prst="curvedConnector2">
            <a:avLst/>
          </a:prstGeom>
          <a:ln w="1905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ctor: Curved 45">
            <a:extLst>
              <a:ext uri="{FF2B5EF4-FFF2-40B4-BE49-F238E27FC236}">
                <a16:creationId xmlns:a16="http://schemas.microsoft.com/office/drawing/2014/main" id="{EA47A1C2-0192-49F5-AD5C-08CB2C16D344}"/>
              </a:ext>
            </a:extLst>
          </p:cNvPr>
          <p:cNvCxnSpPr>
            <a:stCxn id="41" idx="2"/>
          </p:cNvCxnSpPr>
          <p:nvPr/>
        </p:nvCxnSpPr>
        <p:spPr>
          <a:xfrm>
            <a:off x="3868625" y="2758882"/>
            <a:ext cx="129620" cy="506832"/>
          </a:xfrm>
          <a:prstGeom prst="curvedConnector2">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3" name="Rectangle: Rounded Corners 52">
            <a:extLst>
              <a:ext uri="{FF2B5EF4-FFF2-40B4-BE49-F238E27FC236}">
                <a16:creationId xmlns:a16="http://schemas.microsoft.com/office/drawing/2014/main" id="{7CD2DE71-F352-4A2D-9305-AFBE6FC6A659}"/>
              </a:ext>
            </a:extLst>
          </p:cNvPr>
          <p:cNvSpPr/>
          <p:nvPr/>
        </p:nvSpPr>
        <p:spPr>
          <a:xfrm rot="19066277">
            <a:off x="2239906" y="3049608"/>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ectangle: Rounded Corners 53">
            <a:extLst>
              <a:ext uri="{FF2B5EF4-FFF2-40B4-BE49-F238E27FC236}">
                <a16:creationId xmlns:a16="http://schemas.microsoft.com/office/drawing/2014/main" id="{6E5BFF92-48CD-49BF-8A1F-CB70EC0F8D5C}"/>
              </a:ext>
            </a:extLst>
          </p:cNvPr>
          <p:cNvSpPr/>
          <p:nvPr/>
        </p:nvSpPr>
        <p:spPr>
          <a:xfrm rot="19066277">
            <a:off x="2559612" y="3047811"/>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ectangle: Rounded Corners 54">
            <a:extLst>
              <a:ext uri="{FF2B5EF4-FFF2-40B4-BE49-F238E27FC236}">
                <a16:creationId xmlns:a16="http://schemas.microsoft.com/office/drawing/2014/main" id="{4D725CB8-9549-4A39-A6E8-A59748140AF5}"/>
              </a:ext>
            </a:extLst>
          </p:cNvPr>
          <p:cNvSpPr/>
          <p:nvPr/>
        </p:nvSpPr>
        <p:spPr>
          <a:xfrm rot="19066277">
            <a:off x="2867984" y="3054364"/>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ectangle: Rounded Corners 55">
            <a:extLst>
              <a:ext uri="{FF2B5EF4-FFF2-40B4-BE49-F238E27FC236}">
                <a16:creationId xmlns:a16="http://schemas.microsoft.com/office/drawing/2014/main" id="{8B936DD5-FE2E-4000-B75F-EEDBB9115708}"/>
              </a:ext>
            </a:extLst>
          </p:cNvPr>
          <p:cNvSpPr/>
          <p:nvPr/>
        </p:nvSpPr>
        <p:spPr>
          <a:xfrm rot="13161832">
            <a:off x="2222834" y="2209822"/>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Rounded Corners 56">
            <a:extLst>
              <a:ext uri="{FF2B5EF4-FFF2-40B4-BE49-F238E27FC236}">
                <a16:creationId xmlns:a16="http://schemas.microsoft.com/office/drawing/2014/main" id="{ED27EDA5-CC50-4C22-A425-E544A469F0FA}"/>
              </a:ext>
            </a:extLst>
          </p:cNvPr>
          <p:cNvSpPr/>
          <p:nvPr/>
        </p:nvSpPr>
        <p:spPr>
          <a:xfrm rot="13161832">
            <a:off x="2811521" y="2241486"/>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9" name="Straight Connector 48">
            <a:extLst>
              <a:ext uri="{FF2B5EF4-FFF2-40B4-BE49-F238E27FC236}">
                <a16:creationId xmlns:a16="http://schemas.microsoft.com/office/drawing/2014/main" id="{4BB3EB0B-9A9F-4F76-A277-C5BA68EAD679}"/>
              </a:ext>
            </a:extLst>
          </p:cNvPr>
          <p:cNvCxnSpPr>
            <a:cxnSpLocks/>
            <a:endCxn id="34" idx="2"/>
          </p:cNvCxnSpPr>
          <p:nvPr/>
        </p:nvCxnSpPr>
        <p:spPr>
          <a:xfrm flipH="1">
            <a:off x="3102883" y="2177655"/>
            <a:ext cx="27788" cy="1251345"/>
          </a:xfrm>
          <a:prstGeom prst="line">
            <a:avLst/>
          </a:prstGeom>
          <a:ln w="28575">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58" name="Rectangle: Rounded Corners 57">
            <a:extLst>
              <a:ext uri="{FF2B5EF4-FFF2-40B4-BE49-F238E27FC236}">
                <a16:creationId xmlns:a16="http://schemas.microsoft.com/office/drawing/2014/main" id="{EB22C30D-9044-4975-9171-2508DC2DAA0C}"/>
              </a:ext>
            </a:extLst>
          </p:cNvPr>
          <p:cNvSpPr/>
          <p:nvPr/>
        </p:nvSpPr>
        <p:spPr>
          <a:xfrm rot="16200000">
            <a:off x="2130115" y="2590811"/>
            <a:ext cx="170711" cy="357051"/>
          </a:xfrm>
          <a:prstGeom prst="round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72" name="Straight Arrow Connector 71">
            <a:extLst>
              <a:ext uri="{FF2B5EF4-FFF2-40B4-BE49-F238E27FC236}">
                <a16:creationId xmlns:a16="http://schemas.microsoft.com/office/drawing/2014/main" id="{DD387166-7F80-4B44-A38C-BE25426106AE}"/>
              </a:ext>
            </a:extLst>
          </p:cNvPr>
          <p:cNvCxnSpPr>
            <a:stCxn id="58" idx="2"/>
          </p:cNvCxnSpPr>
          <p:nvPr/>
        </p:nvCxnSpPr>
        <p:spPr>
          <a:xfrm flipV="1">
            <a:off x="2393996" y="2396542"/>
            <a:ext cx="250971" cy="3727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73" name="Straight Arrow Connector 72">
            <a:extLst>
              <a:ext uri="{FF2B5EF4-FFF2-40B4-BE49-F238E27FC236}">
                <a16:creationId xmlns:a16="http://schemas.microsoft.com/office/drawing/2014/main" id="{AC112C12-73BC-46AE-B5F0-58EA3EADD8A8}"/>
              </a:ext>
            </a:extLst>
          </p:cNvPr>
          <p:cNvCxnSpPr>
            <a:cxnSpLocks/>
          </p:cNvCxnSpPr>
          <p:nvPr/>
        </p:nvCxnSpPr>
        <p:spPr>
          <a:xfrm>
            <a:off x="2686543" y="2780664"/>
            <a:ext cx="317665" cy="0"/>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FFD94E2F-53FC-4750-9BE8-940A8341EF3D}"/>
              </a:ext>
            </a:extLst>
          </p:cNvPr>
          <p:cNvCxnSpPr>
            <a:cxnSpLocks/>
          </p:cNvCxnSpPr>
          <p:nvPr/>
        </p:nvCxnSpPr>
        <p:spPr>
          <a:xfrm>
            <a:off x="3400092" y="2204327"/>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F03A55EE-211A-4516-973A-5872472636EC}"/>
              </a:ext>
            </a:extLst>
          </p:cNvPr>
          <p:cNvCxnSpPr>
            <a:cxnSpLocks/>
          </p:cNvCxnSpPr>
          <p:nvPr/>
        </p:nvCxnSpPr>
        <p:spPr>
          <a:xfrm>
            <a:off x="3587328" y="2208674"/>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E3C283F2-6B67-4C75-8B95-F9F7BBC0316D}"/>
              </a:ext>
            </a:extLst>
          </p:cNvPr>
          <p:cNvCxnSpPr>
            <a:cxnSpLocks/>
          </p:cNvCxnSpPr>
          <p:nvPr/>
        </p:nvCxnSpPr>
        <p:spPr>
          <a:xfrm>
            <a:off x="3870361" y="2213024"/>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7041D0FA-B6AA-481C-9E5C-97DCBE34EE05}"/>
              </a:ext>
            </a:extLst>
          </p:cNvPr>
          <p:cNvCxnSpPr>
            <a:cxnSpLocks/>
          </p:cNvCxnSpPr>
          <p:nvPr/>
        </p:nvCxnSpPr>
        <p:spPr>
          <a:xfrm>
            <a:off x="3892128" y="3027270"/>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FF022D1C-E678-40F4-AC1C-B8B13B6C7F87}"/>
              </a:ext>
            </a:extLst>
          </p:cNvPr>
          <p:cNvCxnSpPr>
            <a:cxnSpLocks/>
          </p:cNvCxnSpPr>
          <p:nvPr/>
        </p:nvCxnSpPr>
        <p:spPr>
          <a:xfrm>
            <a:off x="3626523" y="3031620"/>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6D3AB425-9C70-455F-B135-DB82A60D19BC}"/>
              </a:ext>
            </a:extLst>
          </p:cNvPr>
          <p:cNvCxnSpPr>
            <a:cxnSpLocks/>
          </p:cNvCxnSpPr>
          <p:nvPr/>
        </p:nvCxnSpPr>
        <p:spPr>
          <a:xfrm>
            <a:off x="3387042" y="3035970"/>
            <a:ext cx="0" cy="3786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1FE8EB65-3BDC-4715-A55A-5592907F2F98}"/>
              </a:ext>
            </a:extLst>
          </p:cNvPr>
          <p:cNvCxnSpPr>
            <a:cxnSpLocks/>
          </p:cNvCxnSpPr>
          <p:nvPr/>
        </p:nvCxnSpPr>
        <p:spPr>
          <a:xfrm flipH="1">
            <a:off x="2646803" y="2195607"/>
            <a:ext cx="259678" cy="339430"/>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942DA2EE-C12B-447B-838F-20831AE0793A}"/>
              </a:ext>
            </a:extLst>
          </p:cNvPr>
          <p:cNvCxnSpPr>
            <a:cxnSpLocks/>
          </p:cNvCxnSpPr>
          <p:nvPr/>
        </p:nvCxnSpPr>
        <p:spPr>
          <a:xfrm flipH="1">
            <a:off x="2350707" y="2204314"/>
            <a:ext cx="259678" cy="339430"/>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34F9C97E-7E4A-4094-AAF0-09CFD087B5B7}"/>
              </a:ext>
            </a:extLst>
          </p:cNvPr>
          <p:cNvCxnSpPr>
            <a:cxnSpLocks/>
          </p:cNvCxnSpPr>
          <p:nvPr/>
        </p:nvCxnSpPr>
        <p:spPr>
          <a:xfrm flipH="1" flipV="1">
            <a:off x="2353329" y="3069814"/>
            <a:ext cx="302692" cy="3531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B86B73E4-0134-4F52-8555-172BF1E4EA27}"/>
              </a:ext>
            </a:extLst>
          </p:cNvPr>
          <p:cNvCxnSpPr>
            <a:cxnSpLocks/>
          </p:cNvCxnSpPr>
          <p:nvPr/>
        </p:nvCxnSpPr>
        <p:spPr>
          <a:xfrm flipH="1" flipV="1">
            <a:off x="2679900" y="3091580"/>
            <a:ext cx="302692" cy="353112"/>
          </a:xfrm>
          <a:prstGeom prst="line">
            <a:avLst/>
          </a:prstGeom>
          <a:ln w="9525">
            <a:solidFill>
              <a:schemeClr val="bg1"/>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35950637"/>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B3B64F82E7098488BA699CD80F6C817" ma:contentTypeVersion="12" ma:contentTypeDescription="Create a new document." ma:contentTypeScope="" ma:versionID="277ebf662d848dea0c34255404869c57">
  <xsd:schema xmlns:xsd="http://www.w3.org/2001/XMLSchema" xmlns:xs="http://www.w3.org/2001/XMLSchema" xmlns:p="http://schemas.microsoft.com/office/2006/metadata/properties" xmlns:ns2="beab5909-2256-4ef5-9bfe-179cc9eb78a8" xmlns:ns3="a2803eea-376f-4b0d-b851-13f11d2e39ae" targetNamespace="http://schemas.microsoft.com/office/2006/metadata/properties" ma:root="true" ma:fieldsID="1898f4346036b0565a083ebaf0c905c5" ns2:_="" ns3:_="">
    <xsd:import namespace="beab5909-2256-4ef5-9bfe-179cc9eb78a8"/>
    <xsd:import namespace="a2803eea-376f-4b0d-b851-13f11d2e39ae"/>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3:SharedWithUsers" minOccurs="0"/>
                <xsd:element ref="ns3:SharedWithDetails"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ab5909-2256-4ef5-9bfe-179cc9eb78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2803eea-376f-4b0d-b851-13f11d2e39ae"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2E598C3-22C2-4F54-9230-9A9C27EB1A6A}">
  <ds:schemaRefs>
    <ds:schemaRef ds:uri="http://schemas.microsoft.com/sharepoint/v3/contenttype/forms"/>
  </ds:schemaRefs>
</ds:datastoreItem>
</file>

<file path=customXml/itemProps2.xml><?xml version="1.0" encoding="utf-8"?>
<ds:datastoreItem xmlns:ds="http://schemas.openxmlformats.org/officeDocument/2006/customXml" ds:itemID="{8404BB67-22F7-4E2A-93B3-5029383D75EB}">
  <ds:schemaRefs>
    <ds:schemaRef ds:uri="http://schemas.microsoft.com/office/infopath/2007/PartnerControls"/>
    <ds:schemaRef ds:uri="http://schemas.microsoft.com/office/2006/documentManagement/types"/>
    <ds:schemaRef ds:uri="http://schemas.microsoft.com/office/2006/metadata/properties"/>
    <ds:schemaRef ds:uri="http://purl.org/dc/elements/1.1/"/>
    <ds:schemaRef ds:uri="http://schemas.openxmlformats.org/package/2006/metadata/core-properties"/>
    <ds:schemaRef ds:uri="http://purl.org/dc/terms/"/>
    <ds:schemaRef ds:uri="a2803eea-376f-4b0d-b851-13f11d2e39ae"/>
    <ds:schemaRef ds:uri="beab5909-2256-4ef5-9bfe-179cc9eb78a8"/>
    <ds:schemaRef ds:uri="http://www.w3.org/XML/1998/namespace"/>
    <ds:schemaRef ds:uri="http://purl.org/dc/dcmitype/"/>
  </ds:schemaRefs>
</ds:datastoreItem>
</file>

<file path=customXml/itemProps3.xml><?xml version="1.0" encoding="utf-8"?>
<ds:datastoreItem xmlns:ds="http://schemas.openxmlformats.org/officeDocument/2006/customXml" ds:itemID="{6A3E7B1E-5FD7-41D6-8BE8-51787A0D93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ab5909-2256-4ef5-9bfe-179cc9eb78a8"/>
    <ds:schemaRef ds:uri="a2803eea-376f-4b0d-b851-13f11d2e39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TotalTime>
  <Words>2547</Words>
  <Application>Microsoft Office PowerPoint</Application>
  <PresentationFormat>Widescreen</PresentationFormat>
  <Paragraphs>474</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Office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Daimler AG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Kirschner, Tina (059)</dc:creator>
  <cp:lastModifiedBy>Marc Van Impe</cp:lastModifiedBy>
  <cp:revision>52</cp:revision>
  <dcterms:created xsi:type="dcterms:W3CDTF">2021-03-11T10:45:03Z</dcterms:created>
  <dcterms:modified xsi:type="dcterms:W3CDTF">2021-05-11T14:17:52Z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0x0101004B3B64F82E7098488BA699CD80F6C817</vt:lpwstr>
  </property>
  <property fmtid="{D5CDD505-2E9C-101B-9397-08002B2CF9AE}" pid="3" name="MSIP_Label_52d06e56-1756-4005-87f1-1edc72dd4bdf_Enabled">
    <vt:lpwstr>true</vt:lpwstr>
  </property>
  <property fmtid="{D5CDD505-2E9C-101B-9397-08002B2CF9AE}" pid="4" name="MSIP_Label_52d06e56-1756-4005-87f1-1edc72dd4bdf_SetDate">
    <vt:lpwstr>2021-05-11T14:17:33Z</vt:lpwstr>
  </property>
  <property fmtid="{D5CDD505-2E9C-101B-9397-08002B2CF9AE}" pid="5" name="MSIP_Label_52d06e56-1756-4005-87f1-1edc72dd4bdf_Method">
    <vt:lpwstr>Standard</vt:lpwstr>
  </property>
  <property fmtid="{D5CDD505-2E9C-101B-9397-08002B2CF9AE}" pid="6" name="MSIP_Label_52d06e56-1756-4005-87f1-1edc72dd4bdf_Name">
    <vt:lpwstr>General</vt:lpwstr>
  </property>
  <property fmtid="{D5CDD505-2E9C-101B-9397-08002B2CF9AE}" pid="7" name="MSIP_Label_52d06e56-1756-4005-87f1-1edc72dd4bdf_SiteId">
    <vt:lpwstr>9026c5f4-86d0-4b9f-bd39-b7d4d0fb4674</vt:lpwstr>
  </property>
  <property fmtid="{D5CDD505-2E9C-101B-9397-08002B2CF9AE}" pid="8" name="MSIP_Label_52d06e56-1756-4005-87f1-1edc72dd4bdf_ActionId">
    <vt:lpwstr>7905d269-e401-48e0-ad0c-0000c1693beb</vt:lpwstr>
  </property>
  <property fmtid="{D5CDD505-2E9C-101B-9397-08002B2CF9AE}" pid="9" name="MSIP_Label_52d06e56-1756-4005-87f1-1edc72dd4bdf_ContentBits">
    <vt:lpwstr>0</vt:lpwstr>
  </property>
</Properties>
</file>