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86" r:id="rId2"/>
    <p:sldId id="288" r:id="rId3"/>
    <p:sldId id="290" r:id="rId4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66" autoAdjust="0"/>
  </p:normalViewPr>
  <p:slideViewPr>
    <p:cSldViewPr>
      <p:cViewPr>
        <p:scale>
          <a:sx n="100" d="100"/>
          <a:sy n="100" d="100"/>
        </p:scale>
        <p:origin x="-936" y="-252"/>
      </p:cViewPr>
      <p:guideLst>
        <p:guide orient="horz" pos="123"/>
        <p:guide pos="551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B17DE-9878-46CB-9AF2-2E05C3B97510}" type="datetimeFigureOut">
              <a:rPr lang="de-DE" smtClean="0"/>
              <a:t>11.06.2021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A3DFD-0EEA-419F-97BC-8EB9A47C3F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262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A3DFD-0EEA-419F-97BC-8EB9A47C3FD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9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A3DFD-0EEA-419F-97BC-8EB9A47C3FD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9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A3DFD-0EEA-419F-97BC-8EB9A47C3FD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9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75E19-26B0-4208-9A6D-F82BDA3DB5F0}" type="slidenum">
              <a:rPr lang="de-DE">
                <a:solidFill>
                  <a:srgbClr val="57666D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57666D"/>
              </a:solidFill>
            </a:endParaRPr>
          </a:p>
        </p:txBody>
      </p:sp>
      <p:sp>
        <p:nvSpPr>
          <p:cNvPr id="4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57666D"/>
                </a:solidFill>
              </a:rPr>
              <a:t>www.bmvi.de | 12.04.2014</a:t>
            </a:r>
          </a:p>
        </p:txBody>
      </p:sp>
    </p:spTree>
    <p:extLst>
      <p:ext uri="{BB962C8B-B14F-4D97-AF65-F5344CB8AC3E}">
        <p14:creationId xmlns:p14="http://schemas.microsoft.com/office/powerpoint/2010/main" val="3546464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8424863" y="4806554"/>
            <a:ext cx="215900" cy="141684"/>
          </a:xfrm>
          <a:prstGeom prst="rect">
            <a:avLst/>
          </a:prstGeom>
        </p:spPr>
        <p:txBody>
          <a:bodyPr vert="horz" lIns="0" tIns="0" rIns="0" bIns="1080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7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B25435-5241-4C54-A9C4-0D59471ED246}" type="slidenum">
              <a:rPr lang="de-DE">
                <a:solidFill>
                  <a:srgbClr val="57666D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57666D"/>
              </a:solidFill>
            </a:endParaRPr>
          </a:p>
        </p:txBody>
      </p:sp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gray">
          <a:xfrm>
            <a:off x="503239" y="303611"/>
            <a:ext cx="8173217" cy="837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503241" y="1221583"/>
            <a:ext cx="8173215" cy="307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6300791" y="4806554"/>
            <a:ext cx="2124075" cy="141684"/>
          </a:xfrm>
          <a:prstGeom prst="rect">
            <a:avLst/>
          </a:prstGeom>
        </p:spPr>
        <p:txBody>
          <a:bodyPr vert="horz" lIns="0" tIns="0" rIns="0" bIns="1080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7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dirty="0">
                <a:solidFill>
                  <a:srgbClr val="57666D"/>
                </a:solidFill>
              </a:rPr>
              <a:t>www.bmvi.de | </a:t>
            </a:r>
            <a:fld id="{0E2207DD-6EE9-4999-AD59-581AE223B859}" type="datetime1">
              <a:rPr lang="de-DE" smtClean="0">
                <a:solidFill>
                  <a:srgbClr val="57666D"/>
                </a:solidFill>
              </a:rPr>
              <a:pPr>
                <a:defRPr/>
              </a:pPr>
              <a:t>11.06.2021</a:t>
            </a:fld>
            <a:endParaRPr lang="de-DE" dirty="0">
              <a:solidFill>
                <a:srgbClr val="5766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282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2pPr>
      <a:lvl3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3pPr>
      <a:lvl4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4pPr>
      <a:lvl5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5pPr>
      <a:lvl6pPr marL="457200"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6pPr>
      <a:lvl7pPr marL="914400"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7pPr>
      <a:lvl8pPr marL="1371600"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8pPr>
      <a:lvl9pPr marL="1828800"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Times New Roman" pitchFamily="18" charset="0"/>
        </a:defRPr>
      </a:lvl9pPr>
    </p:titleStyle>
    <p:bodyStyle>
      <a:lvl1pPr algn="l" rtl="0" eaLnBrk="1" fontAlgn="base" hangingPunct="1">
        <a:spcBef>
          <a:spcPct val="0"/>
        </a:spcBef>
        <a:spcAft>
          <a:spcPct val="0"/>
        </a:spcAft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180975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182563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82663" indent="-174625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of target lane</a:t>
            </a:r>
            <a:br>
              <a:rPr lang="en-US" dirty="0" smtClean="0"/>
            </a:br>
            <a:r>
              <a:rPr lang="en-US" dirty="0" smtClean="0"/>
              <a:t>ACSF C: Concept of  defining “critical situation”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</a:t>
            </a:fld>
            <a:endParaRPr lang="de-DE"/>
          </a:p>
        </p:txBody>
      </p:sp>
      <p:grpSp>
        <p:nvGrpSpPr>
          <p:cNvPr id="3" name="Gruppieren 2"/>
          <p:cNvGrpSpPr/>
          <p:nvPr/>
        </p:nvGrpSpPr>
        <p:grpSpPr>
          <a:xfrm>
            <a:off x="395536" y="1280885"/>
            <a:ext cx="5112568" cy="1224136"/>
            <a:chOff x="395536" y="987574"/>
            <a:chExt cx="5112568" cy="1224136"/>
          </a:xfrm>
        </p:grpSpPr>
        <p:grpSp>
          <p:nvGrpSpPr>
            <p:cNvPr id="19" name="Gruppieren 18"/>
            <p:cNvGrpSpPr/>
            <p:nvPr/>
          </p:nvGrpSpPr>
          <p:grpSpPr>
            <a:xfrm>
              <a:off x="395536" y="987574"/>
              <a:ext cx="5012110" cy="1094135"/>
              <a:chOff x="496245" y="4044665"/>
              <a:chExt cx="5012110" cy="1094135"/>
            </a:xfrm>
          </p:grpSpPr>
          <p:grpSp>
            <p:nvGrpSpPr>
              <p:cNvPr id="48" name="Gruppieren 6"/>
              <p:cNvGrpSpPr>
                <a:grpSpLocks/>
              </p:cNvGrpSpPr>
              <p:nvPr/>
            </p:nvGrpSpPr>
            <p:grpSpPr bwMode="auto">
              <a:xfrm>
                <a:off x="496245" y="4469204"/>
                <a:ext cx="5012110" cy="669596"/>
                <a:chOff x="335159" y="509579"/>
                <a:chExt cx="2114568" cy="581603"/>
              </a:xfrm>
            </p:grpSpPr>
            <p:sp>
              <p:nvSpPr>
                <p:cNvPr id="49" name="Rechteck 48"/>
                <p:cNvSpPr/>
                <p:nvPr/>
              </p:nvSpPr>
              <p:spPr>
                <a:xfrm>
                  <a:off x="335159" y="509579"/>
                  <a:ext cx="2114568" cy="58160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cxnSp>
              <p:nvCxnSpPr>
                <p:cNvPr id="50" name="Gerade Verbindung 49"/>
                <p:cNvCxnSpPr/>
                <p:nvPr/>
              </p:nvCxnSpPr>
              <p:spPr>
                <a:xfrm>
                  <a:off x="335159" y="548865"/>
                  <a:ext cx="2114568" cy="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Gerade Verbindung 50"/>
                <p:cNvCxnSpPr/>
                <p:nvPr/>
              </p:nvCxnSpPr>
              <p:spPr>
                <a:xfrm flipV="1">
                  <a:off x="335159" y="1052986"/>
                  <a:ext cx="2114568" cy="2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5" name="Abgerundetes Rechteck 44"/>
              <p:cNvSpPr/>
              <p:nvPr/>
            </p:nvSpPr>
            <p:spPr>
              <a:xfrm>
                <a:off x="692349" y="4567059"/>
                <a:ext cx="249682" cy="157364"/>
              </a:xfrm>
              <a:prstGeom prst="roundRect">
                <a:avLst/>
              </a:prstGeom>
              <a:solidFill>
                <a:srgbClr val="C00000"/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46" name="Gerade Verbindung mit Pfeil 45"/>
              <p:cNvCxnSpPr/>
              <p:nvPr/>
            </p:nvCxnSpPr>
            <p:spPr>
              <a:xfrm>
                <a:off x="928294" y="4645741"/>
                <a:ext cx="280266" cy="0"/>
              </a:xfrm>
              <a:prstGeom prst="straightConnector1">
                <a:avLst/>
              </a:prstGeom>
              <a:ln w="38100">
                <a:solidFill>
                  <a:srgbClr val="80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Gerade Verbindung 52"/>
              <p:cNvCxnSpPr/>
              <p:nvPr/>
            </p:nvCxnSpPr>
            <p:spPr bwMode="auto">
              <a:xfrm>
                <a:off x="496245" y="4804003"/>
                <a:ext cx="5012110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Freihandform 57"/>
              <p:cNvSpPr/>
              <p:nvPr/>
            </p:nvSpPr>
            <p:spPr>
              <a:xfrm>
                <a:off x="3015733" y="4643437"/>
                <a:ext cx="1584969" cy="223199"/>
              </a:xfrm>
              <a:custGeom>
                <a:avLst/>
                <a:gdLst>
                  <a:gd name="connsiteX0" fmla="*/ 0 w 282011"/>
                  <a:gd name="connsiteY0" fmla="*/ 162370 h 162370"/>
                  <a:gd name="connsiteX1" fmla="*/ 136733 w 282011"/>
                  <a:gd name="connsiteY1" fmla="*/ 42729 h 162370"/>
                  <a:gd name="connsiteX2" fmla="*/ 282011 w 282011"/>
                  <a:gd name="connsiteY2" fmla="*/ 0 h 16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2011" h="162370">
                    <a:moveTo>
                      <a:pt x="0" y="162370"/>
                    </a:moveTo>
                    <a:cubicBezTo>
                      <a:pt x="44865" y="116080"/>
                      <a:pt x="89731" y="69791"/>
                      <a:pt x="136733" y="42729"/>
                    </a:cubicBezTo>
                    <a:cubicBezTo>
                      <a:pt x="183735" y="15667"/>
                      <a:pt x="257798" y="11394"/>
                      <a:pt x="28201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59" name="Abgerundetes Rechteck 58"/>
              <p:cNvSpPr/>
              <p:nvPr/>
            </p:nvSpPr>
            <p:spPr>
              <a:xfrm rot="21273811">
                <a:off x="3762173" y="4617606"/>
                <a:ext cx="261884" cy="1583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61" name="Abgerundetes Rechteck 60"/>
              <p:cNvSpPr/>
              <p:nvPr/>
            </p:nvSpPr>
            <p:spPr>
              <a:xfrm>
                <a:off x="4338818" y="4577532"/>
                <a:ext cx="261884" cy="1583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62" name="Gerade Verbindung mit Pfeil 61"/>
              <p:cNvCxnSpPr/>
              <p:nvPr/>
            </p:nvCxnSpPr>
            <p:spPr>
              <a:xfrm>
                <a:off x="5111197" y="4656684"/>
                <a:ext cx="196653" cy="0"/>
              </a:xfrm>
              <a:prstGeom prst="straightConnector1">
                <a:avLst/>
              </a:prstGeom>
              <a:ln w="3810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Stern mit 5 Zacken 63"/>
              <p:cNvSpPr/>
              <p:nvPr/>
            </p:nvSpPr>
            <p:spPr>
              <a:xfrm>
                <a:off x="3965523" y="4571880"/>
                <a:ext cx="65262" cy="66731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Stern mit 5 Zacken 64"/>
              <p:cNvSpPr/>
              <p:nvPr/>
            </p:nvSpPr>
            <p:spPr>
              <a:xfrm>
                <a:off x="4581385" y="4538515"/>
                <a:ext cx="65262" cy="66731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Abgerundetes Rechteck 66"/>
              <p:cNvSpPr/>
              <p:nvPr/>
            </p:nvSpPr>
            <p:spPr>
              <a:xfrm>
                <a:off x="4853939" y="4577163"/>
                <a:ext cx="261884" cy="1583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68" name="Gerade Verbindung 67"/>
              <p:cNvCxnSpPr/>
              <p:nvPr/>
            </p:nvCxnSpPr>
            <p:spPr>
              <a:xfrm>
                <a:off x="4600702" y="4656684"/>
                <a:ext cx="288032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9" name="Rechteck 68"/>
              <p:cNvSpPr/>
              <p:nvPr/>
            </p:nvSpPr>
            <p:spPr bwMode="auto">
              <a:xfrm>
                <a:off x="3073692" y="4534364"/>
                <a:ext cx="2351809" cy="375208"/>
              </a:xfrm>
              <a:prstGeom prst="rect">
                <a:avLst/>
              </a:prstGeom>
              <a:solidFill>
                <a:schemeClr val="bg1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72" name="Gerade Verbindung mit Pfeil 71"/>
              <p:cNvCxnSpPr/>
              <p:nvPr/>
            </p:nvCxnSpPr>
            <p:spPr>
              <a:xfrm flipV="1">
                <a:off x="3058991" y="4804490"/>
                <a:ext cx="232689" cy="64158"/>
              </a:xfrm>
              <a:prstGeom prst="straightConnector1">
                <a:avLst/>
              </a:prstGeom>
              <a:ln w="3810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Abgerundetes Rechteck 72"/>
              <p:cNvSpPr/>
              <p:nvPr/>
            </p:nvSpPr>
            <p:spPr>
              <a:xfrm rot="21273811">
                <a:off x="2804897" y="4808005"/>
                <a:ext cx="261884" cy="1583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74" name="Stern mit 5 Zacken 73"/>
              <p:cNvSpPr/>
              <p:nvPr/>
            </p:nvSpPr>
            <p:spPr>
              <a:xfrm>
                <a:off x="3006607" y="4762279"/>
                <a:ext cx="65262" cy="66731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Abgerundetes Rechteck 76"/>
              <p:cNvSpPr/>
              <p:nvPr/>
            </p:nvSpPr>
            <p:spPr>
              <a:xfrm>
                <a:off x="1000302" y="4887157"/>
                <a:ext cx="257550" cy="1584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78" name="Stern mit 5 Zacken 77"/>
              <p:cNvSpPr/>
              <p:nvPr/>
            </p:nvSpPr>
            <p:spPr>
              <a:xfrm>
                <a:off x="1229204" y="4835274"/>
                <a:ext cx="64181" cy="75820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smtClean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1" name="Gerade Verbindung mit Pfeil 80"/>
              <p:cNvCxnSpPr/>
              <p:nvPr/>
            </p:nvCxnSpPr>
            <p:spPr>
              <a:xfrm>
                <a:off x="1261294" y="4963485"/>
                <a:ext cx="232689" cy="1996"/>
              </a:xfrm>
              <a:prstGeom prst="straightConnector1">
                <a:avLst/>
              </a:prstGeom>
              <a:ln w="3810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Rechteck 89"/>
              <p:cNvSpPr/>
              <p:nvPr/>
            </p:nvSpPr>
            <p:spPr bwMode="auto">
              <a:xfrm>
                <a:off x="919665" y="4836569"/>
                <a:ext cx="870554" cy="244154"/>
              </a:xfrm>
              <a:prstGeom prst="rect">
                <a:avLst/>
              </a:prstGeom>
              <a:solidFill>
                <a:schemeClr val="bg1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119" name="Gerade Verbindung 118"/>
              <p:cNvCxnSpPr>
                <a:endCxn id="45" idx="3"/>
              </p:cNvCxnSpPr>
              <p:nvPr/>
            </p:nvCxnSpPr>
            <p:spPr>
              <a:xfrm flipH="1">
                <a:off x="942031" y="4116629"/>
                <a:ext cx="5049" cy="52911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Gerade Verbindung 119"/>
              <p:cNvCxnSpPr/>
              <p:nvPr/>
            </p:nvCxnSpPr>
            <p:spPr>
              <a:xfrm flipH="1">
                <a:off x="2795502" y="4139248"/>
                <a:ext cx="2484" cy="74190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Gerade Verbindung mit Pfeil 121"/>
              <p:cNvCxnSpPr/>
              <p:nvPr/>
            </p:nvCxnSpPr>
            <p:spPr>
              <a:xfrm>
                <a:off x="966704" y="4218200"/>
                <a:ext cx="1836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" name="Inhaltsplatzhalter 2"/>
              <p:cNvSpPr txBox="1">
                <a:spLocks/>
              </p:cNvSpPr>
              <p:nvPr/>
            </p:nvSpPr>
            <p:spPr bwMode="gray">
              <a:xfrm>
                <a:off x="959677" y="4044665"/>
                <a:ext cx="1840824" cy="1634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68288" indent="-268288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25475" indent="-180975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808038" indent="-182563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82663" indent="-174625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de-DE" sz="1200" dirty="0" err="1" smtClean="0">
                    <a:latin typeface="Arial Narrow" panose="020B0606020202030204" pitchFamily="34" charset="0"/>
                  </a:rPr>
                  <a:t>s</a:t>
                </a:r>
                <a:r>
                  <a:rPr lang="en-US" altLang="de-DE" sz="1200" baseline="-25000" dirty="0" err="1" smtClean="0">
                    <a:latin typeface="Arial Narrow" panose="020B0606020202030204" pitchFamily="34" charset="0"/>
                  </a:rPr>
                  <a:t>critical</a:t>
                </a:r>
                <a:endParaRPr lang="en-US" altLang="de-DE" sz="1200" baseline="-25000" dirty="0" smtClean="0">
                  <a:latin typeface="Arial Narrow" panose="020B0606020202030204" pitchFamily="34" charset="0"/>
                </a:endParaRPr>
              </a:p>
            </p:txBody>
          </p:sp>
        </p:grpSp>
        <p:sp>
          <p:nvSpPr>
            <p:cNvPr id="125" name="Rechteck 124"/>
            <p:cNvSpPr/>
            <p:nvPr/>
          </p:nvSpPr>
          <p:spPr>
            <a:xfrm>
              <a:off x="3341675" y="1189809"/>
              <a:ext cx="2166429" cy="1021901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smtClean="0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/>
              <p:cNvSpPr txBox="1"/>
              <p:nvPr/>
            </p:nvSpPr>
            <p:spPr>
              <a:xfrm>
                <a:off x="3634943" y="1762056"/>
                <a:ext cx="5246886" cy="4549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sz="14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de-DE" sz="1400" b="0" i="1" smtClean="0">
                            <a:latin typeface="Cambria Math"/>
                          </a:rPr>
                          <m:t>𝑐𝑟𝑖𝑡𝑖𝑐𝑎𝑙</m:t>
                        </m:r>
                      </m:sub>
                    </m:sSub>
                    <m:r>
                      <a:rPr lang="de-DE" sz="14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de-DE" sz="14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sz="1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𝒗</m:t>
                            </m:r>
                          </m:e>
                          <m:sub>
                            <m:r>
                              <a:rPr lang="de-DE" sz="1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𝒓𝒆𝒂𝒓</m:t>
                            </m:r>
                          </m:sub>
                        </m:sSub>
                        <m:r>
                          <a:rPr lang="de-DE" sz="1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de-DE" sz="1400" b="1" i="1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b="1" i="1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𝒗</m:t>
                            </m:r>
                          </m:e>
                          <m:sub>
                            <m:r>
                              <a:rPr lang="de-DE" sz="1400" b="1" i="1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𝑨𝑪𝑺𝑭</m:t>
                            </m:r>
                          </m:sub>
                        </m:sSub>
                      </m:e>
                    </m:d>
                    <m:r>
                      <a:rPr lang="de-DE" sz="1400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sz="1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de-DE" sz="1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𝒕</m:t>
                        </m:r>
                      </m:e>
                      <m:sub>
                        <m:r>
                          <a:rPr lang="de-DE" sz="1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𝒓𝒆𝒂𝒄𝒕𝒊𝒐𝒏</m:t>
                        </m:r>
                      </m:sub>
                    </m:sSub>
                    <m:r>
                      <a:rPr lang="de-DE" sz="14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de-DE" sz="1400" b="0" i="1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de-DE" sz="1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DE" sz="1400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de-DE" sz="1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de-DE" sz="1400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0" i="1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de-DE" sz="1400" b="0" i="1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</a:rPr>
                                      <m:t>𝐴</m:t>
                                    </m:r>
                                    <m:r>
                                      <a:rPr lang="de-DE" sz="14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</a:rPr>
                                      <m:t>𝐶𝑆𝐹</m:t>
                                    </m:r>
                                  </m:sub>
                                </m:sSub>
                                <m:r>
                                  <a:rPr lang="de-DE" sz="1400" b="0" i="1" smtClean="0">
                                    <a:solidFill>
                                      <a:schemeClr val="accent1"/>
                                    </a:solidFill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de-DE" sz="1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de-DE" sz="1400" b="0" i="1" smtClean="0">
                                    <a:latin typeface="Cambria Math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de-DE" sz="1400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</a:rPr>
                                      <m:t>𝒗</m:t>
                                    </m:r>
                                  </m:e>
                                  <m:sub>
                                    <m:r>
                                      <a:rPr lang="de-DE" sz="1400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</a:rPr>
                                      <m:t>𝒓𝒆𝒂𝒓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de-DE" sz="1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 sz="1400" b="0" i="1" smtClean="0">
                            <a:latin typeface="Cambria Math"/>
                          </a:rPr>
                          <m:t>2 ∙ </m:t>
                        </m:r>
                        <m:sSub>
                          <m:sSubPr>
                            <m:ctrlP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sz="1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de-DE" sz="14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𝑟𝑒𝑎𝑟</m:t>
                            </m:r>
                          </m:sub>
                        </m:sSub>
                      </m:den>
                    </m:f>
                    <m:r>
                      <a:rPr lang="de-DE" sz="14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de-DE" sz="1400" b="1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de-DE" sz="1400" b="1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𝒗</m:t>
                        </m:r>
                      </m:e>
                      <m:sub>
                        <m:r>
                          <a:rPr lang="de-DE" sz="1400" b="1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𝑨𝑪𝑺𝑭</m:t>
                        </m:r>
                      </m:sub>
                    </m:sSub>
                    <m:r>
                      <a:rPr lang="de-DE" sz="1400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sz="1400" b="1" i="1" smtClean="0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DE" sz="1400" b="1" i="1" smtClean="0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</a:rPr>
                          <m:t>𝒕</m:t>
                        </m:r>
                      </m:e>
                      <m:sub>
                        <m:r>
                          <a:rPr lang="de-DE" sz="1400" b="1" i="1" smtClean="0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</a:rPr>
                          <m:t>𝑮</m:t>
                        </m:r>
                      </m:sub>
                    </m:sSub>
                  </m:oMath>
                </a14:m>
                <a:r>
                  <a:rPr lang="de-DE" sz="1400" b="1" dirty="0" smtClean="0">
                    <a:solidFill>
                      <a:schemeClr val="accent1"/>
                    </a:solidFill>
                  </a:rPr>
                  <a:t> </a:t>
                </a:r>
                <a:endParaRPr lang="de-DE" sz="1400" b="1" dirty="0" smtClean="0"/>
              </a:p>
            </p:txBody>
          </p:sp>
        </mc:Choice>
        <mc:Fallback xmlns="">
          <p:sp>
            <p:nvSpPr>
              <p:cNvPr id="4" name="Textfeld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4943" y="1762056"/>
                <a:ext cx="5246886" cy="45493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630392"/>
              </p:ext>
            </p:extLst>
          </p:nvPr>
        </p:nvGraphicFramePr>
        <p:xfrm>
          <a:off x="395536" y="2649038"/>
          <a:ext cx="5832648" cy="2119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3600400"/>
                <a:gridCol w="1584176"/>
              </a:tblGrid>
              <a:tr h="282752">
                <a:tc gridSpan="2">
                  <a:txBody>
                    <a:bodyPr/>
                    <a:lstStyle/>
                    <a:p>
                      <a:r>
                        <a:rPr lang="de-DE" sz="1200" dirty="0" smtClean="0"/>
                        <a:t>Parameter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Values </a:t>
                      </a:r>
                      <a:r>
                        <a:rPr lang="de-DE" sz="1200" dirty="0" err="1" smtClean="0"/>
                        <a:t>for</a:t>
                      </a:r>
                      <a:r>
                        <a:rPr lang="de-DE" sz="1200" dirty="0" smtClean="0"/>
                        <a:t> </a:t>
                      </a:r>
                      <a:r>
                        <a:rPr lang="de-DE" sz="1200" baseline="0" dirty="0" smtClean="0"/>
                        <a:t>ACSF C</a:t>
                      </a:r>
                    </a:p>
                    <a:p>
                      <a:pPr algn="ctr"/>
                      <a:r>
                        <a:rPr lang="de-DE" sz="1200" b="0" baseline="0" dirty="0" smtClean="0">
                          <a:latin typeface="Arial Narrow" panose="020B0606020202030204" pitchFamily="34" charset="0"/>
                        </a:rPr>
                        <a:t>(UNR79 </a:t>
                      </a:r>
                      <a:r>
                        <a:rPr lang="de-DE" sz="1200" b="0" baseline="0" dirty="0" err="1" smtClean="0">
                          <a:latin typeface="Arial Narrow" panose="020B0606020202030204" pitchFamily="34" charset="0"/>
                        </a:rPr>
                        <a:t>para</a:t>
                      </a:r>
                      <a:r>
                        <a:rPr lang="de-DE" sz="1200" b="0" baseline="0" dirty="0" smtClean="0">
                          <a:latin typeface="Arial Narrow" panose="020B0606020202030204" pitchFamily="34" charset="0"/>
                        </a:rPr>
                        <a:t>. 5.6.4.7.)</a:t>
                      </a:r>
                      <a:endParaRPr lang="de-DE" sz="1200" b="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26387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de-DE" sz="120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actual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speed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rear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vehicle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de-DE" sz="1200" i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i="1" dirty="0" smtClean="0"/>
                        <a:t>variable </a:t>
                      </a:r>
                      <a:r>
                        <a:rPr lang="de-DE" sz="1200" dirty="0" smtClean="0"/>
                        <a:t>(</a:t>
                      </a:r>
                      <a:r>
                        <a:rPr lang="de-DE" sz="1200" dirty="0" smtClean="0">
                          <a:latin typeface="Times New Roman"/>
                          <a:cs typeface="Times New Roman"/>
                        </a:rPr>
                        <a:t>≤</a:t>
                      </a:r>
                      <a:r>
                        <a:rPr lang="de-DE" sz="1200" dirty="0" smtClean="0"/>
                        <a:t>130 km/h)</a:t>
                      </a:r>
                      <a:endParaRPr lang="de-DE" sz="1200" dirty="0"/>
                    </a:p>
                  </a:txBody>
                  <a:tcPr/>
                </a:tc>
              </a:tr>
              <a:tr h="31014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de-DE" sz="120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Reaction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reaction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time (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driver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) in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rear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vehicle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= time after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the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start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the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LCM at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which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the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deceleration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the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rear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vehicle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starts</a:t>
                      </a:r>
                      <a:endParaRPr lang="de-DE" sz="1200" i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0.4 s*</a:t>
                      </a:r>
                      <a:endParaRPr lang="de-DE" sz="1200" dirty="0"/>
                    </a:p>
                  </a:txBody>
                  <a:tcPr/>
                </a:tc>
              </a:tr>
              <a:tr h="31014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de-DE" sz="120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deceleration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rear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vehicle</a:t>
                      </a:r>
                      <a:endParaRPr lang="de-DE" sz="1200" i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3 m/s²</a:t>
                      </a:r>
                      <a:endParaRPr lang="de-DE" sz="1200" dirty="0"/>
                    </a:p>
                  </a:txBody>
                  <a:tcPr/>
                </a:tc>
              </a:tr>
              <a:tr h="31014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de-DE" sz="120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ACSF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actual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speed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the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ACSF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vehicle</a:t>
                      </a:r>
                      <a:endParaRPr lang="de-DE" sz="1200" i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i="1" dirty="0" smtClean="0"/>
                        <a:t>variable</a:t>
                      </a:r>
                      <a:endParaRPr lang="de-DE" sz="1200" b="0" i="1" dirty="0"/>
                    </a:p>
                  </a:txBody>
                  <a:tcPr/>
                </a:tc>
              </a:tr>
              <a:tr h="31014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de-DE" sz="120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time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safety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gap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1200" i="1" dirty="0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i="1" dirty="0" err="1" smtClean="0"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ACSFvehicle</a:t>
                      </a:r>
                      <a:endParaRPr lang="de-DE" sz="1200" i="1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1 s</a:t>
                      </a:r>
                      <a:endParaRPr lang="de-DE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" name="Textfeld 39"/>
          <p:cNvSpPr txBox="1"/>
          <p:nvPr/>
        </p:nvSpPr>
        <p:spPr>
          <a:xfrm>
            <a:off x="6301794" y="3192527"/>
            <a:ext cx="4732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0" dirty="0">
                <a:solidFill>
                  <a:schemeClr val="accent1"/>
                </a:solidFill>
                <a:latin typeface="Bodoni MT Poster Compressed" panose="02070706080601050204" pitchFamily="18" charset="0"/>
                <a:cs typeface="Times New Roman"/>
              </a:rPr>
              <a:t>»</a:t>
            </a:r>
            <a:endParaRPr lang="de-DE" sz="8000" dirty="0">
              <a:solidFill>
                <a:schemeClr val="accent1"/>
              </a:solidFill>
              <a:latin typeface="Bodoni MT Poster Compressed" panose="02070706080601050204" pitchFamily="18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76256" y="3438748"/>
            <a:ext cx="17155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Example</a:t>
            </a:r>
            <a:r>
              <a:rPr lang="de-DE" sz="1600" dirty="0" smtClean="0"/>
              <a:t>:</a:t>
            </a:r>
          </a:p>
          <a:p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Rear</a:t>
            </a:r>
            <a:r>
              <a:rPr lang="de-DE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= 130 km/h</a:t>
            </a:r>
            <a:endParaRPr lang="de-DE" sz="1600" dirty="0"/>
          </a:p>
          <a:p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ACSF</a:t>
            </a:r>
            <a:r>
              <a:rPr lang="de-DE" sz="1600" dirty="0"/>
              <a:t> </a:t>
            </a:r>
            <a:r>
              <a:rPr lang="de-DE" sz="1600" dirty="0" smtClean="0"/>
              <a:t>= 80 km/h</a:t>
            </a:r>
          </a:p>
          <a:p>
            <a:r>
              <a:rPr lang="de-DE" sz="1600" dirty="0" smtClean="0"/>
              <a:t>→ </a:t>
            </a:r>
            <a:r>
              <a:rPr lang="en-US" altLang="de-DE" sz="1600" dirty="0" err="1" smtClean="0">
                <a:latin typeface="Arial Narrow" panose="020B0606020202030204" pitchFamily="34" charset="0"/>
              </a:rPr>
              <a:t>s</a:t>
            </a:r>
            <a:r>
              <a:rPr lang="en-US" altLang="de-DE" sz="1600" baseline="-25000" dirty="0" err="1" smtClean="0">
                <a:latin typeface="Arial Narrow" panose="020B0606020202030204" pitchFamily="34" charset="0"/>
              </a:rPr>
              <a:t>critical</a:t>
            </a:r>
            <a:r>
              <a:rPr lang="de-DE" altLang="de-DE" sz="1600" dirty="0" smtClean="0"/>
              <a:t> = </a:t>
            </a:r>
            <a:r>
              <a:rPr lang="de-DE" altLang="de-DE" sz="1600" u="dbl" dirty="0" smtClean="0">
                <a:solidFill>
                  <a:schemeClr val="accent1"/>
                </a:solidFill>
              </a:rPr>
              <a:t>59.9 m</a:t>
            </a:r>
            <a:endParaRPr lang="en-US" altLang="de-DE" sz="1600" u="dbl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7822638" y="51470"/>
            <a:ext cx="1213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UNR157-06-09</a:t>
            </a:r>
            <a:endParaRPr lang="en-US" sz="1200" dirty="0"/>
          </a:p>
          <a:p>
            <a:pPr algn="r"/>
            <a:endParaRPr lang="en-US" sz="1200" dirty="0"/>
          </a:p>
        </p:txBody>
      </p:sp>
      <p:sp>
        <p:nvSpPr>
          <p:cNvPr id="8" name="Rechteck 7"/>
          <p:cNvSpPr/>
          <p:nvPr/>
        </p:nvSpPr>
        <p:spPr>
          <a:xfrm>
            <a:off x="743198" y="4803998"/>
            <a:ext cx="620506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* +continuous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lateral movement of the vehicle before crossing the lane marking.</a:t>
            </a:r>
            <a:endParaRPr lang="de-DE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113573" y="44554"/>
            <a:ext cx="2730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Submitted by the experts of Germany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8807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of target lane</a:t>
            </a:r>
            <a:br>
              <a:rPr lang="en-US" dirty="0" smtClean="0"/>
            </a:br>
            <a:r>
              <a:rPr lang="en-US" dirty="0" smtClean="0"/>
              <a:t>Proposal for ALKS lane change (GRVA/2020/33)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</a:t>
            </a:fld>
            <a:endParaRPr lang="de-DE"/>
          </a:p>
        </p:txBody>
      </p:sp>
      <p:grpSp>
        <p:nvGrpSpPr>
          <p:cNvPr id="3" name="Gruppieren 2"/>
          <p:cNvGrpSpPr/>
          <p:nvPr/>
        </p:nvGrpSpPr>
        <p:grpSpPr>
          <a:xfrm>
            <a:off x="395536" y="1280885"/>
            <a:ext cx="5112568" cy="1224136"/>
            <a:chOff x="395536" y="987574"/>
            <a:chExt cx="5112568" cy="1224136"/>
          </a:xfrm>
        </p:grpSpPr>
        <p:grpSp>
          <p:nvGrpSpPr>
            <p:cNvPr id="19" name="Gruppieren 18"/>
            <p:cNvGrpSpPr/>
            <p:nvPr/>
          </p:nvGrpSpPr>
          <p:grpSpPr>
            <a:xfrm>
              <a:off x="395536" y="987574"/>
              <a:ext cx="5012110" cy="1094135"/>
              <a:chOff x="496245" y="4044665"/>
              <a:chExt cx="5012110" cy="1094135"/>
            </a:xfrm>
          </p:grpSpPr>
          <p:grpSp>
            <p:nvGrpSpPr>
              <p:cNvPr id="48" name="Gruppieren 6"/>
              <p:cNvGrpSpPr>
                <a:grpSpLocks/>
              </p:cNvGrpSpPr>
              <p:nvPr/>
            </p:nvGrpSpPr>
            <p:grpSpPr bwMode="auto">
              <a:xfrm>
                <a:off x="496245" y="4469204"/>
                <a:ext cx="5012110" cy="669596"/>
                <a:chOff x="335159" y="509579"/>
                <a:chExt cx="2114568" cy="581603"/>
              </a:xfrm>
            </p:grpSpPr>
            <p:sp>
              <p:nvSpPr>
                <p:cNvPr id="49" name="Rechteck 48"/>
                <p:cNvSpPr/>
                <p:nvPr/>
              </p:nvSpPr>
              <p:spPr>
                <a:xfrm>
                  <a:off x="335159" y="509579"/>
                  <a:ext cx="2114568" cy="58160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cxnSp>
              <p:nvCxnSpPr>
                <p:cNvPr id="50" name="Gerade Verbindung 49"/>
                <p:cNvCxnSpPr/>
                <p:nvPr/>
              </p:nvCxnSpPr>
              <p:spPr>
                <a:xfrm>
                  <a:off x="335159" y="548865"/>
                  <a:ext cx="2114568" cy="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Gerade Verbindung 50"/>
                <p:cNvCxnSpPr/>
                <p:nvPr/>
              </p:nvCxnSpPr>
              <p:spPr>
                <a:xfrm flipV="1">
                  <a:off x="335159" y="1052986"/>
                  <a:ext cx="2114568" cy="2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5" name="Abgerundetes Rechteck 44"/>
              <p:cNvSpPr/>
              <p:nvPr/>
            </p:nvSpPr>
            <p:spPr>
              <a:xfrm>
                <a:off x="692349" y="4567059"/>
                <a:ext cx="249682" cy="157364"/>
              </a:xfrm>
              <a:prstGeom prst="roundRect">
                <a:avLst/>
              </a:prstGeom>
              <a:solidFill>
                <a:srgbClr val="C00000"/>
              </a:solidFill>
              <a:ln>
                <a:solidFill>
                  <a:srgbClr val="8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46" name="Gerade Verbindung mit Pfeil 45"/>
              <p:cNvCxnSpPr/>
              <p:nvPr/>
            </p:nvCxnSpPr>
            <p:spPr>
              <a:xfrm>
                <a:off x="928294" y="4645741"/>
                <a:ext cx="280266" cy="0"/>
              </a:xfrm>
              <a:prstGeom prst="straightConnector1">
                <a:avLst/>
              </a:prstGeom>
              <a:ln w="38100">
                <a:solidFill>
                  <a:srgbClr val="80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Gerade Verbindung 52"/>
              <p:cNvCxnSpPr/>
              <p:nvPr/>
            </p:nvCxnSpPr>
            <p:spPr bwMode="auto">
              <a:xfrm>
                <a:off x="496245" y="4804003"/>
                <a:ext cx="5012110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Freihandform 57"/>
              <p:cNvSpPr/>
              <p:nvPr/>
            </p:nvSpPr>
            <p:spPr>
              <a:xfrm>
                <a:off x="3015733" y="4643437"/>
                <a:ext cx="1584969" cy="223199"/>
              </a:xfrm>
              <a:custGeom>
                <a:avLst/>
                <a:gdLst>
                  <a:gd name="connsiteX0" fmla="*/ 0 w 282011"/>
                  <a:gd name="connsiteY0" fmla="*/ 162370 h 162370"/>
                  <a:gd name="connsiteX1" fmla="*/ 136733 w 282011"/>
                  <a:gd name="connsiteY1" fmla="*/ 42729 h 162370"/>
                  <a:gd name="connsiteX2" fmla="*/ 282011 w 282011"/>
                  <a:gd name="connsiteY2" fmla="*/ 0 h 16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2011" h="162370">
                    <a:moveTo>
                      <a:pt x="0" y="162370"/>
                    </a:moveTo>
                    <a:cubicBezTo>
                      <a:pt x="44865" y="116080"/>
                      <a:pt x="89731" y="69791"/>
                      <a:pt x="136733" y="42729"/>
                    </a:cubicBezTo>
                    <a:cubicBezTo>
                      <a:pt x="183735" y="15667"/>
                      <a:pt x="257798" y="11394"/>
                      <a:pt x="28201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59" name="Abgerundetes Rechteck 58"/>
              <p:cNvSpPr/>
              <p:nvPr/>
            </p:nvSpPr>
            <p:spPr>
              <a:xfrm rot="21273811">
                <a:off x="3762173" y="4617606"/>
                <a:ext cx="261884" cy="1583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61" name="Abgerundetes Rechteck 60"/>
              <p:cNvSpPr/>
              <p:nvPr/>
            </p:nvSpPr>
            <p:spPr>
              <a:xfrm>
                <a:off x="4338818" y="4577532"/>
                <a:ext cx="261884" cy="1583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62" name="Gerade Verbindung mit Pfeil 61"/>
              <p:cNvCxnSpPr/>
              <p:nvPr/>
            </p:nvCxnSpPr>
            <p:spPr>
              <a:xfrm>
                <a:off x="5111197" y="4656684"/>
                <a:ext cx="196653" cy="0"/>
              </a:xfrm>
              <a:prstGeom prst="straightConnector1">
                <a:avLst/>
              </a:prstGeom>
              <a:ln w="3810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Stern mit 5 Zacken 63"/>
              <p:cNvSpPr/>
              <p:nvPr/>
            </p:nvSpPr>
            <p:spPr>
              <a:xfrm>
                <a:off x="3965523" y="4571880"/>
                <a:ext cx="65262" cy="66731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Stern mit 5 Zacken 64"/>
              <p:cNvSpPr/>
              <p:nvPr/>
            </p:nvSpPr>
            <p:spPr>
              <a:xfrm>
                <a:off x="4581385" y="4538515"/>
                <a:ext cx="65262" cy="66731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Abgerundetes Rechteck 66"/>
              <p:cNvSpPr/>
              <p:nvPr/>
            </p:nvSpPr>
            <p:spPr>
              <a:xfrm>
                <a:off x="4853939" y="4577163"/>
                <a:ext cx="261884" cy="1583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68" name="Gerade Verbindung 67"/>
              <p:cNvCxnSpPr/>
              <p:nvPr/>
            </p:nvCxnSpPr>
            <p:spPr>
              <a:xfrm>
                <a:off x="4600702" y="4656684"/>
                <a:ext cx="288032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9" name="Rechteck 68"/>
              <p:cNvSpPr/>
              <p:nvPr/>
            </p:nvSpPr>
            <p:spPr bwMode="auto">
              <a:xfrm>
                <a:off x="3073692" y="4534364"/>
                <a:ext cx="2351809" cy="375208"/>
              </a:xfrm>
              <a:prstGeom prst="rect">
                <a:avLst/>
              </a:prstGeom>
              <a:solidFill>
                <a:schemeClr val="bg1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72" name="Gerade Verbindung mit Pfeil 71"/>
              <p:cNvCxnSpPr/>
              <p:nvPr/>
            </p:nvCxnSpPr>
            <p:spPr>
              <a:xfrm flipV="1">
                <a:off x="3058991" y="4804490"/>
                <a:ext cx="232689" cy="64158"/>
              </a:xfrm>
              <a:prstGeom prst="straightConnector1">
                <a:avLst/>
              </a:prstGeom>
              <a:ln w="3810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Abgerundetes Rechteck 72"/>
              <p:cNvSpPr/>
              <p:nvPr/>
            </p:nvSpPr>
            <p:spPr>
              <a:xfrm rot="21273811">
                <a:off x="2804897" y="4808005"/>
                <a:ext cx="261884" cy="1583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74" name="Stern mit 5 Zacken 73"/>
              <p:cNvSpPr/>
              <p:nvPr/>
            </p:nvSpPr>
            <p:spPr>
              <a:xfrm>
                <a:off x="3006607" y="4762279"/>
                <a:ext cx="65262" cy="66731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Abgerundetes Rechteck 76"/>
              <p:cNvSpPr/>
              <p:nvPr/>
            </p:nvSpPr>
            <p:spPr>
              <a:xfrm>
                <a:off x="1000302" y="4887157"/>
                <a:ext cx="257550" cy="1584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78" name="Stern mit 5 Zacken 77"/>
              <p:cNvSpPr/>
              <p:nvPr/>
            </p:nvSpPr>
            <p:spPr>
              <a:xfrm>
                <a:off x="1229204" y="4835274"/>
                <a:ext cx="64181" cy="75820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smtClean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1" name="Gerade Verbindung mit Pfeil 80"/>
              <p:cNvCxnSpPr/>
              <p:nvPr/>
            </p:nvCxnSpPr>
            <p:spPr>
              <a:xfrm>
                <a:off x="1261294" y="4963485"/>
                <a:ext cx="232689" cy="1996"/>
              </a:xfrm>
              <a:prstGeom prst="straightConnector1">
                <a:avLst/>
              </a:prstGeom>
              <a:ln w="3810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Rechteck 89"/>
              <p:cNvSpPr/>
              <p:nvPr/>
            </p:nvSpPr>
            <p:spPr bwMode="auto">
              <a:xfrm>
                <a:off x="919665" y="4836569"/>
                <a:ext cx="870554" cy="244154"/>
              </a:xfrm>
              <a:prstGeom prst="rect">
                <a:avLst/>
              </a:prstGeom>
              <a:solidFill>
                <a:schemeClr val="bg1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119" name="Gerade Verbindung 118"/>
              <p:cNvCxnSpPr>
                <a:endCxn id="45" idx="3"/>
              </p:cNvCxnSpPr>
              <p:nvPr/>
            </p:nvCxnSpPr>
            <p:spPr>
              <a:xfrm flipH="1">
                <a:off x="942031" y="4116629"/>
                <a:ext cx="5049" cy="52911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Gerade Verbindung 119"/>
              <p:cNvCxnSpPr/>
              <p:nvPr/>
            </p:nvCxnSpPr>
            <p:spPr>
              <a:xfrm flipH="1">
                <a:off x="2795502" y="4139248"/>
                <a:ext cx="2484" cy="74190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Gerade Verbindung mit Pfeil 121"/>
              <p:cNvCxnSpPr/>
              <p:nvPr/>
            </p:nvCxnSpPr>
            <p:spPr>
              <a:xfrm>
                <a:off x="966704" y="4218200"/>
                <a:ext cx="1836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" name="Inhaltsplatzhalter 2"/>
              <p:cNvSpPr txBox="1">
                <a:spLocks/>
              </p:cNvSpPr>
              <p:nvPr/>
            </p:nvSpPr>
            <p:spPr bwMode="gray">
              <a:xfrm>
                <a:off x="959677" y="4044665"/>
                <a:ext cx="1840824" cy="1634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68288" indent="-268288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25475" indent="-180975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808038" indent="-182563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982663" indent="-174625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de-DE" sz="1200" dirty="0" err="1" smtClean="0">
                    <a:latin typeface="Arial Narrow" panose="020B0606020202030204" pitchFamily="34" charset="0"/>
                  </a:rPr>
                  <a:t>s</a:t>
                </a:r>
                <a:r>
                  <a:rPr lang="en-US" altLang="de-DE" sz="1200" baseline="-25000" dirty="0" err="1" smtClean="0">
                    <a:latin typeface="Arial Narrow" panose="020B0606020202030204" pitchFamily="34" charset="0"/>
                  </a:rPr>
                  <a:t>critical</a:t>
                </a:r>
                <a:endParaRPr lang="en-US" altLang="de-DE" sz="1200" baseline="-25000" dirty="0" smtClean="0">
                  <a:latin typeface="Arial Narrow" panose="020B0606020202030204" pitchFamily="34" charset="0"/>
                </a:endParaRPr>
              </a:p>
            </p:txBody>
          </p:sp>
        </p:grpSp>
        <p:sp>
          <p:nvSpPr>
            <p:cNvPr id="125" name="Rechteck 124"/>
            <p:cNvSpPr/>
            <p:nvPr/>
          </p:nvSpPr>
          <p:spPr>
            <a:xfrm>
              <a:off x="3341675" y="1189809"/>
              <a:ext cx="2166429" cy="1021901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 smtClean="0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/>
              <p:cNvSpPr txBox="1"/>
              <p:nvPr/>
            </p:nvSpPr>
            <p:spPr>
              <a:xfrm>
                <a:off x="3634943" y="1762056"/>
                <a:ext cx="5272534" cy="4549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sz="14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de-DE" sz="1400" b="0" i="1" smtClean="0">
                            <a:latin typeface="Cambria Math"/>
                          </a:rPr>
                          <m:t>𝑐𝑟𝑖𝑡𝑖𝑐𝑎𝑙</m:t>
                        </m:r>
                      </m:sub>
                    </m:sSub>
                    <m:r>
                      <a:rPr lang="de-DE" sz="14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de-DE" sz="14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sz="1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𝒗</m:t>
                            </m:r>
                          </m:e>
                          <m:sub>
                            <m:r>
                              <a:rPr lang="de-DE" sz="1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𝒓𝒆𝒂𝒓</m:t>
                            </m:r>
                          </m:sub>
                        </m:sSub>
                        <m:r>
                          <a:rPr lang="de-DE" sz="1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de-DE" sz="1400" b="1" i="1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b="1" i="1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𝒗</m:t>
                            </m:r>
                          </m:e>
                          <m:sub>
                            <m:r>
                              <a:rPr lang="de-DE" sz="1400" b="1" i="1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𝑨𝑳𝑲𝑺</m:t>
                            </m:r>
                          </m:sub>
                        </m:sSub>
                      </m:e>
                    </m:d>
                    <m:r>
                      <a:rPr lang="de-DE" sz="1400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sz="1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de-DE" sz="1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𝒕</m:t>
                        </m:r>
                      </m:e>
                      <m:sub>
                        <m:r>
                          <a:rPr lang="de-DE" sz="1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𝒓𝒆𝒂𝒄𝒕𝒊𝒐𝒏</m:t>
                        </m:r>
                      </m:sub>
                    </m:sSub>
                    <m:r>
                      <a:rPr lang="de-DE" sz="14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de-DE" sz="1400" b="0" i="1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de-DE" sz="14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DE" sz="1400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de-DE" sz="1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de-DE" sz="1400" b="1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1" i="1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</a:rPr>
                                      <m:t>𝒗</m:t>
                                    </m:r>
                                  </m:e>
                                  <m:sub>
                                    <m:r>
                                      <a:rPr lang="de-DE" sz="1400" b="1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</a:rPr>
                                      <m:t>𝑨𝑳𝑲𝑺</m:t>
                                    </m:r>
                                  </m:sub>
                                </m:sSub>
                                <m:r>
                                  <a:rPr lang="de-DE" sz="1400" b="0" i="1" smtClean="0">
                                    <a:solidFill>
                                      <a:schemeClr val="accent1"/>
                                    </a:solidFill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de-DE" sz="14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de-DE" sz="1400" b="0" i="1" smtClean="0">
                                    <a:latin typeface="Cambria Math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de-DE" sz="1400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</a:rPr>
                                      <m:t>𝒗</m:t>
                                    </m:r>
                                  </m:e>
                                  <m:sub>
                                    <m:r>
                                      <a:rPr lang="de-DE" sz="1400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</a:rPr>
                                      <m:t>𝒓𝒆𝒂𝒓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de-DE" sz="1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 sz="1400" b="0" i="1" smtClean="0">
                            <a:latin typeface="Cambria Math"/>
                          </a:rPr>
                          <m:t>2 ∙ </m:t>
                        </m:r>
                        <m:sSub>
                          <m:sSubPr>
                            <m:ctrlP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sz="14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de-DE" sz="14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𝑟𝑒𝑎𝑟</m:t>
                            </m:r>
                          </m:sub>
                        </m:sSub>
                      </m:den>
                    </m:f>
                    <m:r>
                      <a:rPr lang="de-DE" sz="14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de-DE" sz="1400" b="1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de-DE" sz="1400" b="1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𝒗</m:t>
                        </m:r>
                      </m:e>
                      <m:sub>
                        <m:r>
                          <a:rPr lang="de-DE" sz="1400" b="1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𝑨𝑳𝑲𝑺</m:t>
                        </m:r>
                      </m:sub>
                    </m:sSub>
                    <m:r>
                      <a:rPr lang="de-DE" sz="1400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sz="1400" b="1" i="1" smtClean="0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DE" sz="1400" b="1" i="1" smtClean="0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</a:rPr>
                          <m:t>𝒕</m:t>
                        </m:r>
                      </m:e>
                      <m:sub>
                        <m:r>
                          <a:rPr lang="de-DE" sz="1400" b="1" i="1" smtClean="0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</a:rPr>
                          <m:t>𝑮</m:t>
                        </m:r>
                      </m:sub>
                    </m:sSub>
                  </m:oMath>
                </a14:m>
                <a:r>
                  <a:rPr lang="de-DE" sz="1400" b="1" dirty="0" smtClean="0">
                    <a:solidFill>
                      <a:schemeClr val="accent1"/>
                    </a:solidFill>
                  </a:rPr>
                  <a:t> </a:t>
                </a:r>
                <a:endParaRPr lang="de-DE" sz="1400" b="1" dirty="0" smtClean="0"/>
              </a:p>
            </p:txBody>
          </p:sp>
        </mc:Choice>
        <mc:Fallback xmlns="">
          <p:sp>
            <p:nvSpPr>
              <p:cNvPr id="4" name="Textfeld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4943" y="1762056"/>
                <a:ext cx="5272534" cy="45493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196999"/>
              </p:ext>
            </p:extLst>
          </p:nvPr>
        </p:nvGraphicFramePr>
        <p:xfrm>
          <a:off x="395536" y="2649038"/>
          <a:ext cx="2664296" cy="197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728192"/>
              </a:tblGrid>
              <a:tr h="282752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Parameter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Values </a:t>
                      </a:r>
                      <a:r>
                        <a:rPr lang="de-DE" sz="1200" dirty="0" err="1" smtClean="0"/>
                        <a:t>for</a:t>
                      </a:r>
                      <a:r>
                        <a:rPr lang="de-DE" sz="1200" dirty="0" smtClean="0"/>
                        <a:t> </a:t>
                      </a:r>
                      <a:r>
                        <a:rPr lang="de-DE" sz="1200" baseline="0" dirty="0" smtClean="0"/>
                        <a:t>ALKS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baseline="0" dirty="0" smtClean="0">
                          <a:latin typeface="Arial Narrow" panose="020B0606020202030204" pitchFamily="34" charset="0"/>
                        </a:rPr>
                        <a:t>(2020/33 </a:t>
                      </a:r>
                      <a:r>
                        <a:rPr lang="de-DE" sz="1200" b="0" baseline="0" dirty="0" err="1" smtClean="0">
                          <a:latin typeface="Arial Narrow" panose="020B0606020202030204" pitchFamily="34" charset="0"/>
                        </a:rPr>
                        <a:t>para</a:t>
                      </a:r>
                      <a:r>
                        <a:rPr lang="de-DE" sz="1200" b="0" baseline="0" dirty="0" smtClean="0">
                          <a:latin typeface="Arial Narrow" panose="020B0606020202030204" pitchFamily="34" charset="0"/>
                        </a:rPr>
                        <a:t>. 5.2.6.6.1.)</a:t>
                      </a:r>
                      <a:endParaRPr lang="de-DE" sz="1200" b="0" dirty="0" smtClean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26387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de-DE" sz="120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i="1" dirty="0" smtClean="0"/>
                        <a:t>variable </a:t>
                      </a:r>
                      <a:r>
                        <a:rPr lang="de-DE" sz="1200" dirty="0" smtClean="0"/>
                        <a:t>(</a:t>
                      </a:r>
                      <a:r>
                        <a:rPr lang="de-DE" sz="1200" dirty="0" smtClean="0">
                          <a:latin typeface="Times New Roman"/>
                          <a:cs typeface="Times New Roman"/>
                        </a:rPr>
                        <a:t>≤</a:t>
                      </a:r>
                      <a:r>
                        <a:rPr lang="de-DE" sz="1200" dirty="0" smtClean="0"/>
                        <a:t>130 km/h)</a:t>
                      </a:r>
                      <a:endParaRPr lang="de-DE" sz="1200" dirty="0"/>
                    </a:p>
                  </a:txBody>
                  <a:tcPr/>
                </a:tc>
              </a:tr>
              <a:tr h="31014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de-DE" sz="120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Reaction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0.4 s </a:t>
                      </a:r>
                      <a:r>
                        <a:rPr lang="de-DE" sz="1200" dirty="0" err="1" smtClean="0"/>
                        <a:t>or</a:t>
                      </a:r>
                      <a:r>
                        <a:rPr lang="de-DE" sz="1200" dirty="0" smtClean="0"/>
                        <a:t> 1.4 s</a:t>
                      </a:r>
                      <a:endParaRPr lang="de-DE" sz="1200" dirty="0"/>
                    </a:p>
                  </a:txBody>
                  <a:tcPr/>
                </a:tc>
              </a:tr>
              <a:tr h="31014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de-DE" sz="120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3 m/s²</a:t>
                      </a:r>
                      <a:endParaRPr lang="de-DE" sz="1200" dirty="0"/>
                    </a:p>
                  </a:txBody>
                  <a:tcPr/>
                </a:tc>
              </a:tr>
              <a:tr h="31014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de-DE" sz="120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ACSF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i="1" dirty="0" smtClean="0"/>
                        <a:t>variable</a:t>
                      </a:r>
                      <a:endParaRPr lang="de-DE" sz="1200" b="0" i="1" dirty="0"/>
                    </a:p>
                  </a:txBody>
                  <a:tcPr/>
                </a:tc>
              </a:tr>
              <a:tr h="31014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de-DE" sz="120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1 s</a:t>
                      </a:r>
                      <a:endParaRPr lang="de-DE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418901"/>
            <a:ext cx="4320876" cy="252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2903066" y="368904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 smtClean="0">
                <a:solidFill>
                  <a:schemeClr val="accent1"/>
                </a:solidFill>
              </a:rPr>
              <a:t>A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2905898" y="3381272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 smtClean="0">
                <a:solidFill>
                  <a:schemeClr val="accent1"/>
                </a:solidFill>
              </a:rPr>
              <a:t>B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2905898" y="429818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 smtClean="0">
                <a:solidFill>
                  <a:schemeClr val="accent1"/>
                </a:solidFill>
              </a:rPr>
              <a:t>C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3306706" y="3101330"/>
            <a:ext cx="4732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0" dirty="0">
                <a:solidFill>
                  <a:schemeClr val="accent1"/>
                </a:solidFill>
                <a:latin typeface="Bodoni MT Poster Compressed" panose="02070706080601050204" pitchFamily="18" charset="0"/>
                <a:cs typeface="Times New Roman"/>
              </a:rPr>
              <a:t>»</a:t>
            </a:r>
            <a:endParaRPr lang="de-DE" sz="8000" dirty="0">
              <a:solidFill>
                <a:schemeClr val="accent1"/>
              </a:solidFill>
              <a:latin typeface="Bodoni MT Poster Compressed" panose="0207070608060105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92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of target lane</a:t>
            </a:r>
            <a:br>
              <a:rPr lang="en-US" dirty="0" smtClean="0"/>
            </a:br>
            <a:r>
              <a:rPr lang="en-US" dirty="0" smtClean="0"/>
              <a:t>Proposal for ALKS lane change (GRVA/2020/33)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13541"/>
              </p:ext>
            </p:extLst>
          </p:nvPr>
        </p:nvGraphicFramePr>
        <p:xfrm>
          <a:off x="1116531" y="3003798"/>
          <a:ext cx="2664296" cy="197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728192"/>
              </a:tblGrid>
              <a:tr h="282752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Parameter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Values </a:t>
                      </a:r>
                      <a:r>
                        <a:rPr lang="de-DE" sz="1200" dirty="0" err="1" smtClean="0"/>
                        <a:t>for</a:t>
                      </a:r>
                      <a:r>
                        <a:rPr lang="de-DE" sz="1200" dirty="0" smtClean="0"/>
                        <a:t> </a:t>
                      </a:r>
                      <a:r>
                        <a:rPr lang="de-DE" sz="1200" baseline="0" dirty="0" smtClean="0"/>
                        <a:t>ALKS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baseline="0" dirty="0" smtClean="0">
                          <a:latin typeface="Arial Narrow" panose="020B0606020202030204" pitchFamily="34" charset="0"/>
                        </a:rPr>
                        <a:t>(2020/33 </a:t>
                      </a:r>
                      <a:r>
                        <a:rPr lang="de-DE" sz="1200" b="0" baseline="0" dirty="0" err="1" smtClean="0">
                          <a:latin typeface="Arial Narrow" panose="020B0606020202030204" pitchFamily="34" charset="0"/>
                        </a:rPr>
                        <a:t>para</a:t>
                      </a:r>
                      <a:r>
                        <a:rPr lang="de-DE" sz="1200" b="0" baseline="0" dirty="0" smtClean="0">
                          <a:latin typeface="Arial Narrow" panose="020B0606020202030204" pitchFamily="34" charset="0"/>
                        </a:rPr>
                        <a:t>. 5.2.6.6.2.)</a:t>
                      </a:r>
                      <a:endParaRPr lang="de-DE" sz="1200" b="0" dirty="0" smtClean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</a:tr>
              <a:tr h="26387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de-DE" sz="120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i="0" dirty="0" smtClean="0"/>
                        <a:t>e.g. </a:t>
                      </a:r>
                      <a:r>
                        <a:rPr lang="de-DE" sz="1200" dirty="0" smtClean="0"/>
                        <a:t>130 km/h</a:t>
                      </a:r>
                      <a:endParaRPr lang="de-DE" sz="1200" dirty="0"/>
                    </a:p>
                  </a:txBody>
                  <a:tcPr/>
                </a:tc>
              </a:tr>
              <a:tr h="31014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de-DE" sz="120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Reaction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0.4 s </a:t>
                      </a:r>
                      <a:r>
                        <a:rPr lang="de-DE" sz="1200" dirty="0" err="1" smtClean="0"/>
                        <a:t>or</a:t>
                      </a:r>
                      <a:r>
                        <a:rPr lang="de-DE" sz="1200" dirty="0" smtClean="0"/>
                        <a:t> 1.4 s</a:t>
                      </a:r>
                      <a:endParaRPr lang="de-DE" sz="1200" dirty="0"/>
                    </a:p>
                  </a:txBody>
                  <a:tcPr/>
                </a:tc>
              </a:tr>
              <a:tr h="31014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de-DE" sz="120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3 m/s²</a:t>
                      </a:r>
                      <a:endParaRPr lang="de-DE" sz="1200" dirty="0"/>
                    </a:p>
                  </a:txBody>
                  <a:tcPr/>
                </a:tc>
              </a:tr>
              <a:tr h="31014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de-DE" sz="120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ACSF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0" i="1" dirty="0" smtClean="0"/>
                        <a:t>variable</a:t>
                      </a:r>
                      <a:endParaRPr lang="de-DE" sz="1200" b="0" i="1" dirty="0"/>
                    </a:p>
                  </a:txBody>
                  <a:tcPr/>
                </a:tc>
              </a:tr>
              <a:tr h="31014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de-DE" sz="1200" baseline="-25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1 s</a:t>
                      </a:r>
                      <a:endParaRPr lang="de-DE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1" name="Textfeld 40"/>
          <p:cNvSpPr txBox="1"/>
          <p:nvPr/>
        </p:nvSpPr>
        <p:spPr>
          <a:xfrm>
            <a:off x="538637" y="1491630"/>
            <a:ext cx="7319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Arial Narrow" panose="020B0606020202030204" pitchFamily="34" charset="0"/>
              </a:rPr>
              <a:t>In case no approaching vehicle in target lane (same concept to ACSF C):</a:t>
            </a:r>
          </a:p>
        </p:txBody>
      </p:sp>
      <p:grpSp>
        <p:nvGrpSpPr>
          <p:cNvPr id="47" name="Gruppieren 46"/>
          <p:cNvGrpSpPr/>
          <p:nvPr/>
        </p:nvGrpSpPr>
        <p:grpSpPr>
          <a:xfrm>
            <a:off x="1043608" y="1852519"/>
            <a:ext cx="5041600" cy="1295295"/>
            <a:chOff x="395536" y="1851670"/>
            <a:chExt cx="5041600" cy="1295295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395536" y="1923634"/>
              <a:ext cx="5012110" cy="1022171"/>
              <a:chOff x="496245" y="4116629"/>
              <a:chExt cx="5012110" cy="1022171"/>
            </a:xfrm>
          </p:grpSpPr>
          <p:grpSp>
            <p:nvGrpSpPr>
              <p:cNvPr id="56" name="Gruppieren 6"/>
              <p:cNvGrpSpPr>
                <a:grpSpLocks/>
              </p:cNvGrpSpPr>
              <p:nvPr/>
            </p:nvGrpSpPr>
            <p:grpSpPr bwMode="auto">
              <a:xfrm>
                <a:off x="496245" y="4469204"/>
                <a:ext cx="5012110" cy="669596"/>
                <a:chOff x="335159" y="509579"/>
                <a:chExt cx="2114568" cy="581603"/>
              </a:xfrm>
            </p:grpSpPr>
            <p:sp>
              <p:nvSpPr>
                <p:cNvPr id="93" name="Rechteck 92"/>
                <p:cNvSpPr/>
                <p:nvPr/>
              </p:nvSpPr>
              <p:spPr>
                <a:xfrm>
                  <a:off x="335159" y="509579"/>
                  <a:ext cx="2114568" cy="581603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cxnSp>
              <p:nvCxnSpPr>
                <p:cNvPr id="94" name="Gerade Verbindung 93"/>
                <p:cNvCxnSpPr/>
                <p:nvPr/>
              </p:nvCxnSpPr>
              <p:spPr>
                <a:xfrm>
                  <a:off x="335159" y="548865"/>
                  <a:ext cx="2114568" cy="0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Gerade Verbindung 94"/>
                <p:cNvCxnSpPr/>
                <p:nvPr/>
              </p:nvCxnSpPr>
              <p:spPr>
                <a:xfrm flipV="1">
                  <a:off x="335159" y="1052986"/>
                  <a:ext cx="2114568" cy="2"/>
                </a:xfrm>
                <a:prstGeom prst="line">
                  <a:avLst/>
                </a:prstGeom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7" name="Gerade Verbindung 56"/>
              <p:cNvCxnSpPr/>
              <p:nvPr/>
            </p:nvCxnSpPr>
            <p:spPr bwMode="auto">
              <a:xfrm>
                <a:off x="496245" y="4804003"/>
                <a:ext cx="5012110" cy="0"/>
              </a:xfrm>
              <a:prstGeom prst="line">
                <a:avLst/>
              </a:prstGeom>
              <a:ln w="28575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Freihandform 59"/>
              <p:cNvSpPr/>
              <p:nvPr/>
            </p:nvSpPr>
            <p:spPr>
              <a:xfrm>
                <a:off x="3015733" y="4643437"/>
                <a:ext cx="1584969" cy="223199"/>
              </a:xfrm>
              <a:custGeom>
                <a:avLst/>
                <a:gdLst>
                  <a:gd name="connsiteX0" fmla="*/ 0 w 282011"/>
                  <a:gd name="connsiteY0" fmla="*/ 162370 h 162370"/>
                  <a:gd name="connsiteX1" fmla="*/ 136733 w 282011"/>
                  <a:gd name="connsiteY1" fmla="*/ 42729 h 162370"/>
                  <a:gd name="connsiteX2" fmla="*/ 282011 w 282011"/>
                  <a:gd name="connsiteY2" fmla="*/ 0 h 162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2011" h="162370">
                    <a:moveTo>
                      <a:pt x="0" y="162370"/>
                    </a:moveTo>
                    <a:cubicBezTo>
                      <a:pt x="44865" y="116080"/>
                      <a:pt x="89731" y="69791"/>
                      <a:pt x="136733" y="42729"/>
                    </a:cubicBezTo>
                    <a:cubicBezTo>
                      <a:pt x="183735" y="15667"/>
                      <a:pt x="257798" y="11394"/>
                      <a:pt x="282011" y="0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63" name="Abgerundetes Rechteck 62"/>
              <p:cNvSpPr/>
              <p:nvPr/>
            </p:nvSpPr>
            <p:spPr>
              <a:xfrm rot="21273811">
                <a:off x="3762173" y="4617606"/>
                <a:ext cx="261884" cy="1583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66" name="Abgerundetes Rechteck 65"/>
              <p:cNvSpPr/>
              <p:nvPr/>
            </p:nvSpPr>
            <p:spPr>
              <a:xfrm>
                <a:off x="4338818" y="4577532"/>
                <a:ext cx="261884" cy="1583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70" name="Gerade Verbindung mit Pfeil 69"/>
              <p:cNvCxnSpPr/>
              <p:nvPr/>
            </p:nvCxnSpPr>
            <p:spPr>
              <a:xfrm>
                <a:off x="5111197" y="4656684"/>
                <a:ext cx="196653" cy="0"/>
              </a:xfrm>
              <a:prstGeom prst="straightConnector1">
                <a:avLst/>
              </a:prstGeom>
              <a:ln w="3810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Stern mit 5 Zacken 70"/>
              <p:cNvSpPr/>
              <p:nvPr/>
            </p:nvSpPr>
            <p:spPr>
              <a:xfrm>
                <a:off x="3965523" y="4571880"/>
                <a:ext cx="65262" cy="66731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Stern mit 5 Zacken 74"/>
              <p:cNvSpPr/>
              <p:nvPr/>
            </p:nvSpPr>
            <p:spPr>
              <a:xfrm>
                <a:off x="4581385" y="4538515"/>
                <a:ext cx="65262" cy="66731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Abgerundetes Rechteck 75"/>
              <p:cNvSpPr/>
              <p:nvPr/>
            </p:nvSpPr>
            <p:spPr>
              <a:xfrm>
                <a:off x="4853939" y="4577163"/>
                <a:ext cx="261884" cy="1583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79" name="Gerade Verbindung 78"/>
              <p:cNvCxnSpPr/>
              <p:nvPr/>
            </p:nvCxnSpPr>
            <p:spPr>
              <a:xfrm>
                <a:off x="4600702" y="4656684"/>
                <a:ext cx="288032" cy="0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0" name="Rechteck 79"/>
              <p:cNvSpPr/>
              <p:nvPr/>
            </p:nvSpPr>
            <p:spPr bwMode="auto">
              <a:xfrm>
                <a:off x="3073692" y="4534364"/>
                <a:ext cx="2351809" cy="375208"/>
              </a:xfrm>
              <a:prstGeom prst="rect">
                <a:avLst/>
              </a:prstGeom>
              <a:solidFill>
                <a:schemeClr val="bg1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82" name="Gerade Verbindung mit Pfeil 81"/>
              <p:cNvCxnSpPr/>
              <p:nvPr/>
            </p:nvCxnSpPr>
            <p:spPr>
              <a:xfrm flipV="1">
                <a:off x="3058991" y="4804490"/>
                <a:ext cx="232689" cy="64158"/>
              </a:xfrm>
              <a:prstGeom prst="straightConnector1">
                <a:avLst/>
              </a:prstGeom>
              <a:ln w="3810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Abgerundetes Rechteck 82"/>
              <p:cNvSpPr/>
              <p:nvPr/>
            </p:nvSpPr>
            <p:spPr>
              <a:xfrm rot="21273811">
                <a:off x="2804897" y="4808005"/>
                <a:ext cx="261884" cy="15830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84" name="Stern mit 5 Zacken 83"/>
              <p:cNvSpPr/>
              <p:nvPr/>
            </p:nvSpPr>
            <p:spPr>
              <a:xfrm>
                <a:off x="3006607" y="4762279"/>
                <a:ext cx="65262" cy="66731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Abgerundetes Rechteck 84"/>
              <p:cNvSpPr/>
              <p:nvPr/>
            </p:nvSpPr>
            <p:spPr>
              <a:xfrm>
                <a:off x="1000302" y="4887157"/>
                <a:ext cx="257550" cy="15840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86" name="Stern mit 5 Zacken 85"/>
              <p:cNvSpPr/>
              <p:nvPr/>
            </p:nvSpPr>
            <p:spPr>
              <a:xfrm>
                <a:off x="1229204" y="4835274"/>
                <a:ext cx="64181" cy="75820"/>
              </a:xfrm>
              <a:prstGeom prst="star5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2000" smtClean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7" name="Gerade Verbindung mit Pfeil 86"/>
              <p:cNvCxnSpPr/>
              <p:nvPr/>
            </p:nvCxnSpPr>
            <p:spPr>
              <a:xfrm>
                <a:off x="1261294" y="4963485"/>
                <a:ext cx="232689" cy="1996"/>
              </a:xfrm>
              <a:prstGeom prst="straightConnector1">
                <a:avLst/>
              </a:prstGeom>
              <a:ln w="3810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Rechteck 87"/>
              <p:cNvSpPr/>
              <p:nvPr/>
            </p:nvSpPr>
            <p:spPr bwMode="auto">
              <a:xfrm>
                <a:off x="919665" y="4836569"/>
                <a:ext cx="870554" cy="244154"/>
              </a:xfrm>
              <a:prstGeom prst="rect">
                <a:avLst/>
              </a:prstGeom>
              <a:solidFill>
                <a:schemeClr val="bg1">
                  <a:lumMod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cxnSp>
            <p:nvCxnSpPr>
              <p:cNvPr id="89" name="Gerade Verbindung 88"/>
              <p:cNvCxnSpPr/>
              <p:nvPr/>
            </p:nvCxnSpPr>
            <p:spPr>
              <a:xfrm flipH="1">
                <a:off x="942031" y="4116629"/>
                <a:ext cx="5049" cy="52911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Gerade Verbindung 90"/>
              <p:cNvCxnSpPr/>
              <p:nvPr/>
            </p:nvCxnSpPr>
            <p:spPr>
              <a:xfrm flipH="1">
                <a:off x="2795502" y="4139248"/>
                <a:ext cx="2484" cy="74190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Gerade Verbindung mit Pfeil 91"/>
              <p:cNvCxnSpPr/>
              <p:nvPr/>
            </p:nvCxnSpPr>
            <p:spPr>
              <a:xfrm>
                <a:off x="966704" y="4218200"/>
                <a:ext cx="1836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Inhaltsplatzhalter 2"/>
            <p:cNvSpPr txBox="1">
              <a:spLocks/>
            </p:cNvSpPr>
            <p:nvPr/>
          </p:nvSpPr>
          <p:spPr bwMode="gray">
            <a:xfrm>
              <a:off x="865995" y="1851670"/>
              <a:ext cx="1840824" cy="163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8288" indent="-268288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5475" indent="-180975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808038" indent="-182563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982663" indent="-174625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de-DE" sz="1200" dirty="0" err="1" smtClean="0">
                  <a:latin typeface="Arial Narrow" panose="020B0606020202030204" pitchFamily="34" charset="0"/>
                </a:rPr>
                <a:t>s</a:t>
              </a:r>
              <a:r>
                <a:rPr lang="en-US" altLang="de-DE" sz="1200" baseline="-25000" dirty="0" err="1" smtClean="0">
                  <a:latin typeface="Arial Narrow" panose="020B0606020202030204" pitchFamily="34" charset="0"/>
                </a:rPr>
                <a:t>critical</a:t>
              </a:r>
              <a:endParaRPr lang="en-US" altLang="de-DE" sz="1200" baseline="-25000" dirty="0" smtClean="0">
                <a:latin typeface="Arial Narrow" panose="020B0606020202030204" pitchFamily="34" charset="0"/>
              </a:endParaRPr>
            </a:p>
          </p:txBody>
        </p:sp>
        <p:sp>
          <p:nvSpPr>
            <p:cNvPr id="55" name="Rechteck 54"/>
            <p:cNvSpPr/>
            <p:nvPr/>
          </p:nvSpPr>
          <p:spPr>
            <a:xfrm>
              <a:off x="3270707" y="2125064"/>
              <a:ext cx="2166429" cy="1021901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 dirty="0" smtClean="0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feld 95"/>
              <p:cNvSpPr txBox="1"/>
              <p:nvPr/>
            </p:nvSpPr>
            <p:spPr>
              <a:xfrm>
                <a:off x="4142523" y="2384650"/>
                <a:ext cx="4533933" cy="403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sz="12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de-DE" sz="1200" b="0" i="1" smtClean="0">
                            <a:latin typeface="Cambria Math"/>
                          </a:rPr>
                          <m:t>𝑐𝑟𝑖𝑡𝑖𝑐𝑎𝑙</m:t>
                        </m:r>
                      </m:sub>
                    </m:sSub>
                    <m:r>
                      <a:rPr lang="de-DE" sz="12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de-DE" sz="12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sz="12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2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𝒗</m:t>
                            </m:r>
                          </m:e>
                          <m:sub>
                            <m:r>
                              <a:rPr lang="de-DE" sz="12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𝒓𝒆𝒂𝒓</m:t>
                            </m:r>
                          </m:sub>
                        </m:sSub>
                        <m:r>
                          <a:rPr lang="de-DE" sz="12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de-DE" sz="1200" b="1" i="1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200" b="1" i="1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𝒗</m:t>
                            </m:r>
                          </m:e>
                          <m:sub>
                            <m:r>
                              <a:rPr lang="de-DE" sz="1200" b="1" i="1" smtClean="0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𝑨𝑳𝑲𝑺</m:t>
                            </m:r>
                          </m:sub>
                        </m:sSub>
                      </m:e>
                    </m:d>
                    <m:r>
                      <a:rPr lang="de-DE" sz="1200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sz="12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de-DE" sz="12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𝒕</m:t>
                        </m:r>
                      </m:e>
                      <m:sub>
                        <m:r>
                          <a:rPr lang="de-DE" sz="12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𝒓𝒆𝒂𝒄𝒕𝒊𝒐𝒏</m:t>
                        </m:r>
                      </m:sub>
                    </m:sSub>
                    <m:r>
                      <a:rPr lang="de-DE" sz="1200" b="0" i="1" smtClean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de-DE" sz="1200" b="0" i="1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de-DE" sz="12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DE" sz="1200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de-DE" sz="12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de-DE" sz="1200" b="1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200" b="1" i="1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</a:rPr>
                                      <m:t>𝒗</m:t>
                                    </m:r>
                                  </m:e>
                                  <m:sub>
                                    <m:r>
                                      <a:rPr lang="de-DE" sz="1200" b="1" i="1" smtClean="0">
                                        <a:solidFill>
                                          <a:schemeClr val="accent1"/>
                                        </a:solidFill>
                                        <a:latin typeface="Cambria Math"/>
                                      </a:rPr>
                                      <m:t>𝑨𝑳𝑲𝑺</m:t>
                                    </m:r>
                                  </m:sub>
                                </m:sSub>
                                <m:r>
                                  <a:rPr lang="de-DE" sz="1200" b="0" i="1" smtClean="0">
                                    <a:solidFill>
                                      <a:schemeClr val="accent1"/>
                                    </a:solidFill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de-DE" sz="1200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de-DE" sz="1200" b="0" i="1" smtClean="0">
                                    <a:latin typeface="Cambria Math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de-DE" sz="1200" b="1" i="1" smtClean="0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200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</a:rPr>
                                      <m:t>𝒗</m:t>
                                    </m:r>
                                  </m:e>
                                  <m:sub>
                                    <m:r>
                                      <a:rPr lang="de-DE" sz="1200" b="1" i="1">
                                        <a:solidFill>
                                          <a:srgbClr val="C00000"/>
                                        </a:solidFill>
                                        <a:latin typeface="Cambria Math"/>
                                      </a:rPr>
                                      <m:t>𝒓𝒆𝒂𝒓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de-DE" sz="12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 sz="1200" b="0" i="1" smtClean="0">
                            <a:latin typeface="Cambria Math"/>
                          </a:rPr>
                          <m:t>2 ∙ </m:t>
                        </m:r>
                        <m:sSub>
                          <m:sSubPr>
                            <m:ctrlPr>
                              <a:rPr lang="de-DE" sz="12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sz="1200" b="1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de-DE" sz="12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</a:rPr>
                              <m:t>𝑟𝑒𝑎𝑟</m:t>
                            </m:r>
                          </m:sub>
                        </m:sSub>
                      </m:den>
                    </m:f>
                    <m:r>
                      <a:rPr lang="de-DE" sz="12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de-DE" sz="1200" b="1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de-DE" sz="1200" b="1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𝒗</m:t>
                        </m:r>
                      </m:e>
                      <m:sub>
                        <m:r>
                          <a:rPr lang="de-DE" sz="1200" b="1" i="1" smtClean="0">
                            <a:solidFill>
                              <a:schemeClr val="accent1"/>
                            </a:solidFill>
                            <a:latin typeface="Cambria Math"/>
                          </a:rPr>
                          <m:t>𝑨𝑳𝑲𝑺</m:t>
                        </m:r>
                      </m:sub>
                    </m:sSub>
                    <m:r>
                      <a:rPr lang="de-DE" sz="1200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de-DE" sz="1200" b="1" i="1" smtClean="0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DE" sz="1200" b="1" i="1" smtClean="0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</a:rPr>
                          <m:t>𝒕</m:t>
                        </m:r>
                      </m:e>
                      <m:sub>
                        <m:r>
                          <a:rPr lang="de-DE" sz="1200" b="1" i="1" smtClean="0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</a:rPr>
                          <m:t>𝑮</m:t>
                        </m:r>
                      </m:sub>
                    </m:sSub>
                  </m:oMath>
                </a14:m>
                <a:r>
                  <a:rPr lang="de-DE" sz="1200" b="1" dirty="0" smtClean="0">
                    <a:solidFill>
                      <a:schemeClr val="accent1"/>
                    </a:solidFill>
                  </a:rPr>
                  <a:t> </a:t>
                </a:r>
                <a:endParaRPr lang="de-DE" sz="1200" b="1" dirty="0" smtClean="0"/>
              </a:p>
            </p:txBody>
          </p:sp>
        </mc:Choice>
        <mc:Fallback xmlns="">
          <p:sp>
            <p:nvSpPr>
              <p:cNvPr id="96" name="Textfeld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2523" y="2384650"/>
                <a:ext cx="4533933" cy="40312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195389"/>
            <a:ext cx="4633161" cy="162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" name="Textfeld 97"/>
          <p:cNvSpPr txBox="1"/>
          <p:nvPr/>
        </p:nvSpPr>
        <p:spPr>
          <a:xfrm>
            <a:off x="3810762" y="3651870"/>
            <a:ext cx="4732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0" dirty="0">
                <a:solidFill>
                  <a:schemeClr val="accent1"/>
                </a:solidFill>
                <a:latin typeface="Bodoni MT Poster Compressed" panose="02070706080601050204" pitchFamily="18" charset="0"/>
                <a:cs typeface="Times New Roman"/>
              </a:rPr>
              <a:t>»</a:t>
            </a:r>
            <a:endParaRPr lang="de-DE" sz="8000" dirty="0">
              <a:solidFill>
                <a:schemeClr val="accent1"/>
              </a:solidFill>
              <a:latin typeface="Bodoni MT Poster Compressed" panose="02070706080601050204" pitchFamily="18" charset="0"/>
            </a:endParaRPr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3483202" y="3579862"/>
            <a:ext cx="1232814" cy="72008"/>
          </a:xfrm>
          <a:prstGeom prst="straightConnector1">
            <a:avLst/>
          </a:prstGeom>
          <a:ln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7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9_Template 16zu9_v00">
  <a:themeElements>
    <a:clrScheme name="BMVI">
      <a:dk1>
        <a:sysClr val="windowText" lastClr="000000"/>
      </a:dk1>
      <a:lt1>
        <a:sysClr val="window" lastClr="FFFFFF"/>
      </a:lt1>
      <a:dk2>
        <a:srgbClr val="57666D"/>
      </a:dk2>
      <a:lt2>
        <a:srgbClr val="D8D8D8"/>
      </a:lt2>
      <a:accent1>
        <a:srgbClr val="004F80"/>
      </a:accent1>
      <a:accent2>
        <a:srgbClr val="595959"/>
      </a:accent2>
      <a:accent3>
        <a:srgbClr val="7F7F7F"/>
      </a:accent3>
      <a:accent4>
        <a:srgbClr val="BFBFBF"/>
      </a:accent4>
      <a:accent5>
        <a:srgbClr val="F2F2F2"/>
      </a:accent5>
      <a:accent6>
        <a:srgbClr val="000000"/>
      </a:accent6>
      <a:hlink>
        <a:srgbClr val="000000"/>
      </a:hlink>
      <a:folHlink>
        <a:srgbClr val="000000"/>
      </a:folHlink>
    </a:clrScheme>
    <a:fontScheme name="bmvi system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20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00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368</Words>
  <Application>Microsoft Office PowerPoint</Application>
  <PresentationFormat>Bildschirmpräsentation (16:9)</PresentationFormat>
  <Paragraphs>73</Paragraphs>
  <Slides>3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2019_Template 16zu9_v00</vt:lpstr>
      <vt:lpstr>Assessment of target lane ACSF C: Concept of  defining “critical situation”</vt:lpstr>
      <vt:lpstr>Assessment of target lane Proposal for ALKS lane change (GRVA/2020/33)</vt:lpstr>
      <vt:lpstr>Assessment of target lane Proposal for ALKS lane change (GRVA/2020/33)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proposed amendments to  UN- Regulation for ALKS</dc:title>
  <dc:creator>Hoppe, Isabelle</dc:creator>
  <cp:lastModifiedBy>DE</cp:lastModifiedBy>
  <cp:revision>199</cp:revision>
  <dcterms:created xsi:type="dcterms:W3CDTF">2020-07-20T08:56:52Z</dcterms:created>
  <dcterms:modified xsi:type="dcterms:W3CDTF">2021-06-11T09:34:36Z</dcterms:modified>
</cp:coreProperties>
</file>