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71" r:id="rId2"/>
    <p:sldId id="269" r:id="rId3"/>
    <p:sldId id="267" r:id="rId4"/>
    <p:sldId id="265" r:id="rId5"/>
    <p:sldId id="270" r:id="rId6"/>
  </p:sldIdLst>
  <p:sldSz cx="6858000" cy="9906000" type="A4"/>
  <p:notesSz cx="6883400" cy="9906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 userDrawn="1">
          <p15:clr>
            <a:srgbClr val="A4A3A4"/>
          </p15:clr>
        </p15:guide>
        <p15:guide id="2" pos="216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747" autoAdjust="0"/>
    <p:restoredTop sz="94671" autoAdjust="0"/>
  </p:normalViewPr>
  <p:slideViewPr>
    <p:cSldViewPr>
      <p:cViewPr varScale="1">
        <p:scale>
          <a:sx n="77" d="100"/>
          <a:sy n="77" d="100"/>
        </p:scale>
        <p:origin x="3774" y="90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3120"/>
        <p:guide pos="216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807" cy="495300"/>
          </a:xfrm>
          <a:prstGeom prst="rect">
            <a:avLst/>
          </a:prstGeom>
        </p:spPr>
        <p:txBody>
          <a:bodyPr vert="horz" lIns="95939" tIns="47969" rIns="95939" bIns="47969" rtlCol="0"/>
          <a:lstStyle>
            <a:lvl1pPr algn="l">
              <a:defRPr sz="13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99000" y="0"/>
            <a:ext cx="2982807" cy="495300"/>
          </a:xfrm>
          <a:prstGeom prst="rect">
            <a:avLst/>
          </a:prstGeom>
        </p:spPr>
        <p:txBody>
          <a:bodyPr vert="horz" lIns="95939" tIns="47969" rIns="95939" bIns="47969" rtlCol="0"/>
          <a:lstStyle>
            <a:lvl1pPr algn="r">
              <a:defRPr sz="1300"/>
            </a:lvl1pPr>
          </a:lstStyle>
          <a:p>
            <a:fld id="{07BEDEEB-833C-42BB-8678-D937F93AD633}" type="datetimeFigureOut">
              <a:rPr lang="de-DE" smtClean="0"/>
              <a:t>18.05.2021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82807" cy="495300"/>
          </a:xfrm>
          <a:prstGeom prst="rect">
            <a:avLst/>
          </a:prstGeom>
        </p:spPr>
        <p:txBody>
          <a:bodyPr vert="horz" lIns="95939" tIns="47969" rIns="95939" bIns="47969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99000" y="9408981"/>
            <a:ext cx="2982807" cy="495300"/>
          </a:xfrm>
          <a:prstGeom prst="rect">
            <a:avLst/>
          </a:prstGeom>
        </p:spPr>
        <p:txBody>
          <a:bodyPr vert="horz" lIns="95939" tIns="47969" rIns="95939" bIns="47969" rtlCol="0" anchor="b"/>
          <a:lstStyle>
            <a:lvl1pPr algn="r">
              <a:defRPr sz="1300"/>
            </a:lvl1pPr>
          </a:lstStyle>
          <a:p>
            <a:fld id="{8B548CAF-6161-4BBA-B546-329FDDD0B68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9184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807" cy="495300"/>
          </a:xfrm>
          <a:prstGeom prst="rect">
            <a:avLst/>
          </a:prstGeom>
        </p:spPr>
        <p:txBody>
          <a:bodyPr vert="horz" lIns="95939" tIns="47969" rIns="95939" bIns="47969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99000" y="0"/>
            <a:ext cx="2982807" cy="495300"/>
          </a:xfrm>
          <a:prstGeom prst="rect">
            <a:avLst/>
          </a:prstGeom>
        </p:spPr>
        <p:txBody>
          <a:bodyPr vert="horz" lIns="95939" tIns="47969" rIns="95939" bIns="47969" rtlCol="0"/>
          <a:lstStyle>
            <a:lvl1pPr algn="r">
              <a:defRPr sz="1300"/>
            </a:lvl1pPr>
          </a:lstStyle>
          <a:p>
            <a:fld id="{3DBB0473-ED6C-4E1A-9762-E81DF49C2CA2}" type="datetimeFigureOut">
              <a:rPr lang="de-DE" smtClean="0"/>
              <a:t>18.05.2021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55825" y="742950"/>
            <a:ext cx="257175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939" tIns="47969" rIns="95939" bIns="47969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8340" y="4705350"/>
            <a:ext cx="5506720" cy="4457700"/>
          </a:xfrm>
          <a:prstGeom prst="rect">
            <a:avLst/>
          </a:prstGeom>
        </p:spPr>
        <p:txBody>
          <a:bodyPr vert="horz" lIns="95939" tIns="47969" rIns="95939" bIns="47969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82807" cy="495300"/>
          </a:xfrm>
          <a:prstGeom prst="rect">
            <a:avLst/>
          </a:prstGeom>
        </p:spPr>
        <p:txBody>
          <a:bodyPr vert="horz" lIns="95939" tIns="47969" rIns="95939" bIns="47969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99000" y="9408981"/>
            <a:ext cx="2982807" cy="495300"/>
          </a:xfrm>
          <a:prstGeom prst="rect">
            <a:avLst/>
          </a:prstGeom>
        </p:spPr>
        <p:txBody>
          <a:bodyPr vert="horz" lIns="95939" tIns="47969" rIns="95939" bIns="47969" rtlCol="0" anchor="b"/>
          <a:lstStyle>
            <a:lvl1pPr algn="r">
              <a:defRPr sz="1300"/>
            </a:lvl1pPr>
          </a:lstStyle>
          <a:p>
            <a:fld id="{C66D9F2B-5E54-4A14-9CD5-BB615536ED8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0704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/>
                </a:solidFill>
              </a:defRPr>
            </a:lvl1pPr>
            <a:lvl2pPr marL="342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0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18.05.2021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8872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18.05.2021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0784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3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18.05.2021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678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18.05.2021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3310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8"/>
            <a:ext cx="5829300" cy="2166937"/>
          </a:xfrm>
        </p:spPr>
        <p:txBody>
          <a:bodyPr anchor="b"/>
          <a:lstStyle>
            <a:lvl1pPr marL="0" indent="0">
              <a:buNone/>
              <a:defRPr sz="1500" baseline="0">
                <a:solidFill>
                  <a:schemeClr val="tx1"/>
                </a:solidFill>
              </a:defRPr>
            </a:lvl1pPr>
            <a:lvl2pPr marL="342886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77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5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543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428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31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08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18.05.2021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4961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18.05.2021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297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6" indent="0">
              <a:buNone/>
              <a:defRPr sz="1500" b="1"/>
            </a:lvl2pPr>
            <a:lvl3pPr marL="685771" indent="0">
              <a:buNone/>
              <a:defRPr sz="1350" b="1"/>
            </a:lvl3pPr>
            <a:lvl4pPr marL="1028657" indent="0">
              <a:buNone/>
              <a:defRPr sz="1200" b="1"/>
            </a:lvl4pPr>
            <a:lvl5pPr marL="1371543" indent="0">
              <a:buNone/>
              <a:defRPr sz="1200" b="1"/>
            </a:lvl5pPr>
            <a:lvl6pPr marL="1714428" indent="0">
              <a:buNone/>
              <a:defRPr sz="1200" b="1"/>
            </a:lvl6pPr>
            <a:lvl7pPr marL="2057314" indent="0">
              <a:buNone/>
              <a:defRPr sz="1200" b="1"/>
            </a:lvl7pPr>
            <a:lvl8pPr marL="2400200" indent="0">
              <a:buNone/>
              <a:defRPr sz="1200" b="1"/>
            </a:lvl8pPr>
            <a:lvl9pPr marL="2743085" indent="0">
              <a:buNone/>
              <a:defRPr sz="12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6" indent="0">
              <a:buNone/>
              <a:defRPr sz="1500" b="1"/>
            </a:lvl2pPr>
            <a:lvl3pPr marL="685771" indent="0">
              <a:buNone/>
              <a:defRPr sz="1350" b="1"/>
            </a:lvl3pPr>
            <a:lvl4pPr marL="1028657" indent="0">
              <a:buNone/>
              <a:defRPr sz="1200" b="1"/>
            </a:lvl4pPr>
            <a:lvl5pPr marL="1371543" indent="0">
              <a:buNone/>
              <a:defRPr sz="1200" b="1"/>
            </a:lvl5pPr>
            <a:lvl6pPr marL="1714428" indent="0">
              <a:buNone/>
              <a:defRPr sz="1200" b="1"/>
            </a:lvl6pPr>
            <a:lvl7pPr marL="2057314" indent="0">
              <a:buNone/>
              <a:defRPr sz="1200" b="1"/>
            </a:lvl7pPr>
            <a:lvl8pPr marL="2400200" indent="0">
              <a:buNone/>
              <a:defRPr sz="1200" b="1"/>
            </a:lvl8pPr>
            <a:lvl9pPr marL="2743085" indent="0">
              <a:buNone/>
              <a:defRPr sz="12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18.05.2021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2580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18.05.2021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907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18.05.2021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3628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3" cy="845449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1050"/>
            </a:lvl1pPr>
            <a:lvl2pPr marL="342886" indent="0">
              <a:buNone/>
              <a:defRPr sz="900"/>
            </a:lvl2pPr>
            <a:lvl3pPr marL="685771" indent="0">
              <a:buNone/>
              <a:defRPr sz="750"/>
            </a:lvl3pPr>
            <a:lvl4pPr marL="1028657" indent="0">
              <a:buNone/>
              <a:defRPr sz="675"/>
            </a:lvl4pPr>
            <a:lvl5pPr marL="1371543" indent="0">
              <a:buNone/>
              <a:defRPr sz="675"/>
            </a:lvl5pPr>
            <a:lvl6pPr marL="1714428" indent="0">
              <a:buNone/>
              <a:defRPr sz="675"/>
            </a:lvl6pPr>
            <a:lvl7pPr marL="2057314" indent="0">
              <a:buNone/>
              <a:defRPr sz="675"/>
            </a:lvl7pPr>
            <a:lvl8pPr marL="2400200" indent="0">
              <a:buNone/>
              <a:defRPr sz="675"/>
            </a:lvl8pPr>
            <a:lvl9pPr marL="2743085" indent="0">
              <a:buNone/>
              <a:defRPr sz="675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18.05.2021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9486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2400"/>
            </a:lvl1pPr>
            <a:lvl2pPr marL="342886" indent="0">
              <a:buNone/>
              <a:defRPr sz="2100"/>
            </a:lvl2pPr>
            <a:lvl3pPr marL="685771" indent="0">
              <a:buNone/>
              <a:defRPr sz="1800"/>
            </a:lvl3pPr>
            <a:lvl4pPr marL="1028657" indent="0">
              <a:buNone/>
              <a:defRPr sz="1500"/>
            </a:lvl4pPr>
            <a:lvl5pPr marL="1371543" indent="0">
              <a:buNone/>
              <a:defRPr sz="1500"/>
            </a:lvl5pPr>
            <a:lvl6pPr marL="1714428" indent="0">
              <a:buNone/>
              <a:defRPr sz="1500"/>
            </a:lvl6pPr>
            <a:lvl7pPr marL="2057314" indent="0">
              <a:buNone/>
              <a:defRPr sz="1500"/>
            </a:lvl7pPr>
            <a:lvl8pPr marL="2400200" indent="0">
              <a:buNone/>
              <a:defRPr sz="1500"/>
            </a:lvl8pPr>
            <a:lvl9pPr marL="2743085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050"/>
            </a:lvl1pPr>
            <a:lvl2pPr marL="342886" indent="0">
              <a:buNone/>
              <a:defRPr sz="900"/>
            </a:lvl2pPr>
            <a:lvl3pPr marL="685771" indent="0">
              <a:buNone/>
              <a:defRPr sz="750"/>
            </a:lvl3pPr>
            <a:lvl4pPr marL="1028657" indent="0">
              <a:buNone/>
              <a:defRPr sz="675"/>
            </a:lvl4pPr>
            <a:lvl5pPr marL="1371543" indent="0">
              <a:buNone/>
              <a:defRPr sz="675"/>
            </a:lvl5pPr>
            <a:lvl6pPr marL="1714428" indent="0">
              <a:buNone/>
              <a:defRPr sz="675"/>
            </a:lvl6pPr>
            <a:lvl7pPr marL="2057314" indent="0">
              <a:buNone/>
              <a:defRPr sz="675"/>
            </a:lvl7pPr>
            <a:lvl8pPr marL="2400200" indent="0">
              <a:buNone/>
              <a:defRPr sz="675"/>
            </a:lvl8pPr>
            <a:lvl9pPr marL="2743085" indent="0">
              <a:buNone/>
              <a:defRPr sz="675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18.05.2021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4669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fld id="{FADA0A57-23B4-4D71-8F3F-4EB5B8565AE2}" type="datetimeFigureOut">
              <a:rPr lang="de-DE" smtClean="0"/>
              <a:pPr/>
              <a:t>18.05.2021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00C0DA9-A578-47D0-AE0C-EE9A7D46AEC4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33001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771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65" indent="-257165" algn="l" defTabSz="68577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89" indent="-214304" algn="l" defTabSz="685771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14" indent="-171443" algn="l" defTabSz="685771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00" indent="-171443" algn="l" defTabSz="685771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86" indent="-171443" algn="l" defTabSz="685771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71" indent="-171443" algn="l" defTabSz="685771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57" indent="-171443" algn="l" defTabSz="685771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43" indent="-171443" algn="l" defTabSz="685771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28" indent="-171443" algn="l" defTabSz="685771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77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1" algn="l" defTabSz="68577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57" algn="l" defTabSz="68577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43" algn="l" defTabSz="68577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28" algn="l" defTabSz="68577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14" algn="l" defTabSz="68577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00" algn="l" defTabSz="68577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85" algn="l" defTabSz="68577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1FAB1-2846-41B1-84E8-F805D6ABB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u="sng" dirty="0"/>
              <a:t>GRBP-IWGMU-11-03</a:t>
            </a:r>
            <a:br>
              <a:rPr lang="sv-SE" sz="2000" dirty="0"/>
            </a:br>
            <a:r>
              <a:rPr lang="en-GB" sz="2000" dirty="0"/>
              <a:t>(11</a:t>
            </a:r>
            <a:r>
              <a:rPr lang="en-GB" sz="2000" baseline="30000" dirty="0"/>
              <a:t>th</a:t>
            </a:r>
            <a:r>
              <a:rPr lang="en-GB" sz="2000" dirty="0"/>
              <a:t> session of the GRBP Informal Working Group</a:t>
            </a:r>
            <a:br>
              <a:rPr lang="sv-SE" sz="2000" dirty="0"/>
            </a:br>
            <a:r>
              <a:rPr lang="en-GB" sz="2000" dirty="0"/>
              <a:t>Measurement Uncertainties, (25 May 2021)</a:t>
            </a:r>
            <a:endParaRPr lang="sv-SE" sz="20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7A038F9-3F01-4EE0-BABD-C16F267C8106}"/>
              </a:ext>
            </a:extLst>
          </p:cNvPr>
          <p:cNvSpPr txBox="1">
            <a:spLocks/>
          </p:cNvSpPr>
          <p:nvPr/>
        </p:nvSpPr>
        <p:spPr>
          <a:xfrm>
            <a:off x="495300" y="3374008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771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z="2000" u="sng" dirty="0"/>
              <a:t>2021-05-04 </a:t>
            </a:r>
            <a:r>
              <a:rPr lang="sv-SE" sz="2000" u="sng" dirty="0" err="1"/>
              <a:t>Flowchart</a:t>
            </a:r>
            <a:r>
              <a:rPr lang="sv-SE" sz="2000" u="sng" dirty="0"/>
              <a:t> </a:t>
            </a:r>
            <a:r>
              <a:rPr lang="sv-SE" sz="2000" u="sng" dirty="0" err="1"/>
              <a:t>Tem</a:t>
            </a:r>
            <a:r>
              <a:rPr lang="sv-SE" sz="2000" u="sng" dirty="0"/>
              <a:t> </a:t>
            </a:r>
            <a:r>
              <a:rPr lang="sv-SE" sz="2000" u="sng" dirty="0" err="1"/>
              <a:t>Cor</a:t>
            </a:r>
            <a:r>
              <a:rPr lang="sv-SE" sz="2000" u="sng" dirty="0"/>
              <a:t> V04</a:t>
            </a:r>
          </a:p>
          <a:p>
            <a:r>
              <a:rPr lang="sv-SE" sz="2000" u="sng" dirty="0" err="1"/>
              <a:t>prepared</a:t>
            </a:r>
            <a:r>
              <a:rPr lang="sv-SE" sz="2000" u="sng" dirty="0"/>
              <a:t> by OICA</a:t>
            </a:r>
            <a:endParaRPr lang="sv-SE" sz="2000" dirty="0"/>
          </a:p>
        </p:txBody>
      </p:sp>
    </p:spTree>
    <p:extLst>
      <p:ext uri="{BB962C8B-B14F-4D97-AF65-F5344CB8AC3E}">
        <p14:creationId xmlns:p14="http://schemas.microsoft.com/office/powerpoint/2010/main" val="722417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lussdiagramm: Prozess 28"/>
          <p:cNvSpPr/>
          <p:nvPr/>
        </p:nvSpPr>
        <p:spPr>
          <a:xfrm>
            <a:off x="467663" y="416496"/>
            <a:ext cx="6120000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Correction of pass-by measurements according to Annex 3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temperature and if applicable for test track differences</a:t>
            </a:r>
          </a:p>
        </p:txBody>
      </p:sp>
      <p:sp>
        <p:nvSpPr>
          <p:cNvPr id="32" name="Flussdiagramm: Verbindungsstelle 31"/>
          <p:cNvSpPr/>
          <p:nvPr/>
        </p:nvSpPr>
        <p:spPr>
          <a:xfrm>
            <a:off x="5219651" y="5305178"/>
            <a:ext cx="216024" cy="216024"/>
          </a:xfrm>
          <a:prstGeom prst="flowChartConnector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Flussdiagramm: Prozess 32"/>
          <p:cNvSpPr/>
          <p:nvPr/>
        </p:nvSpPr>
        <p:spPr>
          <a:xfrm>
            <a:off x="4067663" y="2485378"/>
            <a:ext cx="2520000" cy="1663988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Tyre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rolling sound has already been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determined independently and </a:t>
            </a:r>
            <a:b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normalized parameters are available:</a:t>
            </a:r>
            <a:endParaRPr lang="en-US" sz="11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b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tyre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rolling sound L</a:t>
            </a:r>
            <a:r>
              <a: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TR,DB,</a:t>
            </a:r>
            <a:r>
              <a: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REF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reference speed </a:t>
            </a:r>
            <a:r>
              <a:rPr lang="en-US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11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TR,DB,REF</a:t>
            </a:r>
            <a:r>
              <a:rPr lang="en-US" sz="11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b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tyre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sound level slope </a:t>
            </a:r>
            <a:r>
              <a:rPr lang="en-US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slp</a:t>
            </a:r>
            <a:r>
              <a:rPr lang="en-US" sz="11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DB,REF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1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Flussdiagramm: Prozess 34"/>
          <p:cNvSpPr/>
          <p:nvPr/>
        </p:nvSpPr>
        <p:spPr>
          <a:xfrm>
            <a:off x="467663" y="4367272"/>
            <a:ext cx="2520000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 gear and run, extract the </a:t>
            </a:r>
            <a:b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 train component </a:t>
            </a:r>
            <a:r>
              <a:rPr lang="en-US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1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PT,CRS,j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the constant speed test result</a:t>
            </a:r>
            <a:endParaRPr lang="en-US" sz="11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Flussdiagramm: Prozess 35"/>
          <p:cNvSpPr/>
          <p:nvPr/>
        </p:nvSpPr>
        <p:spPr>
          <a:xfrm>
            <a:off x="467663" y="5311318"/>
            <a:ext cx="2520000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 gear and run, adjust the </a:t>
            </a:r>
            <a:r>
              <a:rPr lang="en-US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tyre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rolling </a:t>
            </a:r>
            <a:b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sound to the vehicle speed condition </a:t>
            </a:r>
            <a:b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individual acceleration test run</a:t>
            </a:r>
          </a:p>
        </p:txBody>
      </p:sp>
      <p:sp>
        <p:nvSpPr>
          <p:cNvPr id="38" name="Flussdiagramm: Prozess 37"/>
          <p:cNvSpPr/>
          <p:nvPr/>
        </p:nvSpPr>
        <p:spPr>
          <a:xfrm>
            <a:off x="467663" y="6249224"/>
            <a:ext cx="2520000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 gear and run, extract the </a:t>
            </a:r>
            <a:b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 train component </a:t>
            </a:r>
            <a:r>
              <a:rPr lang="en-US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1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PT,ACC,j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the acceleration test result</a:t>
            </a:r>
            <a:endParaRPr lang="en-US" sz="11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2" name="Gerade Verbindung mit Pfeil 51"/>
          <p:cNvCxnSpPr>
            <a:stCxn id="32" idx="4"/>
            <a:endCxn id="43" idx="0"/>
          </p:cNvCxnSpPr>
          <p:nvPr/>
        </p:nvCxnSpPr>
        <p:spPr>
          <a:xfrm>
            <a:off x="5327663" y="5521202"/>
            <a:ext cx="0" cy="22105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/>
          <p:cNvCxnSpPr>
            <a:stCxn id="33" idx="2"/>
            <a:endCxn id="42" idx="0"/>
          </p:cNvCxnSpPr>
          <p:nvPr/>
        </p:nvCxnSpPr>
        <p:spPr>
          <a:xfrm>
            <a:off x="5327663" y="4149366"/>
            <a:ext cx="0" cy="21790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lussdiagramm: Prozess 33"/>
          <p:cNvSpPr/>
          <p:nvPr/>
        </p:nvSpPr>
        <p:spPr>
          <a:xfrm>
            <a:off x="467663" y="2485377"/>
            <a:ext cx="2520000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 pass-by sound measurements </a:t>
            </a:r>
            <a:b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Annex 3</a:t>
            </a:r>
          </a:p>
        </p:txBody>
      </p:sp>
      <p:sp>
        <p:nvSpPr>
          <p:cNvPr id="40" name="Flussdiagramm: Prozess 39"/>
          <p:cNvSpPr/>
          <p:nvPr/>
        </p:nvSpPr>
        <p:spPr>
          <a:xfrm>
            <a:off x="467663" y="3429366"/>
            <a:ext cx="2520000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 </a:t>
            </a:r>
            <a:r>
              <a:rPr lang="en-US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tyre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rolling sound measurements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combination with the tests above </a:t>
            </a:r>
            <a:b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Appendix 2 to Annex 3 </a:t>
            </a:r>
          </a:p>
        </p:txBody>
      </p:sp>
      <p:cxnSp>
        <p:nvCxnSpPr>
          <p:cNvPr id="45" name="Gerade Verbindung mit Pfeil 44"/>
          <p:cNvCxnSpPr>
            <a:stCxn id="34" idx="2"/>
            <a:endCxn id="40" idx="0"/>
          </p:cNvCxnSpPr>
          <p:nvPr/>
        </p:nvCxnSpPr>
        <p:spPr>
          <a:xfrm>
            <a:off x="1727663" y="3205377"/>
            <a:ext cx="0" cy="22398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/>
          <p:cNvCxnSpPr>
            <a:stCxn id="40" idx="2"/>
            <a:endCxn id="35" idx="0"/>
          </p:cNvCxnSpPr>
          <p:nvPr/>
        </p:nvCxnSpPr>
        <p:spPr>
          <a:xfrm>
            <a:off x="1727663" y="4149366"/>
            <a:ext cx="0" cy="21790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lussdiagramm: Prozess 62"/>
          <p:cNvSpPr/>
          <p:nvPr/>
        </p:nvSpPr>
        <p:spPr>
          <a:xfrm>
            <a:off x="4067663" y="1541508"/>
            <a:ext cx="2520000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2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Correction for temperature and test track</a:t>
            </a:r>
            <a:endParaRPr lang="en-US" sz="11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4" name="Gerade Verbindung mit Pfeil 63"/>
          <p:cNvCxnSpPr>
            <a:stCxn id="63" idx="2"/>
            <a:endCxn id="33" idx="0"/>
          </p:cNvCxnSpPr>
          <p:nvPr/>
        </p:nvCxnSpPr>
        <p:spPr>
          <a:xfrm>
            <a:off x="5327663" y="2261508"/>
            <a:ext cx="0" cy="22387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Flussdiagramm: Prozess 65"/>
          <p:cNvSpPr/>
          <p:nvPr/>
        </p:nvSpPr>
        <p:spPr>
          <a:xfrm>
            <a:off x="467663" y="1541508"/>
            <a:ext cx="2520000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1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Correction for temperature only</a:t>
            </a:r>
            <a:endParaRPr lang="en-US" sz="11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Flussdiagramm: Prozess 78"/>
          <p:cNvSpPr/>
          <p:nvPr/>
        </p:nvSpPr>
        <p:spPr>
          <a:xfrm>
            <a:off x="2267663" y="7689464"/>
            <a:ext cx="2520000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Recalculate </a:t>
            </a:r>
            <a:r>
              <a:rPr lang="en-US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1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CRS,j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1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ACC,j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power train components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normalized </a:t>
            </a:r>
            <a:r>
              <a:rPr lang="en-US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tyre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rolling sound components </a:t>
            </a:r>
            <a:endParaRPr lang="en-US" sz="11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1" name="Gerade Verbindung mit Pfeil 80"/>
          <p:cNvCxnSpPr>
            <a:stCxn id="66" idx="2"/>
            <a:endCxn id="34" idx="0"/>
          </p:cNvCxnSpPr>
          <p:nvPr/>
        </p:nvCxnSpPr>
        <p:spPr>
          <a:xfrm>
            <a:off x="1727663" y="2261508"/>
            <a:ext cx="0" cy="22386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winkelte Verbindung 58"/>
          <p:cNvCxnSpPr>
            <a:stCxn id="35" idx="3"/>
            <a:endCxn id="32" idx="2"/>
          </p:cNvCxnSpPr>
          <p:nvPr/>
        </p:nvCxnSpPr>
        <p:spPr>
          <a:xfrm>
            <a:off x="2987663" y="4727272"/>
            <a:ext cx="2231988" cy="685918"/>
          </a:xfrm>
          <a:prstGeom prst="bentConnector3">
            <a:avLst>
              <a:gd name="adj1" fmla="val 25675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Flussdiagramm: Prozess 90"/>
          <p:cNvSpPr/>
          <p:nvPr/>
        </p:nvSpPr>
        <p:spPr>
          <a:xfrm>
            <a:off x="2267663" y="8625488"/>
            <a:ext cx="2520000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Calculate </a:t>
            </a:r>
            <a:r>
              <a:rPr lang="en-US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1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urban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the corrected constant </a:t>
            </a:r>
            <a:b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speed and acceleration test results </a:t>
            </a:r>
            <a:b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according the </a:t>
            </a:r>
            <a:r>
              <a:rPr lang="en-US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procedure in Annex 3</a:t>
            </a:r>
            <a:endParaRPr lang="en-US" sz="11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2" name="Gerade Verbindung mit Pfeil 91"/>
          <p:cNvCxnSpPr>
            <a:stCxn id="79" idx="2"/>
            <a:endCxn id="91" idx="0"/>
          </p:cNvCxnSpPr>
          <p:nvPr/>
        </p:nvCxnSpPr>
        <p:spPr>
          <a:xfrm>
            <a:off x="3527663" y="8409464"/>
            <a:ext cx="0" cy="21602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Gewinkelte Verbindung 58"/>
          <p:cNvCxnSpPr>
            <a:stCxn id="43" idx="4"/>
            <a:endCxn id="88" idx="6"/>
          </p:cNvCxnSpPr>
          <p:nvPr/>
        </p:nvCxnSpPr>
        <p:spPr>
          <a:xfrm rot="5400000">
            <a:off x="3796199" y="5797760"/>
            <a:ext cx="1370940" cy="1691989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Gewinkelte Verbindung 58"/>
          <p:cNvCxnSpPr>
            <a:stCxn id="38" idx="2"/>
            <a:endCxn id="88" idx="2"/>
          </p:cNvCxnSpPr>
          <p:nvPr/>
        </p:nvCxnSpPr>
        <p:spPr>
          <a:xfrm rot="16200000" flipH="1">
            <a:off x="2393656" y="6303230"/>
            <a:ext cx="360000" cy="1691987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Flussdiagramm: Prozess 41"/>
          <p:cNvSpPr/>
          <p:nvPr/>
        </p:nvSpPr>
        <p:spPr>
          <a:xfrm>
            <a:off x="4067663" y="4367272"/>
            <a:ext cx="2520000" cy="720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Follow the procedure of CASE 1 to </a:t>
            </a:r>
            <a:b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determine the power train components</a:t>
            </a:r>
          </a:p>
        </p:txBody>
      </p:sp>
      <p:sp>
        <p:nvSpPr>
          <p:cNvPr id="43" name="Flussdiagramm: Verbindungsstelle 31"/>
          <p:cNvSpPr/>
          <p:nvPr/>
        </p:nvSpPr>
        <p:spPr>
          <a:xfrm>
            <a:off x="5219651" y="5742260"/>
            <a:ext cx="216024" cy="216024"/>
          </a:xfrm>
          <a:prstGeom prst="flowChartConnector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8" name="Gewinkelte Verbindung 58"/>
          <p:cNvCxnSpPr>
            <a:stCxn id="38" idx="3"/>
            <a:endCxn id="43" idx="2"/>
          </p:cNvCxnSpPr>
          <p:nvPr/>
        </p:nvCxnSpPr>
        <p:spPr>
          <a:xfrm flipV="1">
            <a:off x="2987663" y="5850272"/>
            <a:ext cx="2231988" cy="758952"/>
          </a:xfrm>
          <a:prstGeom prst="bentConnector3">
            <a:avLst>
              <a:gd name="adj1" fmla="val 26102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mit Pfeil 67"/>
          <p:cNvCxnSpPr>
            <a:stCxn id="42" idx="2"/>
            <a:endCxn id="32" idx="0"/>
          </p:cNvCxnSpPr>
          <p:nvPr/>
        </p:nvCxnSpPr>
        <p:spPr>
          <a:xfrm>
            <a:off x="5327663" y="5087272"/>
            <a:ext cx="0" cy="21790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Gewinkelte Verbindung 58"/>
          <p:cNvCxnSpPr>
            <a:stCxn id="29" idx="2"/>
            <a:endCxn id="63" idx="0"/>
          </p:cNvCxnSpPr>
          <p:nvPr/>
        </p:nvCxnSpPr>
        <p:spPr>
          <a:xfrm rot="16200000" flipH="1">
            <a:off x="4225157" y="439002"/>
            <a:ext cx="405012" cy="180000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winkelte Verbindung 58"/>
          <p:cNvCxnSpPr>
            <a:stCxn id="29" idx="2"/>
            <a:endCxn id="66" idx="0"/>
          </p:cNvCxnSpPr>
          <p:nvPr/>
        </p:nvCxnSpPr>
        <p:spPr>
          <a:xfrm rot="5400000">
            <a:off x="2425157" y="439002"/>
            <a:ext cx="405012" cy="180000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mit Pfeil 79"/>
          <p:cNvCxnSpPr>
            <a:stCxn id="35" idx="2"/>
            <a:endCxn id="36" idx="0"/>
          </p:cNvCxnSpPr>
          <p:nvPr/>
        </p:nvCxnSpPr>
        <p:spPr>
          <a:xfrm>
            <a:off x="1727663" y="5087272"/>
            <a:ext cx="0" cy="22404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mit Pfeil 82"/>
          <p:cNvCxnSpPr>
            <a:stCxn id="36" idx="2"/>
            <a:endCxn id="38" idx="0"/>
          </p:cNvCxnSpPr>
          <p:nvPr/>
        </p:nvCxnSpPr>
        <p:spPr>
          <a:xfrm>
            <a:off x="1727663" y="6031318"/>
            <a:ext cx="0" cy="21790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Flussdiagramm: Verbindungsstelle 31"/>
          <p:cNvSpPr/>
          <p:nvPr/>
        </p:nvSpPr>
        <p:spPr>
          <a:xfrm>
            <a:off x="3419650" y="7221212"/>
            <a:ext cx="216024" cy="216024"/>
          </a:xfrm>
          <a:prstGeom prst="flowChartConnector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4" name="Gerade Verbindung mit Pfeil 93"/>
          <p:cNvCxnSpPr>
            <a:stCxn id="88" idx="4"/>
            <a:endCxn id="79" idx="0"/>
          </p:cNvCxnSpPr>
          <p:nvPr/>
        </p:nvCxnSpPr>
        <p:spPr>
          <a:xfrm>
            <a:off x="3527662" y="7437236"/>
            <a:ext cx="1" cy="25222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3338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ussdiagramm: Prozess 1"/>
          <p:cNvSpPr/>
          <p:nvPr/>
        </p:nvSpPr>
        <p:spPr>
          <a:xfrm>
            <a:off x="404664" y="407600"/>
            <a:ext cx="6120000" cy="468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 Correction for </a:t>
            </a:r>
            <a:r>
              <a:rPr lang="en-US" sz="1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Tyre</a:t>
            </a:r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Rolling Sound Components CASE 1</a:t>
            </a:r>
          </a:p>
        </p:txBody>
      </p:sp>
      <p:sp>
        <p:nvSpPr>
          <p:cNvPr id="3" name="Flussdiagramm: Prozess 2"/>
          <p:cNvSpPr/>
          <p:nvPr/>
        </p:nvSpPr>
        <p:spPr>
          <a:xfrm>
            <a:off x="404664" y="1070086"/>
            <a:ext cx="6120000" cy="468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1:</a:t>
            </a:r>
          </a:p>
          <a:p>
            <a:pPr algn="ctr"/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Tyre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rolling sound L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TR,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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determined during a set of pass-by measurements according to Annex 3 and used to normalize the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tyre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rolling sound component of each individual measurement run to the reference air temperature 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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20 °C</a:t>
            </a:r>
          </a:p>
        </p:txBody>
      </p:sp>
      <p:sp>
        <p:nvSpPr>
          <p:cNvPr id="11" name="Flussdiagramm: Prozess 10"/>
          <p:cNvSpPr/>
          <p:nvPr/>
        </p:nvSpPr>
        <p:spPr>
          <a:xfrm>
            <a:off x="404664" y="1732572"/>
            <a:ext cx="6120000" cy="468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rolling sound of the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tyre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TR,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TR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shall be determined for a reference speed according to Appendix 3 to Annex [3].</a:t>
            </a:r>
          </a:p>
          <a:p>
            <a:pPr algn="ctr"/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reported values are the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tyre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rolling sound L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TR,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TR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the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tyre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sound level slope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slp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</a:t>
            </a:r>
            <a:endParaRPr lang="en-US" sz="9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the temperature 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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which these tests have been performed.</a:t>
            </a:r>
          </a:p>
        </p:txBody>
      </p:sp>
      <p:sp>
        <p:nvSpPr>
          <p:cNvPr id="24" name="Flussdiagramm: Prozess 23"/>
          <p:cNvSpPr/>
          <p:nvPr/>
        </p:nvSpPr>
        <p:spPr>
          <a:xfrm>
            <a:off x="404664" y="4830565"/>
            <a:ext cx="6120000" cy="468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the per gear and run reported constant speed test result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CRS,j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extract the power train component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PT,CRS,j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by calculation. </a:t>
            </a:r>
          </a:p>
          <a:p>
            <a:pPr algn="ctr"/>
            <a:endParaRPr lang="en-US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0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feld 30"/>
              <p:cNvSpPr txBox="1"/>
              <p:nvPr/>
            </p:nvSpPr>
            <p:spPr>
              <a:xfrm>
                <a:off x="1655351" y="5076006"/>
                <a:ext cx="3388107" cy="2127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𝑃𝑇</m:t>
                          </m:r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𝐶𝑅𝑆</m:t>
                          </m:r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GB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de-DE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10×</m:t>
                      </m:r>
                      <m:func>
                        <m:funcPr>
                          <m:ctrlPr>
                            <a:rPr lang="de-DE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1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de-DE" sz="12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de-DE" sz="12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de-DE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0,1×</m:t>
                                  </m:r>
                                  <m:sSub>
                                    <m:sSubPr>
                                      <m:ctrlPr>
                                        <a:rPr lang="de-DE" sz="12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𝐶𝑅𝑆</m:t>
                                      </m:r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sup>
                              </m:sSup>
                              <m:r>
                                <a:rPr lang="de-DE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de-DE" sz="12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de-DE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0,1×</m:t>
                                  </m:r>
                                  <m:sSub>
                                    <m:sSubPr>
                                      <m:ctrlPr>
                                        <a:rPr lang="de-DE" sz="12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𝑇𝑅</m:t>
                                      </m:r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𝜗</m:t>
                                      </m:r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𝑇𝐸𝑆𝑇</m:t>
                                      </m:r>
                                    </m:sub>
                                  </m:sSub>
                                </m:sup>
                              </m:sSup>
                            </m:e>
                          </m:d>
                        </m:e>
                      </m:func>
                    </m:oMath>
                  </m:oMathPara>
                </a14:m>
                <a:endParaRPr lang="en-GB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1" name="Textfeld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5351" y="5076006"/>
                <a:ext cx="3388107" cy="212751"/>
              </a:xfrm>
              <a:prstGeom prst="rect">
                <a:avLst/>
              </a:prstGeom>
              <a:blipFill>
                <a:blip r:embed="rId2"/>
                <a:stretch>
                  <a:fillRect b="-25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Flussdiagramm: Prozess 31"/>
          <p:cNvSpPr/>
          <p:nvPr/>
        </p:nvSpPr>
        <p:spPr>
          <a:xfrm>
            <a:off x="404664" y="6155537"/>
            <a:ext cx="6120000" cy="468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Adjust the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tyre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rolling sound L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TR,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TEST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the speed condition of the acceleration test</a:t>
            </a:r>
            <a:b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feld 32"/>
              <p:cNvSpPr txBox="1"/>
              <p:nvPr/>
            </p:nvSpPr>
            <p:spPr>
              <a:xfrm>
                <a:off x="529090" y="6373248"/>
                <a:ext cx="5716674" cy="21428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𝑇𝑅</m:t>
                          </m:r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𝐴𝐶𝐶</m:t>
                          </m:r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𝜗</m:t>
                          </m:r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𝑇𝐸𝑆𝑇</m:t>
                          </m:r>
                        </m:sub>
                      </m:sSub>
                      <m:r>
                        <a:rPr lang="en-GB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𝑠𝑙𝑝</m:t>
                          </m:r>
                        </m:e>
                        <m:sub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𝑅𝐸𝐹</m:t>
                          </m:r>
                        </m:sub>
                      </m:sSub>
                      <m:r>
                        <a:rPr lang="de-DE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unc>
                        <m:funcPr>
                          <m:ctrlPr>
                            <a:rPr lang="de-DE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1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de-DE" sz="12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0.5×</m:t>
                              </m:r>
                              <m:f>
                                <m:fPr>
                                  <m:type m:val="lin"/>
                                  <m:ctrlPr>
                                    <a:rPr lang="de-DE" sz="12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ctrlPr>
                                        <a:rPr lang="de-DE" sz="12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de-DE" sz="120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DE" sz="12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de-DE" sz="12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de-DE" sz="1200" i="1" smtClean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de-DE" sz="1200" b="0" i="1" smtClean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𝐵</m:t>
                                              </m:r>
                                            </m:e>
                                            <m:sup>
                                              <m:r>
                                                <a:rPr lang="de-DE" sz="1200" b="0" i="1" smtClean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  <m:r>
                                            <a:rPr lang="de-DE" sz="12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de-DE" sz="12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𝑇𝐸𝑆𝑇</m:t>
                                          </m:r>
                                        </m:sub>
                                      </m:sSub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de-DE" sz="120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DE" sz="12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de-DE" sz="12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de-DE" sz="1200" i="1" smtClean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de-DE" sz="1200" b="0" i="1" smtClean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𝑃</m:t>
                                              </m:r>
                                            </m:e>
                                            <m:sup>
                                              <m:r>
                                                <a:rPr lang="de-DE" sz="1200" b="0" i="1" smtClean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  <m:r>
                                            <a:rPr lang="de-DE" sz="12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de-DE" sz="12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𝑇𝐸𝑆𝑇</m:t>
                                          </m:r>
                                        </m:sub>
                                      </m:sSub>
                                    </m:e>
                                  </m:d>
                                </m:num>
                                <m:den>
                                  <m:sSub>
                                    <m:sSubPr>
                                      <m:ctrlPr>
                                        <a:rPr lang="de-DE" sz="12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𝑅𝐸𝐹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e>
                      </m:func>
                      <m:sSub>
                        <m:sSubPr>
                          <m:ctrlPr>
                            <a:rPr lang="en-GB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de-DE" sz="1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𝑇𝑅</m:t>
                          </m:r>
                          <m:r>
                            <a:rPr lang="de-DE" sz="1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𝜗</m:t>
                          </m:r>
                          <m:r>
                            <a:rPr lang="de-DE" sz="1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𝑇𝐸𝑆𝑇</m:t>
                          </m:r>
                        </m:sub>
                      </m:sSub>
                    </m:oMath>
                  </m:oMathPara>
                </a14:m>
                <a:endParaRPr lang="en-GB" sz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3" name="Textfeld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090" y="6373248"/>
                <a:ext cx="5716674" cy="214289"/>
              </a:xfrm>
              <a:prstGeom prst="rect">
                <a:avLst/>
              </a:prstGeom>
              <a:blipFill>
                <a:blip r:embed="rId3"/>
                <a:stretch>
                  <a:fillRect t="-130556" b="-20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Gerade Verbindung mit Pfeil 33"/>
          <p:cNvCxnSpPr>
            <a:stCxn id="24" idx="2"/>
            <a:endCxn id="35" idx="0"/>
          </p:cNvCxnSpPr>
          <p:nvPr/>
        </p:nvCxnSpPr>
        <p:spPr>
          <a:xfrm>
            <a:off x="3464664" y="5298565"/>
            <a:ext cx="0" cy="19448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ussdiagramm: Prozess 40"/>
          <p:cNvSpPr/>
          <p:nvPr/>
        </p:nvSpPr>
        <p:spPr>
          <a:xfrm>
            <a:off x="404664" y="6818023"/>
            <a:ext cx="6120000" cy="468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the per gear and run reported acceleration test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ACC,j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extract the power train component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PT,ACC,j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by calculation.</a:t>
            </a:r>
          </a:p>
          <a:p>
            <a:pPr algn="ctr"/>
            <a:endParaRPr lang="en-US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feld 42"/>
              <p:cNvSpPr txBox="1"/>
              <p:nvPr/>
            </p:nvSpPr>
            <p:spPr>
              <a:xfrm>
                <a:off x="1583792" y="7056106"/>
                <a:ext cx="3601499" cy="2153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𝑃𝑇</m:t>
                          </m:r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𝐴𝐶𝐶</m:t>
                          </m:r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GB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de-DE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10×</m:t>
                      </m:r>
                      <m:func>
                        <m:funcPr>
                          <m:ctrlPr>
                            <a:rPr lang="de-DE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1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de-DE" sz="12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de-DE" sz="12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de-DE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0,1×</m:t>
                                  </m:r>
                                  <m:sSub>
                                    <m:sSubPr>
                                      <m:ctrlPr>
                                        <a:rPr lang="de-DE" sz="12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𝐴𝐶𝐶</m:t>
                                      </m:r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sup>
                              </m:sSup>
                              <m:r>
                                <a:rPr lang="de-DE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de-DE" sz="12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de-DE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0,1×</m:t>
                                  </m:r>
                                  <m:sSub>
                                    <m:sSubPr>
                                      <m:ctrlPr>
                                        <a:rPr lang="de-DE" sz="12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𝑇𝑅</m:t>
                                      </m:r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𝐴𝐶𝐶</m:t>
                                      </m:r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𝑗</m:t>
                                      </m:r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𝜗</m:t>
                                      </m:r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𝑇𝐸𝑆𝑇</m:t>
                                      </m:r>
                                    </m:sub>
                                  </m:sSub>
                                </m:sup>
                              </m:sSup>
                            </m:e>
                          </m:d>
                        </m:e>
                      </m:func>
                    </m:oMath>
                  </m:oMathPara>
                </a14:m>
                <a:endParaRPr lang="en-GB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3" name="Textfeld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3792" y="7056106"/>
                <a:ext cx="3601499" cy="215380"/>
              </a:xfrm>
              <a:prstGeom prst="rect">
                <a:avLst/>
              </a:prstGeom>
              <a:blipFill>
                <a:blip r:embed="rId4"/>
                <a:stretch>
                  <a:fillRect l="-508" b="-2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Flussdiagramm: Prozess 43"/>
          <p:cNvSpPr/>
          <p:nvPr/>
        </p:nvSpPr>
        <p:spPr>
          <a:xfrm>
            <a:off x="404664" y="7480509"/>
            <a:ext cx="6120000" cy="468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Adjust the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tyre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rolling sound component of the acceleration test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TR,ACC,j,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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the reference temperature 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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</a:t>
            </a:r>
            <a:b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9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Flussdiagramm: Prozess 47"/>
          <p:cNvSpPr/>
          <p:nvPr/>
        </p:nvSpPr>
        <p:spPr>
          <a:xfrm>
            <a:off x="404664" y="8805480"/>
            <a:ext cx="6120000" cy="468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Proceed to calculate L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URBAN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using the temperature normalized sound pressure levels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CRS,j,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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ACC,j,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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the procedure of Annex 3</a:t>
            </a:r>
            <a:endParaRPr lang="en-US" sz="9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Flussdiagramm: Prozess 34"/>
          <p:cNvSpPr/>
          <p:nvPr/>
        </p:nvSpPr>
        <p:spPr>
          <a:xfrm>
            <a:off x="404664" y="5493051"/>
            <a:ext cx="6120000" cy="468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Calculate per gear and run the temperature adjusted constant speed test result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CRS,j,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REF</a:t>
            </a:r>
            <a:b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0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feld 35"/>
              <p:cNvSpPr txBox="1"/>
              <p:nvPr/>
            </p:nvSpPr>
            <p:spPr>
              <a:xfrm>
                <a:off x="1602580" y="5721542"/>
                <a:ext cx="3595087" cy="2153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𝐶𝑅𝑆</m:t>
                          </m:r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𝜗</m:t>
                          </m:r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𝑅𝐸𝐹</m:t>
                          </m:r>
                        </m:sub>
                      </m:sSub>
                      <m:r>
                        <a:rPr lang="en-GB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de-DE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10×</m:t>
                      </m:r>
                      <m:func>
                        <m:funcPr>
                          <m:ctrlPr>
                            <a:rPr lang="de-DE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1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de-DE" sz="12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de-DE" sz="12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de-DE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0,1×</m:t>
                                  </m:r>
                                  <m:sSub>
                                    <m:sSubPr>
                                      <m:ctrlPr>
                                        <a:rPr lang="de-DE" sz="12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𝑃𝑇</m:t>
                                      </m:r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𝐶𝑅𝑆</m:t>
                                      </m:r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sup>
                              </m:sSup>
                              <m:r>
                                <a:rPr lang="de-DE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de-DE" sz="12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de-DE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0,1×</m:t>
                                  </m:r>
                                  <m:sSub>
                                    <m:sSubPr>
                                      <m:ctrlPr>
                                        <a:rPr lang="de-DE" sz="12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𝑇𝑅</m:t>
                                      </m:r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𝜗</m:t>
                                      </m:r>
                                      <m:r>
                                        <a:rPr lang="de-DE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𝑅𝐸𝐹</m:t>
                                      </m:r>
                                    </m:sub>
                                  </m:sSub>
                                </m:sup>
                              </m:sSup>
                            </m:e>
                          </m:d>
                        </m:e>
                      </m:func>
                    </m:oMath>
                  </m:oMathPara>
                </a14:m>
                <a:endParaRPr lang="en-GB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6" name="Textfeld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2580" y="5721542"/>
                <a:ext cx="3595087" cy="215380"/>
              </a:xfrm>
              <a:prstGeom prst="rect">
                <a:avLst/>
              </a:prstGeom>
              <a:blipFill>
                <a:blip r:embed="rId5"/>
                <a:stretch>
                  <a:fillRect l="-169" b="-25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Gerade Verbindung mit Pfeil 49"/>
          <p:cNvCxnSpPr>
            <a:stCxn id="35" idx="2"/>
            <a:endCxn id="32" idx="0"/>
          </p:cNvCxnSpPr>
          <p:nvPr/>
        </p:nvCxnSpPr>
        <p:spPr>
          <a:xfrm>
            <a:off x="3464664" y="5961051"/>
            <a:ext cx="0" cy="19448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/>
          <p:cNvCxnSpPr>
            <a:endCxn id="41" idx="0"/>
          </p:cNvCxnSpPr>
          <p:nvPr/>
        </p:nvCxnSpPr>
        <p:spPr>
          <a:xfrm flipH="1">
            <a:off x="3464664" y="6637593"/>
            <a:ext cx="2" cy="18043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mit Pfeil 55"/>
          <p:cNvCxnSpPr>
            <a:stCxn id="41" idx="2"/>
            <a:endCxn id="44" idx="0"/>
          </p:cNvCxnSpPr>
          <p:nvPr/>
        </p:nvCxnSpPr>
        <p:spPr>
          <a:xfrm>
            <a:off x="3464664" y="7286023"/>
            <a:ext cx="0" cy="19448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Flussdiagramm: Prozess 59"/>
          <p:cNvSpPr/>
          <p:nvPr/>
        </p:nvSpPr>
        <p:spPr>
          <a:xfrm>
            <a:off x="404664" y="8142995"/>
            <a:ext cx="6120000" cy="468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Calculate per gear the acceleration test result L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ACC,REP,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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</a:t>
            </a:r>
          </a:p>
          <a:p>
            <a:pPr algn="ctr"/>
            <a:endParaRPr lang="en-US" sz="9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9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9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1" name="Gerade Verbindung mit Pfeil 60"/>
          <p:cNvCxnSpPr>
            <a:stCxn id="44" idx="2"/>
            <a:endCxn id="60" idx="0"/>
          </p:cNvCxnSpPr>
          <p:nvPr/>
        </p:nvCxnSpPr>
        <p:spPr>
          <a:xfrm>
            <a:off x="3464664" y="7948509"/>
            <a:ext cx="0" cy="19448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feld 62"/>
              <p:cNvSpPr txBox="1"/>
              <p:nvPr/>
            </p:nvSpPr>
            <p:spPr>
              <a:xfrm>
                <a:off x="1495243" y="8363683"/>
                <a:ext cx="3784369" cy="2127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𝐴𝐶𝐶</m:t>
                          </m:r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𝜗</m:t>
                          </m:r>
                          <m:r>
                            <a:rPr lang="de-DE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𝑅𝐸𝐹</m:t>
                          </m:r>
                        </m:sub>
                      </m:sSub>
                      <m:r>
                        <a:rPr lang="en-GB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de-DE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10×</m:t>
                      </m:r>
                      <m:func>
                        <m:funcPr>
                          <m:ctrlPr>
                            <a:rPr lang="de-DE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1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de-DE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de-DE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de-DE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0,1×</m:t>
                                  </m:r>
                                  <m:sSub>
                                    <m:sSubPr>
                                      <m:ctrlP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𝑃𝑇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𝐴𝐶𝐶</m:t>
                                      </m:r>
                                    </m:sub>
                                  </m:sSub>
                                </m:sup>
                              </m:sSup>
                              <m:r>
                                <a:rPr lang="de-DE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de-DE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de-DE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0,1×</m:t>
                                  </m:r>
                                  <m:sSub>
                                    <m:sSubPr>
                                      <m:ctrlP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𝑇𝑅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𝐴𝐶𝐶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𝑗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𝜗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𝑅𝐸𝐹</m:t>
                                      </m:r>
                                    </m:sub>
                                  </m:sSub>
                                </m:sup>
                              </m:sSup>
                            </m:e>
                          </m:d>
                        </m:e>
                      </m:func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63" name="Textfeld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5243" y="8363683"/>
                <a:ext cx="3784369" cy="212751"/>
              </a:xfrm>
              <a:prstGeom prst="rect">
                <a:avLst/>
              </a:prstGeom>
              <a:blipFill>
                <a:blip r:embed="rId6"/>
                <a:stretch>
                  <a:fillRect l="-322" b="-25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Gerade Verbindung mit Pfeil 64"/>
          <p:cNvCxnSpPr>
            <a:stCxn id="60" idx="2"/>
            <a:endCxn id="48" idx="0"/>
          </p:cNvCxnSpPr>
          <p:nvPr/>
        </p:nvCxnSpPr>
        <p:spPr>
          <a:xfrm>
            <a:off x="3464664" y="8610995"/>
            <a:ext cx="0" cy="194485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Flussdiagramm: Prozess 82"/>
          <p:cNvSpPr/>
          <p:nvPr/>
        </p:nvSpPr>
        <p:spPr>
          <a:xfrm>
            <a:off x="404664" y="2395058"/>
            <a:ext cx="6120000" cy="468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each individual pass-by measurement run j under constant speed the following values per gear are available:</a:t>
            </a:r>
            <a:b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reported sound levels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CRS,j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vehicle speed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CRS,PP’,j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the air temperature 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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CRS,j</a:t>
            </a:r>
            <a:endParaRPr lang="en-US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5" name="Gerade Verbindung mit Pfeil 84"/>
          <p:cNvCxnSpPr>
            <a:stCxn id="57" idx="2"/>
            <a:endCxn id="24" idx="0"/>
          </p:cNvCxnSpPr>
          <p:nvPr/>
        </p:nvCxnSpPr>
        <p:spPr>
          <a:xfrm>
            <a:off x="3464664" y="4636079"/>
            <a:ext cx="0" cy="19448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38"/>
          <p:cNvCxnSpPr>
            <a:stCxn id="2" idx="2"/>
            <a:endCxn id="3" idx="0"/>
          </p:cNvCxnSpPr>
          <p:nvPr/>
        </p:nvCxnSpPr>
        <p:spPr>
          <a:xfrm>
            <a:off x="3464664" y="875600"/>
            <a:ext cx="0" cy="19448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>
            <a:stCxn id="3" idx="2"/>
            <a:endCxn id="11" idx="0"/>
          </p:cNvCxnSpPr>
          <p:nvPr/>
        </p:nvCxnSpPr>
        <p:spPr>
          <a:xfrm>
            <a:off x="3464664" y="1538086"/>
            <a:ext cx="0" cy="19448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/>
          <p:cNvCxnSpPr>
            <a:stCxn id="11" idx="2"/>
            <a:endCxn id="83" idx="0"/>
          </p:cNvCxnSpPr>
          <p:nvPr/>
        </p:nvCxnSpPr>
        <p:spPr>
          <a:xfrm>
            <a:off x="3464664" y="2200572"/>
            <a:ext cx="0" cy="19448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lussdiagramm: Prozess 50"/>
          <p:cNvSpPr/>
          <p:nvPr/>
        </p:nvSpPr>
        <p:spPr>
          <a:xfrm>
            <a:off x="404664" y="3057544"/>
            <a:ext cx="6120000" cy="468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each individual pass-by measurement under acceleration the following values per gear are available:</a:t>
            </a:r>
            <a:b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reported sound levels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ACC,j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vehicle speeds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ACC,PP’,j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ACC,BB’,j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the air temperature 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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ACC,j</a:t>
            </a:r>
            <a:endParaRPr lang="en-US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2" name="Gerade Verbindung mit Pfeil 51"/>
          <p:cNvCxnSpPr>
            <a:stCxn id="83" idx="2"/>
            <a:endCxn id="51" idx="0"/>
          </p:cNvCxnSpPr>
          <p:nvPr/>
        </p:nvCxnSpPr>
        <p:spPr>
          <a:xfrm>
            <a:off x="3464664" y="2863058"/>
            <a:ext cx="0" cy="19448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Flussdiagramm: Prozess 56"/>
          <p:cNvSpPr/>
          <p:nvPr/>
        </p:nvSpPr>
        <p:spPr>
          <a:xfrm>
            <a:off x="404664" y="3720030"/>
            <a:ext cx="6120000" cy="916049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the temperature 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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tyre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rolling sound reference differs by more than 3 °C from the reported temperature of an individual run, adjust at first the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tyre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rolling sound to the applicable temperature 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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CRS,j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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ACC,j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individual run. For simplicity these temperatures are named </a:t>
            </a:r>
            <a:r>
              <a:rPr lang="en-US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</a:t>
            </a:r>
            <a:r>
              <a:rPr lang="en-US" sz="10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TEST</a:t>
            </a:r>
            <a:r>
              <a:rPr lang="en-US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all further formula below.</a:t>
            </a:r>
          </a:p>
          <a:p>
            <a:pPr algn="ctr"/>
            <a:endParaRPr lang="en-US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0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0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feld 61"/>
              <p:cNvSpPr txBox="1"/>
              <p:nvPr/>
            </p:nvSpPr>
            <p:spPr>
              <a:xfrm>
                <a:off x="1860631" y="4261222"/>
                <a:ext cx="3120919" cy="3867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de-DE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𝑇𝑅</m:t>
                        </m:r>
                        <m:r>
                          <a:rPr lang="de-DE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DE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𝜗</m:t>
                        </m:r>
                        <m:r>
                          <a:rPr lang="de-DE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𝑇𝐸𝑆𝑇</m:t>
                        </m:r>
                      </m:sub>
                    </m:sSub>
                    <m:r>
                      <a:rPr lang="de-DE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=3.4 </m:t>
                    </m:r>
                    <m:r>
                      <a:rPr lang="de-DE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unc>
                      <m:funcPr>
                        <m:ctrlPr>
                          <a:rPr lang="de-DE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DE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d>
                          <m:dPr>
                            <m:ctrlPr>
                              <a:rPr lang="de-DE" sz="12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de-DE" sz="12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de-DE" sz="12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𝜗</m:t>
                                    </m:r>
                                  </m:e>
                                  <m:sub>
                                    <m:r>
                                      <a:rPr lang="de-DE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𝑇𝑅</m:t>
                                    </m:r>
                                  </m:sub>
                                </m:sSub>
                                <m:r>
                                  <a:rPr lang="de-DE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+3.0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de-DE" sz="12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𝜗</m:t>
                                    </m:r>
                                  </m:e>
                                  <m:sub>
                                    <m:r>
                                      <a:rPr lang="de-DE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𝑇𝐸𝑆𝑇</m:t>
                                    </m:r>
                                  </m:sub>
                                </m:sSub>
                                <m:r>
                                  <a:rPr lang="de-DE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+3.0</m:t>
                                </m:r>
                              </m:den>
                            </m:f>
                          </m:e>
                        </m:d>
                        <m:r>
                          <a:rPr lang="de-DE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de-DE" sz="12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de-DE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𝑇𝑅</m:t>
                            </m:r>
                            <m:r>
                              <a:rPr lang="de-DE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𝜗</m:t>
                            </m:r>
                            <m:r>
                              <a:rPr lang="de-DE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𝑇𝑅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GB" sz="12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62" name="Textfeld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0631" y="4261222"/>
                <a:ext cx="3120919" cy="38677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feld 63"/>
              <p:cNvSpPr txBox="1"/>
              <p:nvPr/>
            </p:nvSpPr>
            <p:spPr>
              <a:xfrm>
                <a:off x="1287269" y="7712966"/>
                <a:ext cx="4348306" cy="2021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𝑇𝑅</m:t>
                          </m:r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𝐴𝐶𝐶</m:t>
                          </m:r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𝜗</m:t>
                          </m:r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𝑅𝐸𝐹</m:t>
                          </m:r>
                        </m:sub>
                      </m:sSub>
                      <m:r>
                        <a:rPr lang="en-GB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de-DE" sz="1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𝑇𝑅</m:t>
                          </m:r>
                          <m:r>
                            <a:rPr lang="de-DE" sz="1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de-DE" sz="1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𝐴𝐶𝐶</m:t>
                          </m:r>
                          <m:r>
                            <a:rPr lang="de-DE" sz="1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de-DE" sz="1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𝜗</m:t>
                          </m:r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𝑇𝐸𝑆𝑇</m:t>
                          </m:r>
                        </m:sub>
                      </m:sSub>
                      <m:r>
                        <a:rPr lang="de-DE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+3.4×</m:t>
                      </m:r>
                      <m:func>
                        <m:funcPr>
                          <m:ctrlPr>
                            <a:rPr lang="de-DE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1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de-DE" sz="12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e-DE" sz="12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𝜗</m:t>
                                  </m:r>
                                </m:e>
                                <m:sub>
                                  <m:r>
                                    <a:rPr lang="de-DE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𝑇𝐸𝑆𝑇</m:t>
                                  </m:r>
                                </m:sub>
                              </m:sSub>
                              <m:r>
                                <a:rPr lang="de-DE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+3.0</m:t>
                              </m:r>
                            </m:e>
                          </m:d>
                          <m:r>
                            <a:rPr lang="de-DE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−4.63</m:t>
                          </m:r>
                        </m:e>
                      </m:func>
                    </m:oMath>
                  </m:oMathPara>
                </a14:m>
                <a:endParaRPr lang="en-GB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4" name="Textfeld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7269" y="7712966"/>
                <a:ext cx="4348306" cy="202171"/>
              </a:xfrm>
              <a:prstGeom prst="rect">
                <a:avLst/>
              </a:prstGeom>
              <a:blipFill>
                <a:blip r:embed="rId8"/>
                <a:stretch>
                  <a:fillRect b="-272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Gerade Verbindung mit Pfeil 45"/>
          <p:cNvCxnSpPr>
            <a:stCxn id="51" idx="2"/>
            <a:endCxn id="57" idx="0"/>
          </p:cNvCxnSpPr>
          <p:nvPr/>
        </p:nvCxnSpPr>
        <p:spPr>
          <a:xfrm>
            <a:off x="3464664" y="3525544"/>
            <a:ext cx="0" cy="19448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6013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ussdiagramm: Prozess 1"/>
          <p:cNvSpPr/>
          <p:nvPr/>
        </p:nvSpPr>
        <p:spPr>
          <a:xfrm>
            <a:off x="404664" y="416496"/>
            <a:ext cx="6120000" cy="468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 Correction for </a:t>
            </a:r>
            <a:r>
              <a:rPr lang="en-US" sz="1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Tyre</a:t>
            </a:r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Rolling Sound Components CASE 2</a:t>
            </a:r>
          </a:p>
        </p:txBody>
      </p:sp>
      <p:sp>
        <p:nvSpPr>
          <p:cNvPr id="4" name="Flussdiagramm: Prozess 3"/>
          <p:cNvSpPr/>
          <p:nvPr/>
        </p:nvSpPr>
        <p:spPr>
          <a:xfrm>
            <a:off x="404664" y="1134413"/>
            <a:ext cx="6120000" cy="468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2:</a:t>
            </a:r>
          </a:p>
          <a:p>
            <a:pPr algn="ctr"/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Tyre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rolling sound has already been determined independently from the type approval and the air temperature normalized parameters </a:t>
            </a:r>
            <a:r>
              <a:rPr lang="en-US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900" b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TR,DB,</a:t>
            </a:r>
            <a:r>
              <a:rPr lang="en-US" sz="900" b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REF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reference speed </a:t>
            </a:r>
            <a:r>
              <a:rPr lang="en-US" sz="9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900" b="1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TR,DB,REF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the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tyre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sound level slope </a:t>
            </a:r>
            <a:r>
              <a:rPr lang="en-US" sz="9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slp</a:t>
            </a:r>
            <a:r>
              <a:rPr lang="en-US" sz="900" b="1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DB,REF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available</a:t>
            </a:r>
            <a:endParaRPr lang="en-US" sz="900" b="1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Gerade Verbindung mit Pfeil 19"/>
          <p:cNvCxnSpPr>
            <a:stCxn id="4" idx="2"/>
            <a:endCxn id="21" idx="0"/>
          </p:cNvCxnSpPr>
          <p:nvPr/>
        </p:nvCxnSpPr>
        <p:spPr>
          <a:xfrm>
            <a:off x="3464664" y="1602413"/>
            <a:ext cx="0" cy="24991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lussdiagramm: Prozess 20"/>
          <p:cNvSpPr/>
          <p:nvPr/>
        </p:nvSpPr>
        <p:spPr>
          <a:xfrm>
            <a:off x="404664" y="1852330"/>
            <a:ext cx="6120000" cy="468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Adjust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tyre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rolling sound to </a:t>
            </a:r>
            <a:r>
              <a:rPr lang="en-US" sz="9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900" b="1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(if needed)</a:t>
            </a:r>
            <a:b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9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Flussdiagramm: Prozess 47"/>
          <p:cNvSpPr/>
          <p:nvPr/>
        </p:nvSpPr>
        <p:spPr>
          <a:xfrm>
            <a:off x="404664" y="5441914"/>
            <a:ext cx="6120000" cy="468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Proceed to calculate L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URBAN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using the air temperature and test track adjusted</a:t>
            </a:r>
            <a:b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sound pressure levels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CRS,j,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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ACC,j,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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according to the procedure of Annex 3</a:t>
            </a:r>
            <a:endParaRPr lang="en-US" sz="9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Flussdiagramm: Prozess 34"/>
          <p:cNvSpPr/>
          <p:nvPr/>
        </p:nvSpPr>
        <p:spPr>
          <a:xfrm>
            <a:off x="404664" y="3288164"/>
            <a:ext cx="6120000" cy="468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Calculate per gear the temperature and test track adjusted constant speed test result L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CRS,REP,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REF</a:t>
            </a:r>
            <a:b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0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feld 35"/>
              <p:cNvSpPr txBox="1"/>
              <p:nvPr/>
            </p:nvSpPr>
            <p:spPr>
              <a:xfrm>
                <a:off x="1561790" y="3484763"/>
                <a:ext cx="3731598" cy="2127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𝐶𝑅𝑆</m:t>
                          </m:r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𝜗</m:t>
                          </m:r>
                          <m:r>
                            <a:rPr lang="de-DE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𝑅𝐸𝐹</m:t>
                          </m:r>
                        </m:sub>
                      </m:sSub>
                      <m:r>
                        <a:rPr lang="en-GB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de-DE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10×</m:t>
                      </m:r>
                      <m:func>
                        <m:funcPr>
                          <m:ctrlPr>
                            <a:rPr lang="de-DE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1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de-DE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de-DE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de-DE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0,1×</m:t>
                                  </m:r>
                                  <m:sSub>
                                    <m:sSubPr>
                                      <m:ctrlP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𝑃𝑇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𝐶𝑅𝑆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sup>
                              </m:sSup>
                              <m:r>
                                <a:rPr lang="de-DE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de-DE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de-DE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0,1×</m:t>
                                  </m:r>
                                  <m:sSub>
                                    <m:sSubPr>
                                      <m:ctrlP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𝑇𝑅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𝐷𝐵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𝜗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𝑅𝐸𝐹</m:t>
                                      </m:r>
                                    </m:sub>
                                  </m:sSub>
                                </m:sup>
                              </m:sSup>
                            </m:e>
                          </m:d>
                        </m:e>
                      </m:func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36" name="Textfeld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1790" y="3484763"/>
                <a:ext cx="3731598" cy="212751"/>
              </a:xfrm>
              <a:prstGeom prst="rect">
                <a:avLst/>
              </a:prstGeom>
              <a:blipFill>
                <a:blip r:embed="rId2"/>
                <a:stretch>
                  <a:fillRect l="-327" b="-25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Gerade Verbindung mit Pfeil 64"/>
          <p:cNvCxnSpPr>
            <a:stCxn id="42" idx="2"/>
            <a:endCxn id="48" idx="0"/>
          </p:cNvCxnSpPr>
          <p:nvPr/>
        </p:nvCxnSpPr>
        <p:spPr>
          <a:xfrm>
            <a:off x="3464664" y="5191998"/>
            <a:ext cx="0" cy="24991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mit Pfeil 84"/>
          <p:cNvCxnSpPr>
            <a:stCxn id="30" idx="2"/>
            <a:endCxn id="35" idx="0"/>
          </p:cNvCxnSpPr>
          <p:nvPr/>
        </p:nvCxnSpPr>
        <p:spPr>
          <a:xfrm>
            <a:off x="3464664" y="3038247"/>
            <a:ext cx="0" cy="24991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hteck 4"/>
              <p:cNvSpPr/>
              <p:nvPr/>
            </p:nvSpPr>
            <p:spPr>
              <a:xfrm>
                <a:off x="909647" y="2022114"/>
                <a:ext cx="4891453" cy="2810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5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05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1050" i="1">
                              <a:latin typeface="Cambria Math" panose="02040503050406030204" pitchFamily="18" charset="0"/>
                            </a:rPr>
                            <m:t>𝑇𝑅</m:t>
                          </m:r>
                          <m:r>
                            <a:rPr lang="en-GB" sz="105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050" i="1">
                              <a:latin typeface="Cambria Math" panose="02040503050406030204" pitchFamily="18" charset="0"/>
                            </a:rPr>
                            <m:t>𝐷𝐵</m:t>
                          </m:r>
                          <m:r>
                            <a:rPr lang="en-GB" sz="105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050" i="1">
                              <a:latin typeface="Cambria Math" panose="02040503050406030204" pitchFamily="18" charset="0"/>
                            </a:rPr>
                            <m:t>𝜗</m:t>
                          </m:r>
                          <m:r>
                            <a:rPr lang="en-GB" sz="1050" i="1">
                              <a:latin typeface="Cambria Math" panose="02040503050406030204" pitchFamily="18" charset="0"/>
                            </a:rPr>
                            <m:t>𝑅𝐸𝐹</m:t>
                          </m:r>
                        </m:sub>
                      </m:sSub>
                      <m:r>
                        <a:rPr lang="en-GB" sz="1050" i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GB" sz="10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050" i="1">
                              <a:latin typeface="Cambria Math" panose="02040503050406030204" pitchFamily="18" charset="0"/>
                            </a:rPr>
                            <m:t>𝑠𝑙𝑝</m:t>
                          </m:r>
                        </m:e>
                        <m:sub>
                          <m:r>
                            <a:rPr lang="de-DE" sz="1050" b="0" i="1" smtClean="0">
                              <a:latin typeface="Cambria Math" panose="02040503050406030204" pitchFamily="18" charset="0"/>
                            </a:rPr>
                            <m:t>𝐷𝐵</m:t>
                          </m:r>
                          <m:r>
                            <a:rPr lang="de-DE" sz="105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050" i="1">
                              <a:latin typeface="Cambria Math" panose="02040503050406030204" pitchFamily="18" charset="0"/>
                            </a:rPr>
                            <m:t>𝑇𝑅</m:t>
                          </m:r>
                        </m:sub>
                      </m:sSub>
                      <m:r>
                        <a:rPr lang="en-GB" sz="1050" i="0">
                          <a:latin typeface="Cambria Math" panose="02040503050406030204" pitchFamily="18" charset="0"/>
                        </a:rPr>
                        <m:t>×</m:t>
                      </m:r>
                      <m:func>
                        <m:funcPr>
                          <m:ctrlPr>
                            <a:rPr lang="en-GB" sz="105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1050" i="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en-GB" sz="105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GB" sz="105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sz="105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050" i="1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GB" sz="1050" i="1">
                                          <a:latin typeface="Cambria Math" panose="02040503050406030204" pitchFamily="18" charset="0"/>
                                        </a:rPr>
                                        <m:t>𝑡𝑒𝑠𝑡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105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050" i="1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GB" sz="1050" i="1">
                                          <a:latin typeface="Cambria Math" panose="02040503050406030204" pitchFamily="18" charset="0"/>
                                        </a:rPr>
                                        <m:t>𝑇𝑅</m:t>
                                      </m:r>
                                      <m:r>
                                        <a:rPr lang="en-GB" sz="1050" i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GB" sz="1050" i="1">
                                          <a:latin typeface="Cambria Math" panose="02040503050406030204" pitchFamily="18" charset="0"/>
                                        </a:rPr>
                                        <m:t>𝐷𝐵</m:t>
                                      </m:r>
                                      <m:r>
                                        <a:rPr lang="de-DE" sz="1050" b="0" i="1" smtClean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GB" sz="1050" i="1">
                                          <a:latin typeface="Cambria Math" panose="02040503050406030204" pitchFamily="18" charset="0"/>
                                        </a:rPr>
                                        <m:t>𝑅𝐸𝐹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en-GB" sz="1050" i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10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05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d>
                                <m:dPr>
                                  <m:begChr m:val=""/>
                                  <m:ctrlPr>
                                    <a:rPr lang="en-GB" sz="105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050" i="1">
                                      <a:latin typeface="Cambria Math" panose="02040503050406030204" pitchFamily="18" charset="0"/>
                                    </a:rPr>
                                    <m:t>𝑇𝑅</m:t>
                                  </m:r>
                                  <m:r>
                                    <a:rPr lang="en-GB" sz="1050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sz="1050" i="1">
                                      <a:latin typeface="Cambria Math" panose="02040503050406030204" pitchFamily="18" charset="0"/>
                                    </a:rPr>
                                    <m:t>𝐷𝐵</m:t>
                                  </m:r>
                                  <m:r>
                                    <a:rPr lang="en-GB" sz="1050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sz="1050" i="1">
                                      <a:latin typeface="Cambria Math" panose="02040503050406030204" pitchFamily="18" charset="0"/>
                                    </a:rPr>
                                    <m:t>𝜗</m:t>
                                  </m:r>
                                  <m:r>
                                    <a:rPr lang="en-GB" sz="1050" i="1">
                                      <a:latin typeface="Cambria Math" panose="02040503050406030204" pitchFamily="18" charset="0"/>
                                    </a:rPr>
                                    <m:t>𝑅𝐸𝐹</m:t>
                                  </m:r>
                                  <m:r>
                                    <a:rPr lang="en-GB" sz="1050" i="0">
                                      <a:latin typeface="Cambria Math" panose="02040503050406030204" pitchFamily="18" charset="0"/>
                                    </a:rPr>
                                    <m:t> (</m:t>
                                  </m:r>
                                  <m:r>
                                    <a:rPr lang="en-GB" sz="1050" i="1">
                                      <a:latin typeface="Cambria Math" panose="02040503050406030204" pitchFamily="18" charset="0"/>
                                    </a:rPr>
                                    <m:t>𝑣𝑇𝑅</m:t>
                                  </m:r>
                                  <m:r>
                                    <a:rPr lang="en-GB" sz="1050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sz="1050" i="1">
                                      <a:latin typeface="Cambria Math" panose="02040503050406030204" pitchFamily="18" charset="0"/>
                                    </a:rPr>
                                    <m:t>𝐷𝐵</m:t>
                                  </m:r>
                                  <m:r>
                                    <a:rPr lang="en-GB" sz="1050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sz="1050" i="1">
                                      <a:latin typeface="Cambria Math" panose="02040503050406030204" pitchFamily="18" charset="0"/>
                                    </a:rPr>
                                    <m:t>𝑅𝐸𝐹</m:t>
                                  </m:r>
                                </m:e>
                              </m:d>
                            </m:sub>
                          </m:sSub>
                        </m:e>
                      </m:func>
                    </m:oMath>
                  </m:oMathPara>
                </a14:m>
                <a:endParaRPr lang="en-GB" sz="1050" dirty="0"/>
              </a:p>
            </p:txBody>
          </p:sp>
        </mc:Choice>
        <mc:Fallback xmlns="">
          <p:sp>
            <p:nvSpPr>
              <p:cNvPr id="5" name="Rechteck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647" y="2022114"/>
                <a:ext cx="4891453" cy="281039"/>
              </a:xfrm>
              <a:prstGeom prst="rect">
                <a:avLst/>
              </a:prstGeom>
              <a:blipFill>
                <a:blip r:embed="rId3"/>
                <a:stretch>
                  <a:fillRect t="-80435" b="-1260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Flussdiagramm: Prozess 29"/>
          <p:cNvSpPr/>
          <p:nvPr/>
        </p:nvSpPr>
        <p:spPr>
          <a:xfrm>
            <a:off x="404664" y="2570247"/>
            <a:ext cx="6120000" cy="468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each gear and run, determine the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tyre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rolling sound for the vehicle according to </a:t>
            </a:r>
            <a:r>
              <a:rPr lang="en-US" sz="9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1</a:t>
            </a:r>
            <a:b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extract the power train relevant components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PT,CRS,j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PT,ACC,j</a:t>
            </a:r>
            <a:endParaRPr lang="en-US" sz="900" b="1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Gerade Verbindung mit Pfeil 36"/>
          <p:cNvCxnSpPr>
            <a:stCxn id="21" idx="2"/>
            <a:endCxn id="30" idx="0"/>
          </p:cNvCxnSpPr>
          <p:nvPr/>
        </p:nvCxnSpPr>
        <p:spPr>
          <a:xfrm>
            <a:off x="3464664" y="2320330"/>
            <a:ext cx="0" cy="24991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lussdiagramm: Prozess 37"/>
          <p:cNvSpPr/>
          <p:nvPr/>
        </p:nvSpPr>
        <p:spPr>
          <a:xfrm>
            <a:off x="404664" y="4006081"/>
            <a:ext cx="6120000" cy="468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each gear and run, adjust the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tyre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rolling sound L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TR,DB,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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the speed condition of the acceleration test.</a:t>
            </a:r>
            <a:b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9" name="Gerade Verbindung mit Pfeil 38"/>
          <p:cNvCxnSpPr>
            <a:stCxn id="35" idx="2"/>
            <a:endCxn id="38" idx="0"/>
          </p:cNvCxnSpPr>
          <p:nvPr/>
        </p:nvCxnSpPr>
        <p:spPr>
          <a:xfrm>
            <a:off x="3464664" y="3756164"/>
            <a:ext cx="0" cy="24991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/>
              <p:cNvSpPr txBox="1"/>
              <p:nvPr/>
            </p:nvSpPr>
            <p:spPr>
              <a:xfrm>
                <a:off x="648820" y="4164745"/>
                <a:ext cx="5639236" cy="3066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𝑇𝑅</m:t>
                          </m:r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𝐴𝐶𝐶</m:t>
                          </m:r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𝜗</m:t>
                          </m:r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𝑅𝐸𝐹</m:t>
                          </m:r>
                        </m:sub>
                      </m:sSub>
                      <m:r>
                        <a:rPr lang="en-GB" sz="12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de-DE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200" i="1">
                                  <a:latin typeface="Cambria Math" panose="02040503050406030204" pitchFamily="18" charset="0"/>
                                </a:rPr>
                                <m:t>𝑇𝑅</m:t>
                              </m:r>
                              <m:r>
                                <a:rPr lang="en-GB" sz="12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sz="1200" i="1">
                                  <a:latin typeface="Cambria Math" panose="02040503050406030204" pitchFamily="18" charset="0"/>
                                </a:rPr>
                                <m:t>𝐷𝐵</m:t>
                              </m:r>
                              <m:r>
                                <a:rPr lang="en-GB" sz="12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sz="1200" i="1">
                                  <a:latin typeface="Cambria Math" panose="02040503050406030204" pitchFamily="18" charset="0"/>
                                </a:rPr>
                                <m:t>𝜗</m:t>
                              </m:r>
                              <m:r>
                                <a:rPr lang="de-DE" sz="1200" b="0" i="1" smtClean="0">
                                  <a:latin typeface="Cambria Math" panose="02040503050406030204" pitchFamily="18" charset="0"/>
                                </a:rPr>
                                <m:t>𝑅𝐸𝐹</m:t>
                              </m:r>
                            </m:sub>
                          </m:sSub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𝑠𝑙𝑝</m:t>
                          </m:r>
                        </m:e>
                        <m:sub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𝐷𝐵</m:t>
                          </m:r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𝑅𝐸𝐹</m:t>
                          </m:r>
                        </m:sub>
                      </m:sSub>
                      <m:r>
                        <a:rPr lang="en-GB" sz="1200" i="1">
                          <a:latin typeface="Cambria Math" panose="02040503050406030204" pitchFamily="18" charset="0"/>
                        </a:rPr>
                        <m:t>×</m:t>
                      </m:r>
                      <m:func>
                        <m:funcPr>
                          <m:ctrlPr>
                            <a:rPr lang="de-DE" sz="12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𝑙𝑜𝑔</m:t>
                          </m:r>
                        </m:fName>
                        <m:e>
                          <m:d>
                            <m:dPr>
                              <m:ctrlPr>
                                <a:rPr lang="de-DE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200" i="1">
                                  <a:latin typeface="Cambria Math" panose="02040503050406030204" pitchFamily="18" charset="0"/>
                                </a:rPr>
                                <m:t>0.5×</m:t>
                              </m:r>
                              <m:f>
                                <m:fPr>
                                  <m:type m:val="lin"/>
                                  <m:ctrlPr>
                                    <a:rPr lang="de-DE" sz="1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ctrlPr>
                                        <a:rPr lang="de-DE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de-DE" sz="12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i="1"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en-GB" sz="1200" i="1"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de-DE" sz="12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GB" sz="1200" i="1">
                                                  <a:latin typeface="Cambria Math" panose="02040503050406030204" pitchFamily="18" charset="0"/>
                                                </a:rPr>
                                                <m:t>𝐵</m:t>
                                              </m:r>
                                            </m:e>
                                            <m:sup>
                                              <m:r>
                                                <a:rPr lang="en-GB" sz="1200" i="1">
                                                  <a:latin typeface="Cambria Math" panose="02040503050406030204" pitchFamily="18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  <m:r>
                                            <a:rPr lang="en-GB" sz="1200" i="1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GB" sz="1200" i="1">
                                              <a:latin typeface="Cambria Math" panose="02040503050406030204" pitchFamily="18" charset="0"/>
                                            </a:rPr>
                                            <m:t>𝑇𝐸𝑆𝑇</m:t>
                                          </m:r>
                                        </m:sub>
                                      </m:sSub>
                                      <m: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de-DE" sz="12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i="1"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en-GB" sz="1200" i="1">
                                              <a:latin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de-DE" sz="12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GB" sz="1200" i="1">
                                                  <a:latin typeface="Cambria Math" panose="02040503050406030204" pitchFamily="18" charset="0"/>
                                                </a:rPr>
                                                <m:t>𝑃</m:t>
                                              </m:r>
                                            </m:e>
                                            <m:sup>
                                              <m:r>
                                                <a:rPr lang="en-GB" sz="1200" i="1">
                                                  <a:latin typeface="Cambria Math" panose="02040503050406030204" pitchFamily="18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  <m:r>
                                            <a:rPr lang="en-GB" sz="1200" i="1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GB" sz="1200" i="1">
                                              <a:latin typeface="Cambria Math" panose="02040503050406030204" pitchFamily="18" charset="0"/>
                                            </a:rPr>
                                            <m:t>𝑇𝐸𝑆𝑇</m:t>
                                          </m:r>
                                        </m:sub>
                                      </m:sSub>
                                    </m:e>
                                  </m:d>
                                </m:num>
                                <m:den>
                                  <m:sSub>
                                    <m:sSubPr>
                                      <m:ctrlPr>
                                        <a:rPr lang="de-DE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  <m:t>𝑡𝑒𝑠𝑡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 sz="12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" name="Textfeld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820" y="4164745"/>
                <a:ext cx="5639236" cy="306622"/>
              </a:xfrm>
              <a:prstGeom prst="rect">
                <a:avLst/>
              </a:prstGeom>
              <a:blipFill>
                <a:blip r:embed="rId4"/>
                <a:stretch>
                  <a:fillRect t="-80000" b="-13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Flussdiagramm: Prozess 41"/>
          <p:cNvSpPr/>
          <p:nvPr/>
        </p:nvSpPr>
        <p:spPr>
          <a:xfrm>
            <a:off x="404664" y="4723998"/>
            <a:ext cx="6120000" cy="468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Calculate per gear the temperature and test track adjusted acceleration test result L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ACC,REP,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REF</a:t>
            </a:r>
            <a:b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0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5" name="Gerade Verbindung mit Pfeil 44"/>
          <p:cNvCxnSpPr>
            <a:stCxn id="38" idx="2"/>
            <a:endCxn id="42" idx="0"/>
          </p:cNvCxnSpPr>
          <p:nvPr/>
        </p:nvCxnSpPr>
        <p:spPr>
          <a:xfrm>
            <a:off x="3464664" y="4474081"/>
            <a:ext cx="0" cy="24991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feld 45"/>
              <p:cNvSpPr txBox="1"/>
              <p:nvPr/>
            </p:nvSpPr>
            <p:spPr>
              <a:xfrm>
                <a:off x="1600647" y="4935004"/>
                <a:ext cx="3848489" cy="2127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𝐴𝐶𝐶</m:t>
                          </m:r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𝜗</m:t>
                          </m:r>
                          <m:r>
                            <a:rPr lang="de-DE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𝑅𝐸𝐹</m:t>
                          </m:r>
                        </m:sub>
                      </m:sSub>
                      <m:r>
                        <a:rPr lang="en-GB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de-DE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10×</m:t>
                      </m:r>
                      <m:func>
                        <m:funcPr>
                          <m:ctrlPr>
                            <a:rPr lang="de-DE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1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de-DE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de-DE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de-DE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0,1×</m:t>
                                  </m:r>
                                  <m:sSub>
                                    <m:sSubPr>
                                      <m:ctrlP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𝑃𝑇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𝐴𝐶𝐶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sup>
                              </m:sSup>
                              <m:r>
                                <a:rPr lang="de-DE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de-DE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de-DE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0,1×</m:t>
                                  </m:r>
                                  <m:sSub>
                                    <m:sSubPr>
                                      <m:ctrlP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𝑇𝑅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𝐴𝐶𝐶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𝑗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𝜗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𝑅𝐸𝐹</m:t>
                                      </m:r>
                                    </m:sub>
                                  </m:sSub>
                                </m:sup>
                              </m:sSup>
                            </m:e>
                          </m:d>
                        </m:e>
                      </m:func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46" name="Textfeld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647" y="4935004"/>
                <a:ext cx="3848489" cy="212751"/>
              </a:xfrm>
              <a:prstGeom prst="rect">
                <a:avLst/>
              </a:prstGeom>
              <a:blipFill>
                <a:blip r:embed="rId5"/>
                <a:stretch>
                  <a:fillRect l="-317" b="-294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8870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30" grpId="0" animBg="1"/>
      <p:bldP spid="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ussdiagramm: Prozess 1"/>
          <p:cNvSpPr/>
          <p:nvPr/>
        </p:nvSpPr>
        <p:spPr>
          <a:xfrm>
            <a:off x="404664" y="416496"/>
            <a:ext cx="6120000" cy="468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Track Correction for </a:t>
            </a:r>
            <a:r>
              <a:rPr lang="en-US" sz="1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Tyre</a:t>
            </a:r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Rolling Sound Components CASE 3</a:t>
            </a:r>
          </a:p>
        </p:txBody>
      </p:sp>
      <p:sp>
        <p:nvSpPr>
          <p:cNvPr id="4" name="Flussdiagramm: Prozess 3"/>
          <p:cNvSpPr/>
          <p:nvPr/>
        </p:nvSpPr>
        <p:spPr>
          <a:xfrm>
            <a:off x="404664" y="1134413"/>
            <a:ext cx="6120000" cy="468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3:</a:t>
            </a:r>
          </a:p>
          <a:p>
            <a:pPr algn="ctr"/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3 is applicable for C2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tyres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only and provides a correction for different test tracks without temperature correction. Parameters </a:t>
            </a:r>
            <a:r>
              <a:rPr lang="en-US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900" b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TR,DB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reference speed </a:t>
            </a:r>
            <a:r>
              <a:rPr lang="en-US" sz="9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900" b="1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TR,DB,REF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the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tyre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sound level slope </a:t>
            </a:r>
            <a:r>
              <a:rPr lang="en-US" sz="9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slp</a:t>
            </a:r>
            <a:r>
              <a:rPr lang="en-US" sz="900" b="1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DB,REF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available</a:t>
            </a:r>
            <a:endParaRPr lang="en-US" sz="900" b="1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Gerade Verbindung mit Pfeil 19"/>
          <p:cNvCxnSpPr>
            <a:stCxn id="4" idx="2"/>
            <a:endCxn id="21" idx="0"/>
          </p:cNvCxnSpPr>
          <p:nvPr/>
        </p:nvCxnSpPr>
        <p:spPr>
          <a:xfrm>
            <a:off x="3464664" y="1602413"/>
            <a:ext cx="0" cy="24991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lussdiagramm: Prozess 20"/>
          <p:cNvSpPr/>
          <p:nvPr/>
        </p:nvSpPr>
        <p:spPr>
          <a:xfrm>
            <a:off x="404664" y="1852330"/>
            <a:ext cx="6120000" cy="468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Adjust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tyre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rolling sound to </a:t>
            </a:r>
            <a:r>
              <a:rPr lang="en-US" sz="9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900" b="1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(if needed)</a:t>
            </a:r>
            <a:b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9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Flussdiagramm: Prozess 47"/>
          <p:cNvSpPr/>
          <p:nvPr/>
        </p:nvSpPr>
        <p:spPr>
          <a:xfrm>
            <a:off x="404664" y="5441914"/>
            <a:ext cx="6120000" cy="468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Proceed to calculate L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URBAN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using the air temperature and test track adjusted</a:t>
            </a:r>
            <a:b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sound pressure levels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CRS,j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ACC,j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according to the procedure of Annex 3</a:t>
            </a:r>
            <a:endParaRPr lang="en-US" sz="9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Flussdiagramm: Prozess 34"/>
          <p:cNvSpPr/>
          <p:nvPr/>
        </p:nvSpPr>
        <p:spPr>
          <a:xfrm>
            <a:off x="404664" y="3288164"/>
            <a:ext cx="6120000" cy="468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Calculate per gear test track adjusted constant speed test result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CRS,j</a:t>
            </a:r>
            <a:b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0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feld 35"/>
              <p:cNvSpPr txBox="1"/>
              <p:nvPr/>
            </p:nvSpPr>
            <p:spPr>
              <a:xfrm>
                <a:off x="1561790" y="3484763"/>
                <a:ext cx="3231654" cy="2127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𝐶𝑅𝑆</m:t>
                          </m:r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GB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de-DE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10×</m:t>
                      </m:r>
                      <m:func>
                        <m:funcPr>
                          <m:ctrlPr>
                            <a:rPr lang="de-DE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1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de-DE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de-DE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de-DE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0,1×</m:t>
                                  </m:r>
                                  <m:sSub>
                                    <m:sSubPr>
                                      <m:ctrlP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𝑃𝑇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𝐶𝑅𝑆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sup>
                              </m:sSup>
                              <m:r>
                                <a:rPr lang="de-DE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de-DE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de-DE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0,1×</m:t>
                                  </m:r>
                                  <m:sSub>
                                    <m:sSubPr>
                                      <m:ctrlP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𝑇𝑅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𝐷𝐵</m:t>
                                      </m:r>
                                    </m:sub>
                                  </m:sSub>
                                </m:sup>
                              </m:sSup>
                            </m:e>
                          </m:d>
                        </m:e>
                      </m:func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36" name="Textfeld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1790" y="3484763"/>
                <a:ext cx="3231654" cy="212751"/>
              </a:xfrm>
              <a:prstGeom prst="rect">
                <a:avLst/>
              </a:prstGeom>
              <a:blipFill>
                <a:blip r:embed="rId2"/>
                <a:stretch>
                  <a:fillRect b="-25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Gerade Verbindung mit Pfeil 64"/>
          <p:cNvCxnSpPr>
            <a:stCxn id="42" idx="2"/>
            <a:endCxn id="48" idx="0"/>
          </p:cNvCxnSpPr>
          <p:nvPr/>
        </p:nvCxnSpPr>
        <p:spPr>
          <a:xfrm>
            <a:off x="3464664" y="5191998"/>
            <a:ext cx="0" cy="24991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mit Pfeil 84"/>
          <p:cNvCxnSpPr>
            <a:stCxn id="30" idx="2"/>
            <a:endCxn id="35" idx="0"/>
          </p:cNvCxnSpPr>
          <p:nvPr/>
        </p:nvCxnSpPr>
        <p:spPr>
          <a:xfrm>
            <a:off x="3464664" y="3038247"/>
            <a:ext cx="0" cy="24991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hteck 4"/>
              <p:cNvSpPr/>
              <p:nvPr/>
            </p:nvSpPr>
            <p:spPr>
              <a:xfrm>
                <a:off x="909647" y="2022114"/>
                <a:ext cx="4891453" cy="2810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5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05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1050" i="1">
                              <a:latin typeface="Cambria Math" panose="02040503050406030204" pitchFamily="18" charset="0"/>
                            </a:rPr>
                            <m:t>𝑇𝑅</m:t>
                          </m:r>
                          <m:r>
                            <a:rPr lang="en-GB" sz="105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050" i="1">
                              <a:latin typeface="Cambria Math" panose="02040503050406030204" pitchFamily="18" charset="0"/>
                            </a:rPr>
                            <m:t>𝐷𝐵</m:t>
                          </m:r>
                          <m:r>
                            <a:rPr lang="en-GB" sz="105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050" i="1">
                              <a:latin typeface="Cambria Math" panose="02040503050406030204" pitchFamily="18" charset="0"/>
                            </a:rPr>
                            <m:t>𝜗</m:t>
                          </m:r>
                          <m:r>
                            <a:rPr lang="en-GB" sz="1050" i="1">
                              <a:latin typeface="Cambria Math" panose="02040503050406030204" pitchFamily="18" charset="0"/>
                            </a:rPr>
                            <m:t>𝑅𝐸𝐹</m:t>
                          </m:r>
                        </m:sub>
                      </m:sSub>
                      <m:r>
                        <a:rPr lang="en-GB" sz="1050" i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GB" sz="10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050" i="1">
                              <a:latin typeface="Cambria Math" panose="02040503050406030204" pitchFamily="18" charset="0"/>
                            </a:rPr>
                            <m:t>𝑠𝑙𝑝</m:t>
                          </m:r>
                        </m:e>
                        <m:sub>
                          <m:r>
                            <a:rPr lang="de-DE" sz="1050" b="0" i="1" smtClean="0">
                              <a:latin typeface="Cambria Math" panose="02040503050406030204" pitchFamily="18" charset="0"/>
                            </a:rPr>
                            <m:t>𝐷𝐵</m:t>
                          </m:r>
                          <m:r>
                            <a:rPr lang="de-DE" sz="105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050" i="1">
                              <a:latin typeface="Cambria Math" panose="02040503050406030204" pitchFamily="18" charset="0"/>
                            </a:rPr>
                            <m:t>𝑇𝑅</m:t>
                          </m:r>
                        </m:sub>
                      </m:sSub>
                      <m:r>
                        <a:rPr lang="en-GB" sz="1050" i="0">
                          <a:latin typeface="Cambria Math" panose="02040503050406030204" pitchFamily="18" charset="0"/>
                        </a:rPr>
                        <m:t>×</m:t>
                      </m:r>
                      <m:func>
                        <m:funcPr>
                          <m:ctrlPr>
                            <a:rPr lang="en-GB" sz="105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1050" i="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en-GB" sz="105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GB" sz="105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sz="105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050" i="1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GB" sz="1050" i="1">
                                          <a:latin typeface="Cambria Math" panose="02040503050406030204" pitchFamily="18" charset="0"/>
                                        </a:rPr>
                                        <m:t>𝑡𝑒𝑠𝑡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105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050" i="1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GB" sz="1050" i="1">
                                          <a:latin typeface="Cambria Math" panose="02040503050406030204" pitchFamily="18" charset="0"/>
                                        </a:rPr>
                                        <m:t>𝑇𝑅</m:t>
                                      </m:r>
                                      <m:r>
                                        <a:rPr lang="en-GB" sz="1050" i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GB" sz="1050" i="1">
                                          <a:latin typeface="Cambria Math" panose="02040503050406030204" pitchFamily="18" charset="0"/>
                                        </a:rPr>
                                        <m:t>𝐷𝐵</m:t>
                                      </m:r>
                                      <m:r>
                                        <a:rPr lang="de-DE" sz="1050" b="0" i="1" smtClean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GB" sz="1050" i="1">
                                          <a:latin typeface="Cambria Math" panose="02040503050406030204" pitchFamily="18" charset="0"/>
                                        </a:rPr>
                                        <m:t>𝑅𝐸𝐹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en-GB" sz="1050" i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10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05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d>
                                <m:dPr>
                                  <m:begChr m:val=""/>
                                  <m:ctrlPr>
                                    <a:rPr lang="en-GB" sz="105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050" i="1">
                                      <a:latin typeface="Cambria Math" panose="02040503050406030204" pitchFamily="18" charset="0"/>
                                    </a:rPr>
                                    <m:t>𝑇𝑅</m:t>
                                  </m:r>
                                  <m:r>
                                    <a:rPr lang="en-GB" sz="1050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sz="1050" i="1">
                                      <a:latin typeface="Cambria Math" panose="02040503050406030204" pitchFamily="18" charset="0"/>
                                    </a:rPr>
                                    <m:t>𝐷𝐵</m:t>
                                  </m:r>
                                  <m:r>
                                    <a:rPr lang="en-GB" sz="1050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sz="1050" i="1">
                                      <a:latin typeface="Cambria Math" panose="02040503050406030204" pitchFamily="18" charset="0"/>
                                    </a:rPr>
                                    <m:t>𝜗</m:t>
                                  </m:r>
                                  <m:r>
                                    <a:rPr lang="en-GB" sz="1050" i="1">
                                      <a:latin typeface="Cambria Math" panose="02040503050406030204" pitchFamily="18" charset="0"/>
                                    </a:rPr>
                                    <m:t>𝑅𝐸𝐹</m:t>
                                  </m:r>
                                  <m:r>
                                    <a:rPr lang="en-GB" sz="1050" i="0">
                                      <a:latin typeface="Cambria Math" panose="02040503050406030204" pitchFamily="18" charset="0"/>
                                    </a:rPr>
                                    <m:t> (</m:t>
                                  </m:r>
                                  <m:r>
                                    <a:rPr lang="en-GB" sz="1050" i="1">
                                      <a:latin typeface="Cambria Math" panose="02040503050406030204" pitchFamily="18" charset="0"/>
                                    </a:rPr>
                                    <m:t>𝑣𝑇𝑅</m:t>
                                  </m:r>
                                  <m:r>
                                    <a:rPr lang="en-GB" sz="1050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sz="1050" i="1">
                                      <a:latin typeface="Cambria Math" panose="02040503050406030204" pitchFamily="18" charset="0"/>
                                    </a:rPr>
                                    <m:t>𝐷𝐵</m:t>
                                  </m:r>
                                  <m:r>
                                    <a:rPr lang="en-GB" sz="1050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sz="1050" i="1">
                                      <a:latin typeface="Cambria Math" panose="02040503050406030204" pitchFamily="18" charset="0"/>
                                    </a:rPr>
                                    <m:t>𝑅𝐸𝐹</m:t>
                                  </m:r>
                                </m:e>
                              </m:d>
                            </m:sub>
                          </m:sSub>
                        </m:e>
                      </m:func>
                    </m:oMath>
                  </m:oMathPara>
                </a14:m>
                <a:endParaRPr lang="en-GB" sz="1050" dirty="0"/>
              </a:p>
            </p:txBody>
          </p:sp>
        </mc:Choice>
        <mc:Fallback xmlns="">
          <p:sp>
            <p:nvSpPr>
              <p:cNvPr id="5" name="Rechteck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647" y="2022114"/>
                <a:ext cx="4891453" cy="281039"/>
              </a:xfrm>
              <a:prstGeom prst="rect">
                <a:avLst/>
              </a:prstGeom>
              <a:blipFill>
                <a:blip r:embed="rId3"/>
                <a:stretch>
                  <a:fillRect t="-80435" b="-1260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Flussdiagramm: Prozess 29"/>
          <p:cNvSpPr/>
          <p:nvPr/>
        </p:nvSpPr>
        <p:spPr>
          <a:xfrm>
            <a:off x="404664" y="2570247"/>
            <a:ext cx="6120000" cy="468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each gear and run, determine the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tyre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rolling sound for the vehicle according to </a:t>
            </a:r>
            <a:r>
              <a:rPr lang="en-US" sz="9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1</a:t>
            </a:r>
            <a:b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extract the power train relevant components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PT,CRS,j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PT,ACC,j</a:t>
            </a:r>
            <a:endParaRPr lang="en-US" sz="900" b="1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Gerade Verbindung mit Pfeil 36"/>
          <p:cNvCxnSpPr>
            <a:stCxn id="21" idx="2"/>
            <a:endCxn id="30" idx="0"/>
          </p:cNvCxnSpPr>
          <p:nvPr/>
        </p:nvCxnSpPr>
        <p:spPr>
          <a:xfrm>
            <a:off x="3464664" y="2320330"/>
            <a:ext cx="0" cy="24991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lussdiagramm: Prozess 37"/>
          <p:cNvSpPr/>
          <p:nvPr/>
        </p:nvSpPr>
        <p:spPr>
          <a:xfrm>
            <a:off x="404664" y="4006081"/>
            <a:ext cx="6120000" cy="468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each gear and run, adjust the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tyre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rolling sound L</a:t>
            </a:r>
            <a:r>
              <a:rPr lang="en-US" sz="9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TR,DB</a:t>
            </a:r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the speed condition of the acceleration test.</a:t>
            </a:r>
            <a:b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9" name="Gerade Verbindung mit Pfeil 38"/>
          <p:cNvCxnSpPr>
            <a:stCxn id="35" idx="2"/>
            <a:endCxn id="38" idx="0"/>
          </p:cNvCxnSpPr>
          <p:nvPr/>
        </p:nvCxnSpPr>
        <p:spPr>
          <a:xfrm>
            <a:off x="3464664" y="3756164"/>
            <a:ext cx="0" cy="24991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/>
              <p:cNvSpPr txBox="1"/>
              <p:nvPr/>
            </p:nvSpPr>
            <p:spPr>
              <a:xfrm>
                <a:off x="591172" y="4157139"/>
                <a:ext cx="5146665" cy="3066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𝑇𝑅</m:t>
                          </m:r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𝐴𝐶𝐶</m:t>
                          </m:r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GB" sz="12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de-DE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200" i="1">
                                  <a:latin typeface="Cambria Math" panose="02040503050406030204" pitchFamily="18" charset="0"/>
                                </a:rPr>
                                <m:t>𝑇𝑅</m:t>
                              </m:r>
                              <m:r>
                                <a:rPr lang="en-GB" sz="12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sz="1200" i="1">
                                  <a:latin typeface="Cambria Math" panose="02040503050406030204" pitchFamily="18" charset="0"/>
                                </a:rPr>
                                <m:t>𝐷𝐵</m:t>
                              </m:r>
                            </m:sub>
                          </m:sSub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𝑠𝑙𝑝</m:t>
                          </m:r>
                        </m:e>
                        <m:sub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𝐷𝐵</m:t>
                          </m:r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𝑅𝐸𝐹</m:t>
                          </m:r>
                        </m:sub>
                      </m:sSub>
                      <m:r>
                        <a:rPr lang="en-GB" sz="1200" i="1">
                          <a:latin typeface="Cambria Math" panose="02040503050406030204" pitchFamily="18" charset="0"/>
                        </a:rPr>
                        <m:t>×</m:t>
                      </m:r>
                      <m:func>
                        <m:funcPr>
                          <m:ctrlPr>
                            <a:rPr lang="de-DE" sz="12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𝑙𝑜𝑔</m:t>
                          </m:r>
                        </m:fName>
                        <m:e>
                          <m:d>
                            <m:dPr>
                              <m:ctrlPr>
                                <a:rPr lang="de-DE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200" i="1">
                                  <a:latin typeface="Cambria Math" panose="02040503050406030204" pitchFamily="18" charset="0"/>
                                </a:rPr>
                                <m:t>0.5×</m:t>
                              </m:r>
                              <m:f>
                                <m:fPr>
                                  <m:type m:val="lin"/>
                                  <m:ctrlPr>
                                    <a:rPr lang="de-DE" sz="1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ctrlPr>
                                        <a:rPr lang="de-DE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de-DE" sz="12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i="1"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en-GB" sz="1200" i="1"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de-DE" sz="12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GB" sz="1200" i="1">
                                                  <a:latin typeface="Cambria Math" panose="02040503050406030204" pitchFamily="18" charset="0"/>
                                                </a:rPr>
                                                <m:t>𝐵</m:t>
                                              </m:r>
                                            </m:e>
                                            <m:sup>
                                              <m:r>
                                                <a:rPr lang="en-GB" sz="1200" i="1">
                                                  <a:latin typeface="Cambria Math" panose="02040503050406030204" pitchFamily="18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  <m:r>
                                            <a:rPr lang="en-GB" sz="1200" i="1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GB" sz="1200" i="1">
                                              <a:latin typeface="Cambria Math" panose="02040503050406030204" pitchFamily="18" charset="0"/>
                                            </a:rPr>
                                            <m:t>𝑇𝐸𝑆𝑇</m:t>
                                          </m:r>
                                        </m:sub>
                                      </m:sSub>
                                      <m: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de-DE" sz="12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i="1"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en-GB" sz="1200" i="1">
                                              <a:latin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de-DE" sz="12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GB" sz="1200" i="1">
                                                  <a:latin typeface="Cambria Math" panose="02040503050406030204" pitchFamily="18" charset="0"/>
                                                </a:rPr>
                                                <m:t>𝑃</m:t>
                                              </m:r>
                                            </m:e>
                                            <m:sup>
                                              <m:r>
                                                <a:rPr lang="en-GB" sz="1200" i="1">
                                                  <a:latin typeface="Cambria Math" panose="02040503050406030204" pitchFamily="18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  <m:r>
                                            <a:rPr lang="en-GB" sz="1200" i="1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GB" sz="1200" i="1">
                                              <a:latin typeface="Cambria Math" panose="02040503050406030204" pitchFamily="18" charset="0"/>
                                            </a:rPr>
                                            <m:t>𝑇𝐸𝑆𝑇</m:t>
                                          </m:r>
                                        </m:sub>
                                      </m:sSub>
                                    </m:e>
                                  </m:d>
                                </m:num>
                                <m:den>
                                  <m:sSub>
                                    <m:sSubPr>
                                      <m:ctrlPr>
                                        <a:rPr lang="de-DE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  <m:t>𝑡𝑒𝑠𝑡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 sz="12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" name="Textfeld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172" y="4157139"/>
                <a:ext cx="5146665" cy="306622"/>
              </a:xfrm>
              <a:prstGeom prst="rect">
                <a:avLst/>
              </a:prstGeom>
              <a:blipFill>
                <a:blip r:embed="rId4"/>
                <a:stretch>
                  <a:fillRect t="-80000" b="-13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Flussdiagramm: Prozess 41"/>
          <p:cNvSpPr/>
          <p:nvPr/>
        </p:nvSpPr>
        <p:spPr>
          <a:xfrm>
            <a:off x="404664" y="4723998"/>
            <a:ext cx="6120000" cy="468000"/>
          </a:xfrm>
          <a:prstGeom prst="flowChartProcess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Calculate per gear the test track adjusted acceleration test result </a:t>
            </a:r>
            <a:r>
              <a:rPr lang="en-US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900" baseline="-25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ACC,j</a:t>
            </a:r>
            <a:br>
              <a:rPr lang="en-US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000" baseline="-25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5" name="Gerade Verbindung mit Pfeil 44"/>
          <p:cNvCxnSpPr>
            <a:stCxn id="38" idx="2"/>
            <a:endCxn id="42" idx="0"/>
          </p:cNvCxnSpPr>
          <p:nvPr/>
        </p:nvCxnSpPr>
        <p:spPr>
          <a:xfrm>
            <a:off x="3464664" y="4474081"/>
            <a:ext cx="0" cy="24991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feld 45"/>
              <p:cNvSpPr txBox="1"/>
              <p:nvPr/>
            </p:nvSpPr>
            <p:spPr>
              <a:xfrm>
                <a:off x="1600647" y="4935004"/>
                <a:ext cx="3376565" cy="2127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𝐴𝐶𝐶</m:t>
                          </m:r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GB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de-DE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10×</m:t>
                      </m:r>
                      <m:func>
                        <m:funcPr>
                          <m:ctrlPr>
                            <a:rPr lang="de-DE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1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de-DE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de-DE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de-DE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0,1×</m:t>
                                  </m:r>
                                  <m:sSub>
                                    <m:sSubPr>
                                      <m:ctrlP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𝑃𝑇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𝐴𝐶𝐶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sup>
                              </m:sSup>
                              <m:r>
                                <a:rPr lang="de-DE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de-DE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de-DE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0,1×</m:t>
                                  </m:r>
                                  <m:sSub>
                                    <m:sSubPr>
                                      <m:ctrlP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𝑇𝑅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𝐴𝐶𝐶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de-DE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sup>
                              </m:sSup>
                            </m:e>
                          </m:d>
                        </m:e>
                      </m:func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46" name="Textfeld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647" y="4935004"/>
                <a:ext cx="3376565" cy="212751"/>
              </a:xfrm>
              <a:prstGeom prst="rect">
                <a:avLst/>
              </a:prstGeom>
              <a:blipFill>
                <a:blip r:embed="rId5"/>
                <a:stretch>
                  <a:fillRect b="-294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34733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30" grpId="0" animBg="1"/>
      <p:bldP spid="38" grpId="0" animBg="1"/>
    </p:bldLst>
  </p:timing>
</p:sld>
</file>

<file path=ppt/theme/theme1.xml><?xml version="1.0" encoding="utf-8"?>
<a:theme xmlns:a="http://schemas.openxmlformats.org/drawingml/2006/main" name="blank">
  <a:themeElements>
    <a:clrScheme name="blank">
      <a:dk1>
        <a:sysClr val="windowText" lastClr="000000"/>
      </a:dk1>
      <a:lt1>
        <a:sysClr val="window" lastClr="FFFFFF"/>
      </a:lt1>
      <a:dk2>
        <a:srgbClr val="5F5F5F"/>
      </a:dk2>
      <a:lt2>
        <a:srgbClr val="777777"/>
      </a:lt2>
      <a:accent1>
        <a:srgbClr val="A7A7A7"/>
      </a:accent1>
      <a:accent2>
        <a:srgbClr val="D60027"/>
      </a:accent2>
      <a:accent3>
        <a:srgbClr val="C0C0C0"/>
      </a:accent3>
      <a:accent4>
        <a:srgbClr val="E1E1E1"/>
      </a:accent4>
      <a:accent5>
        <a:srgbClr val="FFFFFF"/>
      </a:accent5>
      <a:accent6>
        <a:srgbClr val="336699"/>
      </a:accent6>
      <a:hlink>
        <a:srgbClr val="C0C0C0"/>
      </a:hlink>
      <a:folHlink>
        <a:srgbClr val="E1E1E1"/>
      </a:folHlink>
    </a:clrScheme>
    <a:fontScheme name="blank">
      <a:majorFont>
        <a:latin typeface="FrankGoth for Porsche ComCn"/>
        <a:ea typeface=""/>
        <a:cs typeface=""/>
      </a:majorFont>
      <a:minorFont>
        <a:latin typeface="NewsGoth for Porsche Com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blank">
      <a:dk1>
        <a:sysClr val="windowText" lastClr="000000"/>
      </a:dk1>
      <a:lt1>
        <a:sysClr val="window" lastClr="FFFFFF"/>
      </a:lt1>
      <a:dk2>
        <a:srgbClr val="5F5F5F"/>
      </a:dk2>
      <a:lt2>
        <a:srgbClr val="777777"/>
      </a:lt2>
      <a:accent1>
        <a:srgbClr val="A7A7A7"/>
      </a:accent1>
      <a:accent2>
        <a:srgbClr val="D60027"/>
      </a:accent2>
      <a:accent3>
        <a:srgbClr val="C0C0C0"/>
      </a:accent3>
      <a:accent4>
        <a:srgbClr val="E1E1E1"/>
      </a:accent4>
      <a:accent5>
        <a:srgbClr val="FFFFFF"/>
      </a:accent5>
      <a:accent6>
        <a:srgbClr val="336699"/>
      </a:accent6>
      <a:hlink>
        <a:srgbClr val="C0C0C0"/>
      </a:hlink>
      <a:folHlink>
        <a:srgbClr val="E1E1E1"/>
      </a:folHlink>
    </a:clrScheme>
    <a:fontScheme name="blank">
      <a:majorFont>
        <a:latin typeface="FrankGoth for Porsche ComCn"/>
        <a:ea typeface=""/>
        <a:cs typeface=""/>
      </a:majorFont>
      <a:minorFont>
        <a:latin typeface="NewsGoth for Porsche Com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blank">
      <a:dk1>
        <a:sysClr val="windowText" lastClr="000000"/>
      </a:dk1>
      <a:lt1>
        <a:sysClr val="window" lastClr="FFFFFF"/>
      </a:lt1>
      <a:dk2>
        <a:srgbClr val="5F5F5F"/>
      </a:dk2>
      <a:lt2>
        <a:srgbClr val="777777"/>
      </a:lt2>
      <a:accent1>
        <a:srgbClr val="A7A7A7"/>
      </a:accent1>
      <a:accent2>
        <a:srgbClr val="D60027"/>
      </a:accent2>
      <a:accent3>
        <a:srgbClr val="C0C0C0"/>
      </a:accent3>
      <a:accent4>
        <a:srgbClr val="E1E1E1"/>
      </a:accent4>
      <a:accent5>
        <a:srgbClr val="FFFFFF"/>
      </a:accent5>
      <a:accent6>
        <a:srgbClr val="336699"/>
      </a:accent6>
      <a:hlink>
        <a:srgbClr val="C0C0C0"/>
      </a:hlink>
      <a:folHlink>
        <a:srgbClr val="E1E1E1"/>
      </a:folHlink>
    </a:clrScheme>
    <a:fontScheme name="blank">
      <a:majorFont>
        <a:latin typeface="FrankGoth for Porsche ComCn"/>
        <a:ea typeface=""/>
        <a:cs typeface=""/>
      </a:majorFont>
      <a:minorFont>
        <a:latin typeface="NewsGoth for Porsche Com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869</Words>
  <Application>Microsoft Office PowerPoint</Application>
  <PresentationFormat>A4 Paper (210x297 mm)</PresentationFormat>
  <Paragraphs>79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Cambria Math</vt:lpstr>
      <vt:lpstr>FrankGoth for Porsche ComCn</vt:lpstr>
      <vt:lpstr>NewsGoth for Porsche Com</vt:lpstr>
      <vt:lpstr>Times New Roman</vt:lpstr>
      <vt:lpstr>blank</vt:lpstr>
      <vt:lpstr>GRBP-IWGMU-11-03 (11th session of the GRBP Informal Working Group Measurement Uncertainties, (25 May 2021)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2021-05-06T09:12:53Z</dcterms:created>
  <dcterms:modified xsi:type="dcterms:W3CDTF">2021-05-18T15:48:07Z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f2ec83-e677-438d-afb7-4c7c0dbc872b_Enabled">
    <vt:lpwstr>True</vt:lpwstr>
  </property>
  <property fmtid="{D5CDD505-2E9C-101B-9397-08002B2CF9AE}" pid="3" name="MSIP_Label_a7f2ec83-e677-438d-afb7-4c7c0dbc872b_SiteId">
    <vt:lpwstr>3bc062e4-ac9d-4c17-b4dd-3aad637ff1ac</vt:lpwstr>
  </property>
  <property fmtid="{D5CDD505-2E9C-101B-9397-08002B2CF9AE}" pid="4" name="MSIP_Label_a7f2ec83-e677-438d-afb7-4c7c0dbc872b_Ref">
    <vt:lpwstr>https://api.informationprotection.azure.com/api/3bc062e4-ac9d-4c17-b4dd-3aad637ff1ac</vt:lpwstr>
  </property>
  <property fmtid="{D5CDD505-2E9C-101B-9397-08002B2CF9AE}" pid="5" name="MSIP_Label_a7f2ec83-e677-438d-afb7-4c7c0dbc872b_Owner">
    <vt:lpwstr>manfred.klopotek@scania.com</vt:lpwstr>
  </property>
  <property fmtid="{D5CDD505-2E9C-101B-9397-08002B2CF9AE}" pid="6" name="MSIP_Label_a7f2ec83-e677-438d-afb7-4c7c0dbc872b_SetDate">
    <vt:lpwstr>2021-05-18T17:45:17.2104579+02:00</vt:lpwstr>
  </property>
  <property fmtid="{D5CDD505-2E9C-101B-9397-08002B2CF9AE}" pid="7" name="MSIP_Label_a7f2ec83-e677-438d-afb7-4c7c0dbc872b_Name">
    <vt:lpwstr>Internal</vt:lpwstr>
  </property>
  <property fmtid="{D5CDD505-2E9C-101B-9397-08002B2CF9AE}" pid="8" name="MSIP_Label_a7f2ec83-e677-438d-afb7-4c7c0dbc872b_Application">
    <vt:lpwstr>Microsoft Azure Information Protection</vt:lpwstr>
  </property>
  <property fmtid="{D5CDD505-2E9C-101B-9397-08002B2CF9AE}" pid="9" name="MSIP_Label_a7f2ec83-e677-438d-afb7-4c7c0dbc872b_Extended_MSFT_Method">
    <vt:lpwstr>Automatic</vt:lpwstr>
  </property>
  <property fmtid="{D5CDD505-2E9C-101B-9397-08002B2CF9AE}" pid="10" name="Sensitivity">
    <vt:lpwstr>Internal</vt:lpwstr>
  </property>
</Properties>
</file>