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  <p:sldMasterId id="2147483664" r:id="rId2"/>
    <p:sldMasterId id="2147483661" r:id="rId3"/>
    <p:sldMasterId id="2147483654" r:id="rId4"/>
    <p:sldMasterId id="2147483667" r:id="rId5"/>
    <p:sldMasterId id="2147483682" r:id="rId6"/>
    <p:sldMasterId id="2147483687" r:id="rId7"/>
  </p:sldMasterIdLst>
  <p:notesMasterIdLst>
    <p:notesMasterId r:id="rId12"/>
  </p:notesMasterIdLst>
  <p:handoutMasterIdLst>
    <p:handoutMasterId r:id="rId13"/>
  </p:handoutMasterIdLst>
  <p:sldIdLst>
    <p:sldId id="479" r:id="rId8"/>
    <p:sldId id="510" r:id="rId9"/>
    <p:sldId id="513" r:id="rId10"/>
    <p:sldId id="511" r:id="rId11"/>
  </p:sldIdLst>
  <p:sldSz cx="9144000" cy="6858000" type="screen4x3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FE21"/>
    <a:srgbClr val="000000"/>
    <a:srgbClr val="183B62"/>
    <a:srgbClr val="183B66"/>
    <a:srgbClr val="1E497C"/>
    <a:srgbClr val="006699"/>
    <a:srgbClr val="BDD0DA"/>
    <a:srgbClr val="D8E3E9"/>
    <a:srgbClr val="677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2" autoAdjust="0"/>
    <p:restoredTop sz="95560" autoAdjust="0"/>
  </p:normalViewPr>
  <p:slideViewPr>
    <p:cSldViewPr showGuides="1">
      <p:cViewPr varScale="1">
        <p:scale>
          <a:sx n="81" d="100"/>
          <a:sy n="81" d="100"/>
        </p:scale>
        <p:origin x="7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A83D7-DF5A-4CF7-8DE7-2B40CB62A976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222F1-0FBD-40F8-8D0A-1A61A0A01E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04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93BB3DC-1D17-4D3F-A25B-F0C77B628936}" type="datetimeFigureOut">
              <a:rPr lang="nl-BE" smtClean="0"/>
              <a:t>13/04/2021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288BDF5-4678-4264-A22D-914A3D2D164C}" type="slidenum">
              <a:rPr lang="nl-BE" smtClean="0"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039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0355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92C5F0E-22C9-4809-BEDF-512C5A9FCD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36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35092F-0DFD-45D7-B0AE-03876810E3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47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8232A46-B5CE-4C99-9B27-6C673D124E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065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D83A21C-05E0-497E-A40D-EF8209A02F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420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296B7FE-E9EF-4647-8CAC-3DFF999E8D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348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5175"/>
            <a:ext cx="1943100" cy="5110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5175"/>
            <a:ext cx="5676900" cy="5110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B149530-D53D-4C42-8A97-CC47AABE1C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4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5175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9138"/>
            <a:ext cx="381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381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3D5E0C-28B5-4FB2-9650-81E5A5875F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030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68313" y="1196975"/>
            <a:ext cx="8280400" cy="48244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080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13426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6586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08426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platzhalter 1"/>
          <p:cNvSpPr>
            <a:spLocks noGrp="1"/>
          </p:cNvSpPr>
          <p:nvPr>
            <p:ph type="title"/>
          </p:nvPr>
        </p:nvSpPr>
        <p:spPr>
          <a:xfrm>
            <a:off x="395536" y="4005064"/>
            <a:ext cx="8201788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sz="44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792" y="489600"/>
            <a:ext cx="216281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93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Content Placeholder 11"/>
          <p:cNvSpPr>
            <a:spLocks noGrp="1"/>
          </p:cNvSpPr>
          <p:nvPr>
            <p:ph sz="quarter" idx="10"/>
          </p:nvPr>
        </p:nvSpPr>
        <p:spPr>
          <a:xfrm>
            <a:off x="468313" y="1196975"/>
            <a:ext cx="8280400" cy="48244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4093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95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FE9CEC-758A-4F5F-A958-77F90CA8B2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28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4055841-7A20-4008-B147-618CBDBDB0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38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DE05919-E9E8-47EC-AE19-BEB22C8638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594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9138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5CFFFD-DE1E-40C3-9C4B-09043907DD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49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468833F-8B8B-43A4-8AC5-3A06F347F0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23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8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53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585078"/>
            <a:ext cx="1221127" cy="73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0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7596336" y="116632"/>
            <a:ext cx="1368152" cy="726777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7491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26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51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9138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0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400" b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/>
              <a:t>September 2010</a:t>
            </a:r>
            <a:endParaRPr lang="fr-FR"/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 b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GB"/>
              <a:t>CLEPA Aftermarket Department</a:t>
            </a:r>
            <a:endParaRPr lang="fr-FR"/>
          </a:p>
        </p:txBody>
      </p:sp>
      <p:sp>
        <p:nvSpPr>
          <p:cNvPr id="290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400" b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A9DD3D44-2E14-4C34-96F8-0AFD541D5559}" type="slidenum">
              <a:rPr lang="fr-FR"/>
              <a:pPr fontAlgn="base">
                <a:spcAft>
                  <a:spcPct val="0"/>
                </a:spcAft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58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9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0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8" grpId="0"/>
      <p:bldP spid="2908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0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08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vantGarde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66"/>
        </a:buClr>
        <a:buChar char="•"/>
        <a:defRPr sz="2800">
          <a:solidFill>
            <a:srgbClr val="505050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05050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05050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05050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2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4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45024"/>
            <a:ext cx="8201788" cy="2626383"/>
          </a:xfrm>
        </p:spPr>
        <p:txBody>
          <a:bodyPr/>
          <a:lstStyle/>
          <a:p>
            <a:r>
              <a:rPr lang="de-DE" sz="3200" dirty="0">
                <a:solidFill>
                  <a:schemeClr val="bg2">
                    <a:lumMod val="75000"/>
                  </a:schemeClr>
                </a:solidFill>
              </a:rPr>
              <a:t>Children in Buses and Coaches </a:t>
            </a:r>
            <a:br>
              <a:rPr lang="de-DE" sz="32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de-DE" sz="3200" dirty="0" err="1">
                <a:solidFill>
                  <a:schemeClr val="bg2">
                    <a:lumMod val="75000"/>
                  </a:schemeClr>
                </a:solidFill>
              </a:rPr>
              <a:t>Clepa</a:t>
            </a:r>
            <a:r>
              <a:rPr lang="de-DE" sz="3200" dirty="0">
                <a:solidFill>
                  <a:schemeClr val="bg2">
                    <a:lumMod val="75000"/>
                  </a:schemeClr>
                </a:solidFill>
              </a:rPr>
              <a:t> Comments on Informal </a:t>
            </a:r>
            <a:r>
              <a:rPr lang="de-DE" sz="3200" dirty="0" err="1">
                <a:solidFill>
                  <a:schemeClr val="bg2">
                    <a:lumMod val="75000"/>
                  </a:schemeClr>
                </a:solidFill>
              </a:rPr>
              <a:t>Document</a:t>
            </a:r>
            <a:r>
              <a:rPr lang="de-DE" sz="3200" dirty="0">
                <a:solidFill>
                  <a:schemeClr val="bg2">
                    <a:lumMod val="75000"/>
                  </a:schemeClr>
                </a:solidFill>
              </a:rPr>
              <a:t> GRSG-121-02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715ACC8-D174-4E65-ACFA-519ED7B16DD0}"/>
              </a:ext>
            </a:extLst>
          </p:cNvPr>
          <p:cNvGrpSpPr/>
          <p:nvPr/>
        </p:nvGrpSpPr>
        <p:grpSpPr>
          <a:xfrm>
            <a:off x="5076056" y="404664"/>
            <a:ext cx="3719872" cy="1230829"/>
            <a:chOff x="5076056" y="404664"/>
            <a:chExt cx="3719872" cy="1230829"/>
          </a:xfrm>
        </p:grpSpPr>
        <p:sp>
          <p:nvSpPr>
            <p:cNvPr id="5" name="Rectangle 4"/>
            <p:cNvSpPr/>
            <p:nvPr/>
          </p:nvSpPr>
          <p:spPr>
            <a:xfrm>
              <a:off x="6131632" y="452007"/>
              <a:ext cx="2664296" cy="1183486"/>
            </a:xfrm>
            <a:prstGeom prst="rect">
              <a:avLst/>
            </a:prstGeom>
            <a:solidFill>
              <a:srgbClr val="183B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CF08A0DC-4900-4F3D-A278-0635C8E3340E}"/>
                </a:ext>
              </a:extLst>
            </p:cNvPr>
            <p:cNvSpPr txBox="1"/>
            <p:nvPr/>
          </p:nvSpPr>
          <p:spPr>
            <a:xfrm>
              <a:off x="5076056" y="404664"/>
              <a:ext cx="35212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GRSG 121 Session </a:t>
              </a:r>
            </a:p>
            <a:p>
              <a:r>
                <a:rPr lang="fr-FR" dirty="0">
                  <a:solidFill>
                    <a:schemeClr val="bg1"/>
                  </a:solidFill>
                </a:rPr>
                <a:t>April 12-16 2021</a:t>
              </a:r>
            </a:p>
            <a:p>
              <a:r>
                <a:rPr lang="fr-FR" dirty="0">
                  <a:solidFill>
                    <a:schemeClr val="bg1"/>
                  </a:solidFill>
                </a:rPr>
                <a:t>Informal Document GRSG-XX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0500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Status of STCBC IWG tests </a:t>
            </a:r>
            <a:r>
              <a:rPr lang="nl-NL" dirty="0" err="1"/>
              <a:t>investigations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340768"/>
            <a:ext cx="8280400" cy="4824413"/>
          </a:xfrm>
        </p:spPr>
        <p:txBody>
          <a:bodyPr/>
          <a:lstStyle/>
          <a:p>
            <a:pPr marL="0" lvl="0" indent="0" algn="just">
              <a:spcAft>
                <a:spcPts val="0"/>
              </a:spcAft>
              <a:buNone/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Discussed at the 68</a:t>
            </a:r>
            <a:r>
              <a:rPr lang="en-GB" sz="1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GRSP Session – December 2020 -</a:t>
            </a:r>
            <a:r>
              <a:rPr lang="fr-FR" sz="1400" dirty="0">
                <a:effectLst/>
                <a:latin typeface="Arial" panose="020B0604020202020204" pitchFamily="34" charset="0"/>
              </a:rPr>
              <a:t>Informal document GRSP-68-03</a:t>
            </a:r>
            <a:endParaRPr lang="en-GB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Frontal Sled Tests were carried out with various dummy sizes using R80 test environment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sz="18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 to </a:t>
            </a:r>
            <a:r>
              <a:rPr lang="fr-FR" sz="1800" i="1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investigate</a:t>
            </a:r>
            <a:r>
              <a:rPr lang="fr-FR" sz="18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3-point </a:t>
            </a:r>
            <a:r>
              <a:rPr lang="fr-FR" sz="1800" i="1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belt</a:t>
            </a:r>
            <a:r>
              <a:rPr lang="fr-FR" sz="18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system </a:t>
            </a:r>
            <a:endParaRPr lang="fr-FR" sz="1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CE244CC-2967-4D15-87FF-6CF94CDAB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688" y="2492896"/>
            <a:ext cx="4764143" cy="339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08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Comments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Informal</a:t>
            </a:r>
            <a:r>
              <a:rPr lang="nl-NL" dirty="0"/>
              <a:t> GRSP-121-02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340768"/>
            <a:ext cx="8280400" cy="5112568"/>
          </a:xfrm>
        </p:spPr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Child Restraint Systems (CRS) that are approved according to UN-R129 would not seem to be compatible with Bus interior regulation according to UN-R 107.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Larger seat spacing:  OICA analysis that was presented at the last IWG STCBC did include installation of the largest forward facing CRS fixture ISO F3 and Rear F ISO Fixture R2. Space between seats would increase for Classes I, A, B and II, III. The loss of space will be function of </a:t>
            </a:r>
            <a:r>
              <a:rPr lang="en-GB" sz="1400" b="1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many seats in buses and coaches </a:t>
            </a:r>
            <a:r>
              <a:rPr lang="en-GB" sz="1400" b="1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be </a:t>
            </a:r>
            <a:r>
              <a:rPr lang="en-GB" sz="1400" b="1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receive both ISOP F3 and ISO R2 fixture. </a:t>
            </a: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fixture by OICA ISO/F3 is relevant for “Specific to Vehicle” approved ECRSs only. It would be interesting to see the analysis expanded, to use the fixture mandated in R129 for the assessment of </a:t>
            </a:r>
            <a:r>
              <a:rPr lang="en-GB" sz="1400" i="1" dirty="0" err="1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-size and Universal ECRSs F2X. </a:t>
            </a: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would be interesting to see the analysis expanded with the assessment using Reg.129 approved universal ECRSs (i.e. Belted ECRS). </a:t>
            </a:r>
            <a:endParaRPr lang="fr-FR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Permitted intrusion above a seating position</a:t>
            </a:r>
            <a:endParaRPr lang="en-GB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understand that a contact has been identified between the CRS fixture (equipped with ISOFIX) and the intrusion point above the bus/coach seat</a:t>
            </a: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nstallation of belted only CRS might provide more flexibility with regards to this </a:t>
            </a:r>
            <a:r>
              <a:rPr lang="en-GB" sz="14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endParaRPr lang="en-GB" sz="1400" i="1" dirty="0">
              <a:solidFill>
                <a:srgbClr val="1F497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statistically the injury risk is with children above 9 years old. It is unlikely therefore that the use of a CRS would have a positive impact on this age group.</a:t>
            </a:r>
          </a:p>
          <a:p>
            <a:pPr lvl="1" algn="just">
              <a:lnSpc>
                <a:spcPts val="1200"/>
              </a:lnSpc>
            </a:pP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Transport of children in buses and coaches of different ages can’t be excluded. Providing adequate restraint addressing ejection and potential occupant contacts with the interior is important. </a:t>
            </a:r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01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Requirements for the use of multiple CRS’s in buses would lead to a significant reduction of the number of passenger seats in the vehicle.</a:t>
            </a: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reduction of the passenger seats will depend upon how many seats will be dedicated to which child population size.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Given the size of current CRS’s used in passenger cars, it may cause practical issues for the movement of passengers inside the vehicle.</a:t>
            </a: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r>
              <a:rPr lang="en-GB" sz="14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R107 Gangway dimensions and moving a CRS within the bus Class B: There are ways to move the CRS  within the bus for example above the bus seat cushion. </a:t>
            </a:r>
          </a:p>
          <a:p>
            <a:pPr lvl="1" indent="-342900" algn="just">
              <a:buFont typeface="Symbol" panose="05050102010706020507" pitchFamily="18" charset="2"/>
              <a:buChar char=""/>
            </a:pPr>
            <a:endParaRPr lang="en-GB" sz="1400" i="1" dirty="0">
              <a:solidFill>
                <a:srgbClr val="1F497D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endParaRPr lang="en-GB" sz="1400" i="1" dirty="0">
              <a:solidFill>
                <a:srgbClr val="1F497D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buFont typeface="Symbol" panose="05050102010706020507" pitchFamily="18" charset="2"/>
              <a:buChar char=""/>
            </a:pPr>
            <a:endParaRPr lang="en-GB" sz="1400" i="1" dirty="0">
              <a:solidFill>
                <a:srgbClr val="1F497D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GB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 Steps That Were Considered by the IWG STCBC </a:t>
            </a:r>
          </a:p>
          <a:p>
            <a:pPr algn="just"/>
            <a:r>
              <a:rPr lang="en-GB" sz="18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envelops compatibility </a:t>
            </a:r>
          </a:p>
          <a:p>
            <a:pPr algn="just"/>
            <a:r>
              <a:rPr lang="en-GB" sz="1800" i="1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Physical trials in bus/coach environment </a:t>
            </a:r>
          </a:p>
          <a:p>
            <a:pPr algn="just"/>
            <a:r>
              <a:rPr lang="en-GB" sz="1800" i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Additional dynamic tests using 3-point belt system </a:t>
            </a: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nl-NL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84782DE-1147-4272-AB81-23223B867118}"/>
              </a:ext>
            </a:extLst>
          </p:cNvPr>
          <p:cNvSpPr txBox="1">
            <a:spLocks/>
          </p:cNvSpPr>
          <p:nvPr/>
        </p:nvSpPr>
        <p:spPr>
          <a:xfrm>
            <a:off x="755576" y="267841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spc="0">
                <a:solidFill>
                  <a:srgbClr val="0066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 err="1"/>
              <a:t>Comments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Informal</a:t>
            </a:r>
            <a:r>
              <a:rPr lang="nl-NL" dirty="0"/>
              <a:t> GRSP-121-02  </a:t>
            </a:r>
          </a:p>
        </p:txBody>
      </p:sp>
    </p:spTree>
    <p:extLst>
      <p:ext uri="{BB962C8B-B14F-4D97-AF65-F5344CB8AC3E}">
        <p14:creationId xmlns:p14="http://schemas.microsoft.com/office/powerpoint/2010/main" val="257890257"/>
      </p:ext>
    </p:extLst>
  </p:cSld>
  <p:clrMapOvr>
    <a:masterClrMapping/>
  </p:clrMapOvr>
</p:sld>
</file>

<file path=ppt/theme/theme1.xml><?xml version="1.0" encoding="utf-8"?>
<a:theme xmlns:a="http://schemas.openxmlformats.org/drawingml/2006/main" name="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Slide - Blank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vantGarde"/>
        <a:ea typeface="ＭＳ Ｐゴシック"/>
        <a:cs typeface=""/>
      </a:majorFont>
      <a:minorFont>
        <a:latin typeface="RotisSemiSan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747474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747474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clepa</Template>
  <TotalTime>3206</TotalTime>
  <Words>485</Words>
  <Application>Microsoft Office PowerPoint</Application>
  <PresentationFormat>Affichage à l'écran (4:3)</PresentationFormat>
  <Paragraphs>42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4</vt:i4>
      </vt:variant>
    </vt:vector>
  </HeadingPairs>
  <TitlesOfParts>
    <vt:vector size="17" baseType="lpstr">
      <vt:lpstr>Arial</vt:lpstr>
      <vt:lpstr>AvantGarde</vt:lpstr>
      <vt:lpstr>Calibri</vt:lpstr>
      <vt:lpstr>RotisSemiSans</vt:lpstr>
      <vt:lpstr>Symbol</vt:lpstr>
      <vt:lpstr>Times New Roman</vt:lpstr>
      <vt:lpstr>Chapter Slide - Dark</vt:lpstr>
      <vt:lpstr>Chapter Slide - Photo</vt:lpstr>
      <vt:lpstr>Default Slide - Blank</vt:lpstr>
      <vt:lpstr>Blank Slide</vt:lpstr>
      <vt:lpstr>6_Nouvelle présentation</vt:lpstr>
      <vt:lpstr>1_Chapter Slide - Dark</vt:lpstr>
      <vt:lpstr>2_Chapter Slide - Dark</vt:lpstr>
      <vt:lpstr>Children in Buses and Coaches  Clepa Comments on Informal Document GRSG-121-02</vt:lpstr>
      <vt:lpstr>Status of STCBC IWG tests investigations</vt:lpstr>
      <vt:lpstr>Comments to Informal GRSP-121-02  </vt:lpstr>
      <vt:lpstr>Présentation PowerPoint</vt:lpstr>
    </vt:vector>
  </TitlesOfParts>
  <Company>CLEPA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LMD Roadmap</dc:title>
  <dc:creator>sdeix</dc:creator>
  <cp:lastModifiedBy>Bendjellal, Farid</cp:lastModifiedBy>
  <cp:revision>461</cp:revision>
  <cp:lastPrinted>2015-02-16T09:49:46Z</cp:lastPrinted>
  <dcterms:created xsi:type="dcterms:W3CDTF">2013-09-27T08:35:26Z</dcterms:created>
  <dcterms:modified xsi:type="dcterms:W3CDTF">2021-04-13T15:41:22Z</dcterms:modified>
</cp:coreProperties>
</file>