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1277" r:id="rId2"/>
    <p:sldId id="1272" r:id="rId3"/>
    <p:sldId id="1275" r:id="rId4"/>
    <p:sldId id="1273" r:id="rId5"/>
    <p:sldId id="1274" r:id="rId6"/>
    <p:sldId id="259" r:id="rId7"/>
    <p:sldId id="260" r:id="rId8"/>
    <p:sldId id="1276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7" autoAdjust="0"/>
    <p:restoredTop sz="94660"/>
  </p:normalViewPr>
  <p:slideViewPr>
    <p:cSldViewPr snapToGrid="0">
      <p:cViewPr varScale="1">
        <p:scale>
          <a:sx n="38" d="100"/>
          <a:sy n="38" d="100"/>
        </p:scale>
        <p:origin x="52" y="5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F5AA8-528F-4144-92D9-82B46924BE4E}" type="datetimeFigureOut">
              <a:rPr lang="en-US" smtClean="0"/>
              <a:t>5/26/2021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AFF0C-6C3B-44E0-9DA5-EC43F9460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9511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F5AA8-528F-4144-92D9-82B46924BE4E}" type="datetimeFigureOut">
              <a:rPr lang="en-US" smtClean="0"/>
              <a:t>5/26/2021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AFF0C-6C3B-44E0-9DA5-EC43F9460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42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F5AA8-528F-4144-92D9-82B46924BE4E}" type="datetimeFigureOut">
              <a:rPr lang="en-US" smtClean="0"/>
              <a:t>5/26/2021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AFF0C-6C3B-44E0-9DA5-EC43F9460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544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F5AA8-528F-4144-92D9-82B46924BE4E}" type="datetimeFigureOut">
              <a:rPr lang="en-US" smtClean="0"/>
              <a:t>5/26/2021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AFF0C-6C3B-44E0-9DA5-EC43F9460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910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F5AA8-528F-4144-92D9-82B46924BE4E}" type="datetimeFigureOut">
              <a:rPr lang="en-US" smtClean="0"/>
              <a:t>5/26/2021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AFF0C-6C3B-44E0-9DA5-EC43F9460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1129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F5AA8-528F-4144-92D9-82B46924BE4E}" type="datetimeFigureOut">
              <a:rPr lang="en-US" smtClean="0"/>
              <a:t>5/26/2021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AFF0C-6C3B-44E0-9DA5-EC43F9460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384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F5AA8-528F-4144-92D9-82B46924BE4E}" type="datetimeFigureOut">
              <a:rPr lang="en-US" smtClean="0"/>
              <a:t>5/26/2021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AFF0C-6C3B-44E0-9DA5-EC43F9460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494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F5AA8-528F-4144-92D9-82B46924BE4E}" type="datetimeFigureOut">
              <a:rPr lang="en-US" smtClean="0"/>
              <a:t>5/26/2021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AFF0C-6C3B-44E0-9DA5-EC43F9460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9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F5AA8-528F-4144-92D9-82B46924BE4E}" type="datetimeFigureOut">
              <a:rPr lang="en-US" smtClean="0"/>
              <a:t>5/26/2021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AFF0C-6C3B-44E0-9DA5-EC43F9460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1224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F5AA8-528F-4144-92D9-82B46924BE4E}" type="datetimeFigureOut">
              <a:rPr lang="en-US" smtClean="0"/>
              <a:t>5/26/2021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AFF0C-6C3B-44E0-9DA5-EC43F9460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5004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F5AA8-528F-4144-92D9-82B46924BE4E}" type="datetimeFigureOut">
              <a:rPr lang="en-US" smtClean="0"/>
              <a:t>5/26/2021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AFF0C-6C3B-44E0-9DA5-EC43F9460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585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BF5AA8-528F-4144-92D9-82B46924BE4E}" type="datetimeFigureOut">
              <a:rPr lang="en-US" smtClean="0"/>
              <a:t>5/26/2021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FAFF0C-6C3B-44E0-9DA5-EC43F9460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668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995A2FE-8E96-4E52-BAF8-FEECDF33602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FRAV Task: Response to the Request from EDR/DSSAD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B48F57C3-14FB-461E-AE2D-5DF152D9E0B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Input for FRAV consideration towards responding to the EDR/DSSAD request for FRAV views on data recording for ADS vehicles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C0C0021-B0B7-4F32-8076-0A73757FB0A5}"/>
              </a:ext>
            </a:extLst>
          </p:cNvPr>
          <p:cNvSpPr txBox="1"/>
          <p:nvPr/>
        </p:nvSpPr>
        <p:spPr>
          <a:xfrm>
            <a:off x="9685361" y="122829"/>
            <a:ext cx="22141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Document FRAV-13-08</a:t>
            </a:r>
          </a:p>
          <a:p>
            <a:r>
              <a:rPr lang="en-US" sz="1200" dirty="0"/>
              <a:t>13</a:t>
            </a:r>
            <a:r>
              <a:rPr lang="en-US" sz="1200" baseline="30000" dirty="0"/>
              <a:t>th</a:t>
            </a:r>
            <a:r>
              <a:rPr lang="en-US" sz="1200" dirty="0"/>
              <a:t> FRAV session, 6-7 May 2021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C9586B0-8D16-48D0-AC68-F11F1B95C3F1}"/>
              </a:ext>
            </a:extLst>
          </p:cNvPr>
          <p:cNvSpPr txBox="1"/>
          <p:nvPr/>
        </p:nvSpPr>
        <p:spPr>
          <a:xfrm>
            <a:off x="589128" y="122828"/>
            <a:ext cx="32048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Submitted by the FRAV task pilot for EDR/DSSAD</a:t>
            </a:r>
          </a:p>
        </p:txBody>
      </p:sp>
    </p:spTree>
    <p:extLst>
      <p:ext uri="{BB962C8B-B14F-4D97-AF65-F5344CB8AC3E}">
        <p14:creationId xmlns:p14="http://schemas.microsoft.com/office/powerpoint/2010/main" val="19583015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85BFAF8-7A22-4777-ACA8-47149741D7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17514"/>
          </a:xfrm>
        </p:spPr>
        <p:txBody>
          <a:bodyPr>
            <a:normAutofit/>
          </a:bodyPr>
          <a:lstStyle/>
          <a:p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 Nova Light" panose="020B0304020202020204" pitchFamily="34" charset="0"/>
                <a:ea typeface="+mj-ea"/>
                <a:cs typeface="+mj-cs"/>
              </a:rPr>
              <a:t>FRAV Starting Points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F8F8FCC-5B56-440F-97E9-E10910CC99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64609"/>
            <a:ext cx="10515600" cy="4035188"/>
          </a:xfrm>
        </p:spPr>
        <p:txBody>
          <a:bodyPr/>
          <a:lstStyle/>
          <a:p>
            <a:pPr marL="514350" indent="-514350">
              <a:lnSpc>
                <a:spcPct val="11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US" sz="2800" dirty="0"/>
              <a:t>ADS should drive safely.  </a:t>
            </a:r>
            <a:r>
              <a:rPr lang="en-US" sz="1800" dirty="0"/>
              <a:t>(Ensure safe behavior of the ADS as “the driver”)</a:t>
            </a:r>
            <a:endParaRPr lang="en-US" dirty="0"/>
          </a:p>
          <a:p>
            <a:pPr marL="514350" indent="-514350">
              <a:lnSpc>
                <a:spcPct val="11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US" sz="2800" dirty="0"/>
              <a:t>ADS should interact safely with the user.  </a:t>
            </a:r>
            <a:r>
              <a:rPr lang="en-US" sz="1800" dirty="0"/>
              <a:t>(Ensure safe use of ADS and safe interactions with the user such as transfers of control, user override, etc.)</a:t>
            </a:r>
            <a:endParaRPr lang="en-US" sz="2800" dirty="0"/>
          </a:p>
          <a:p>
            <a:pPr marL="514350" indent="-514350">
              <a:lnSpc>
                <a:spcPct val="11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US" sz="2800" dirty="0"/>
              <a:t>ADS should manage safety-critical situations.  </a:t>
            </a:r>
            <a:r>
              <a:rPr lang="en-US" sz="1800" dirty="0"/>
              <a:t>(Differentiate between normal driving and emergency situations to ensure safe responses to the latter)</a:t>
            </a:r>
            <a:endParaRPr lang="en-US" sz="2800" dirty="0"/>
          </a:p>
          <a:p>
            <a:pPr marL="514350" indent="-514350">
              <a:lnSpc>
                <a:spcPct val="11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US" sz="2800" dirty="0"/>
              <a:t>ADS should safely manage failure modes.  </a:t>
            </a:r>
            <a:r>
              <a:rPr lang="en-US" sz="1800" dirty="0"/>
              <a:t>(Ensure safe responses to system malfunction, physical damage, etc.)</a:t>
            </a:r>
            <a:endParaRPr lang="en-US" sz="2800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ADS should maintain a safe operational state.  </a:t>
            </a:r>
            <a:r>
              <a:rPr lang="en-US" sz="1800" dirty="0"/>
              <a:t>(Ensure safety throughout the useful life of the ADS, such as safety critical updates, response to obsolescence)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7431B79-A551-4BB7-B889-E5407A7C6EA3}"/>
              </a:ext>
            </a:extLst>
          </p:cNvPr>
          <p:cNvSpPr/>
          <p:nvPr/>
        </p:nvSpPr>
        <p:spPr>
          <a:xfrm>
            <a:off x="929185" y="5327176"/>
            <a:ext cx="10190328" cy="914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tx1"/>
                </a:solidFill>
              </a:rPr>
              <a:t>FRAV’s starting point indicate areas where data relevant to ADS performance and user interactions seem relevant to safety.</a:t>
            </a:r>
          </a:p>
        </p:txBody>
      </p:sp>
    </p:spTree>
    <p:extLst>
      <p:ext uri="{BB962C8B-B14F-4D97-AF65-F5344CB8AC3E}">
        <p14:creationId xmlns:p14="http://schemas.microsoft.com/office/powerpoint/2010/main" val="40789972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300713-9DE1-42FD-8585-6F7CE5389A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58457"/>
          </a:xfrm>
        </p:spPr>
        <p:txBody>
          <a:bodyPr>
            <a:normAutofit fontScale="90000"/>
          </a:bodyPr>
          <a:lstStyle/>
          <a:p>
            <a:r>
              <a:rPr lang="en-US" dirty="0"/>
              <a:t>Basic principles/observations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FC1B39-86D9-41B2-9BD7-35DEE47DBF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60060"/>
            <a:ext cx="10515600" cy="5016903"/>
          </a:xfrm>
        </p:spPr>
        <p:txBody>
          <a:bodyPr>
            <a:normAutofit fontScale="92500"/>
          </a:bodyPr>
          <a:lstStyle/>
          <a:p>
            <a:r>
              <a:rPr lang="en-US" dirty="0"/>
              <a:t>Data recording requirements should address the diversity of ADS applications.</a:t>
            </a:r>
          </a:p>
          <a:p>
            <a:pPr lvl="1"/>
            <a:r>
              <a:rPr lang="en-US" dirty="0"/>
              <a:t>FRAV’s “high-level approach” aims to cover all ADS.</a:t>
            </a:r>
          </a:p>
          <a:p>
            <a:pPr lvl="1"/>
            <a:r>
              <a:rPr lang="en-US" dirty="0"/>
              <a:t>Requirements should allow for differences in configurations (e.g., ADS may have different degrees of user interactions, if any at all).</a:t>
            </a:r>
          </a:p>
          <a:p>
            <a:r>
              <a:rPr lang="en-US" dirty="0"/>
              <a:t>Data recording should support analysis of in-use ADS performance.</a:t>
            </a:r>
          </a:p>
          <a:p>
            <a:pPr lvl="1"/>
            <a:r>
              <a:rPr lang="en-US" dirty="0"/>
              <a:t>VMAD has agreed on an “in-service monitoring/reporting pillar” involving data collection.</a:t>
            </a:r>
          </a:p>
          <a:p>
            <a:pPr lvl="1"/>
            <a:r>
              <a:rPr lang="en-US" dirty="0"/>
              <a:t>FRAV’s safety requirements for ADS should support the VMAD objectives.</a:t>
            </a:r>
          </a:p>
          <a:p>
            <a:r>
              <a:rPr lang="en-US" dirty="0"/>
              <a:t>Data recording should support crash event reconstruction and analysis.</a:t>
            </a:r>
          </a:p>
          <a:p>
            <a:pPr lvl="1"/>
            <a:r>
              <a:rPr lang="en-US" dirty="0"/>
              <a:t>EDR/DSSAD has agreed that EDR addresses crash event reconstruction and analysis.</a:t>
            </a:r>
          </a:p>
          <a:p>
            <a:pPr lvl="1"/>
            <a:r>
              <a:rPr lang="en-US" dirty="0"/>
              <a:t>VMAD’s “in-service” pillar also refers to this aspect.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97026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B62D5E-7977-4E7A-A0CC-14BB160EAB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94935"/>
          </a:xfrm>
        </p:spPr>
        <p:txBody>
          <a:bodyPr/>
          <a:lstStyle/>
          <a:p>
            <a:r>
              <a:rPr lang="en-US" dirty="0"/>
              <a:t>Two basic reasons for ADS data collection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9ECA6D-61CE-4796-8076-8B614D4705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19284"/>
            <a:ext cx="10515600" cy="4162567"/>
          </a:xfrm>
        </p:spPr>
        <p:txBody>
          <a:bodyPr/>
          <a:lstStyle/>
          <a:p>
            <a:r>
              <a:rPr lang="en-US" dirty="0"/>
              <a:t>Accident (crash) analysis</a:t>
            </a:r>
          </a:p>
          <a:p>
            <a:pPr lvl="1"/>
            <a:r>
              <a:rPr lang="en-US" dirty="0"/>
              <a:t>Was the ADS driving safely at the time of the crash (correctly performing the DDT)?</a:t>
            </a:r>
          </a:p>
          <a:p>
            <a:pPr lvl="1"/>
            <a:r>
              <a:rPr lang="en-US" dirty="0"/>
              <a:t>Did the crash event involve a safety-critical situation (were other road users or elements factors in the crash)?</a:t>
            </a:r>
          </a:p>
          <a:p>
            <a:pPr lvl="1"/>
            <a:r>
              <a:rPr lang="en-US" dirty="0"/>
              <a:t>Was the ADS operating in a safe state (managing any failure modes, acceptable software version, etc.)?</a:t>
            </a:r>
          </a:p>
          <a:p>
            <a:r>
              <a:rPr lang="en-US" dirty="0"/>
              <a:t>General (non-crash) ADS fleet performance </a:t>
            </a:r>
            <a:r>
              <a:rPr lang="en-US" sz="1800" dirty="0"/>
              <a:t>(links to VMAD in-use performance)</a:t>
            </a:r>
          </a:p>
          <a:p>
            <a:pPr lvl="1"/>
            <a:r>
              <a:rPr lang="en-US" dirty="0"/>
              <a:t>Aggregated data to enable analysis (indications of inferior performance)</a:t>
            </a:r>
          </a:p>
          <a:p>
            <a:pPr lvl="1"/>
            <a:r>
              <a:rPr lang="en-US" dirty="0"/>
              <a:t>Identify possible areas for further research or investigation</a:t>
            </a:r>
          </a:p>
          <a:p>
            <a:pPr lvl="1"/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0C2D925-D3A3-4525-AC9B-B7787BBF2E02}"/>
              </a:ext>
            </a:extLst>
          </p:cNvPr>
          <p:cNvSpPr/>
          <p:nvPr/>
        </p:nvSpPr>
        <p:spPr>
          <a:xfrm>
            <a:off x="929185" y="5327176"/>
            <a:ext cx="10190328" cy="914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tx1"/>
                </a:solidFill>
              </a:rPr>
              <a:t>Contexts for crash analysis and operational performance data collection differ.</a:t>
            </a:r>
          </a:p>
        </p:txBody>
      </p:sp>
    </p:spTree>
    <p:extLst>
      <p:ext uri="{BB962C8B-B14F-4D97-AF65-F5344CB8AC3E}">
        <p14:creationId xmlns:p14="http://schemas.microsoft.com/office/powerpoint/2010/main" val="3525310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DE828F-222D-46C8-9FA6-DB39579100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76738"/>
          </a:xfrm>
        </p:spPr>
        <p:txBody>
          <a:bodyPr/>
          <a:lstStyle/>
          <a:p>
            <a:r>
              <a:rPr lang="en-US" dirty="0"/>
              <a:t>Three levels of 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8E7122-51CC-4D1B-AC12-21C92330E1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64693"/>
            <a:ext cx="10515600" cy="4262650"/>
          </a:xfrm>
        </p:spPr>
        <p:txBody>
          <a:bodyPr/>
          <a:lstStyle/>
          <a:p>
            <a:r>
              <a:rPr lang="en-US" dirty="0"/>
              <a:t>Basic vehicle performance data (same data as collected by conventional vehicle EDR)</a:t>
            </a:r>
          </a:p>
          <a:p>
            <a:r>
              <a:rPr lang="en-US" dirty="0"/>
              <a:t>ADS DDT performance data</a:t>
            </a:r>
          </a:p>
          <a:p>
            <a:pPr lvl="1"/>
            <a:r>
              <a:rPr lang="en-US" dirty="0"/>
              <a:t>Since ADS is driver, data on ADS OEDR and driving performance in crash event</a:t>
            </a:r>
          </a:p>
          <a:p>
            <a:pPr lvl="1"/>
            <a:r>
              <a:rPr lang="en-US" dirty="0"/>
              <a:t>General aggregated ADS DDT performance data (e.g., frequency of evasive maneuvers, MRC stops,…)</a:t>
            </a:r>
          </a:p>
          <a:p>
            <a:r>
              <a:rPr lang="en-US" dirty="0"/>
              <a:t>User interactions where applicable to the ADS vehicle design</a:t>
            </a:r>
          </a:p>
          <a:p>
            <a:pPr lvl="1"/>
            <a:r>
              <a:rPr lang="en-US" dirty="0"/>
              <a:t>ADS-user interactions relevant to crash event</a:t>
            </a:r>
          </a:p>
          <a:p>
            <a:pPr lvl="1"/>
            <a:r>
              <a:rPr lang="en-US" dirty="0"/>
              <a:t>Aggregated user interactions data (e.g., frequency of user interventions, ADS requests/warnings to user, …)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7E34DBC-A7DA-49D0-B8D1-6DC3E56CD482}"/>
              </a:ext>
            </a:extLst>
          </p:cNvPr>
          <p:cNvSpPr/>
          <p:nvPr/>
        </p:nvSpPr>
        <p:spPr>
          <a:xfrm>
            <a:off x="929184" y="5381767"/>
            <a:ext cx="10457597" cy="9189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tx1"/>
                </a:solidFill>
              </a:rPr>
              <a:t>ADS have vehicle dynamics like all vehicles; however, ADS performance as the driver and ADS user interactions appear relevant.</a:t>
            </a:r>
          </a:p>
        </p:txBody>
      </p:sp>
    </p:spTree>
    <p:extLst>
      <p:ext uri="{BB962C8B-B14F-4D97-AF65-F5344CB8AC3E}">
        <p14:creationId xmlns:p14="http://schemas.microsoft.com/office/powerpoint/2010/main" val="4910964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381E9F-5063-4F59-A171-FA3DF624FA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26696"/>
          </a:xfrm>
        </p:spPr>
        <p:txBody>
          <a:bodyPr/>
          <a:lstStyle/>
          <a:p>
            <a:r>
              <a:rPr lang="en-US" dirty="0"/>
              <a:t>Data Elements Matrix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316595F0-6165-470D-9FFD-8680A2534A2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40843342"/>
              </p:ext>
            </p:extLst>
          </p:nvPr>
        </p:nvGraphicFramePr>
        <p:xfrm>
          <a:off x="838200" y="1298754"/>
          <a:ext cx="10465850" cy="3185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45413">
                  <a:extLst>
                    <a:ext uri="{9D8B030D-6E8A-4147-A177-3AD203B41FA5}">
                      <a16:colId xmlns:a16="http://schemas.microsoft.com/office/drawing/2014/main" val="1084364862"/>
                    </a:ext>
                  </a:extLst>
                </a:gridCol>
                <a:gridCol w="3669590">
                  <a:extLst>
                    <a:ext uri="{9D8B030D-6E8A-4147-A177-3AD203B41FA5}">
                      <a16:colId xmlns:a16="http://schemas.microsoft.com/office/drawing/2014/main" val="734801314"/>
                    </a:ext>
                  </a:extLst>
                </a:gridCol>
                <a:gridCol w="751965">
                  <a:extLst>
                    <a:ext uri="{9D8B030D-6E8A-4147-A177-3AD203B41FA5}">
                      <a16:colId xmlns:a16="http://schemas.microsoft.com/office/drawing/2014/main" val="148374297"/>
                    </a:ext>
                  </a:extLst>
                </a:gridCol>
                <a:gridCol w="3398882">
                  <a:extLst>
                    <a:ext uri="{9D8B030D-6E8A-4147-A177-3AD203B41FA5}">
                      <a16:colId xmlns:a16="http://schemas.microsoft.com/office/drawing/2014/main" val="288074435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Purpose of Data Collection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Applicability of Data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Data Set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General Description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7878318"/>
                  </a:ext>
                </a:extLst>
              </a:tr>
              <a:tr h="370840">
                <a:tc rowSpan="4">
                  <a:txBody>
                    <a:bodyPr/>
                    <a:lstStyle/>
                    <a:p>
                      <a:r>
                        <a:rPr lang="en-US" sz="1400" dirty="0"/>
                        <a:t>Accident analysis/ reconstruction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All vehicles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Data on vehicle state/performance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9308578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Conventional vehicles (no ADS)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Data on actuation of manual driver controls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040261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Vehicles equipped with an ADS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ADS data on DDT performance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5343307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Vehicles equipped with an ADS designed to interact with a user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Data on user behavior/interactions with ADS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1170446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Evaluation of system operations/research/ assistance with accident analysis ( L3-L5)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Vehicles equipped with an ADS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Non-crash ADS operational performance data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602274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Vehicles equipped with an ADS designed to interact with a user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Non-crash user interactions with ADS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2538510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7A4C9287-9317-4F4D-B12A-59C44AA5877B}"/>
              </a:ext>
            </a:extLst>
          </p:cNvPr>
          <p:cNvSpPr txBox="1"/>
          <p:nvPr/>
        </p:nvSpPr>
        <p:spPr>
          <a:xfrm>
            <a:off x="887949" y="4717971"/>
            <a:ext cx="10416101" cy="17543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Elements in the data sets are mutually exclusive (i.e., no duplication) and may be combined depending upon the vehicle configuration, for example: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Conventional (manual only) vehicle </a:t>
            </a: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/>
              <a:t> A + 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ADS with human driver controls </a:t>
            </a: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/>
              <a:t> A + B + C1 + C2 + D1 + D2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Driverless passenger vehicle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A + C1 + C2 + D1+ D2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Driverless commercial vehicle (no occupants) </a:t>
            </a: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/>
              <a:t> A + C1 + D1</a:t>
            </a:r>
          </a:p>
        </p:txBody>
      </p:sp>
    </p:spTree>
    <p:extLst>
      <p:ext uri="{BB962C8B-B14F-4D97-AF65-F5344CB8AC3E}">
        <p14:creationId xmlns:p14="http://schemas.microsoft.com/office/powerpoint/2010/main" val="27795574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E507C2-FFB6-4203-879E-6A2DFADF61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76738"/>
          </a:xfrm>
        </p:spPr>
        <p:txBody>
          <a:bodyPr/>
          <a:lstStyle/>
          <a:p>
            <a:r>
              <a:rPr lang="en-US" dirty="0"/>
              <a:t>Open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F0BBC4-810F-459B-8B92-D6C8B0B934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01170"/>
            <a:ext cx="10515600" cy="4775793"/>
          </a:xfrm>
        </p:spPr>
        <p:txBody>
          <a:bodyPr/>
          <a:lstStyle/>
          <a:p>
            <a:r>
              <a:rPr lang="en-US" dirty="0"/>
              <a:t>All vehicles presumably are equipped with EDR</a:t>
            </a:r>
          </a:p>
          <a:p>
            <a:pPr lvl="1"/>
            <a:r>
              <a:rPr lang="en-US" dirty="0"/>
              <a:t>Basic data set applicable to all vehicles</a:t>
            </a:r>
          </a:p>
          <a:p>
            <a:pPr lvl="1"/>
            <a:r>
              <a:rPr lang="en-US" dirty="0"/>
              <a:t>EDR focus on crash and crash-like events</a:t>
            </a:r>
          </a:p>
          <a:p>
            <a:pPr lvl="1"/>
            <a:r>
              <a:rPr lang="en-US" dirty="0"/>
              <a:t>Would ADS data relevant to crash and crash-like events be additional EDR data applicable to an ADS vehicle?</a:t>
            </a:r>
          </a:p>
          <a:p>
            <a:r>
              <a:rPr lang="en-US" dirty="0"/>
              <a:t>If EDR is intended to address crash events, would DSSAD address operational performance?</a:t>
            </a:r>
          </a:p>
          <a:p>
            <a:pPr lvl="1"/>
            <a:r>
              <a:rPr lang="en-US" dirty="0"/>
              <a:t>Aggregated, anonymous data providing indicators of performance across ADS fleets?</a:t>
            </a:r>
          </a:p>
        </p:txBody>
      </p:sp>
    </p:spTree>
    <p:extLst>
      <p:ext uri="{BB962C8B-B14F-4D97-AF65-F5344CB8AC3E}">
        <p14:creationId xmlns:p14="http://schemas.microsoft.com/office/powerpoint/2010/main" val="13917384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F358BB-96C8-477A-9FB3-CCFB8F2BCB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76738"/>
          </a:xfrm>
        </p:spPr>
        <p:txBody>
          <a:bodyPr/>
          <a:lstStyle/>
          <a:p>
            <a:r>
              <a:rPr lang="en-US" dirty="0"/>
              <a:t>Basic recommendations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221BF9-E707-4951-A92F-B5028B3731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01087"/>
            <a:ext cx="10515600" cy="5090613"/>
          </a:xfrm>
        </p:spPr>
        <p:txBody>
          <a:bodyPr>
            <a:normAutofit/>
          </a:bodyPr>
          <a:lstStyle/>
          <a:p>
            <a:r>
              <a:rPr lang="en-US" dirty="0"/>
              <a:t>Differentiate data requirements </a:t>
            </a:r>
            <a:r>
              <a:rPr lang="en-US" sz="1800" dirty="0"/>
              <a:t>(ref. data elements matrix)</a:t>
            </a:r>
          </a:p>
          <a:p>
            <a:pPr lvl="1"/>
            <a:r>
              <a:rPr lang="en-US" dirty="0"/>
              <a:t>Crash versus non-crash (operational) data</a:t>
            </a:r>
          </a:p>
          <a:p>
            <a:pPr lvl="1"/>
            <a:r>
              <a:rPr lang="en-US" dirty="0"/>
              <a:t>Event reconstruction versus in-service monitoring</a:t>
            </a:r>
          </a:p>
          <a:p>
            <a:pPr lvl="1"/>
            <a:r>
              <a:rPr lang="en-US" dirty="0"/>
              <a:t>ADS driving performance versus ADS interactions with users</a:t>
            </a:r>
          </a:p>
          <a:p>
            <a:pPr lvl="1"/>
            <a:r>
              <a:rPr lang="en-US" dirty="0"/>
              <a:t>Applicable across all ADS versus applicable to some ADS</a:t>
            </a:r>
          </a:p>
          <a:p>
            <a:r>
              <a:rPr lang="en-US" dirty="0"/>
              <a:t>Define clear data sets based on applicability to ADS configurations</a:t>
            </a:r>
          </a:p>
          <a:p>
            <a:pPr lvl="1"/>
            <a:r>
              <a:rPr lang="en-US" dirty="0"/>
              <a:t>Under the NATM, FRAV and VMAD need to know which data requirements apply to which ADS vehicles</a:t>
            </a:r>
          </a:p>
          <a:p>
            <a:r>
              <a:rPr lang="en-US" dirty="0"/>
              <a:t>Ensure alignment with the FRAV and VMAD work</a:t>
            </a:r>
          </a:p>
          <a:p>
            <a:pPr lvl="1"/>
            <a:r>
              <a:rPr lang="en-US" dirty="0"/>
              <a:t>Terminology, safety objectives, NATM methods and procedures, etc.</a:t>
            </a:r>
          </a:p>
          <a:p>
            <a:pPr lvl="1"/>
            <a:r>
              <a:rPr lang="en-US" dirty="0"/>
              <a:t>Prioritize data sets and specifications to facilitate alignment with safety requirements</a:t>
            </a:r>
          </a:p>
        </p:txBody>
      </p:sp>
    </p:spTree>
    <p:extLst>
      <p:ext uri="{BB962C8B-B14F-4D97-AF65-F5344CB8AC3E}">
        <p14:creationId xmlns:p14="http://schemas.microsoft.com/office/powerpoint/2010/main" val="32660154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1330</TotalTime>
  <Words>909</Words>
  <Application>Microsoft Office PowerPoint</Application>
  <PresentationFormat>Widescreen</PresentationFormat>
  <Paragraphs>88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Arial Nova Light</vt:lpstr>
      <vt:lpstr>Calibri</vt:lpstr>
      <vt:lpstr>Calibri Light</vt:lpstr>
      <vt:lpstr>Office Theme</vt:lpstr>
      <vt:lpstr>FRAV Task: Response to the Request from EDR/DSSAD</vt:lpstr>
      <vt:lpstr>FRAV Starting Points</vt:lpstr>
      <vt:lpstr>Basic principles/observations</vt:lpstr>
      <vt:lpstr>Two basic reasons for ADS data collection</vt:lpstr>
      <vt:lpstr>Three levels of data</vt:lpstr>
      <vt:lpstr>Data Elements Matrix</vt:lpstr>
      <vt:lpstr>Open questions</vt:lpstr>
      <vt:lpstr>Basic recommendations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Jane Doherty</dc:creator>
  <cp:lastModifiedBy>Scott Schmidt</cp:lastModifiedBy>
  <cp:revision>40</cp:revision>
  <dcterms:created xsi:type="dcterms:W3CDTF">2021-04-28T13:30:20Z</dcterms:created>
  <dcterms:modified xsi:type="dcterms:W3CDTF">2021-05-26T12:20:18Z</dcterms:modified>
</cp:coreProperties>
</file>