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1243" r:id="rId2"/>
    <p:sldId id="1292" r:id="rId3"/>
    <p:sldId id="1302" r:id="rId4"/>
    <p:sldId id="1281" r:id="rId5"/>
    <p:sldId id="1299" r:id="rId6"/>
    <p:sldId id="1300" r:id="rId7"/>
    <p:sldId id="1301" r:id="rId8"/>
    <p:sldId id="1295" r:id="rId9"/>
  </p:sldIdLst>
  <p:sldSz cx="12192000" cy="6858000"/>
  <p:notesSz cx="6858000" cy="9144000"/>
  <p:embeddedFontLst>
    <p:embeddedFont>
      <p:font typeface="Arial Nova" panose="020B0504020202020204" pitchFamily="34" charset="0"/>
      <p:regular r:id="rId12"/>
      <p:bold r:id="rId13"/>
      <p:italic r:id="rId14"/>
      <p:boldItalic r:id="rId15"/>
    </p:embeddedFont>
    <p:embeddedFont>
      <p:font typeface="Arial Nova Light" panose="020B0304020202020204" pitchFamily="34" charset="0"/>
      <p:regular r:id="rId16"/>
      <p: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88822" autoAdjust="0"/>
  </p:normalViewPr>
  <p:slideViewPr>
    <p:cSldViewPr snapToGrid="0">
      <p:cViewPr varScale="1">
        <p:scale>
          <a:sx n="75" d="100"/>
          <a:sy n="75" d="100"/>
        </p:scale>
        <p:origin x="919" y="22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8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C51C-E16A-40E3-868B-3AA8EC9A9440}"/>
              </a:ext>
            </a:extLst>
          </p:cNvPr>
          <p:cNvSpPr txBox="1"/>
          <p:nvPr userDrawn="1"/>
        </p:nvSpPr>
        <p:spPr>
          <a:xfrm>
            <a:off x="9249508" y="6153334"/>
            <a:ext cx="242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FRAV-13-03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13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6-7 May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CB41-9834-4A52-A0EA-2D7053BFA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9D343-81E1-4FE5-9518-D7987EC2CB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A877E-01A2-43A0-A747-1AFFAEB13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B43F-F2B8-4A09-A7E5-39FF6E006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37981-B85C-47CD-825F-6A25AC08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6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FFB97F-BC52-45BF-AD64-28E9E5C15291}"/>
              </a:ext>
            </a:extLst>
          </p:cNvPr>
          <p:cNvSpPr txBox="1"/>
          <p:nvPr userDrawn="1"/>
        </p:nvSpPr>
        <p:spPr>
          <a:xfrm>
            <a:off x="9249508" y="6153334"/>
            <a:ext cx="2427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FRAV-13-03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13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6-7 May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2A176-716A-45CF-85FE-47E76F4DE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2880"/>
            <a:ext cx="9052560" cy="54864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58B19-43A0-4FAC-8FB9-0A6A847D6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5A8996-1566-465C-A199-10F655D1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AC37A-AEEC-4163-B4AC-D30F07B29E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0E2398-688E-4F58-95D8-0D78875A9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57FCF2-FD61-487E-B6EC-9548F34F0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01FDB-3CE4-42E1-BBF1-F0A72745F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3B952-A8DE-4A42-9F02-A048D2BC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74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9E917-EC43-4C58-8467-CA974415D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5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647494-36E7-4D6B-8D74-BD32D8EEC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D4F03-64F0-4CE0-9E30-31BDA025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0082B2-84E0-4A92-B51C-6BCE4F7F2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472F6-6BF6-4401-951F-04C5D0DED4D3}"/>
              </a:ext>
            </a:extLst>
          </p:cNvPr>
          <p:cNvSpPr txBox="1"/>
          <p:nvPr userDrawn="1"/>
        </p:nvSpPr>
        <p:spPr>
          <a:xfrm>
            <a:off x="9249508" y="6153334"/>
            <a:ext cx="2633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FRAV-10-03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10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27 January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130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51B231-221C-4009-A1F0-EA5D48A2F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86250E-E437-4409-971C-828AA66AC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82E94-FC9D-4469-A7AD-9492B7C4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7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552B1-0C0D-4F66-8E41-A029B5D4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26570-F4D3-46BA-8C44-9E5ED00FF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C128A8-E3AA-463F-A1D1-9230764E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76D40-4C26-4AC9-A02D-5E408615E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06625-2816-400E-A5B1-5207ABCB5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C8E3EC-DEB8-480B-B8BD-CFEE2EF63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2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97CC-C5A1-454B-8FA4-0700C27BE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CA676-3CC1-4619-AC5F-4B89FF6F59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EBF5F-9A13-4C91-B6E5-0A1CB696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1A995C-9A40-4826-92E1-2CE1F7FF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8A0E3-4F3A-4D75-8518-E4D0ABD51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5E77B-E170-4167-87B8-272F191B4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39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06-May-21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13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6-7 May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7591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rial Nova" panose="020B0504020202020204" pitchFamily="34" charset="0"/>
              </a:rPr>
              <a:t>Document FRAV-13-03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1</a:t>
            </a:r>
            <a:br>
              <a:rPr lang="en-US" dirty="0"/>
            </a:br>
            <a:r>
              <a:rPr lang="en-US" dirty="0"/>
              <a:t>Adoption of the agenda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8A8E6-A722-47DD-922A-0EAE2FA82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6300" y="899359"/>
            <a:ext cx="7315200" cy="518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029A1B-BC16-4491-AEF7-8FEBA2DA5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3920224"/>
          </a:xfrm>
        </p:spPr>
        <p:txBody>
          <a:bodyPr/>
          <a:lstStyle/>
          <a:p>
            <a:r>
              <a:rPr lang="en-US" dirty="0"/>
              <a:t>FRAV-12-08 consolidated comments on the safety topics</a:t>
            </a:r>
          </a:p>
          <a:p>
            <a:r>
              <a:rPr lang="en-US" dirty="0"/>
              <a:t>FRAV identified three workstreams proceeding in three steps</a:t>
            </a:r>
          </a:p>
          <a:p>
            <a:pPr lvl="1"/>
            <a:r>
              <a:rPr lang="en-US" dirty="0"/>
              <a:t>Prepare a list of DDT functions with description of each function</a:t>
            </a:r>
          </a:p>
          <a:p>
            <a:pPr lvl="1"/>
            <a:r>
              <a:rPr lang="en-US" dirty="0"/>
              <a:t>Prepare a list of terms and definitions regarding ADS users based on their roles and responsibilities</a:t>
            </a:r>
          </a:p>
          <a:p>
            <a:pPr lvl="1"/>
            <a:r>
              <a:rPr lang="en-US" dirty="0"/>
              <a:t>Prepare a categorical list of “other road users” that may encounter an ADS vehicle or an ADS may encounter</a:t>
            </a:r>
          </a:p>
          <a:p>
            <a:r>
              <a:rPr lang="en-US" dirty="0"/>
              <a:t>FRAV agreed to consider input for EDR/DSSAD</a:t>
            </a:r>
          </a:p>
          <a:p>
            <a:pPr lvl="1"/>
            <a:r>
              <a:rPr lang="en-US" dirty="0"/>
              <a:t>Prepare FRAV input for EDR/DSSAD regarding ADS vehicles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2</a:t>
            </a:r>
            <a:br>
              <a:rPr lang="en-US" dirty="0"/>
            </a:br>
            <a:r>
              <a:rPr lang="en-US" dirty="0"/>
              <a:t>FRAV status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432BE2-08CC-44DB-AFF4-77BC04008C62}"/>
              </a:ext>
            </a:extLst>
          </p:cNvPr>
          <p:cNvSpPr txBox="1"/>
          <p:nvPr/>
        </p:nvSpPr>
        <p:spPr>
          <a:xfrm>
            <a:off x="1127760" y="5108944"/>
            <a:ext cx="94699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Session Objective</a:t>
            </a:r>
          </a:p>
          <a:p>
            <a:pPr algn="ctr"/>
            <a:r>
              <a:rPr lang="en-US" sz="2800" b="1" dirty="0"/>
              <a:t>Sense of FRAV on the initial workstream results and next steps</a:t>
            </a:r>
          </a:p>
        </p:txBody>
      </p:sp>
    </p:spTree>
    <p:extLst>
      <p:ext uri="{BB962C8B-B14F-4D97-AF65-F5344CB8AC3E}">
        <p14:creationId xmlns:p14="http://schemas.microsoft.com/office/powerpoint/2010/main" val="377144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488269-9A41-406E-9DD2-A01566E0B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1018520" cy="4937760"/>
          </a:xfrm>
        </p:spPr>
        <p:txBody>
          <a:bodyPr/>
          <a:lstStyle/>
          <a:p>
            <a:r>
              <a:rPr lang="en-US" dirty="0"/>
              <a:t>DDT </a:t>
            </a:r>
            <a:r>
              <a:rPr lang="en-US" dirty="0">
                <a:sym typeface="Wingdings" panose="05000000000000000000" pitchFamily="2" charset="2"/>
              </a:rPr>
              <a:t> functions required to operate a vehicle in traffic</a:t>
            </a:r>
          </a:p>
          <a:p>
            <a:r>
              <a:rPr lang="en-US" dirty="0">
                <a:sym typeface="Wingdings" panose="05000000000000000000" pitchFamily="2" charset="2"/>
              </a:rPr>
              <a:t>ADS must be capable of performing the </a:t>
            </a:r>
            <a:r>
              <a:rPr lang="en-US" u="sng" dirty="0">
                <a:sym typeface="Wingdings" panose="05000000000000000000" pitchFamily="2" charset="2"/>
              </a:rPr>
              <a:t>entire</a:t>
            </a:r>
            <a:r>
              <a:rPr lang="en-US" dirty="0">
                <a:sym typeface="Wingdings" panose="05000000000000000000" pitchFamily="2" charset="2"/>
              </a:rPr>
              <a:t> DDT</a:t>
            </a:r>
          </a:p>
          <a:p>
            <a:r>
              <a:rPr lang="en-US" dirty="0">
                <a:sym typeface="Wingdings" panose="05000000000000000000" pitchFamily="2" charset="2"/>
              </a:rPr>
              <a:t>What are the functions that would constitute the entire DDT?</a:t>
            </a:r>
          </a:p>
          <a:p>
            <a:r>
              <a:rPr lang="en-US" dirty="0">
                <a:sym typeface="Wingdings" panose="05000000000000000000" pitchFamily="2" charset="2"/>
              </a:rPr>
              <a:t>Open questions regarding “strategic, operational, and tactical”</a:t>
            </a:r>
          </a:p>
          <a:p>
            <a:r>
              <a:rPr lang="en-US" dirty="0">
                <a:sym typeface="Wingdings" panose="05000000000000000000" pitchFamily="2" charset="2"/>
              </a:rPr>
              <a:t>General aim to have a common understanding of the DDT and its components</a:t>
            </a:r>
          </a:p>
          <a:p>
            <a:r>
              <a:rPr lang="en-US" dirty="0">
                <a:sym typeface="Wingdings" panose="05000000000000000000" pitchFamily="2" charset="2"/>
              </a:rPr>
              <a:t>Describe the DDT in a manner suitable for defining verifiable requirements that an ADS drives safely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Verification that an ADS can perform the entire DDT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Verification that an ADS safely performs the DDT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92F74B-1CC3-4D70-A534-55465DAE2DC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2000" dirty="0"/>
              <a:t>Agenda item 3</a:t>
            </a:r>
            <a:br>
              <a:rPr lang="en-US" dirty="0"/>
            </a:br>
            <a:r>
              <a:rPr lang="en-US" dirty="0"/>
              <a:t>Definition of DDT functions</a:t>
            </a:r>
          </a:p>
        </p:txBody>
      </p:sp>
    </p:spTree>
    <p:extLst>
      <p:ext uri="{BB962C8B-B14F-4D97-AF65-F5344CB8AC3E}">
        <p14:creationId xmlns:p14="http://schemas.microsoft.com/office/powerpoint/2010/main" val="664469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488269-9A41-406E-9DD2-A01566E0B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1018520" cy="5303520"/>
          </a:xfrm>
        </p:spPr>
        <p:txBody>
          <a:bodyPr>
            <a:normAutofit/>
          </a:bodyPr>
          <a:lstStyle/>
          <a:p>
            <a:r>
              <a:rPr lang="en-US" dirty="0"/>
              <a:t>ADS are designed for various uses</a:t>
            </a:r>
          </a:p>
          <a:p>
            <a:r>
              <a:rPr lang="en-US" dirty="0"/>
              <a:t>ADS vehicles may or may not be designed to carry occupants</a:t>
            </a:r>
          </a:p>
          <a:p>
            <a:r>
              <a:rPr lang="en-US" dirty="0"/>
              <a:t>ADS designs may or may not include a human driver as a fallback</a:t>
            </a:r>
          </a:p>
          <a:p>
            <a:r>
              <a:rPr lang="en-US" dirty="0"/>
              <a:t>ADS designs may involve various degrees of interactions with a user</a:t>
            </a:r>
          </a:p>
          <a:p>
            <a:r>
              <a:rPr lang="en-US" dirty="0"/>
              <a:t>General aim to have a common understanding of “user” to support work on requirements for ensuring correct use and user safety</a:t>
            </a:r>
          </a:p>
          <a:p>
            <a:r>
              <a:rPr lang="en-US" dirty="0"/>
              <a:t>Define “user” in a manner suitable for developing requirements to ensure safe interactions between the ADS and the user</a:t>
            </a:r>
          </a:p>
          <a:p>
            <a:pPr lvl="1"/>
            <a:r>
              <a:rPr lang="en-US" dirty="0"/>
              <a:t>Verification that an ADS meets user-related safety requirements</a:t>
            </a:r>
          </a:p>
          <a:p>
            <a:pPr lvl="1"/>
            <a:r>
              <a:rPr lang="en-US" dirty="0"/>
              <a:t>Enable determinations on user/HMI requirements applicable to an ADS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92F74B-1CC3-4D70-A534-55465DAE2DC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2000" dirty="0"/>
              <a:t>Agenda item 4</a:t>
            </a:r>
            <a:br>
              <a:rPr lang="en-US" dirty="0"/>
            </a:br>
            <a:r>
              <a:rPr lang="en-US" dirty="0"/>
              <a:t>Definition of ADS users</a:t>
            </a:r>
          </a:p>
        </p:txBody>
      </p:sp>
    </p:spTree>
    <p:extLst>
      <p:ext uri="{BB962C8B-B14F-4D97-AF65-F5344CB8AC3E}">
        <p14:creationId xmlns:p14="http://schemas.microsoft.com/office/powerpoint/2010/main" val="135824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C488269-9A41-406E-9DD2-A01566E0B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1018520" cy="4937760"/>
          </a:xfrm>
        </p:spPr>
        <p:txBody>
          <a:bodyPr/>
          <a:lstStyle/>
          <a:p>
            <a:r>
              <a:rPr lang="en-US" dirty="0"/>
              <a:t>ADS should interact safely with other road users (ORU)</a:t>
            </a:r>
          </a:p>
          <a:p>
            <a:r>
              <a:rPr lang="en-US" dirty="0"/>
              <a:t>Diverse interactions depending upon nature of the ORU</a:t>
            </a:r>
          </a:p>
          <a:p>
            <a:r>
              <a:rPr lang="en-US" dirty="0"/>
              <a:t>ORU interactions may vary depending upon the ODD</a:t>
            </a:r>
          </a:p>
          <a:p>
            <a:r>
              <a:rPr lang="en-US" dirty="0"/>
              <a:t>ADS responses may vary depending upon vehicle configurations</a:t>
            </a:r>
          </a:p>
          <a:p>
            <a:r>
              <a:rPr lang="en-US" dirty="0"/>
              <a:t>General aim to have a common understanding of the ORU an ADS vehicle may encounter</a:t>
            </a:r>
          </a:p>
          <a:p>
            <a:r>
              <a:rPr lang="en-US" dirty="0"/>
              <a:t>Define ORU in a manner suitable for developing requirements to ensure safe interactions between the ADS and other road users</a:t>
            </a:r>
          </a:p>
          <a:p>
            <a:pPr lvl="1"/>
            <a:r>
              <a:rPr lang="en-US" dirty="0"/>
              <a:t>Verification that an ADS will respond safely to the presence and behaviors of other road users</a:t>
            </a:r>
          </a:p>
          <a:p>
            <a:pPr lvl="1"/>
            <a:r>
              <a:rPr lang="en-US" dirty="0"/>
              <a:t>Enable determinations on ORU-related requirements applicable to an ADS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92F74B-1CC3-4D70-A534-55465DAE2DC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2000" dirty="0"/>
              <a:t>Agenda item 5</a:t>
            </a:r>
            <a:br>
              <a:rPr lang="en-US" dirty="0"/>
            </a:br>
            <a:r>
              <a:rPr lang="en-US" dirty="0"/>
              <a:t>Definition of ORU categories</a:t>
            </a:r>
          </a:p>
        </p:txBody>
      </p:sp>
    </p:spTree>
    <p:extLst>
      <p:ext uri="{BB962C8B-B14F-4D97-AF65-F5344CB8AC3E}">
        <p14:creationId xmlns:p14="http://schemas.microsoft.com/office/powerpoint/2010/main" val="302106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9B1075-74A5-44DB-96DC-AE4D144ABD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EDR/DSSAD informal group request</a:t>
            </a:r>
          </a:p>
          <a:p>
            <a:pPr lvl="1"/>
            <a:r>
              <a:rPr lang="en-US" dirty="0"/>
              <a:t>EDR/DSSAD mandate to define technical requirements for Data Storage Systems for Automated Driving (DSSAD)</a:t>
            </a:r>
          </a:p>
          <a:p>
            <a:pPr lvl="1"/>
            <a:r>
              <a:rPr lang="en-US" dirty="0"/>
              <a:t>FRAV presumably will require ADS vehicles to be equipped with DSSAD capability</a:t>
            </a:r>
          </a:p>
          <a:p>
            <a:pPr lvl="1"/>
            <a:r>
              <a:rPr lang="en-US" dirty="0"/>
              <a:t>EDR/DSSAD would like FRAV views on DSSAD requirements for ADS</a:t>
            </a:r>
          </a:p>
          <a:p>
            <a:r>
              <a:rPr lang="en-US" dirty="0"/>
              <a:t>FRAV views or recommendations for EDR/DSSAD</a:t>
            </a:r>
          </a:p>
          <a:p>
            <a:pPr lvl="1"/>
            <a:r>
              <a:rPr lang="en-US" dirty="0"/>
              <a:t>FRAV interests in data recording/storage for ADS vehicles</a:t>
            </a:r>
          </a:p>
          <a:p>
            <a:pPr lvl="1"/>
            <a:r>
              <a:rPr lang="en-US" dirty="0"/>
              <a:t>Impact of EDR/DSSAD work on FRAV development of ADS safety requirements</a:t>
            </a:r>
          </a:p>
          <a:p>
            <a:r>
              <a:rPr lang="en-US" dirty="0"/>
              <a:t>Consider whether the task input covers FRAV interests and should be passed on to EDR/DSSAD</a:t>
            </a:r>
          </a:p>
          <a:p>
            <a:pPr lvl="1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0062A89-22F2-4EFC-AD7A-898A1A83C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6</a:t>
            </a:r>
            <a:br>
              <a:rPr lang="en-US" dirty="0"/>
            </a:br>
            <a:r>
              <a:rPr lang="en-US" dirty="0"/>
              <a:t>FRAV input on EDR/DSSAD</a:t>
            </a:r>
          </a:p>
        </p:txBody>
      </p:sp>
    </p:spTree>
    <p:extLst>
      <p:ext uri="{BB962C8B-B14F-4D97-AF65-F5344CB8AC3E}">
        <p14:creationId xmlns:p14="http://schemas.microsoft.com/office/powerpoint/2010/main" val="1689228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A305ED-A71E-40AE-AAA8-FE6227C87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3804920"/>
          </a:xfrm>
        </p:spPr>
        <p:txBody>
          <a:bodyPr>
            <a:normAutofit/>
          </a:bodyPr>
          <a:lstStyle/>
          <a:p>
            <a:r>
              <a:rPr lang="en-US" dirty="0"/>
              <a:t>Upcoming sessions</a:t>
            </a:r>
          </a:p>
          <a:p>
            <a:pPr lvl="1"/>
            <a:r>
              <a:rPr lang="en-US" dirty="0"/>
              <a:t>Session 14 (20 May): Endorse consensus views?</a:t>
            </a:r>
          </a:p>
          <a:p>
            <a:pPr lvl="1"/>
            <a:r>
              <a:rPr lang="en-US" dirty="0"/>
              <a:t>Session 15 (8 June): Safety needs/topics</a:t>
            </a:r>
            <a:endParaRPr lang="en-US" sz="1600" dirty="0"/>
          </a:p>
          <a:p>
            <a:pPr lvl="1"/>
            <a:r>
              <a:rPr lang="en-US" dirty="0"/>
              <a:t>Session 16 (6 July): General requirements</a:t>
            </a:r>
          </a:p>
          <a:p>
            <a:r>
              <a:rPr lang="en-US" dirty="0"/>
              <a:t>Consensus on general requirements, justifications, terms and definitions by July</a:t>
            </a:r>
          </a:p>
          <a:p>
            <a:r>
              <a:rPr lang="en-US" dirty="0"/>
              <a:t>Two months to prepare submission to GRVA-11 </a:t>
            </a:r>
            <a:r>
              <a:rPr lang="en-US" sz="1600" dirty="0"/>
              <a:t>(27 September-1 October)</a:t>
            </a:r>
          </a:p>
          <a:p>
            <a:r>
              <a:rPr lang="en-US" dirty="0"/>
              <a:t>Four months to prepare submission to GRVA-12 </a:t>
            </a:r>
            <a:r>
              <a:rPr lang="en-US" sz="1600" dirty="0"/>
              <a:t>(February 2022)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C035B6-B23B-4334-929F-B5752443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4</a:t>
            </a:r>
            <a:br>
              <a:rPr lang="en-US" dirty="0"/>
            </a:br>
            <a:r>
              <a:rPr lang="en-US" dirty="0"/>
              <a:t>Outlook for next steps </a:t>
            </a:r>
            <a:r>
              <a:rPr lang="en-US" sz="2200" dirty="0"/>
              <a:t>(thru September)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FB6559-B245-4792-A1D2-269850500FD9}"/>
              </a:ext>
            </a:extLst>
          </p:cNvPr>
          <p:cNvSpPr txBox="1"/>
          <p:nvPr/>
        </p:nvSpPr>
        <p:spPr>
          <a:xfrm>
            <a:off x="1960880" y="4993640"/>
            <a:ext cx="8016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Are we on task?  Any course corrections?</a:t>
            </a:r>
          </a:p>
        </p:txBody>
      </p:sp>
    </p:spTree>
    <p:extLst>
      <p:ext uri="{BB962C8B-B14F-4D97-AF65-F5344CB8AC3E}">
        <p14:creationId xmlns:p14="http://schemas.microsoft.com/office/powerpoint/2010/main" val="3028951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626</Words>
  <Application>Microsoft Office PowerPoint</Application>
  <PresentationFormat>Widescreen</PresentationFormat>
  <Paragraphs>60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Arial Nova</vt:lpstr>
      <vt:lpstr>Arial Nova Light</vt:lpstr>
      <vt:lpstr>Office Theme</vt:lpstr>
      <vt:lpstr>13th Session  Status Review and Session Orientation</vt:lpstr>
      <vt:lpstr>Agenda item 1 Adoption of the agenda</vt:lpstr>
      <vt:lpstr>Agenda item 2 FRAV status</vt:lpstr>
      <vt:lpstr>Agenda item 3 Definition of DDT functions</vt:lpstr>
      <vt:lpstr>Agenda item 4 Definition of ADS users</vt:lpstr>
      <vt:lpstr>Agenda item 5 Definition of ORU categories</vt:lpstr>
      <vt:lpstr>Agenda item 6 FRAV input on EDR/DSSAD</vt:lpstr>
      <vt:lpstr>Agenda item 4 Outlook for next steps (thru September)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28</cp:revision>
  <dcterms:created xsi:type="dcterms:W3CDTF">2021-04-04T08:35:33Z</dcterms:created>
  <dcterms:modified xsi:type="dcterms:W3CDTF">2021-05-06T13:11:24Z</dcterms:modified>
</cp:coreProperties>
</file>