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4"/>
  </p:sldMasterIdLst>
  <p:notesMasterIdLst>
    <p:notesMasterId r:id="rId11"/>
  </p:notesMasterIdLst>
  <p:sldIdLst>
    <p:sldId id="258" r:id="rId5"/>
    <p:sldId id="478" r:id="rId6"/>
    <p:sldId id="473" r:id="rId7"/>
    <p:sldId id="474" r:id="rId8"/>
    <p:sldId id="477" r:id="rId9"/>
    <p:sldId id="48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8BB873-CDDB-41F0-9473-7C58CEF6E354}" v="25" dt="2021-10-12T16:08:35.970"/>
    <p1510:client id="{BCFF6EFA-3156-435E-9C05-16BB9961FDE4}" v="6" dt="2021-10-12T15:55:37.713"/>
    <p1510:client id="{C7FFF49B-693C-4F13-8415-BAAE4CF84E24}" v="774" dt="2021-10-13T13:35:13.2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89" autoAdjust="0"/>
  </p:normalViewPr>
  <p:slideViewPr>
    <p:cSldViewPr snapToGrid="0">
      <p:cViewPr varScale="1">
        <p:scale>
          <a:sx n="102" d="100"/>
          <a:sy n="102" d="100"/>
        </p:scale>
        <p:origin x="9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741DB4-97CE-4278-8A0A-D45940ECF2D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DFF37A-5C06-4977-82D6-119429A2361C}">
      <dgm:prSet phldrT="[Text]" custT="1"/>
      <dgm:spPr>
        <a:solidFill>
          <a:schemeClr val="accent1">
            <a:hueOff val="0"/>
            <a:satOff val="0"/>
            <a:lumOff val="0"/>
            <a:alpha val="72000"/>
          </a:schemeClr>
        </a:solidFill>
      </dgm:spPr>
      <dgm:t>
        <a:bodyPr/>
        <a:lstStyle/>
        <a:p>
          <a:r>
            <a:rPr lang="en-US" sz="3200" b="1" i="1"/>
            <a:t>Phase 1</a:t>
          </a:r>
        </a:p>
      </dgm:t>
    </dgm:pt>
    <dgm:pt modelId="{8A78FB4C-33A4-4B66-8C66-C13D8FB63B42}" type="parTrans" cxnId="{DFC5A6B1-1D8E-47CD-8430-25824A07287D}">
      <dgm:prSet/>
      <dgm:spPr/>
      <dgm:t>
        <a:bodyPr/>
        <a:lstStyle/>
        <a:p>
          <a:endParaRPr lang="en-US"/>
        </a:p>
      </dgm:t>
    </dgm:pt>
    <dgm:pt modelId="{566E14E4-AA5F-4821-8092-B65BC6F42EB7}" type="sibTrans" cxnId="{DFC5A6B1-1D8E-47CD-8430-25824A07287D}">
      <dgm:prSet/>
      <dgm:spPr/>
      <dgm:t>
        <a:bodyPr/>
        <a:lstStyle/>
        <a:p>
          <a:endParaRPr lang="en-US"/>
        </a:p>
      </dgm:t>
    </dgm:pt>
    <dgm:pt modelId="{6AFF2CBA-3914-42EE-BB0D-B446A4362E64}">
      <dgm:prSet phldrT="[Text]" custT="1"/>
      <dgm:spPr/>
      <dgm:t>
        <a:bodyPr/>
        <a:lstStyle/>
        <a:p>
          <a:r>
            <a:rPr lang="en-US" sz="2000" b="1"/>
            <a:t>Documentation</a:t>
          </a:r>
          <a:r>
            <a:rPr lang="en-US" sz="2800" b="1"/>
            <a:t> </a:t>
          </a:r>
          <a:r>
            <a:rPr lang="en-US" sz="2000" b="1"/>
            <a:t>Requirements for Manufacturers</a:t>
          </a:r>
          <a:endParaRPr lang="en-US" sz="2800" b="0"/>
        </a:p>
      </dgm:t>
    </dgm:pt>
    <dgm:pt modelId="{45BFDDA5-4FE6-408C-B123-B78B93D81661}" type="parTrans" cxnId="{DE609E84-D325-4FC7-8403-A28C3D23E738}">
      <dgm:prSet/>
      <dgm:spPr/>
      <dgm:t>
        <a:bodyPr/>
        <a:lstStyle/>
        <a:p>
          <a:endParaRPr lang="en-US"/>
        </a:p>
      </dgm:t>
    </dgm:pt>
    <dgm:pt modelId="{2DAA9266-E028-4862-9882-96E0C74DC47E}" type="sibTrans" cxnId="{DE609E84-D325-4FC7-8403-A28C3D23E738}">
      <dgm:prSet/>
      <dgm:spPr/>
      <dgm:t>
        <a:bodyPr/>
        <a:lstStyle/>
        <a:p>
          <a:endParaRPr lang="en-US"/>
        </a:p>
      </dgm:t>
    </dgm:pt>
    <dgm:pt modelId="{427CE05F-DF1C-4A09-B91B-FC3C5B569DB9}">
      <dgm:prSet phldrT="[Text]" custT="1"/>
      <dgm:spPr>
        <a:solidFill>
          <a:schemeClr val="accent2">
            <a:alpha val="72000"/>
          </a:schemeClr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3200" b="1" i="1"/>
            <a:t>Phase 2</a:t>
          </a:r>
        </a:p>
      </dgm:t>
    </dgm:pt>
    <dgm:pt modelId="{2C688306-55A5-4FA8-9AC6-6472A08C85E5}" type="parTrans" cxnId="{FD6E3307-0DF3-4C68-828B-4D04134FB4AE}">
      <dgm:prSet/>
      <dgm:spPr/>
      <dgm:t>
        <a:bodyPr/>
        <a:lstStyle/>
        <a:p>
          <a:endParaRPr lang="en-US"/>
        </a:p>
      </dgm:t>
    </dgm:pt>
    <dgm:pt modelId="{3EFA3DF9-2CCA-41AC-AF72-72CA8C833AA7}" type="sibTrans" cxnId="{FD6E3307-0DF3-4C68-828B-4D04134FB4AE}">
      <dgm:prSet/>
      <dgm:spPr/>
      <dgm:t>
        <a:bodyPr/>
        <a:lstStyle/>
        <a:p>
          <a:endParaRPr lang="en-US"/>
        </a:p>
      </dgm:t>
    </dgm:pt>
    <dgm:pt modelId="{CFFC5A0B-2991-4C52-8DC1-0BBD7092B9EC}">
      <dgm:prSet phldrT="[Text]" custT="1"/>
      <dgm:spPr>
        <a:ln>
          <a:solidFill>
            <a:schemeClr val="accent2"/>
          </a:solidFill>
        </a:ln>
      </dgm:spPr>
      <dgm:t>
        <a:bodyPr/>
        <a:lstStyle/>
        <a:p>
          <a:r>
            <a:rPr lang="en-US" sz="1800" b="1"/>
            <a:t>Thermal Runaway (TR) Propagation Test </a:t>
          </a:r>
          <a:r>
            <a:rPr lang="en-US" sz="1800"/>
            <a:t>is under consideration</a:t>
          </a:r>
        </a:p>
      </dgm:t>
    </dgm:pt>
    <dgm:pt modelId="{C9A2C42D-7526-414F-9639-ACC21D89ECD2}" type="parTrans" cxnId="{5E025443-D27C-44A4-A0B6-FADE91D85764}">
      <dgm:prSet/>
      <dgm:spPr/>
      <dgm:t>
        <a:bodyPr/>
        <a:lstStyle/>
        <a:p>
          <a:endParaRPr lang="en-US"/>
        </a:p>
      </dgm:t>
    </dgm:pt>
    <dgm:pt modelId="{5E2D2000-77B5-4B6E-9B16-09F10ED710EA}" type="sibTrans" cxnId="{5E025443-D27C-44A4-A0B6-FADE91D85764}">
      <dgm:prSet/>
      <dgm:spPr/>
      <dgm:t>
        <a:bodyPr/>
        <a:lstStyle/>
        <a:p>
          <a:endParaRPr lang="en-US"/>
        </a:p>
      </dgm:t>
    </dgm:pt>
    <dgm:pt modelId="{5A59715D-5ED9-4E5B-A6BF-A19DF6695EBA}">
      <dgm:prSet phldrT="[Text]" custT="1"/>
      <dgm:spPr>
        <a:ln>
          <a:solidFill>
            <a:schemeClr val="accent2"/>
          </a:solidFill>
        </a:ln>
      </dgm:spPr>
      <dgm:t>
        <a:bodyPr/>
        <a:lstStyle/>
        <a:p>
          <a:r>
            <a:rPr lang="en-US" sz="1800"/>
            <a:t>The methods of thermal runaway initiation under consideration are:</a:t>
          </a:r>
        </a:p>
      </dgm:t>
    </dgm:pt>
    <dgm:pt modelId="{50983B02-0F0E-44C8-9652-AD5D7702351F}" type="parTrans" cxnId="{27890C80-F721-47A0-B018-8F94C6157337}">
      <dgm:prSet/>
      <dgm:spPr/>
      <dgm:t>
        <a:bodyPr/>
        <a:lstStyle/>
        <a:p>
          <a:endParaRPr lang="en-US"/>
        </a:p>
      </dgm:t>
    </dgm:pt>
    <dgm:pt modelId="{0AEA6278-AC12-46CC-8CFE-71633BE6B03D}" type="sibTrans" cxnId="{27890C80-F721-47A0-B018-8F94C6157337}">
      <dgm:prSet/>
      <dgm:spPr/>
      <dgm:t>
        <a:bodyPr/>
        <a:lstStyle/>
        <a:p>
          <a:endParaRPr lang="en-US"/>
        </a:p>
      </dgm:t>
    </dgm:pt>
    <dgm:pt modelId="{DF8CD118-C48F-4CFF-A9A5-0896799EDA93}">
      <dgm:prSet phldrT="[Text]"/>
      <dgm:spPr>
        <a:ln>
          <a:solidFill>
            <a:schemeClr val="accent2"/>
          </a:solidFill>
        </a:ln>
      </dgm:spPr>
      <dgm:t>
        <a:bodyPr/>
        <a:lstStyle/>
        <a:p>
          <a:endParaRPr lang="en-US" sz="1600"/>
        </a:p>
      </dgm:t>
    </dgm:pt>
    <dgm:pt modelId="{F150CA2C-9EA7-4227-AF08-D99DD89F8552}" type="parTrans" cxnId="{798D1627-DB5B-4E7C-89D9-54B08300CA46}">
      <dgm:prSet/>
      <dgm:spPr/>
      <dgm:t>
        <a:bodyPr/>
        <a:lstStyle/>
        <a:p>
          <a:endParaRPr lang="en-US"/>
        </a:p>
      </dgm:t>
    </dgm:pt>
    <dgm:pt modelId="{AF4840A4-9A22-41DB-9204-7F912D85A92C}" type="sibTrans" cxnId="{798D1627-DB5B-4E7C-89D9-54B08300CA46}">
      <dgm:prSet/>
      <dgm:spPr/>
      <dgm:t>
        <a:bodyPr/>
        <a:lstStyle/>
        <a:p>
          <a:endParaRPr lang="en-US"/>
        </a:p>
      </dgm:t>
    </dgm:pt>
    <dgm:pt modelId="{6B81DC9F-3FEF-4262-94DC-D99250A04E6A}">
      <dgm:prSet custT="1"/>
      <dgm:spPr>
        <a:ln>
          <a:solidFill>
            <a:schemeClr val="accent2"/>
          </a:solidFill>
        </a:ln>
      </dgm:spPr>
      <dgm:t>
        <a:bodyPr/>
        <a:lstStyle/>
        <a:p>
          <a:r>
            <a:rPr lang="en-US" sz="1800"/>
            <a:t>(1) </a:t>
          </a:r>
          <a:r>
            <a:rPr lang="en-US" sz="1800" i="1"/>
            <a:t>Rapid Heating Method</a:t>
          </a:r>
        </a:p>
      </dgm:t>
    </dgm:pt>
    <dgm:pt modelId="{5C6F303D-D0D6-416D-8F81-17F76DDBB939}" type="parTrans" cxnId="{5F8A1BC1-5848-49AF-8B33-CA39C1E2EC71}">
      <dgm:prSet/>
      <dgm:spPr/>
      <dgm:t>
        <a:bodyPr/>
        <a:lstStyle/>
        <a:p>
          <a:endParaRPr lang="en-US"/>
        </a:p>
      </dgm:t>
    </dgm:pt>
    <dgm:pt modelId="{BF1EEBBF-8C9A-491C-83CF-29D1428E231F}" type="sibTrans" cxnId="{5F8A1BC1-5848-49AF-8B33-CA39C1E2EC71}">
      <dgm:prSet/>
      <dgm:spPr/>
      <dgm:t>
        <a:bodyPr/>
        <a:lstStyle/>
        <a:p>
          <a:endParaRPr lang="en-US"/>
        </a:p>
      </dgm:t>
    </dgm:pt>
    <dgm:pt modelId="{9992ED5B-B346-4901-888C-3523FC73BC22}">
      <dgm:prSet custT="1"/>
      <dgm:spPr>
        <a:ln>
          <a:solidFill>
            <a:schemeClr val="accent2"/>
          </a:solidFill>
        </a:ln>
      </dgm:spPr>
      <dgm:t>
        <a:bodyPr/>
        <a:lstStyle/>
        <a:p>
          <a:r>
            <a:rPr lang="en-US" sz="1800"/>
            <a:t>(2) </a:t>
          </a:r>
          <a:r>
            <a:rPr lang="en-US" sz="1800" i="1"/>
            <a:t>Nail Penetration Method</a:t>
          </a:r>
        </a:p>
      </dgm:t>
    </dgm:pt>
    <dgm:pt modelId="{7E39A102-3E52-425F-A3EE-B36A38DCCE5A}" type="parTrans" cxnId="{2B825F2E-FF32-416A-9F99-C833D46ED2EF}">
      <dgm:prSet/>
      <dgm:spPr/>
      <dgm:t>
        <a:bodyPr/>
        <a:lstStyle/>
        <a:p>
          <a:endParaRPr lang="en-US"/>
        </a:p>
      </dgm:t>
    </dgm:pt>
    <dgm:pt modelId="{874065D0-569D-44B1-886E-441EE0D3DA27}" type="sibTrans" cxnId="{2B825F2E-FF32-416A-9F99-C833D46ED2EF}">
      <dgm:prSet/>
      <dgm:spPr/>
      <dgm:t>
        <a:bodyPr/>
        <a:lstStyle/>
        <a:p>
          <a:endParaRPr lang="en-US"/>
        </a:p>
      </dgm:t>
    </dgm:pt>
    <dgm:pt modelId="{DF6BF5B0-6349-42CD-B77B-F231486A52B2}">
      <dgm:prSet phldrT="[Text]"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2000"/>
        </a:p>
      </dgm:t>
    </dgm:pt>
    <dgm:pt modelId="{29C01330-55B8-415C-AE71-EA27D743C324}" type="parTrans" cxnId="{F6E5A77E-FEC7-431B-9C62-344517D300F7}">
      <dgm:prSet/>
      <dgm:spPr/>
      <dgm:t>
        <a:bodyPr/>
        <a:lstStyle/>
        <a:p>
          <a:endParaRPr lang="en-US"/>
        </a:p>
      </dgm:t>
    </dgm:pt>
    <dgm:pt modelId="{218357A5-D63F-4664-ABCA-070C42DC81F5}" type="sibTrans" cxnId="{F6E5A77E-FEC7-431B-9C62-344517D300F7}">
      <dgm:prSet/>
      <dgm:spPr/>
      <dgm:t>
        <a:bodyPr/>
        <a:lstStyle/>
        <a:p>
          <a:endParaRPr lang="en-US"/>
        </a:p>
      </dgm:t>
    </dgm:pt>
    <dgm:pt modelId="{C82363EA-D358-404E-8E7B-B86A2A947056}">
      <dgm:prSet phldrT="[Text]"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1800"/>
        </a:p>
      </dgm:t>
    </dgm:pt>
    <dgm:pt modelId="{4CCBBE79-E10D-4191-A357-D53E4476992B}" type="parTrans" cxnId="{0224EF58-09CF-4FE9-82C2-CFB21256BDF0}">
      <dgm:prSet/>
      <dgm:spPr/>
      <dgm:t>
        <a:bodyPr/>
        <a:lstStyle/>
        <a:p>
          <a:endParaRPr lang="en-US"/>
        </a:p>
      </dgm:t>
    </dgm:pt>
    <dgm:pt modelId="{544919EF-7EFD-4E57-89D8-2C35D73EEA6F}" type="sibTrans" cxnId="{0224EF58-09CF-4FE9-82C2-CFB21256BDF0}">
      <dgm:prSet/>
      <dgm:spPr/>
      <dgm:t>
        <a:bodyPr/>
        <a:lstStyle/>
        <a:p>
          <a:endParaRPr lang="en-US"/>
        </a:p>
      </dgm:t>
    </dgm:pt>
    <dgm:pt modelId="{76505A38-EC5B-424A-9A4F-062BD7EC3ADD}" type="pres">
      <dgm:prSet presAssocID="{E9741DB4-97CE-4278-8A0A-D45940ECF2D4}" presName="linearFlow" presStyleCnt="0">
        <dgm:presLayoutVars>
          <dgm:dir/>
          <dgm:animLvl val="lvl"/>
          <dgm:resizeHandles val="exact"/>
        </dgm:presLayoutVars>
      </dgm:prSet>
      <dgm:spPr/>
    </dgm:pt>
    <dgm:pt modelId="{7FA378EC-520E-45EF-8461-8F09D5041537}" type="pres">
      <dgm:prSet presAssocID="{87DFF37A-5C06-4977-82D6-119429A2361C}" presName="composite" presStyleCnt="0"/>
      <dgm:spPr/>
    </dgm:pt>
    <dgm:pt modelId="{2D9FDF3B-8F9A-41EF-B8B1-87DBFB213E75}" type="pres">
      <dgm:prSet presAssocID="{87DFF37A-5C06-4977-82D6-119429A2361C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E09980CA-5A24-4F83-954D-9CCBC5A152DC}" type="pres">
      <dgm:prSet presAssocID="{87DFF37A-5C06-4977-82D6-119429A2361C}" presName="descendantText" presStyleLbl="alignAcc1" presStyleIdx="0" presStyleCnt="2">
        <dgm:presLayoutVars>
          <dgm:bulletEnabled val="1"/>
        </dgm:presLayoutVars>
      </dgm:prSet>
      <dgm:spPr/>
    </dgm:pt>
    <dgm:pt modelId="{A768D445-331C-4970-821F-75E4EB540DE2}" type="pres">
      <dgm:prSet presAssocID="{566E14E4-AA5F-4821-8092-B65BC6F42EB7}" presName="sp" presStyleCnt="0"/>
      <dgm:spPr/>
    </dgm:pt>
    <dgm:pt modelId="{5F82C96C-AB1C-441F-A19D-0072B60B9553}" type="pres">
      <dgm:prSet presAssocID="{427CE05F-DF1C-4A09-B91B-FC3C5B569DB9}" presName="composite" presStyleCnt="0"/>
      <dgm:spPr/>
    </dgm:pt>
    <dgm:pt modelId="{C3DECCF0-740B-45D7-AA1A-597AB49F9F63}" type="pres">
      <dgm:prSet presAssocID="{427CE05F-DF1C-4A09-B91B-FC3C5B569DB9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676CF56E-3E20-40D4-843F-C509681B8E16}" type="pres">
      <dgm:prSet presAssocID="{427CE05F-DF1C-4A09-B91B-FC3C5B569DB9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23499002-9BFD-4F62-8124-430CABB33AAA}" type="presOf" srcId="{DF6BF5B0-6349-42CD-B77B-F231486A52B2}" destId="{676CF56E-3E20-40D4-843F-C509681B8E16}" srcOrd="0" destOrd="2" presId="urn:microsoft.com/office/officeart/2005/8/layout/chevron2"/>
    <dgm:cxn modelId="{FD6E3307-0DF3-4C68-828B-4D04134FB4AE}" srcId="{E9741DB4-97CE-4278-8A0A-D45940ECF2D4}" destId="{427CE05F-DF1C-4A09-B91B-FC3C5B569DB9}" srcOrd="1" destOrd="0" parTransId="{2C688306-55A5-4FA8-9AC6-6472A08C85E5}" sibTransId="{3EFA3DF9-2CCA-41AC-AF72-72CA8C833AA7}"/>
    <dgm:cxn modelId="{5A46D409-D52F-49C7-8F49-2EDBC57EE7B6}" type="presOf" srcId="{87DFF37A-5C06-4977-82D6-119429A2361C}" destId="{2D9FDF3B-8F9A-41EF-B8B1-87DBFB213E75}" srcOrd="0" destOrd="0" presId="urn:microsoft.com/office/officeart/2005/8/layout/chevron2"/>
    <dgm:cxn modelId="{798D1627-DB5B-4E7C-89D9-54B08300CA46}" srcId="{427CE05F-DF1C-4A09-B91B-FC3C5B569DB9}" destId="{DF8CD118-C48F-4CFF-A9A5-0896799EDA93}" srcOrd="4" destOrd="0" parTransId="{F150CA2C-9EA7-4227-AF08-D99DD89F8552}" sibTransId="{AF4840A4-9A22-41DB-9204-7F912D85A92C}"/>
    <dgm:cxn modelId="{D00D762C-E93E-4299-BBCD-187AF2B9270A}" type="presOf" srcId="{DF8CD118-C48F-4CFF-A9A5-0896799EDA93}" destId="{676CF56E-3E20-40D4-843F-C509681B8E16}" srcOrd="0" destOrd="6" presId="urn:microsoft.com/office/officeart/2005/8/layout/chevron2"/>
    <dgm:cxn modelId="{F74AB32D-4EBF-4A8F-8F44-605A38EC4085}" type="presOf" srcId="{E9741DB4-97CE-4278-8A0A-D45940ECF2D4}" destId="{76505A38-EC5B-424A-9A4F-062BD7EC3ADD}" srcOrd="0" destOrd="0" presId="urn:microsoft.com/office/officeart/2005/8/layout/chevron2"/>
    <dgm:cxn modelId="{2B825F2E-FF32-416A-9F99-C833D46ED2EF}" srcId="{5A59715D-5ED9-4E5B-A6BF-A19DF6695EBA}" destId="{9992ED5B-B346-4901-888C-3523FC73BC22}" srcOrd="1" destOrd="0" parTransId="{7E39A102-3E52-425F-A3EE-B36A38DCCE5A}" sibTransId="{874065D0-569D-44B1-886E-441EE0D3DA27}"/>
    <dgm:cxn modelId="{C160C933-D435-43C1-986D-F4035613D518}" type="presOf" srcId="{C82363EA-D358-404E-8E7B-B86A2A947056}" destId="{676CF56E-3E20-40D4-843F-C509681B8E16}" srcOrd="0" destOrd="0" presId="urn:microsoft.com/office/officeart/2005/8/layout/chevron2"/>
    <dgm:cxn modelId="{5E025443-D27C-44A4-A0B6-FADE91D85764}" srcId="{427CE05F-DF1C-4A09-B91B-FC3C5B569DB9}" destId="{CFFC5A0B-2991-4C52-8DC1-0BBD7092B9EC}" srcOrd="1" destOrd="0" parTransId="{C9A2C42D-7526-414F-9639-ACC21D89ECD2}" sibTransId="{5E2D2000-77B5-4B6E-9B16-09F10ED710EA}"/>
    <dgm:cxn modelId="{CA8F5B53-1262-408B-B3D6-C7EE7AA19C5A}" type="presOf" srcId="{6AFF2CBA-3914-42EE-BB0D-B446A4362E64}" destId="{E09980CA-5A24-4F83-954D-9CCBC5A152DC}" srcOrd="0" destOrd="0" presId="urn:microsoft.com/office/officeart/2005/8/layout/chevron2"/>
    <dgm:cxn modelId="{F5FDF673-55FF-421B-89AC-ABED0AFF2042}" type="presOf" srcId="{CFFC5A0B-2991-4C52-8DC1-0BBD7092B9EC}" destId="{676CF56E-3E20-40D4-843F-C509681B8E16}" srcOrd="0" destOrd="1" presId="urn:microsoft.com/office/officeart/2005/8/layout/chevron2"/>
    <dgm:cxn modelId="{0224EF58-09CF-4FE9-82C2-CFB21256BDF0}" srcId="{427CE05F-DF1C-4A09-B91B-FC3C5B569DB9}" destId="{C82363EA-D358-404E-8E7B-B86A2A947056}" srcOrd="0" destOrd="0" parTransId="{4CCBBE79-E10D-4191-A357-D53E4476992B}" sibTransId="{544919EF-7EFD-4E57-89D8-2C35D73EEA6F}"/>
    <dgm:cxn modelId="{F6E5A77E-FEC7-431B-9C62-344517D300F7}" srcId="{427CE05F-DF1C-4A09-B91B-FC3C5B569DB9}" destId="{DF6BF5B0-6349-42CD-B77B-F231486A52B2}" srcOrd="2" destOrd="0" parTransId="{29C01330-55B8-415C-AE71-EA27D743C324}" sibTransId="{218357A5-D63F-4664-ABCA-070C42DC81F5}"/>
    <dgm:cxn modelId="{D315AA7F-7172-4107-842D-65293D4FFA1B}" type="presOf" srcId="{9992ED5B-B346-4901-888C-3523FC73BC22}" destId="{676CF56E-3E20-40D4-843F-C509681B8E16}" srcOrd="0" destOrd="5" presId="urn:microsoft.com/office/officeart/2005/8/layout/chevron2"/>
    <dgm:cxn modelId="{27890C80-F721-47A0-B018-8F94C6157337}" srcId="{427CE05F-DF1C-4A09-B91B-FC3C5B569DB9}" destId="{5A59715D-5ED9-4E5B-A6BF-A19DF6695EBA}" srcOrd="3" destOrd="0" parTransId="{50983B02-0F0E-44C8-9652-AD5D7702351F}" sibTransId="{0AEA6278-AC12-46CC-8CFE-71633BE6B03D}"/>
    <dgm:cxn modelId="{DC6DAD81-27F6-4868-A3A8-9708AC1A79BA}" type="presOf" srcId="{427CE05F-DF1C-4A09-B91B-FC3C5B569DB9}" destId="{C3DECCF0-740B-45D7-AA1A-597AB49F9F63}" srcOrd="0" destOrd="0" presId="urn:microsoft.com/office/officeart/2005/8/layout/chevron2"/>
    <dgm:cxn modelId="{DE609E84-D325-4FC7-8403-A28C3D23E738}" srcId="{87DFF37A-5C06-4977-82D6-119429A2361C}" destId="{6AFF2CBA-3914-42EE-BB0D-B446A4362E64}" srcOrd="0" destOrd="0" parTransId="{45BFDDA5-4FE6-408C-B123-B78B93D81661}" sibTransId="{2DAA9266-E028-4862-9882-96E0C74DC47E}"/>
    <dgm:cxn modelId="{33CB8DA5-0EDB-45A9-A0E7-2233233B6D2C}" type="presOf" srcId="{6B81DC9F-3FEF-4262-94DC-D99250A04E6A}" destId="{676CF56E-3E20-40D4-843F-C509681B8E16}" srcOrd="0" destOrd="4" presId="urn:microsoft.com/office/officeart/2005/8/layout/chevron2"/>
    <dgm:cxn modelId="{DFC5A6B1-1D8E-47CD-8430-25824A07287D}" srcId="{E9741DB4-97CE-4278-8A0A-D45940ECF2D4}" destId="{87DFF37A-5C06-4977-82D6-119429A2361C}" srcOrd="0" destOrd="0" parTransId="{8A78FB4C-33A4-4B66-8C66-C13D8FB63B42}" sibTransId="{566E14E4-AA5F-4821-8092-B65BC6F42EB7}"/>
    <dgm:cxn modelId="{5F8A1BC1-5848-49AF-8B33-CA39C1E2EC71}" srcId="{5A59715D-5ED9-4E5B-A6BF-A19DF6695EBA}" destId="{6B81DC9F-3FEF-4262-94DC-D99250A04E6A}" srcOrd="0" destOrd="0" parTransId="{5C6F303D-D0D6-416D-8F81-17F76DDBB939}" sibTransId="{BF1EEBBF-8C9A-491C-83CF-29D1428E231F}"/>
    <dgm:cxn modelId="{0C7F49D5-F1F4-4C9D-AD6E-E32580D11292}" type="presOf" srcId="{5A59715D-5ED9-4E5B-A6BF-A19DF6695EBA}" destId="{676CF56E-3E20-40D4-843F-C509681B8E16}" srcOrd="0" destOrd="3" presId="urn:microsoft.com/office/officeart/2005/8/layout/chevron2"/>
    <dgm:cxn modelId="{EF76D711-0BAA-4771-A4AB-0D48488E3C20}" type="presParOf" srcId="{76505A38-EC5B-424A-9A4F-062BD7EC3ADD}" destId="{7FA378EC-520E-45EF-8461-8F09D5041537}" srcOrd="0" destOrd="0" presId="urn:microsoft.com/office/officeart/2005/8/layout/chevron2"/>
    <dgm:cxn modelId="{4AD9D415-1BCF-43FA-941A-79068FC6067C}" type="presParOf" srcId="{7FA378EC-520E-45EF-8461-8F09D5041537}" destId="{2D9FDF3B-8F9A-41EF-B8B1-87DBFB213E75}" srcOrd="0" destOrd="0" presId="urn:microsoft.com/office/officeart/2005/8/layout/chevron2"/>
    <dgm:cxn modelId="{C778D6E0-125C-4B64-9C57-61EBE5B4B2E7}" type="presParOf" srcId="{7FA378EC-520E-45EF-8461-8F09D5041537}" destId="{E09980CA-5A24-4F83-954D-9CCBC5A152DC}" srcOrd="1" destOrd="0" presId="urn:microsoft.com/office/officeart/2005/8/layout/chevron2"/>
    <dgm:cxn modelId="{AEC0823B-4C77-468E-8901-A83F48393DA5}" type="presParOf" srcId="{76505A38-EC5B-424A-9A4F-062BD7EC3ADD}" destId="{A768D445-331C-4970-821F-75E4EB540DE2}" srcOrd="1" destOrd="0" presId="urn:microsoft.com/office/officeart/2005/8/layout/chevron2"/>
    <dgm:cxn modelId="{21A91992-9D58-42E1-9A33-C264E25EBB51}" type="presParOf" srcId="{76505A38-EC5B-424A-9A4F-062BD7EC3ADD}" destId="{5F82C96C-AB1C-441F-A19D-0072B60B9553}" srcOrd="2" destOrd="0" presId="urn:microsoft.com/office/officeart/2005/8/layout/chevron2"/>
    <dgm:cxn modelId="{FA0F9973-DEA4-47ED-A1CB-B6E64D607DC6}" type="presParOf" srcId="{5F82C96C-AB1C-441F-A19D-0072B60B9553}" destId="{C3DECCF0-740B-45D7-AA1A-597AB49F9F63}" srcOrd="0" destOrd="0" presId="urn:microsoft.com/office/officeart/2005/8/layout/chevron2"/>
    <dgm:cxn modelId="{B5E15478-B4B3-4486-8462-7BDF73BA7025}" type="presParOf" srcId="{5F82C96C-AB1C-441F-A19D-0072B60B9553}" destId="{676CF56E-3E20-40D4-843F-C509681B8E1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F7EC1E-D852-47B6-8710-1E5AF9E313B5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84EEFD-E4EB-4DB8-9C71-C53749750263}">
      <dgm:prSet phldrT="[Text]"/>
      <dgm:spPr>
        <a:solidFill>
          <a:schemeClr val="accent1">
            <a:hueOff val="0"/>
            <a:satOff val="0"/>
            <a:lumOff val="0"/>
            <a:alpha val="79000"/>
          </a:schemeClr>
        </a:solidFill>
      </dgm:spPr>
      <dgm:t>
        <a:bodyPr/>
        <a:lstStyle/>
        <a:p>
          <a:pPr>
            <a:buNone/>
          </a:pPr>
          <a:r>
            <a:rPr lang="en-US" b="1"/>
            <a:t>Evaluate</a:t>
          </a:r>
          <a:endParaRPr lang="en-US"/>
        </a:p>
      </dgm:t>
    </dgm:pt>
    <dgm:pt modelId="{9265D5C1-6CEF-4F9E-BEB6-2A2D4CFFA05D}" type="parTrans" cxnId="{214DD564-329E-409B-A14D-0BD465031EEB}">
      <dgm:prSet/>
      <dgm:spPr/>
      <dgm:t>
        <a:bodyPr/>
        <a:lstStyle/>
        <a:p>
          <a:endParaRPr lang="en-US"/>
        </a:p>
      </dgm:t>
    </dgm:pt>
    <dgm:pt modelId="{81AF9651-C7FE-430F-9D2F-B7D113F4779F}" type="sibTrans" cxnId="{214DD564-329E-409B-A14D-0BD465031EEB}">
      <dgm:prSet/>
      <dgm:spPr/>
      <dgm:t>
        <a:bodyPr/>
        <a:lstStyle/>
        <a:p>
          <a:endParaRPr lang="en-US"/>
        </a:p>
      </dgm:t>
    </dgm:pt>
    <dgm:pt modelId="{58563447-65D9-45B0-86E6-8D50D3F638FF}">
      <dgm:prSet phldrT="[Text]"/>
      <dgm:spPr>
        <a:solidFill>
          <a:schemeClr val="accent1">
            <a:hueOff val="0"/>
            <a:satOff val="0"/>
            <a:lumOff val="0"/>
            <a:alpha val="79000"/>
          </a:schemeClr>
        </a:solidFill>
      </dgm:spPr>
      <dgm:t>
        <a:bodyPr/>
        <a:lstStyle/>
        <a:p>
          <a:pPr>
            <a:buNone/>
          </a:pPr>
          <a:r>
            <a:rPr lang="en-US" b="1" i="1">
              <a:solidFill>
                <a:schemeClr val="bg1"/>
              </a:solidFill>
            </a:rPr>
            <a:t>Feasibility, Objectivity, and Practicability </a:t>
          </a:r>
          <a:r>
            <a:rPr lang="en-US">
              <a:solidFill>
                <a:schemeClr val="bg1"/>
              </a:solidFill>
            </a:rPr>
            <a:t>of test methods on different REESSs</a:t>
          </a:r>
        </a:p>
      </dgm:t>
    </dgm:pt>
    <dgm:pt modelId="{98C62C54-F5BA-42A6-BA8A-FE599629202D}" type="parTrans" cxnId="{B07774A0-A762-48D7-B2CF-AF362B49DD51}">
      <dgm:prSet/>
      <dgm:spPr/>
      <dgm:t>
        <a:bodyPr/>
        <a:lstStyle/>
        <a:p>
          <a:endParaRPr lang="en-US"/>
        </a:p>
      </dgm:t>
    </dgm:pt>
    <dgm:pt modelId="{9928E63C-DB19-456F-AFF9-D113450B37D8}" type="sibTrans" cxnId="{B07774A0-A762-48D7-B2CF-AF362B49DD51}">
      <dgm:prSet/>
      <dgm:spPr/>
      <dgm:t>
        <a:bodyPr/>
        <a:lstStyle/>
        <a:p>
          <a:endParaRPr lang="en-US"/>
        </a:p>
      </dgm:t>
    </dgm:pt>
    <dgm:pt modelId="{F267C9B6-E6F3-4616-8497-360620F08C08}">
      <dgm:prSet phldrT="[Text]"/>
      <dgm:spPr>
        <a:solidFill>
          <a:schemeClr val="accent2">
            <a:alpha val="72000"/>
          </a:schemeClr>
        </a:solidFill>
      </dgm:spPr>
      <dgm:t>
        <a:bodyPr/>
        <a:lstStyle/>
        <a:p>
          <a:pPr>
            <a:buNone/>
          </a:pPr>
          <a:r>
            <a:rPr lang="en-US" b="1"/>
            <a:t>Compare</a:t>
          </a:r>
          <a:endParaRPr lang="en-US"/>
        </a:p>
      </dgm:t>
    </dgm:pt>
    <dgm:pt modelId="{B092020E-7A25-456C-A22C-E7105E15196A}" type="parTrans" cxnId="{F723D09D-EB86-4DDD-A363-5BCB38ACC76E}">
      <dgm:prSet/>
      <dgm:spPr/>
      <dgm:t>
        <a:bodyPr/>
        <a:lstStyle/>
        <a:p>
          <a:endParaRPr lang="en-US"/>
        </a:p>
      </dgm:t>
    </dgm:pt>
    <dgm:pt modelId="{630150F7-E848-47C7-BB96-9BD911190F13}" type="sibTrans" cxnId="{F723D09D-EB86-4DDD-A363-5BCB38ACC76E}">
      <dgm:prSet/>
      <dgm:spPr/>
      <dgm:t>
        <a:bodyPr/>
        <a:lstStyle/>
        <a:p>
          <a:endParaRPr lang="en-US"/>
        </a:p>
      </dgm:t>
    </dgm:pt>
    <dgm:pt modelId="{6AD3BBF9-3474-4A7B-8435-00ACF8B73CA4}">
      <dgm:prSet phldrT="[Text]"/>
      <dgm:spPr>
        <a:solidFill>
          <a:schemeClr val="accent2">
            <a:alpha val="72000"/>
          </a:schemeClr>
        </a:solidFill>
      </dgm:spPr>
      <dgm:t>
        <a:bodyPr/>
        <a:lstStyle/>
        <a:p>
          <a:pPr>
            <a:buNone/>
          </a:pPr>
          <a:r>
            <a:rPr lang="en-US">
              <a:solidFill>
                <a:schemeClr val="bg1"/>
              </a:solidFill>
            </a:rPr>
            <a:t>Test results from the </a:t>
          </a:r>
          <a:r>
            <a:rPr lang="en-US" b="1" i="1">
              <a:solidFill>
                <a:schemeClr val="bg1"/>
              </a:solidFill>
            </a:rPr>
            <a:t>heating method</a:t>
          </a:r>
          <a:r>
            <a:rPr lang="en-US">
              <a:solidFill>
                <a:schemeClr val="bg1"/>
              </a:solidFill>
            </a:rPr>
            <a:t> with results from the </a:t>
          </a:r>
          <a:r>
            <a:rPr lang="en-US" b="1" i="1">
              <a:solidFill>
                <a:schemeClr val="bg1"/>
              </a:solidFill>
            </a:rPr>
            <a:t>nail penetration</a:t>
          </a:r>
          <a:r>
            <a:rPr lang="en-US">
              <a:solidFill>
                <a:schemeClr val="bg1"/>
              </a:solidFill>
            </a:rPr>
            <a:t> method</a:t>
          </a:r>
        </a:p>
      </dgm:t>
    </dgm:pt>
    <dgm:pt modelId="{8FF52899-EBBE-4C0D-8C98-FB6CEBD21297}" type="sibTrans" cxnId="{2A731365-C97F-432A-9570-8C0CEEB8323C}">
      <dgm:prSet/>
      <dgm:spPr/>
      <dgm:t>
        <a:bodyPr/>
        <a:lstStyle/>
        <a:p>
          <a:endParaRPr lang="en-US"/>
        </a:p>
      </dgm:t>
    </dgm:pt>
    <dgm:pt modelId="{237B0DB0-C6B8-4C77-A18F-4C8DF926D6C4}" type="parTrans" cxnId="{2A731365-C97F-432A-9570-8C0CEEB8323C}">
      <dgm:prSet/>
      <dgm:spPr/>
      <dgm:t>
        <a:bodyPr/>
        <a:lstStyle/>
        <a:p>
          <a:endParaRPr lang="en-US"/>
        </a:p>
      </dgm:t>
    </dgm:pt>
    <dgm:pt modelId="{FE635138-F281-40C2-839F-26A6E340D5BB}" type="pres">
      <dgm:prSet presAssocID="{04F7EC1E-D852-47B6-8710-1E5AF9E313B5}" presName="Name0" presStyleCnt="0">
        <dgm:presLayoutVars>
          <dgm:chMax/>
          <dgm:chPref/>
          <dgm:dir/>
          <dgm:animLvl val="lvl"/>
        </dgm:presLayoutVars>
      </dgm:prSet>
      <dgm:spPr/>
    </dgm:pt>
    <dgm:pt modelId="{D564BC93-409E-4D74-B479-4EC5C42A7626}" type="pres">
      <dgm:prSet presAssocID="{0B84EEFD-E4EB-4DB8-9C71-C53749750263}" presName="composite" presStyleCnt="0"/>
      <dgm:spPr/>
    </dgm:pt>
    <dgm:pt modelId="{2FFBFA1B-0EB2-4979-849F-21D4001B5FDC}" type="pres">
      <dgm:prSet presAssocID="{0B84EEFD-E4EB-4DB8-9C71-C53749750263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A38A0D6A-9948-445D-B2D5-4A75183674BB}" type="pres">
      <dgm:prSet presAssocID="{0B84EEFD-E4EB-4DB8-9C71-C53749750263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B0C067CF-30A4-4F38-87CF-E2D8F2E2B2DA}" type="pres">
      <dgm:prSet presAssocID="{0B84EEFD-E4EB-4DB8-9C71-C53749750263}" presName="BalanceSpacing" presStyleCnt="0"/>
      <dgm:spPr/>
    </dgm:pt>
    <dgm:pt modelId="{CF9B54BF-4977-4BA8-A216-7F1839344A56}" type="pres">
      <dgm:prSet presAssocID="{0B84EEFD-E4EB-4DB8-9C71-C53749750263}" presName="BalanceSpacing1" presStyleCnt="0"/>
      <dgm:spPr/>
    </dgm:pt>
    <dgm:pt modelId="{0368B6CF-74CE-4C66-84E7-6EAB9952E9C4}" type="pres">
      <dgm:prSet presAssocID="{81AF9651-C7FE-430F-9D2F-B7D113F4779F}" presName="Accent1Text" presStyleLbl="node1" presStyleIdx="1" presStyleCnt="4"/>
      <dgm:spPr/>
    </dgm:pt>
    <dgm:pt modelId="{D2E05FA9-CF39-4888-8819-994DF2F07C7A}" type="pres">
      <dgm:prSet presAssocID="{81AF9651-C7FE-430F-9D2F-B7D113F4779F}" presName="spaceBetweenRectangles" presStyleCnt="0"/>
      <dgm:spPr/>
    </dgm:pt>
    <dgm:pt modelId="{7B2FC51A-46C6-4FA8-AAD6-C9E093283EDF}" type="pres">
      <dgm:prSet presAssocID="{F267C9B6-E6F3-4616-8497-360620F08C08}" presName="composite" presStyleCnt="0"/>
      <dgm:spPr/>
    </dgm:pt>
    <dgm:pt modelId="{890DAE64-7655-4D36-B809-2CEC24EB75C1}" type="pres">
      <dgm:prSet presAssocID="{F267C9B6-E6F3-4616-8497-360620F08C08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1F6C6310-054F-45F8-B657-A48E6581227D}" type="pres">
      <dgm:prSet presAssocID="{F267C9B6-E6F3-4616-8497-360620F08C08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824641F0-D9A0-4C5E-BF27-4EF6A5205C98}" type="pres">
      <dgm:prSet presAssocID="{F267C9B6-E6F3-4616-8497-360620F08C08}" presName="BalanceSpacing" presStyleCnt="0"/>
      <dgm:spPr/>
    </dgm:pt>
    <dgm:pt modelId="{5B5C75F9-8018-43B5-A7BC-A6B26B1DF9E7}" type="pres">
      <dgm:prSet presAssocID="{F267C9B6-E6F3-4616-8497-360620F08C08}" presName="BalanceSpacing1" presStyleCnt="0"/>
      <dgm:spPr/>
    </dgm:pt>
    <dgm:pt modelId="{FCA9BFC4-7B0E-4FE7-A78B-802771FBB544}" type="pres">
      <dgm:prSet presAssocID="{630150F7-E848-47C7-BB96-9BD911190F13}" presName="Accent1Text" presStyleLbl="node1" presStyleIdx="3" presStyleCnt="4"/>
      <dgm:spPr/>
    </dgm:pt>
  </dgm:ptLst>
  <dgm:cxnLst>
    <dgm:cxn modelId="{A57C073B-EA15-4FE5-84EE-A2D71AD2CE7F}" type="presOf" srcId="{0B84EEFD-E4EB-4DB8-9C71-C53749750263}" destId="{2FFBFA1B-0EB2-4979-849F-21D4001B5FDC}" srcOrd="0" destOrd="0" presId="urn:microsoft.com/office/officeart/2008/layout/AlternatingHexagons"/>
    <dgm:cxn modelId="{71AC1B3F-3479-4C24-A6C5-2C73C991577E}" type="presOf" srcId="{6AD3BBF9-3474-4A7B-8435-00ACF8B73CA4}" destId="{1F6C6310-054F-45F8-B657-A48E6581227D}" srcOrd="0" destOrd="0" presId="urn:microsoft.com/office/officeart/2008/layout/AlternatingHexagons"/>
    <dgm:cxn modelId="{B5CA7C43-97D3-405E-872F-CAF48BE6FFB6}" type="presOf" srcId="{81AF9651-C7FE-430F-9D2F-B7D113F4779F}" destId="{0368B6CF-74CE-4C66-84E7-6EAB9952E9C4}" srcOrd="0" destOrd="0" presId="urn:microsoft.com/office/officeart/2008/layout/AlternatingHexagons"/>
    <dgm:cxn modelId="{214DD564-329E-409B-A14D-0BD465031EEB}" srcId="{04F7EC1E-D852-47B6-8710-1E5AF9E313B5}" destId="{0B84EEFD-E4EB-4DB8-9C71-C53749750263}" srcOrd="0" destOrd="0" parTransId="{9265D5C1-6CEF-4F9E-BEB6-2A2D4CFFA05D}" sibTransId="{81AF9651-C7FE-430F-9D2F-B7D113F4779F}"/>
    <dgm:cxn modelId="{2A731365-C97F-432A-9570-8C0CEEB8323C}" srcId="{F267C9B6-E6F3-4616-8497-360620F08C08}" destId="{6AD3BBF9-3474-4A7B-8435-00ACF8B73CA4}" srcOrd="0" destOrd="0" parTransId="{237B0DB0-C6B8-4C77-A18F-4C8DF926D6C4}" sibTransId="{8FF52899-EBBE-4C0D-8C98-FB6CEBD21297}"/>
    <dgm:cxn modelId="{14676B5A-B370-4D69-9A28-B81D7FA876DF}" type="presOf" srcId="{630150F7-E848-47C7-BB96-9BD911190F13}" destId="{FCA9BFC4-7B0E-4FE7-A78B-802771FBB544}" srcOrd="0" destOrd="0" presId="urn:microsoft.com/office/officeart/2008/layout/AlternatingHexagons"/>
    <dgm:cxn modelId="{F723D09D-EB86-4DDD-A363-5BCB38ACC76E}" srcId="{04F7EC1E-D852-47B6-8710-1E5AF9E313B5}" destId="{F267C9B6-E6F3-4616-8497-360620F08C08}" srcOrd="1" destOrd="0" parTransId="{B092020E-7A25-456C-A22C-E7105E15196A}" sibTransId="{630150F7-E848-47C7-BB96-9BD911190F13}"/>
    <dgm:cxn modelId="{B07774A0-A762-48D7-B2CF-AF362B49DD51}" srcId="{0B84EEFD-E4EB-4DB8-9C71-C53749750263}" destId="{58563447-65D9-45B0-86E6-8D50D3F638FF}" srcOrd="0" destOrd="0" parTransId="{98C62C54-F5BA-42A6-BA8A-FE599629202D}" sibTransId="{9928E63C-DB19-456F-AFF9-D113450B37D8}"/>
    <dgm:cxn modelId="{7F6340A4-7148-4279-8ED1-0BEB9AC0B1B7}" type="presOf" srcId="{F267C9B6-E6F3-4616-8497-360620F08C08}" destId="{890DAE64-7655-4D36-B809-2CEC24EB75C1}" srcOrd="0" destOrd="0" presId="urn:microsoft.com/office/officeart/2008/layout/AlternatingHexagons"/>
    <dgm:cxn modelId="{9E63E0BC-B824-4B5C-8DD6-8FE920B4D450}" type="presOf" srcId="{04F7EC1E-D852-47B6-8710-1E5AF9E313B5}" destId="{FE635138-F281-40C2-839F-26A6E340D5BB}" srcOrd="0" destOrd="0" presId="urn:microsoft.com/office/officeart/2008/layout/AlternatingHexagons"/>
    <dgm:cxn modelId="{CF00B8EE-8D6F-4FE3-94E1-F19029FC3D33}" type="presOf" srcId="{58563447-65D9-45B0-86E6-8D50D3F638FF}" destId="{A38A0D6A-9948-445D-B2D5-4A75183674BB}" srcOrd="0" destOrd="0" presId="urn:microsoft.com/office/officeart/2008/layout/AlternatingHexagons"/>
    <dgm:cxn modelId="{F6430AAB-6A72-462E-8AFE-57EB42F9A158}" type="presParOf" srcId="{FE635138-F281-40C2-839F-26A6E340D5BB}" destId="{D564BC93-409E-4D74-B479-4EC5C42A7626}" srcOrd="0" destOrd="0" presId="urn:microsoft.com/office/officeart/2008/layout/AlternatingHexagons"/>
    <dgm:cxn modelId="{A29C2BB7-0092-44DD-A759-A84B23424D88}" type="presParOf" srcId="{D564BC93-409E-4D74-B479-4EC5C42A7626}" destId="{2FFBFA1B-0EB2-4979-849F-21D4001B5FDC}" srcOrd="0" destOrd="0" presId="urn:microsoft.com/office/officeart/2008/layout/AlternatingHexagons"/>
    <dgm:cxn modelId="{1A17C33F-4436-4F30-B6BF-A2CC833471D9}" type="presParOf" srcId="{D564BC93-409E-4D74-B479-4EC5C42A7626}" destId="{A38A0D6A-9948-445D-B2D5-4A75183674BB}" srcOrd="1" destOrd="0" presId="urn:microsoft.com/office/officeart/2008/layout/AlternatingHexagons"/>
    <dgm:cxn modelId="{9C0F266E-EE5A-442F-A883-E7F85EB30CA3}" type="presParOf" srcId="{D564BC93-409E-4D74-B479-4EC5C42A7626}" destId="{B0C067CF-30A4-4F38-87CF-E2D8F2E2B2DA}" srcOrd="2" destOrd="0" presId="urn:microsoft.com/office/officeart/2008/layout/AlternatingHexagons"/>
    <dgm:cxn modelId="{8C47A2E2-3DC4-4FD0-84AD-DF14F3DA28C5}" type="presParOf" srcId="{D564BC93-409E-4D74-B479-4EC5C42A7626}" destId="{CF9B54BF-4977-4BA8-A216-7F1839344A56}" srcOrd="3" destOrd="0" presId="urn:microsoft.com/office/officeart/2008/layout/AlternatingHexagons"/>
    <dgm:cxn modelId="{0C27C2B4-55C0-4FBB-9B35-F431DFE7B599}" type="presParOf" srcId="{D564BC93-409E-4D74-B479-4EC5C42A7626}" destId="{0368B6CF-74CE-4C66-84E7-6EAB9952E9C4}" srcOrd="4" destOrd="0" presId="urn:microsoft.com/office/officeart/2008/layout/AlternatingHexagons"/>
    <dgm:cxn modelId="{3D06E06A-DBC9-42BF-BDCD-3E02F0DAF05D}" type="presParOf" srcId="{FE635138-F281-40C2-839F-26A6E340D5BB}" destId="{D2E05FA9-CF39-4888-8819-994DF2F07C7A}" srcOrd="1" destOrd="0" presId="urn:microsoft.com/office/officeart/2008/layout/AlternatingHexagons"/>
    <dgm:cxn modelId="{7BD17E8A-112B-4C2E-9C52-68AD68459964}" type="presParOf" srcId="{FE635138-F281-40C2-839F-26A6E340D5BB}" destId="{7B2FC51A-46C6-4FA8-AAD6-C9E093283EDF}" srcOrd="2" destOrd="0" presId="urn:microsoft.com/office/officeart/2008/layout/AlternatingHexagons"/>
    <dgm:cxn modelId="{3280BBB6-9A0E-4A72-97DF-E7E2C02B7229}" type="presParOf" srcId="{7B2FC51A-46C6-4FA8-AAD6-C9E093283EDF}" destId="{890DAE64-7655-4D36-B809-2CEC24EB75C1}" srcOrd="0" destOrd="0" presId="urn:microsoft.com/office/officeart/2008/layout/AlternatingHexagons"/>
    <dgm:cxn modelId="{F14D6BAE-7C78-481A-9CD1-C6A55334A828}" type="presParOf" srcId="{7B2FC51A-46C6-4FA8-AAD6-C9E093283EDF}" destId="{1F6C6310-054F-45F8-B657-A48E6581227D}" srcOrd="1" destOrd="0" presId="urn:microsoft.com/office/officeart/2008/layout/AlternatingHexagons"/>
    <dgm:cxn modelId="{A42F9B36-F58D-425A-B82B-A198F5AFCC8A}" type="presParOf" srcId="{7B2FC51A-46C6-4FA8-AAD6-C9E093283EDF}" destId="{824641F0-D9A0-4C5E-BF27-4EF6A5205C98}" srcOrd="2" destOrd="0" presId="urn:microsoft.com/office/officeart/2008/layout/AlternatingHexagons"/>
    <dgm:cxn modelId="{0AB587DB-A504-4724-80EB-343728C385A9}" type="presParOf" srcId="{7B2FC51A-46C6-4FA8-AAD6-C9E093283EDF}" destId="{5B5C75F9-8018-43B5-A7BC-A6B26B1DF9E7}" srcOrd="3" destOrd="0" presId="urn:microsoft.com/office/officeart/2008/layout/AlternatingHexagons"/>
    <dgm:cxn modelId="{37776E03-3A9A-4EA4-BFDA-B604F9ACA107}" type="presParOf" srcId="{7B2FC51A-46C6-4FA8-AAD6-C9E093283EDF}" destId="{FCA9BFC4-7B0E-4FE7-A78B-802771FBB54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9FDF3B-8F9A-41EF-B8B1-87DBFB213E75}">
      <dsp:nvSpPr>
        <dsp:cNvPr id="0" name=""/>
        <dsp:cNvSpPr/>
      </dsp:nvSpPr>
      <dsp:spPr>
        <a:xfrm rot="5400000">
          <a:off x="-378754" y="382952"/>
          <a:ext cx="2525029" cy="1767520"/>
        </a:xfrm>
        <a:prstGeom prst="chevron">
          <a:avLst/>
        </a:prstGeom>
        <a:solidFill>
          <a:schemeClr val="accent1">
            <a:hueOff val="0"/>
            <a:satOff val="0"/>
            <a:lumOff val="0"/>
            <a:alpha val="72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i="1" kern="1200"/>
            <a:t>Phase 1</a:t>
          </a:r>
        </a:p>
      </dsp:txBody>
      <dsp:txXfrm rot="-5400000">
        <a:off x="1" y="887957"/>
        <a:ext cx="1767520" cy="757509"/>
      </dsp:txXfrm>
    </dsp:sp>
    <dsp:sp modelId="{E09980CA-5A24-4F83-954D-9CCBC5A152DC}">
      <dsp:nvSpPr>
        <dsp:cNvPr id="0" name=""/>
        <dsp:cNvSpPr/>
      </dsp:nvSpPr>
      <dsp:spPr>
        <a:xfrm rot="5400000">
          <a:off x="4592369" y="-2820651"/>
          <a:ext cx="1641268" cy="72909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/>
            <a:t>Documentation</a:t>
          </a:r>
          <a:r>
            <a:rPr lang="en-US" sz="2800" b="1" kern="1200"/>
            <a:t> </a:t>
          </a:r>
          <a:r>
            <a:rPr lang="en-US" sz="2000" b="1" kern="1200"/>
            <a:t>Requirements for Manufacturers</a:t>
          </a:r>
          <a:endParaRPr lang="en-US" sz="2800" b="0" kern="1200"/>
        </a:p>
      </dsp:txBody>
      <dsp:txXfrm rot="-5400000">
        <a:off x="1767520" y="84318"/>
        <a:ext cx="7210847" cy="1481028"/>
      </dsp:txXfrm>
    </dsp:sp>
    <dsp:sp modelId="{C3DECCF0-740B-45D7-AA1A-597AB49F9F63}">
      <dsp:nvSpPr>
        <dsp:cNvPr id="0" name=""/>
        <dsp:cNvSpPr/>
      </dsp:nvSpPr>
      <dsp:spPr>
        <a:xfrm rot="5400000">
          <a:off x="-378754" y="2624724"/>
          <a:ext cx="2525029" cy="1767520"/>
        </a:xfrm>
        <a:prstGeom prst="chevron">
          <a:avLst/>
        </a:prstGeom>
        <a:solidFill>
          <a:schemeClr val="accent2">
            <a:alpha val="72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i="1" kern="1200"/>
            <a:t>Phase 2</a:t>
          </a:r>
        </a:p>
      </dsp:txBody>
      <dsp:txXfrm rot="-5400000">
        <a:off x="1" y="3129729"/>
        <a:ext cx="1767520" cy="757509"/>
      </dsp:txXfrm>
    </dsp:sp>
    <dsp:sp modelId="{676CF56E-3E20-40D4-843F-C509681B8E16}">
      <dsp:nvSpPr>
        <dsp:cNvPr id="0" name=""/>
        <dsp:cNvSpPr/>
      </dsp:nvSpPr>
      <dsp:spPr>
        <a:xfrm rot="5400000">
          <a:off x="4592369" y="-578878"/>
          <a:ext cx="1641268" cy="72909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kern="1200"/>
            <a:t>Thermal Runaway (TR) Propagation Test </a:t>
          </a:r>
          <a:r>
            <a:rPr lang="en-US" sz="1800" kern="1200"/>
            <a:t>is under consideration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The methods of thermal runaway initiation under consideration are: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(1) </a:t>
          </a:r>
          <a:r>
            <a:rPr lang="en-US" sz="1800" i="1" kern="1200"/>
            <a:t>Rapid Heating Method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(2) </a:t>
          </a:r>
          <a:r>
            <a:rPr lang="en-US" sz="1800" i="1" kern="1200"/>
            <a:t>Nail Penetration Method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/>
        </a:p>
      </dsp:txBody>
      <dsp:txXfrm rot="-5400000">
        <a:off x="1767520" y="2326091"/>
        <a:ext cx="7210847" cy="14810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FBFA1B-0EB2-4979-849F-21D4001B5FDC}">
      <dsp:nvSpPr>
        <dsp:cNvPr id="0" name=""/>
        <dsp:cNvSpPr/>
      </dsp:nvSpPr>
      <dsp:spPr>
        <a:xfrm rot="5400000">
          <a:off x="5207784" y="179574"/>
          <a:ext cx="2724201" cy="237005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 val="79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Evaluate</a:t>
          </a:r>
          <a:endParaRPr lang="en-US" sz="2600" kern="1200"/>
        </a:p>
      </dsp:txBody>
      <dsp:txXfrm rot="-5400000">
        <a:off x="5754191" y="427022"/>
        <a:ext cx="1631387" cy="1875159"/>
      </dsp:txXfrm>
    </dsp:sp>
    <dsp:sp modelId="{A38A0D6A-9948-445D-B2D5-4A75183674BB}">
      <dsp:nvSpPr>
        <dsp:cNvPr id="0" name=""/>
        <dsp:cNvSpPr/>
      </dsp:nvSpPr>
      <dsp:spPr>
        <a:xfrm>
          <a:off x="7826832" y="547341"/>
          <a:ext cx="3040209" cy="1634521"/>
        </a:xfrm>
        <a:prstGeom prst="rect">
          <a:avLst/>
        </a:prstGeom>
        <a:solidFill>
          <a:schemeClr val="accent1">
            <a:hueOff val="0"/>
            <a:satOff val="0"/>
            <a:lumOff val="0"/>
            <a:alpha val="79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i="1" kern="1200">
              <a:solidFill>
                <a:schemeClr val="bg1"/>
              </a:solidFill>
            </a:rPr>
            <a:t>Feasibility, Objectivity, and Practicability </a:t>
          </a:r>
          <a:r>
            <a:rPr lang="en-US" sz="2200" kern="1200">
              <a:solidFill>
                <a:schemeClr val="bg1"/>
              </a:solidFill>
            </a:rPr>
            <a:t>of test methods on different REESSs</a:t>
          </a:r>
        </a:p>
      </dsp:txBody>
      <dsp:txXfrm>
        <a:off x="7826832" y="547341"/>
        <a:ext cx="3040209" cy="1634521"/>
      </dsp:txXfrm>
    </dsp:sp>
    <dsp:sp modelId="{0368B6CF-74CE-4C66-84E7-6EAB9952E9C4}">
      <dsp:nvSpPr>
        <dsp:cNvPr id="0" name=""/>
        <dsp:cNvSpPr/>
      </dsp:nvSpPr>
      <dsp:spPr>
        <a:xfrm rot="5400000">
          <a:off x="2648124" y="179574"/>
          <a:ext cx="2724201" cy="237005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3194531" y="427022"/>
        <a:ext cx="1631387" cy="1875159"/>
      </dsp:txXfrm>
    </dsp:sp>
    <dsp:sp modelId="{890DAE64-7655-4D36-B809-2CEC24EB75C1}">
      <dsp:nvSpPr>
        <dsp:cNvPr id="0" name=""/>
        <dsp:cNvSpPr/>
      </dsp:nvSpPr>
      <dsp:spPr>
        <a:xfrm rot="5400000">
          <a:off x="3923051" y="2491876"/>
          <a:ext cx="2724201" cy="237005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7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Compare</a:t>
          </a:r>
          <a:endParaRPr lang="en-US" sz="2600" kern="1200"/>
        </a:p>
      </dsp:txBody>
      <dsp:txXfrm rot="-5400000">
        <a:off x="4469458" y="2739324"/>
        <a:ext cx="1631387" cy="1875159"/>
      </dsp:txXfrm>
    </dsp:sp>
    <dsp:sp modelId="{1F6C6310-054F-45F8-B657-A48E6581227D}">
      <dsp:nvSpPr>
        <dsp:cNvPr id="0" name=""/>
        <dsp:cNvSpPr/>
      </dsp:nvSpPr>
      <dsp:spPr>
        <a:xfrm>
          <a:off x="1059915" y="2859644"/>
          <a:ext cx="2942138" cy="1634521"/>
        </a:xfrm>
        <a:prstGeom prst="rect">
          <a:avLst/>
        </a:prstGeom>
        <a:solidFill>
          <a:schemeClr val="accent2">
            <a:alpha val="72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bg1"/>
              </a:solidFill>
            </a:rPr>
            <a:t>Test results from the </a:t>
          </a:r>
          <a:r>
            <a:rPr lang="en-US" sz="2200" b="1" i="1" kern="1200">
              <a:solidFill>
                <a:schemeClr val="bg1"/>
              </a:solidFill>
            </a:rPr>
            <a:t>heating method</a:t>
          </a:r>
          <a:r>
            <a:rPr lang="en-US" sz="2200" kern="1200">
              <a:solidFill>
                <a:schemeClr val="bg1"/>
              </a:solidFill>
            </a:rPr>
            <a:t> with results from the </a:t>
          </a:r>
          <a:r>
            <a:rPr lang="en-US" sz="2200" b="1" i="1" kern="1200">
              <a:solidFill>
                <a:schemeClr val="bg1"/>
              </a:solidFill>
            </a:rPr>
            <a:t>nail penetration</a:t>
          </a:r>
          <a:r>
            <a:rPr lang="en-US" sz="2200" kern="1200">
              <a:solidFill>
                <a:schemeClr val="bg1"/>
              </a:solidFill>
            </a:rPr>
            <a:t> method</a:t>
          </a:r>
        </a:p>
      </dsp:txBody>
      <dsp:txXfrm>
        <a:off x="1059915" y="2859644"/>
        <a:ext cx="2942138" cy="1634521"/>
      </dsp:txXfrm>
    </dsp:sp>
    <dsp:sp modelId="{FCA9BFC4-7B0E-4FE7-A78B-802771FBB544}">
      <dsp:nvSpPr>
        <dsp:cNvPr id="0" name=""/>
        <dsp:cNvSpPr/>
      </dsp:nvSpPr>
      <dsp:spPr>
        <a:xfrm rot="5400000">
          <a:off x="6482711" y="2491876"/>
          <a:ext cx="2724201" cy="237005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7029118" y="2739324"/>
        <a:ext cx="1631387" cy="18751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2A5D6-C060-491A-9B9A-079C70B84566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5D941-8AC3-40E2-8603-B98D59BC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7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52921-D168-4CB8-84F8-AF486341204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39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52921-D168-4CB8-84F8-AF486341204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23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52921-D168-4CB8-84F8-AF486341204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727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52921-D168-4CB8-84F8-AF486341204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55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52921-D168-4CB8-84F8-AF486341204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58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>
            <a:gsLst>
              <a:gs pos="0">
                <a:srgbClr val="0083BF">
                  <a:alpha val="74445"/>
                </a:srgbClr>
              </a:gs>
              <a:gs pos="49964">
                <a:srgbClr val="006292">
                  <a:alpha val="74445"/>
                </a:srgbClr>
              </a:gs>
              <a:gs pos="100000">
                <a:srgbClr val="004065">
                  <a:alpha val="74445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360247"/>
            <a:ext cx="10515600" cy="1200329"/>
          </a:xfrm>
        </p:spPr>
        <p:txBody>
          <a:bodyPr lIns="0" tIns="0" rIns="0" bIns="0"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838200" y="4701302"/>
            <a:ext cx="10515600" cy="811768"/>
          </a:xfr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050" y="711658"/>
            <a:ext cx="8077900" cy="2597121"/>
          </a:xfrm>
          <a:prstGeom prst="rect">
            <a:avLst/>
          </a:prstGeom>
        </p:spPr>
      </p:pic>
      <p:sp>
        <p:nvSpPr>
          <p:cNvPr id="11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5714107"/>
            <a:ext cx="10515600" cy="381000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xx.xx.2018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050" y="711658"/>
            <a:ext cx="8077900" cy="259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48893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9425719" y="378032"/>
            <a:ext cx="1186817" cy="1165860"/>
            <a:chOff x="9425719" y="378032"/>
            <a:chExt cx="1186817" cy="1165860"/>
          </a:xfrm>
        </p:grpSpPr>
        <p:sp>
          <p:nvSpPr>
            <p:cNvPr id="34" name="Freeform 12">
              <a:extLst>
                <a:ext uri="{FF2B5EF4-FFF2-40B4-BE49-F238E27FC236}">
                  <a16:creationId xmlns:a16="http://schemas.microsoft.com/office/drawing/2014/main" id="{B52B2D5D-4A42-4809-BC45-D232512C0349}"/>
                </a:ext>
              </a:extLst>
            </p:cNvPr>
            <p:cNvSpPr/>
            <p:nvPr/>
          </p:nvSpPr>
          <p:spPr>
            <a:xfrm>
              <a:off x="9425719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13">
              <a:extLst>
                <a:ext uri="{FF2B5EF4-FFF2-40B4-BE49-F238E27FC236}">
                  <a16:creationId xmlns:a16="http://schemas.microsoft.com/office/drawing/2014/main" id="{8BA30324-177B-4730-98C6-B258421E639A}"/>
                </a:ext>
              </a:extLst>
            </p:cNvPr>
            <p:cNvSpPr/>
            <p:nvPr/>
          </p:nvSpPr>
          <p:spPr>
            <a:xfrm flipH="1" flipV="1">
              <a:off x="10076020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 userDrawn="1"/>
        </p:nvGrpSpPr>
        <p:grpSpPr>
          <a:xfrm>
            <a:off x="5502592" y="378032"/>
            <a:ext cx="1186817" cy="1165860"/>
            <a:chOff x="5502592" y="378032"/>
            <a:chExt cx="1186817" cy="1165860"/>
          </a:xfrm>
        </p:grpSpPr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458A0AD2-9BFC-4045-967E-2CBCEB3BC528}"/>
                </a:ext>
              </a:extLst>
            </p:cNvPr>
            <p:cNvSpPr/>
            <p:nvPr userDrawn="1"/>
          </p:nvSpPr>
          <p:spPr>
            <a:xfrm>
              <a:off x="5502592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1776A1E4-51EE-482E-A828-0A289323D946}"/>
                </a:ext>
              </a:extLst>
            </p:cNvPr>
            <p:cNvSpPr/>
            <p:nvPr userDrawn="1"/>
          </p:nvSpPr>
          <p:spPr>
            <a:xfrm flipH="1" flipV="1">
              <a:off x="6152893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/>
          <p:cNvGrpSpPr/>
          <p:nvPr userDrawn="1"/>
        </p:nvGrpSpPr>
        <p:grpSpPr>
          <a:xfrm>
            <a:off x="1463992" y="378032"/>
            <a:ext cx="1186817" cy="1165860"/>
            <a:chOff x="1463992" y="378032"/>
            <a:chExt cx="1186817" cy="1165860"/>
          </a:xfrm>
        </p:grpSpPr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D32B749C-40FA-46FE-B154-5414F6FDB3AB}"/>
                </a:ext>
              </a:extLst>
            </p:cNvPr>
            <p:cNvSpPr/>
            <p:nvPr/>
          </p:nvSpPr>
          <p:spPr>
            <a:xfrm>
              <a:off x="1463992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B4DD4EF4-5DE0-459F-83C9-633D978F1D48}"/>
                </a:ext>
              </a:extLst>
            </p:cNvPr>
            <p:cNvSpPr/>
            <p:nvPr/>
          </p:nvSpPr>
          <p:spPr>
            <a:xfrm flipH="1" flipV="1">
              <a:off x="2114293" y="378032"/>
              <a:ext cx="536516" cy="1165860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812395"/>
            <a:ext cx="3200400" cy="823912"/>
          </a:xfrm>
        </p:spPr>
        <p:txBody>
          <a:bodyPr anchor="b"/>
          <a:lstStyle>
            <a:lvl1pPr marL="0" indent="0" algn="ctr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Header title</a:t>
            </a:r>
          </a:p>
        </p:txBody>
      </p:sp>
      <p:sp>
        <p:nvSpPr>
          <p:cNvPr id="12" name="Line"/>
          <p:cNvSpPr/>
          <p:nvPr userDrawn="1"/>
        </p:nvSpPr>
        <p:spPr>
          <a:xfrm rot="5400000">
            <a:off x="1737651" y="4149247"/>
            <a:ext cx="4673702" cy="0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CA80531C-B156-45FB-98E0-D6F192CC0D8F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4495800" y="1812395"/>
            <a:ext cx="3200400" cy="823912"/>
          </a:xfrm>
        </p:spPr>
        <p:txBody>
          <a:bodyPr anchor="b"/>
          <a:lstStyle>
            <a:lvl1pPr marL="0" indent="0" algn="ctr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Header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3643005-2766-49C1-81C3-039D8229172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464647" y="1812395"/>
            <a:ext cx="3200400" cy="823912"/>
          </a:xfrm>
        </p:spPr>
        <p:txBody>
          <a:bodyPr anchor="b"/>
          <a:lstStyle>
            <a:lvl1pPr marL="0" indent="0" algn="ctr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Header title</a:t>
            </a: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2E20AFBE-2FAE-481D-A681-DDF8E43EDA21}"/>
              </a:ext>
            </a:extLst>
          </p:cNvPr>
          <p:cNvSpPr/>
          <p:nvPr userDrawn="1"/>
        </p:nvSpPr>
        <p:spPr>
          <a:xfrm rot="5400000">
            <a:off x="5741375" y="4149248"/>
            <a:ext cx="4673701" cy="0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B6A3ABCF-420E-4FBC-819D-C3D195FB5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535152" y="457200"/>
            <a:ext cx="967951" cy="998806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2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B22702E-EC25-4460-AACA-6BF604B9A76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12025" y="457200"/>
            <a:ext cx="967951" cy="998806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2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6DC1ACD7-C6B5-4491-882B-4E2ACA07617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573425" y="457200"/>
            <a:ext cx="967951" cy="998806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2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450327" y="2828495"/>
            <a:ext cx="3200400" cy="3657600"/>
          </a:xfrm>
        </p:spPr>
        <p:txBody>
          <a:bodyPr>
            <a:normAutofit/>
          </a:bodyPr>
          <a:lstStyle>
            <a:lvl1pPr marL="173038" indent="-166688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4495800" y="2828495"/>
            <a:ext cx="3200400" cy="3657600"/>
          </a:xfrm>
        </p:spPr>
        <p:txBody>
          <a:bodyPr>
            <a:normAutofit/>
          </a:bodyPr>
          <a:lstStyle>
            <a:lvl1pPr marL="173038" indent="-166688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8464647" y="2828495"/>
            <a:ext cx="3200400" cy="3657600"/>
          </a:xfrm>
        </p:spPr>
        <p:txBody>
          <a:bodyPr>
            <a:normAutofit/>
          </a:bodyPr>
          <a:lstStyle>
            <a:lvl1pPr marL="173038" indent="-166688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1628212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65126"/>
            <a:ext cx="11201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Line"/>
          <p:cNvSpPr/>
          <p:nvPr/>
        </p:nvSpPr>
        <p:spPr>
          <a:xfrm>
            <a:off x="457200" y="1359434"/>
            <a:ext cx="11201400" cy="1"/>
          </a:xfrm>
          <a:prstGeom prst="line">
            <a:avLst/>
          </a:prstGeom>
          <a:ln w="41275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3325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Background">
    <p:bg>
      <p:bgPr>
        <a:gradFill>
          <a:gsLst>
            <a:gs pos="0">
              <a:srgbClr val="0083BF"/>
            </a:gs>
            <a:gs pos="49964">
              <a:srgbClr val="006292"/>
            </a:gs>
            <a:gs pos="100000">
              <a:srgbClr val="004065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551920" y="0"/>
            <a:ext cx="640080" cy="457200"/>
          </a:xfrm>
        </p:spPr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46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84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457200"/>
            <a:ext cx="41148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876799" y="987425"/>
            <a:ext cx="6858000" cy="53949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286000"/>
            <a:ext cx="4114800" cy="4073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Line"/>
          <p:cNvSpPr/>
          <p:nvPr/>
        </p:nvSpPr>
        <p:spPr>
          <a:xfrm>
            <a:off x="457199" y="2122170"/>
            <a:ext cx="4114800" cy="11430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5734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457200"/>
            <a:ext cx="41148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286000"/>
            <a:ext cx="4114800" cy="4073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Line"/>
          <p:cNvSpPr/>
          <p:nvPr userDrawn="1"/>
        </p:nvSpPr>
        <p:spPr>
          <a:xfrm>
            <a:off x="457199" y="2122170"/>
            <a:ext cx="4114800" cy="11430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876799" y="987425"/>
            <a:ext cx="6858000" cy="53909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4211413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Info_Last Slide">
    <p:bg>
      <p:bgPr>
        <a:gradFill>
          <a:gsLst>
            <a:gs pos="0">
              <a:srgbClr val="0083BF"/>
            </a:gs>
            <a:gs pos="49964">
              <a:srgbClr val="006292"/>
            </a:gs>
            <a:gs pos="100000">
              <a:srgbClr val="004065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709738"/>
            <a:ext cx="11201400" cy="4569142"/>
          </a:xfrm>
        </p:spPr>
        <p:txBody>
          <a:bodyPr anchor="t" anchorCtr="0">
            <a:normAutofit/>
          </a:bodyPr>
          <a:lstStyle>
            <a:lvl1pPr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[end slide] Contact information</a:t>
            </a:r>
          </a:p>
        </p:txBody>
      </p:sp>
      <p:sp>
        <p:nvSpPr>
          <p:cNvPr id="4" name="Line"/>
          <p:cNvSpPr/>
          <p:nvPr userDrawn="1"/>
        </p:nvSpPr>
        <p:spPr>
          <a:xfrm>
            <a:off x="457200" y="1359434"/>
            <a:ext cx="11201400" cy="1"/>
          </a:xfrm>
          <a:prstGeom prst="line">
            <a:avLst/>
          </a:prstGeom>
          <a:ln w="38100" cap="rnd">
            <a:solidFill>
              <a:schemeClr val="bg1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63300"/>
            <a:ext cx="1828800" cy="34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59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/ToC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r="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"/>
          <p:cNvSpPr/>
          <p:nvPr/>
        </p:nvSpPr>
        <p:spPr>
          <a:xfrm>
            <a:off x="7323910" y="0"/>
            <a:ext cx="4868090" cy="685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vert="horz" wrap="none" lIns="0" tIns="0" rIns="0" bIns="0" anchor="t" anchorCtr="0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" name="Rectangle"/>
          <p:cNvSpPr/>
          <p:nvPr/>
        </p:nvSpPr>
        <p:spPr>
          <a:xfrm>
            <a:off x="0" y="0"/>
            <a:ext cx="7323909" cy="6858000"/>
          </a:xfrm>
          <a:prstGeom prst="rect">
            <a:avLst/>
          </a:prstGeom>
          <a:gradFill>
            <a:gsLst>
              <a:gs pos="0">
                <a:srgbClr val="0083BF">
                  <a:alpha val="74445"/>
                </a:srgbClr>
              </a:gs>
              <a:gs pos="49964">
                <a:srgbClr val="006292">
                  <a:alpha val="74445"/>
                </a:srgbClr>
              </a:gs>
              <a:gs pos="100000">
                <a:srgbClr val="004065">
                  <a:alpha val="74445"/>
                </a:srgbClr>
              </a:gs>
            </a:gsLst>
            <a:lin ang="5400000"/>
          </a:gradFill>
          <a:ln w="12700">
            <a:miter lim="400000"/>
          </a:ln>
        </p:spPr>
        <p:txBody>
          <a:bodyPr vert="horz" lIns="0" tIns="0" rIns="0" bIns="0" anchor="t" anchorCtr="0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7323911" y="0"/>
            <a:ext cx="0" cy="6867144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/>
          <p:cNvSpPr>
            <a:spLocks noGrp="1"/>
          </p:cNvSpPr>
          <p:nvPr>
            <p:ph type="title" hasCustomPrompt="1"/>
          </p:nvPr>
        </p:nvSpPr>
        <p:spPr>
          <a:xfrm>
            <a:off x="552995" y="1371600"/>
            <a:ext cx="5943600" cy="1828800"/>
          </a:xfrm>
        </p:spPr>
        <p:txBody>
          <a:bodyPr anchor="b" anchorCtr="0">
            <a:norm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777541" y="856371"/>
            <a:ext cx="2743200" cy="77787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Section Name</a:t>
            </a:r>
          </a:p>
        </p:txBody>
      </p:sp>
      <p:sp>
        <p:nvSpPr>
          <p:cNvPr id="44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552995" y="3541597"/>
            <a:ext cx="5943600" cy="381000"/>
          </a:xfrm>
        </p:spPr>
        <p:txBody>
          <a:bodyPr vert="horz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xx.xx.2018</a:t>
            </a:r>
          </a:p>
        </p:txBody>
      </p:sp>
      <p:sp>
        <p:nvSpPr>
          <p:cNvPr id="45" name="Text Placeholder 13"/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049589" y="736224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7777541" y="1879244"/>
            <a:ext cx="2743200" cy="7778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baseline="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Section Name</a:t>
            </a:r>
          </a:p>
        </p:txBody>
      </p:sp>
      <p:sp>
        <p:nvSpPr>
          <p:cNvPr id="47" name="Text Placeholder 13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7049589" y="1759097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777541" y="2896782"/>
            <a:ext cx="2743200" cy="7778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baseline="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Section Name</a:t>
            </a:r>
          </a:p>
        </p:txBody>
      </p:sp>
      <p:sp>
        <p:nvSpPr>
          <p:cNvPr id="49" name="Text Placeholder 13"/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7049589" y="2776635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777541" y="3919221"/>
            <a:ext cx="2743200" cy="7778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baseline="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Section Name</a:t>
            </a:r>
          </a:p>
        </p:txBody>
      </p:sp>
      <p:sp>
        <p:nvSpPr>
          <p:cNvPr id="51" name="Text Placeholder 13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049589" y="3799074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777541" y="4941660"/>
            <a:ext cx="2743200" cy="7778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baseline="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Section Name</a:t>
            </a:r>
          </a:p>
        </p:txBody>
      </p:sp>
      <p:sp>
        <p:nvSpPr>
          <p:cNvPr id="53" name="Text Placeholder 13"/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049589" y="4821513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75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"/>
          <p:cNvSpPr/>
          <p:nvPr/>
        </p:nvSpPr>
        <p:spPr>
          <a:xfrm>
            <a:off x="0" y="0"/>
            <a:ext cx="5486400" cy="6858000"/>
          </a:xfrm>
          <a:prstGeom prst="rect">
            <a:avLst/>
          </a:prstGeom>
          <a:gradFill>
            <a:gsLst>
              <a:gs pos="0">
                <a:srgbClr val="0083BF">
                  <a:alpha val="74445"/>
                </a:srgbClr>
              </a:gs>
              <a:gs pos="49964">
                <a:srgbClr val="006292">
                  <a:alpha val="74445"/>
                </a:srgbClr>
              </a:gs>
              <a:gs pos="100000">
                <a:srgbClr val="004065">
                  <a:alpha val="74445"/>
                </a:srgbClr>
              </a:gs>
            </a:gsLst>
            <a:lin ang="5400000"/>
          </a:gradFill>
          <a:ln w="12700">
            <a:miter lim="400000"/>
          </a:ln>
        </p:spPr>
        <p:txBody>
          <a:bodyPr vert="horz" lIns="0" tIns="0" rIns="0" bIns="0" anchor="t" anchorCtr="0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57199" y="457200"/>
            <a:ext cx="4572000" cy="22860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199" y="3200400"/>
            <a:ext cx="4572000" cy="1828800"/>
          </a:xfrm>
        </p:spPr>
        <p:txBody>
          <a:bodyPr>
            <a:normAutofit/>
          </a:bodyPr>
          <a:lstStyle>
            <a:lvl1pPr marL="0" indent="0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Brief description of section</a:t>
            </a:r>
          </a:p>
        </p:txBody>
      </p:sp>
    </p:spTree>
    <p:extLst>
      <p:ext uri="{BB962C8B-B14F-4D97-AF65-F5344CB8AC3E}">
        <p14:creationId xmlns:p14="http://schemas.microsoft.com/office/powerpoint/2010/main" val="1823825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bg>
      <p:bgPr>
        <a:gradFill>
          <a:gsLst>
            <a:gs pos="0">
              <a:srgbClr val="0083BF"/>
            </a:gs>
            <a:gs pos="49964">
              <a:srgbClr val="006292"/>
            </a:gs>
            <a:gs pos="100000">
              <a:srgbClr val="004065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197" y="457200"/>
            <a:ext cx="11201400" cy="1643974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199" y="2772383"/>
            <a:ext cx="11201400" cy="27432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Brief description of section</a:t>
            </a:r>
          </a:p>
        </p:txBody>
      </p:sp>
    </p:spTree>
    <p:extLst>
      <p:ext uri="{BB962C8B-B14F-4D97-AF65-F5344CB8AC3E}">
        <p14:creationId xmlns:p14="http://schemas.microsoft.com/office/powerpoint/2010/main" val="950876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65126"/>
            <a:ext cx="11201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554480"/>
            <a:ext cx="11201400" cy="484632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Line"/>
          <p:cNvSpPr/>
          <p:nvPr userDrawn="1"/>
        </p:nvSpPr>
        <p:spPr>
          <a:xfrm>
            <a:off x="457200" y="1359434"/>
            <a:ext cx="11201400" cy="1"/>
          </a:xfrm>
          <a:prstGeom prst="line">
            <a:avLst/>
          </a:prstGeom>
          <a:ln w="41275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592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365126"/>
            <a:ext cx="11201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263302"/>
            <a:ext cx="11201400" cy="4137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Line"/>
          <p:cNvSpPr/>
          <p:nvPr userDrawn="1"/>
        </p:nvSpPr>
        <p:spPr>
          <a:xfrm>
            <a:off x="457200" y="1359434"/>
            <a:ext cx="11201400" cy="1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472223"/>
            <a:ext cx="11201400" cy="63543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Optional Subheading </a:t>
            </a:r>
          </a:p>
        </p:txBody>
      </p:sp>
    </p:spTree>
    <p:extLst>
      <p:ext uri="{BB962C8B-B14F-4D97-AF65-F5344CB8AC3E}">
        <p14:creationId xmlns:p14="http://schemas.microsoft.com/office/powerpoint/2010/main" val="1679598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t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300" y="2133470"/>
            <a:ext cx="112014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95300" y="3559358"/>
            <a:ext cx="11201400" cy="2841441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Line"/>
          <p:cNvSpPr/>
          <p:nvPr userDrawn="1"/>
        </p:nvSpPr>
        <p:spPr>
          <a:xfrm>
            <a:off x="4267200" y="3127778"/>
            <a:ext cx="365760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318760" y="338384"/>
            <a:ext cx="1554480" cy="1527030"/>
            <a:chOff x="347623" y="349839"/>
            <a:chExt cx="1487790" cy="1443392"/>
          </a:xfrm>
        </p:grpSpPr>
        <p:sp>
          <p:nvSpPr>
            <p:cNvPr id="11" name="Freeform 10"/>
            <p:cNvSpPr/>
            <p:nvPr/>
          </p:nvSpPr>
          <p:spPr>
            <a:xfrm>
              <a:off x="347623" y="349839"/>
              <a:ext cx="672575" cy="1443392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 userDrawn="1"/>
          </p:nvSpPr>
          <p:spPr>
            <a:xfrm flipH="1" flipV="1">
              <a:off x="1162838" y="349839"/>
              <a:ext cx="672575" cy="1443392"/>
            </a:xfrm>
            <a:custGeom>
              <a:avLst/>
              <a:gdLst>
                <a:gd name="connsiteX0" fmla="*/ 649904 w 672575"/>
                <a:gd name="connsiteY0" fmla="*/ 0 h 1443392"/>
                <a:gd name="connsiteX1" fmla="*/ 0 w 672575"/>
                <a:gd name="connsiteY1" fmla="*/ 340066 h 1443392"/>
                <a:gd name="connsiteX2" fmla="*/ 7557 w 672575"/>
                <a:gd name="connsiteY2" fmla="*/ 1118440 h 1443392"/>
                <a:gd name="connsiteX3" fmla="*/ 672575 w 672575"/>
                <a:gd name="connsiteY3" fmla="*/ 1443392 h 144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575" h="1443392">
                  <a:moveTo>
                    <a:pt x="649904" y="0"/>
                  </a:moveTo>
                  <a:lnTo>
                    <a:pt x="0" y="340066"/>
                  </a:lnTo>
                  <a:lnTo>
                    <a:pt x="7557" y="1118440"/>
                  </a:lnTo>
                  <a:lnTo>
                    <a:pt x="672575" y="1443392"/>
                  </a:lnTo>
                </a:path>
              </a:pathLst>
            </a:custGeom>
            <a:noFill/>
            <a:ln w="25400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4147147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_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 userDrawn="1"/>
        </p:nvGrpSpPr>
        <p:grpSpPr>
          <a:xfrm>
            <a:off x="1524000" y="1421611"/>
            <a:ext cx="9142328" cy="4200520"/>
            <a:chOff x="914400" y="2057400"/>
            <a:chExt cx="9142328" cy="2743200"/>
          </a:xfrm>
        </p:grpSpPr>
        <p:sp>
          <p:nvSpPr>
            <p:cNvPr id="4" name="Rectangle"/>
            <p:cNvSpPr/>
            <p:nvPr userDrawn="1"/>
          </p:nvSpPr>
          <p:spPr>
            <a:xfrm>
              <a:off x="914400" y="2057400"/>
              <a:ext cx="9142328" cy="2743200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400000"/>
            </a:ln>
            <a:effectLst>
              <a:outerShdw blurRad="609600" dist="114358" dir="1670806" rotWithShape="0">
                <a:srgbClr val="000000">
                  <a:alpha val="26435"/>
                </a:srgbClr>
              </a:outerShdw>
            </a:effectLst>
          </p:spPr>
          <p:txBody>
            <a:bodyPr lIns="0" tIns="0" rIns="0" bIns="0" anchor="ctr"/>
            <a:lstStyle/>
            <a:p>
              <a:pPr defTabSz="825500"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" name="“"/>
            <p:cNvSpPr txBox="1"/>
            <p:nvPr/>
          </p:nvSpPr>
          <p:spPr>
            <a:xfrm>
              <a:off x="914400" y="3660818"/>
              <a:ext cx="1142791" cy="46125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50800" tIns="50800" rIns="50800" bIns="50800" anchor="ctr"/>
            <a:lstStyle>
              <a:lvl1pPr defTabSz="825500">
                <a:defRPr sz="20000">
                  <a:solidFill>
                    <a:srgbClr val="D5D5D5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endParaRPr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707357" y="1678781"/>
            <a:ext cx="8638220" cy="3629025"/>
          </a:xfrm>
          <a:noFill/>
        </p:spPr>
        <p:txBody>
          <a:bodyPr lIns="91440" tIns="0" rIns="91440" bIns="0" anchor="ctr" anchorCtr="1">
            <a:noAutofit/>
          </a:bodyPr>
          <a:lstStyle>
            <a:lvl1pPr marL="0" indent="0" algn="l">
              <a:buNone/>
              <a:defRPr sz="1400" i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</a:t>
            </a:r>
            <a:r>
              <a:rPr lang="en-US" err="1"/>
              <a:t>sed</a:t>
            </a:r>
            <a:r>
              <a:rPr lang="en-US"/>
              <a:t>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</a:t>
            </a:r>
            <a:r>
              <a:rPr lang="en-US" err="1"/>
              <a:t>dolore</a:t>
            </a:r>
            <a:r>
              <a:rPr lang="en-US"/>
              <a:t> magna </a:t>
            </a:r>
            <a:r>
              <a:rPr lang="en-US" err="1"/>
              <a:t>aliqua</a:t>
            </a:r>
            <a:r>
              <a:rPr lang="en-US"/>
              <a:t>.</a:t>
            </a: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1373227" y="1311342"/>
            <a:ext cx="9449554" cy="4475096"/>
            <a:chOff x="769229" y="1903902"/>
            <a:chExt cx="9443874" cy="3053004"/>
          </a:xfrm>
        </p:grpSpPr>
        <p:grpSp>
          <p:nvGrpSpPr>
            <p:cNvPr id="14" name="Group 13"/>
            <p:cNvGrpSpPr/>
            <p:nvPr/>
          </p:nvGrpSpPr>
          <p:grpSpPr>
            <a:xfrm rot="5400000">
              <a:off x="9755903" y="1903902"/>
              <a:ext cx="457200" cy="457200"/>
              <a:chOff x="844351" y="1953911"/>
              <a:chExt cx="457200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844351" y="1980105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>
                <a:off x="630673" y="2182511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 rot="16200000" flipV="1">
              <a:off x="9747457" y="4499706"/>
              <a:ext cx="457200" cy="457200"/>
              <a:chOff x="844351" y="1953911"/>
              <a:chExt cx="457200" cy="457200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844351" y="1980105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630673" y="2182511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777675" y="1903902"/>
              <a:ext cx="457200" cy="457200"/>
              <a:chOff x="844351" y="1953911"/>
              <a:chExt cx="457200" cy="45720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844351" y="1980105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630673" y="2182511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 flipV="1">
              <a:off x="769229" y="4499706"/>
              <a:ext cx="457200" cy="457200"/>
              <a:chOff x="844351" y="1953911"/>
              <a:chExt cx="457200" cy="457200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844351" y="1980105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630673" y="2182511"/>
                <a:ext cx="457200" cy="0"/>
              </a:xfrm>
              <a:prstGeom prst="line">
                <a:avLst/>
              </a:prstGeom>
              <a:ln w="539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27985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5520" y="701482"/>
            <a:ext cx="5486400" cy="131371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5486400" cy="6858000"/>
          </a:xfrm>
        </p:spPr>
        <p:txBody>
          <a:bodyPr anchor="t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{image or chart}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065520" y="237744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Line"/>
          <p:cNvSpPr/>
          <p:nvPr/>
        </p:nvSpPr>
        <p:spPr>
          <a:xfrm>
            <a:off x="6065520" y="2133158"/>
            <a:ext cx="5486400" cy="0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82550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7324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365126"/>
            <a:ext cx="11201400" cy="9144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112014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1920" y="0"/>
            <a:ext cx="640080" cy="45720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51958082-F318-42B1-9B3A-17B8BA734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49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62" r:id="rId11"/>
    <p:sldLayoutId id="2147483766" r:id="rId12"/>
    <p:sldLayoutId id="2147483763" r:id="rId13"/>
    <p:sldLayoutId id="2147483764" r:id="rId14"/>
    <p:sldLayoutId id="2147483765" r:id="rId15"/>
    <p:sldLayoutId id="2147483761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E5E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E5E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E5E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E5E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E5E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 Outlook on Thermal Runaway Initiation &amp; Propagation Testing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 GTR No. 20 – EVS22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2798302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C45FD4-BD6C-4EC5-B6D9-924E56493F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BC571E-BB32-4721-AEF8-8F1CDF2AC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GTR No. 20 Background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01DC130-ECCC-4BCF-91BF-38A18667AE5A}"/>
              </a:ext>
            </a:extLst>
          </p:cNvPr>
          <p:cNvGraphicFramePr/>
          <p:nvPr/>
        </p:nvGraphicFramePr>
        <p:xfrm>
          <a:off x="1300163" y="1717676"/>
          <a:ext cx="9058488" cy="4775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95344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E20495FD-2CE1-4029-BEE7-624E3964C844}"/>
              </a:ext>
            </a:extLst>
          </p:cNvPr>
          <p:cNvSpPr/>
          <p:nvPr/>
        </p:nvSpPr>
        <p:spPr>
          <a:xfrm>
            <a:off x="6186189" y="2882307"/>
            <a:ext cx="5323293" cy="3429200"/>
          </a:xfrm>
          <a:prstGeom prst="rect">
            <a:avLst/>
          </a:prstGeom>
          <a:solidFill>
            <a:schemeClr val="accent2">
              <a:alpha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5C3CDA-B6C1-4C9F-953B-2CE359AFE4A2}"/>
              </a:ext>
            </a:extLst>
          </p:cNvPr>
          <p:cNvSpPr/>
          <p:nvPr/>
        </p:nvSpPr>
        <p:spPr>
          <a:xfrm>
            <a:off x="677235" y="2881807"/>
            <a:ext cx="5323293" cy="3429200"/>
          </a:xfrm>
          <a:prstGeom prst="rect">
            <a:avLst/>
          </a:prstGeom>
          <a:solidFill>
            <a:schemeClr val="accent2">
              <a:alpha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739C05B4-2F4E-434B-BEE6-8C1A20806168}"/>
              </a:ext>
            </a:extLst>
          </p:cNvPr>
          <p:cNvSpPr txBox="1">
            <a:spLocks/>
          </p:cNvSpPr>
          <p:nvPr/>
        </p:nvSpPr>
        <p:spPr>
          <a:xfrm>
            <a:off x="6188514" y="3814003"/>
            <a:ext cx="5335152" cy="252539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238" indent="-457200"/>
            <a:r>
              <a:rPr lang="en-US" sz="1800" b="1" i="1"/>
              <a:t>New</a:t>
            </a:r>
            <a:r>
              <a:rPr lang="en-US" sz="1800"/>
              <a:t>: GTR 20 Phase 1 Test Procedure </a:t>
            </a:r>
          </a:p>
          <a:p>
            <a:pPr marL="630238" indent="-457200"/>
            <a:r>
              <a:rPr lang="en-US" sz="1800"/>
              <a:t>Drill Hole position and direction are selected </a:t>
            </a:r>
          </a:p>
          <a:p>
            <a:pPr marL="630238" indent="-457200"/>
            <a:r>
              <a:rPr lang="en-US" sz="1800"/>
              <a:t>Hole is drilled in the enclosure of the battery system </a:t>
            </a:r>
          </a:p>
          <a:p>
            <a:pPr marL="630238" indent="-457200"/>
            <a:r>
              <a:rPr lang="en-US" sz="1800"/>
              <a:t>Nail is inserted </a:t>
            </a:r>
          </a:p>
          <a:p>
            <a:pPr marL="630238" indent="-457200"/>
            <a:r>
              <a:rPr lang="en-US" sz="1800"/>
              <a:t>Nail perforates the cell causing TR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6628EA-A81C-4C84-91C5-711DF46DAF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D1B334-7B47-450F-A6A1-2E43A5B63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Thermal Runaway Propagation Test Methods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3A4E52E-DE7C-4D3E-9030-30DF7ED4B4D8}"/>
              </a:ext>
            </a:extLst>
          </p:cNvPr>
          <p:cNvSpPr txBox="1">
            <a:spLocks/>
          </p:cNvSpPr>
          <p:nvPr/>
        </p:nvSpPr>
        <p:spPr>
          <a:xfrm>
            <a:off x="1340627" y="2941984"/>
            <a:ext cx="3727037" cy="823912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200" b="1" i="1"/>
              <a:t>Localized Rapid External Heating Method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8C8A932-5CC8-4BB6-B242-802169C13E98}"/>
              </a:ext>
            </a:extLst>
          </p:cNvPr>
          <p:cNvSpPr txBox="1">
            <a:spLocks/>
          </p:cNvSpPr>
          <p:nvPr/>
        </p:nvSpPr>
        <p:spPr>
          <a:xfrm>
            <a:off x="7660275" y="2947471"/>
            <a:ext cx="2650699" cy="823912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b="1" i="1"/>
              <a:t>Nail Penetration Test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496F7FCE-CBAE-4AD6-9DBE-0CD61962E7A3}"/>
              </a:ext>
            </a:extLst>
          </p:cNvPr>
          <p:cNvSpPr txBox="1">
            <a:spLocks/>
          </p:cNvSpPr>
          <p:nvPr/>
        </p:nvSpPr>
        <p:spPr>
          <a:xfrm>
            <a:off x="677235" y="3805833"/>
            <a:ext cx="5335152" cy="252539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238" indent="-457200"/>
            <a:r>
              <a:rPr lang="en-US" sz="1800" b="1" i="1"/>
              <a:t>New</a:t>
            </a:r>
            <a:r>
              <a:rPr lang="en-US" sz="1800"/>
              <a:t>: ISO 6469-1:2019/CD AMD1 (Section 6.7.7)</a:t>
            </a:r>
          </a:p>
          <a:p>
            <a:pPr marL="630238" indent="-457200"/>
            <a:r>
              <a:rPr lang="en-US" sz="1800"/>
              <a:t>Thermal Runaway Initiation Method (TRIM) </a:t>
            </a:r>
          </a:p>
          <a:p>
            <a:pPr marL="1087438" lvl="1" indent="-457200"/>
            <a:r>
              <a:rPr lang="en-US" sz="1400"/>
              <a:t>Developed by National Research Counsel (NRC) Canada</a:t>
            </a:r>
            <a:r>
              <a:rPr lang="en-US" sz="1400" baseline="30000"/>
              <a:t>2</a:t>
            </a:r>
          </a:p>
          <a:p>
            <a:pPr marL="630238" indent="-457200"/>
            <a:r>
              <a:rPr lang="en-US" sz="1800"/>
              <a:t>A high-powered heat pulse is applied to a small area on the cell’s external surface until TR is achieved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6C9D30D-2ECA-4C8A-A0A1-F30D280DAFC0}"/>
              </a:ext>
            </a:extLst>
          </p:cNvPr>
          <p:cNvCxnSpPr/>
          <p:nvPr/>
        </p:nvCxnSpPr>
        <p:spPr>
          <a:xfrm>
            <a:off x="600963" y="2865765"/>
            <a:ext cx="0" cy="344524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B7DDEC1-A253-48BC-84E5-AFFB2C9A1E97}"/>
              </a:ext>
            </a:extLst>
          </p:cNvPr>
          <p:cNvCxnSpPr/>
          <p:nvPr/>
        </p:nvCxnSpPr>
        <p:spPr>
          <a:xfrm>
            <a:off x="11582221" y="2866270"/>
            <a:ext cx="0" cy="344524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2B787C25-D6EF-434C-90D5-7998441E5E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802" r="74409" b="7281"/>
          <a:stretch/>
        </p:blipFill>
        <p:spPr>
          <a:xfrm>
            <a:off x="2446783" y="1401425"/>
            <a:ext cx="1514726" cy="144758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5AA1CB0-6E3A-4B8A-AA95-0992CD9250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485" t="11654" b="6643"/>
          <a:stretch/>
        </p:blipFill>
        <p:spPr>
          <a:xfrm>
            <a:off x="8230493" y="1438017"/>
            <a:ext cx="1510264" cy="144379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7B450A6-974D-4DE5-866A-E6D6BAE68998}"/>
              </a:ext>
            </a:extLst>
          </p:cNvPr>
          <p:cNvCxnSpPr/>
          <p:nvPr/>
        </p:nvCxnSpPr>
        <p:spPr>
          <a:xfrm>
            <a:off x="6094525" y="2866864"/>
            <a:ext cx="0" cy="344524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B214D19-05EB-49B6-B71B-1791914FA53C}"/>
              </a:ext>
            </a:extLst>
          </p:cNvPr>
          <p:cNvSpPr txBox="1"/>
          <p:nvPr/>
        </p:nvSpPr>
        <p:spPr>
          <a:xfrm>
            <a:off x="1029488" y="6400800"/>
            <a:ext cx="1084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aseline="30000"/>
              <a:t>2</a:t>
            </a:r>
            <a:r>
              <a:rPr lang="en-US" sz="800"/>
              <a:t> Source: “Localized Rapid Heating Methodology and Testing Fully Operational Vehicles” Presented by Transport Canada to NHTSA, February 23, 2021.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5D36FB-A868-42E6-ACA2-3F07CB5D94FE}"/>
              </a:ext>
            </a:extLst>
          </p:cNvPr>
          <p:cNvSpPr txBox="1"/>
          <p:nvPr/>
        </p:nvSpPr>
        <p:spPr>
          <a:xfrm>
            <a:off x="2883480" y="1644652"/>
            <a:ext cx="65722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>
                <a:solidFill>
                  <a:schemeClr val="accent1"/>
                </a:solidFill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836304-63A9-4660-BA4E-C2DD70262760}"/>
              </a:ext>
            </a:extLst>
          </p:cNvPr>
          <p:cNvSpPr txBox="1"/>
          <p:nvPr/>
        </p:nvSpPr>
        <p:spPr>
          <a:xfrm>
            <a:off x="8651295" y="1663551"/>
            <a:ext cx="65722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>
                <a:solidFill>
                  <a:schemeClr val="accent1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970563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460A1B5-FAE8-4653-92F1-1B5600CB3663}"/>
              </a:ext>
            </a:extLst>
          </p:cNvPr>
          <p:cNvSpPr/>
          <p:nvPr/>
        </p:nvSpPr>
        <p:spPr>
          <a:xfrm>
            <a:off x="747601" y="1419709"/>
            <a:ext cx="10869039" cy="1378598"/>
          </a:xfrm>
          <a:prstGeom prst="rect">
            <a:avLst/>
          </a:prstGeom>
          <a:solidFill>
            <a:schemeClr val="accent2">
              <a:alpha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AC10366C-EB47-4152-BAC1-742259F6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353" y="1513166"/>
            <a:ext cx="10874872" cy="1220824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i="1"/>
              <a:t>Possibly Intrusive &amp; potentially compromises </a:t>
            </a:r>
            <a:r>
              <a:rPr lang="en-US"/>
              <a:t>the battery pack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May not be representative of the </a:t>
            </a:r>
            <a:r>
              <a:rPr lang="en-US" b="1" i="1"/>
              <a:t>heat output</a:t>
            </a:r>
            <a:r>
              <a:rPr lang="en-US"/>
              <a:t>, </a:t>
            </a:r>
            <a:r>
              <a:rPr lang="en-US" b="1" i="1"/>
              <a:t>gas emissions</a:t>
            </a:r>
            <a:r>
              <a:rPr lang="en-US"/>
              <a:t>, and </a:t>
            </a:r>
            <a:r>
              <a:rPr lang="en-US" b="1" i="1"/>
              <a:t>ignition characteristics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i="1"/>
              <a:t>Cell Selection </a:t>
            </a:r>
            <a:r>
              <a:rPr lang="en-US"/>
              <a:t>for TR Initiation - </a:t>
            </a:r>
            <a:r>
              <a:rPr lang="en-US" b="1" i="1"/>
              <a:t>Difficult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/>
              <a:t>TR Initiation Methods may not be representative of actual fault conditions and lack objectivity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739C05B4-2F4E-434B-BEE6-8C1A20806168}"/>
              </a:ext>
            </a:extLst>
          </p:cNvPr>
          <p:cNvSpPr txBox="1">
            <a:spLocks/>
          </p:cNvSpPr>
          <p:nvPr/>
        </p:nvSpPr>
        <p:spPr>
          <a:xfrm>
            <a:off x="6057900" y="3588657"/>
            <a:ext cx="5439871" cy="252539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238" indent="-457200"/>
            <a:r>
              <a:rPr lang="en-US" sz="1800"/>
              <a:t>Perforation Depth of Nail &amp; Direction may vary</a:t>
            </a:r>
          </a:p>
          <a:p>
            <a:pPr marL="630238" indent="-457200"/>
            <a:r>
              <a:rPr lang="en-US" sz="1800"/>
              <a:t>Nail penetration may damage more layers</a:t>
            </a:r>
          </a:p>
          <a:p>
            <a:pPr marL="1087438" lvl="1" indent="-457200"/>
            <a:r>
              <a:rPr lang="en-US" sz="1600" b="1" i="1"/>
              <a:t>Result</a:t>
            </a:r>
            <a:r>
              <a:rPr lang="en-US" sz="1600"/>
              <a:t>: higher heat output than in an actual fault condition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6628EA-A81C-4C84-91C5-711DF46DAF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D1B334-7B47-450F-A6A1-2E43A5B63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Thermal Runaway Test Methods - Possible Challenges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496F7FCE-CBAE-4AD6-9DBE-0CD61962E7A3}"/>
              </a:ext>
            </a:extLst>
          </p:cNvPr>
          <p:cNvSpPr txBox="1">
            <a:spLocks/>
          </p:cNvSpPr>
          <p:nvPr/>
        </p:nvSpPr>
        <p:spPr>
          <a:xfrm>
            <a:off x="655433" y="3588657"/>
            <a:ext cx="5335152" cy="252539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238" indent="-457200"/>
            <a:r>
              <a:rPr lang="en-US" sz="1800" b="1" i="1"/>
              <a:t>Rechargeable Electrical Energy Storage System (REESS) </a:t>
            </a:r>
            <a:r>
              <a:rPr lang="en-US" sz="1800"/>
              <a:t>Modification for Surface Mounting: </a:t>
            </a:r>
          </a:p>
          <a:p>
            <a:pPr marL="1087438" lvl="1" indent="-457200"/>
            <a:r>
              <a:rPr lang="en-US" sz="1400"/>
              <a:t>Risk potentially altering REESS functionality</a:t>
            </a:r>
          </a:p>
          <a:p>
            <a:pPr marL="630238" indent="-457200"/>
            <a:r>
              <a:rPr lang="en-US" sz="1800"/>
              <a:t>May result in heating more than one cell</a:t>
            </a:r>
          </a:p>
          <a:p>
            <a:pPr marL="630238" indent="-457200"/>
            <a:r>
              <a:rPr lang="en-US" sz="1800"/>
              <a:t>If heater is inserted between 2 cells, risk TR initiation in 2 cells simultaneously</a:t>
            </a:r>
          </a:p>
          <a:p>
            <a:pPr marL="630238" indent="-457200"/>
            <a:r>
              <a:rPr lang="en-US" sz="1800"/>
              <a:t>Heater Selection (power &amp; size) dependent on cell size &amp; type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C5B3B9E-27CA-4FD5-BB70-BC315A02D869}"/>
              </a:ext>
            </a:extLst>
          </p:cNvPr>
          <p:cNvCxnSpPr/>
          <p:nvPr/>
        </p:nvCxnSpPr>
        <p:spPr>
          <a:xfrm>
            <a:off x="669267" y="3550502"/>
            <a:ext cx="0" cy="2353146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377293D-3A47-4F4A-B24A-64E02F9CB2BE}"/>
              </a:ext>
            </a:extLst>
          </p:cNvPr>
          <p:cNvCxnSpPr/>
          <p:nvPr/>
        </p:nvCxnSpPr>
        <p:spPr>
          <a:xfrm>
            <a:off x="11582221" y="3550502"/>
            <a:ext cx="0" cy="2353146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A16CEE8-F10A-4BC3-BE17-0316B380FF95}"/>
              </a:ext>
            </a:extLst>
          </p:cNvPr>
          <p:cNvCxnSpPr/>
          <p:nvPr/>
        </p:nvCxnSpPr>
        <p:spPr>
          <a:xfrm>
            <a:off x="6094525" y="3551096"/>
            <a:ext cx="0" cy="2353146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2C418DE3-2402-45DD-80C0-FD1D94DC80EB}"/>
              </a:ext>
            </a:extLst>
          </p:cNvPr>
          <p:cNvSpPr txBox="1">
            <a:spLocks/>
          </p:cNvSpPr>
          <p:nvPr/>
        </p:nvSpPr>
        <p:spPr>
          <a:xfrm>
            <a:off x="6618272" y="2810157"/>
            <a:ext cx="4588685" cy="823912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i="1"/>
              <a:t>Nail Penetration Test</a:t>
            </a:r>
          </a:p>
        </p:txBody>
      </p:sp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0B8EF8D5-1B07-4EA4-9554-FD07DA060E23}"/>
              </a:ext>
            </a:extLst>
          </p:cNvPr>
          <p:cNvSpPr txBox="1">
            <a:spLocks/>
          </p:cNvSpPr>
          <p:nvPr/>
        </p:nvSpPr>
        <p:spPr>
          <a:xfrm>
            <a:off x="992978" y="2810157"/>
            <a:ext cx="5198410" cy="823912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E5E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1"/>
              <a:t>Rapid Heating Method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0370087-88BB-4033-AB7B-073053A2A421}"/>
              </a:ext>
            </a:extLst>
          </p:cNvPr>
          <p:cNvGrpSpPr/>
          <p:nvPr/>
        </p:nvGrpSpPr>
        <p:grpSpPr>
          <a:xfrm rot="16200000">
            <a:off x="-195128" y="1872814"/>
            <a:ext cx="1359459" cy="453250"/>
            <a:chOff x="913584" y="5762626"/>
            <a:chExt cx="1615182" cy="45325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F91EA48-EBD3-4B33-B880-0E2A8CA4A453}"/>
                </a:ext>
              </a:extLst>
            </p:cNvPr>
            <p:cNvSpPr/>
            <p:nvPr/>
          </p:nvSpPr>
          <p:spPr>
            <a:xfrm>
              <a:off x="913584" y="5762626"/>
              <a:ext cx="1615182" cy="453250"/>
            </a:xfrm>
            <a:prstGeom prst="rect">
              <a:avLst/>
            </a:prstGeom>
            <a:solidFill>
              <a:schemeClr val="accent1">
                <a:alpha val="72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76FCDF7-130D-447B-8D89-F44AB07F777E}"/>
                </a:ext>
              </a:extLst>
            </p:cNvPr>
            <p:cNvSpPr txBox="1"/>
            <p:nvPr/>
          </p:nvSpPr>
          <p:spPr>
            <a:xfrm>
              <a:off x="982661" y="5804585"/>
              <a:ext cx="14108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>
                  <a:solidFill>
                    <a:schemeClr val="bg1"/>
                  </a:solidFill>
                </a:rPr>
                <a:t>General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9EA6E25-CAF6-46FF-BC32-987C17BCB428}"/>
              </a:ext>
            </a:extLst>
          </p:cNvPr>
          <p:cNvGrpSpPr/>
          <p:nvPr/>
        </p:nvGrpSpPr>
        <p:grpSpPr>
          <a:xfrm>
            <a:off x="1684976" y="2938176"/>
            <a:ext cx="549207" cy="597534"/>
            <a:chOff x="2541176" y="2949861"/>
            <a:chExt cx="852958" cy="815149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4B7EB71-432A-41CC-A5C4-7BF2C16409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0802" r="74409" b="7281"/>
            <a:stretch/>
          </p:blipFill>
          <p:spPr>
            <a:xfrm>
              <a:off x="2541176" y="2949861"/>
              <a:ext cx="852958" cy="81514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1614F28-A2A1-4768-A97B-881297F34CB0}"/>
                </a:ext>
              </a:extLst>
            </p:cNvPr>
            <p:cNvSpPr txBox="1"/>
            <p:nvPr/>
          </p:nvSpPr>
          <p:spPr>
            <a:xfrm>
              <a:off x="2792350" y="3068731"/>
              <a:ext cx="37008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>
                  <a:solidFill>
                    <a:schemeClr val="accent1"/>
                  </a:solidFill>
                </a:rPr>
                <a:t>A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0EE1036-F668-4BB4-AB5A-32D22068CEBB}"/>
              </a:ext>
            </a:extLst>
          </p:cNvPr>
          <p:cNvGrpSpPr/>
          <p:nvPr/>
        </p:nvGrpSpPr>
        <p:grpSpPr>
          <a:xfrm>
            <a:off x="7164943" y="2953462"/>
            <a:ext cx="547589" cy="595968"/>
            <a:chOff x="6794907" y="3047984"/>
            <a:chExt cx="850445" cy="813013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25A7795-C12D-4E61-82CF-40092A0F7A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4485" t="11654" b="6643"/>
            <a:stretch/>
          </p:blipFill>
          <p:spPr>
            <a:xfrm>
              <a:off x="6794907" y="3047984"/>
              <a:ext cx="850445" cy="813013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27C7249-16F2-42F1-8E15-F067273E677D}"/>
                </a:ext>
              </a:extLst>
            </p:cNvPr>
            <p:cNvSpPr txBox="1"/>
            <p:nvPr/>
          </p:nvSpPr>
          <p:spPr>
            <a:xfrm>
              <a:off x="7035085" y="3183389"/>
              <a:ext cx="37008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>
                  <a:solidFill>
                    <a:schemeClr val="accent1"/>
                  </a:solidFill>
                </a:rPr>
                <a:t>B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A6D2032-6B2C-4C59-BE42-E8C9649802EB}"/>
              </a:ext>
            </a:extLst>
          </p:cNvPr>
          <p:cNvGrpSpPr/>
          <p:nvPr/>
        </p:nvGrpSpPr>
        <p:grpSpPr>
          <a:xfrm>
            <a:off x="521785" y="6055167"/>
            <a:ext cx="11201400" cy="596482"/>
            <a:chOff x="600963" y="5724071"/>
            <a:chExt cx="10990074" cy="81823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732EA33-09E3-4B70-861C-96BC96D228A5}"/>
                </a:ext>
              </a:extLst>
            </p:cNvPr>
            <p:cNvSpPr/>
            <p:nvPr/>
          </p:nvSpPr>
          <p:spPr>
            <a:xfrm>
              <a:off x="600963" y="5762625"/>
              <a:ext cx="10990074" cy="779681"/>
            </a:xfrm>
            <a:prstGeom prst="rect">
              <a:avLst/>
            </a:prstGeom>
            <a:solidFill>
              <a:schemeClr val="accent1">
                <a:alpha val="72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EC75F91-A132-41A7-8E67-1DB85922CC10}"/>
                </a:ext>
              </a:extLst>
            </p:cNvPr>
            <p:cNvSpPr txBox="1"/>
            <p:nvPr/>
          </p:nvSpPr>
          <p:spPr>
            <a:xfrm>
              <a:off x="921331" y="5724071"/>
              <a:ext cx="1027747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>
                  <a:solidFill>
                    <a:schemeClr val="bg1"/>
                  </a:solidFill>
                </a:rPr>
                <a:t>Unclear if these Test Methods Achieve: Feasibility, Objectivity (Repeatability &amp; Reproducibility), Practicability across all EV Makes &amp; Models</a:t>
              </a:r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2E67996-A208-4A7A-8962-51D49F08979A}"/>
              </a:ext>
            </a:extLst>
          </p:cNvPr>
          <p:cNvCxnSpPr>
            <a:cxnSpLocks/>
          </p:cNvCxnSpPr>
          <p:nvPr/>
        </p:nvCxnSpPr>
        <p:spPr>
          <a:xfrm flipH="1">
            <a:off x="-360192" y="2906406"/>
            <a:ext cx="12681676" cy="0"/>
          </a:xfrm>
          <a:prstGeom prst="line">
            <a:avLst/>
          </a:prstGeom>
          <a:ln w="3175">
            <a:solidFill>
              <a:schemeClr val="tx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029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6628EA-A81C-4C84-91C5-711DF46DAF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D1B334-7B47-450F-A6A1-2E43A5B63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Research Objectives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A9721F7D-EDD4-477C-A607-074D2BBCA1C3}"/>
              </a:ext>
            </a:extLst>
          </p:cNvPr>
          <p:cNvGrpSpPr/>
          <p:nvPr/>
        </p:nvGrpSpPr>
        <p:grpSpPr>
          <a:xfrm>
            <a:off x="-109333" y="1431488"/>
            <a:ext cx="12185374" cy="5343098"/>
            <a:chOff x="-109333" y="1431488"/>
            <a:chExt cx="12185374" cy="5343098"/>
          </a:xfrm>
        </p:grpSpPr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8E530B8F-0CF1-4099-B73F-DA0FB12B1DB3}"/>
                </a:ext>
              </a:extLst>
            </p:cNvPr>
            <p:cNvGraphicFramePr/>
            <p:nvPr/>
          </p:nvGraphicFramePr>
          <p:xfrm>
            <a:off x="-109333" y="1431488"/>
            <a:ext cx="11926957" cy="504150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9123A9A4-9F93-4B23-8D65-AD1E73FB7F66}"/>
                </a:ext>
              </a:extLst>
            </p:cNvPr>
            <p:cNvGrpSpPr/>
            <p:nvPr/>
          </p:nvGrpSpPr>
          <p:grpSpPr>
            <a:xfrm>
              <a:off x="6460433" y="3658425"/>
              <a:ext cx="1381905" cy="2910118"/>
              <a:chOff x="6301409" y="3658425"/>
              <a:chExt cx="1381905" cy="2910118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A61325A0-3393-4F3A-A243-D64D98F2A9B6}"/>
                  </a:ext>
                </a:extLst>
              </p:cNvPr>
              <p:cNvSpPr/>
              <p:nvPr/>
            </p:nvSpPr>
            <p:spPr>
              <a:xfrm>
                <a:off x="6301409" y="4273826"/>
                <a:ext cx="1219923" cy="229471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Isosceles Triangle 84">
                <a:extLst>
                  <a:ext uri="{FF2B5EF4-FFF2-40B4-BE49-F238E27FC236}">
                    <a16:creationId xmlns:a16="http://schemas.microsoft.com/office/drawing/2014/main" id="{885BCBF3-ECE9-49B1-BECF-2C7929A1738F}"/>
                  </a:ext>
                </a:extLst>
              </p:cNvPr>
              <p:cNvSpPr/>
              <p:nvPr/>
            </p:nvSpPr>
            <p:spPr>
              <a:xfrm>
                <a:off x="6301409" y="3658425"/>
                <a:ext cx="1381905" cy="615401"/>
              </a:xfrm>
              <a:prstGeom prst="triangle">
                <a:avLst>
                  <a:gd name="adj" fmla="val 866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BAC13708-4725-4FD1-B31F-09E927AB15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630271" y="3708819"/>
              <a:ext cx="4445770" cy="3065767"/>
            </a:xfrm>
            <a:prstGeom prst="rect">
              <a:avLst/>
            </a:prstGeom>
          </p:spPr>
        </p:pic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734EACB9-BBE7-4C75-B0CB-B119CE782477}"/>
                </a:ext>
              </a:extLst>
            </p:cNvPr>
            <p:cNvGrpSpPr/>
            <p:nvPr/>
          </p:nvGrpSpPr>
          <p:grpSpPr>
            <a:xfrm>
              <a:off x="2899837" y="1630020"/>
              <a:ext cx="2212206" cy="2554355"/>
              <a:chOff x="2949532" y="1719471"/>
              <a:chExt cx="2212206" cy="2554355"/>
            </a:xfrm>
          </p:grpSpPr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150BA806-0152-423C-9D54-2CBEDD956FF2}"/>
                  </a:ext>
                </a:extLst>
              </p:cNvPr>
              <p:cNvGrpSpPr/>
              <p:nvPr/>
            </p:nvGrpSpPr>
            <p:grpSpPr>
              <a:xfrm>
                <a:off x="2949532" y="1719471"/>
                <a:ext cx="1868511" cy="2554355"/>
                <a:chOff x="5165129" y="4131352"/>
                <a:chExt cx="1868511" cy="2554355"/>
              </a:xfrm>
            </p:grpSpPr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2E8364A8-1C83-404E-AEFA-2E0DEC7C5F9A}"/>
                    </a:ext>
                  </a:extLst>
                </p:cNvPr>
                <p:cNvSpPr/>
                <p:nvPr/>
              </p:nvSpPr>
              <p:spPr>
                <a:xfrm>
                  <a:off x="6058633" y="4131352"/>
                  <a:ext cx="975007" cy="230234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Isosceles Triangle 88">
                  <a:extLst>
                    <a:ext uri="{FF2B5EF4-FFF2-40B4-BE49-F238E27FC236}">
                      <a16:creationId xmlns:a16="http://schemas.microsoft.com/office/drawing/2014/main" id="{249F7595-19A9-4911-A3CB-F3FCD00A3A86}"/>
                    </a:ext>
                  </a:extLst>
                </p:cNvPr>
                <p:cNvSpPr/>
                <p:nvPr/>
              </p:nvSpPr>
              <p:spPr>
                <a:xfrm>
                  <a:off x="5165129" y="6070306"/>
                  <a:ext cx="1381905" cy="615401"/>
                </a:xfrm>
                <a:prstGeom prst="triangle">
                  <a:avLst>
                    <a:gd name="adj" fmla="val 8668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ECA9E37C-A8C9-4F9F-A383-B5139F733E39}"/>
                  </a:ext>
                </a:extLst>
              </p:cNvPr>
              <p:cNvSpPr/>
              <p:nvPr/>
            </p:nvSpPr>
            <p:spPr>
              <a:xfrm>
                <a:off x="4563872" y="1755691"/>
                <a:ext cx="597866" cy="20641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2301B3B-139E-4D7A-BF5F-C9BBD400404E}"/>
                </a:ext>
              </a:extLst>
            </p:cNvPr>
            <p:cNvGrpSpPr/>
            <p:nvPr/>
          </p:nvGrpSpPr>
          <p:grpSpPr>
            <a:xfrm>
              <a:off x="10345347" y="1762970"/>
              <a:ext cx="614046" cy="656770"/>
              <a:chOff x="11120599" y="1633211"/>
              <a:chExt cx="614046" cy="656770"/>
            </a:xfrm>
          </p:grpSpPr>
          <p:sp>
            <p:nvSpPr>
              <p:cNvPr id="92" name="Flowchart: Connector 91">
                <a:extLst>
                  <a:ext uri="{FF2B5EF4-FFF2-40B4-BE49-F238E27FC236}">
                    <a16:creationId xmlns:a16="http://schemas.microsoft.com/office/drawing/2014/main" id="{A273B7D1-F65B-4543-ABF5-D11C4D09B7D8}"/>
                  </a:ext>
                </a:extLst>
              </p:cNvPr>
              <p:cNvSpPr/>
              <p:nvPr/>
            </p:nvSpPr>
            <p:spPr>
              <a:xfrm>
                <a:off x="11120599" y="1633211"/>
                <a:ext cx="614045" cy="64008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127">
                <a:extLst>
                  <a:ext uri="{FF2B5EF4-FFF2-40B4-BE49-F238E27FC236}">
                    <a16:creationId xmlns:a16="http://schemas.microsoft.com/office/drawing/2014/main" id="{F0034B15-2118-4497-9632-984DC82F0DA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120599" y="1649901"/>
                <a:ext cx="614046" cy="640080"/>
              </a:xfrm>
              <a:custGeom>
                <a:avLst/>
                <a:gdLst>
                  <a:gd name="T0" fmla="*/ 72 w 144"/>
                  <a:gd name="T1" fmla="*/ 0 h 144"/>
                  <a:gd name="T2" fmla="*/ 0 w 144"/>
                  <a:gd name="T3" fmla="*/ 72 h 144"/>
                  <a:gd name="T4" fmla="*/ 72 w 144"/>
                  <a:gd name="T5" fmla="*/ 144 h 144"/>
                  <a:gd name="T6" fmla="*/ 144 w 144"/>
                  <a:gd name="T7" fmla="*/ 72 h 144"/>
                  <a:gd name="T8" fmla="*/ 72 w 144"/>
                  <a:gd name="T9" fmla="*/ 0 h 144"/>
                  <a:gd name="T10" fmla="*/ 120 w 144"/>
                  <a:gd name="T11" fmla="*/ 59 h 144"/>
                  <a:gd name="T12" fmla="*/ 117 w 144"/>
                  <a:gd name="T13" fmla="*/ 59 h 144"/>
                  <a:gd name="T14" fmla="*/ 117 w 144"/>
                  <a:gd name="T15" fmla="*/ 63 h 144"/>
                  <a:gd name="T16" fmla="*/ 106 w 144"/>
                  <a:gd name="T17" fmla="*/ 79 h 144"/>
                  <a:gd name="T18" fmla="*/ 106 w 144"/>
                  <a:gd name="T19" fmla="*/ 90 h 144"/>
                  <a:gd name="T20" fmla="*/ 90 w 144"/>
                  <a:gd name="T21" fmla="*/ 110 h 144"/>
                  <a:gd name="T22" fmla="*/ 82 w 144"/>
                  <a:gd name="T23" fmla="*/ 110 h 144"/>
                  <a:gd name="T24" fmla="*/ 82 w 144"/>
                  <a:gd name="T25" fmla="*/ 99 h 144"/>
                  <a:gd name="T26" fmla="*/ 39 w 144"/>
                  <a:gd name="T27" fmla="*/ 99 h 144"/>
                  <a:gd name="T28" fmla="*/ 39 w 144"/>
                  <a:gd name="T29" fmla="*/ 106 h 144"/>
                  <a:gd name="T30" fmla="*/ 25 w 144"/>
                  <a:gd name="T31" fmla="*/ 106 h 144"/>
                  <a:gd name="T32" fmla="*/ 25 w 144"/>
                  <a:gd name="T33" fmla="*/ 80 h 144"/>
                  <a:gd name="T34" fmla="*/ 27 w 144"/>
                  <a:gd name="T35" fmla="*/ 76 h 144"/>
                  <a:gd name="T36" fmla="*/ 31 w 144"/>
                  <a:gd name="T37" fmla="*/ 71 h 144"/>
                  <a:gd name="T38" fmla="*/ 25 w 144"/>
                  <a:gd name="T39" fmla="*/ 69 h 144"/>
                  <a:gd name="T40" fmla="*/ 24 w 144"/>
                  <a:gd name="T41" fmla="*/ 66 h 144"/>
                  <a:gd name="T42" fmla="*/ 24 w 144"/>
                  <a:gd name="T43" fmla="*/ 65 h 144"/>
                  <a:gd name="T44" fmla="*/ 27 w 144"/>
                  <a:gd name="T45" fmla="*/ 63 h 144"/>
                  <a:gd name="T46" fmla="*/ 36 w 144"/>
                  <a:gd name="T47" fmla="*/ 63 h 144"/>
                  <a:gd name="T48" fmla="*/ 39 w 144"/>
                  <a:gd name="T49" fmla="*/ 54 h 144"/>
                  <a:gd name="T50" fmla="*/ 43 w 144"/>
                  <a:gd name="T51" fmla="*/ 51 h 144"/>
                  <a:gd name="T52" fmla="*/ 76 w 144"/>
                  <a:gd name="T53" fmla="*/ 51 h 144"/>
                  <a:gd name="T54" fmla="*/ 76 w 144"/>
                  <a:gd name="T55" fmla="*/ 56 h 144"/>
                  <a:gd name="T56" fmla="*/ 43 w 144"/>
                  <a:gd name="T57" fmla="*/ 56 h 144"/>
                  <a:gd name="T58" fmla="*/ 39 w 144"/>
                  <a:gd name="T59" fmla="*/ 69 h 144"/>
                  <a:gd name="T60" fmla="*/ 79 w 144"/>
                  <a:gd name="T61" fmla="*/ 69 h 144"/>
                  <a:gd name="T62" fmla="*/ 89 w 144"/>
                  <a:gd name="T63" fmla="*/ 83 h 144"/>
                  <a:gd name="T64" fmla="*/ 89 w 144"/>
                  <a:gd name="T65" fmla="*/ 90 h 144"/>
                  <a:gd name="T66" fmla="*/ 90 w 144"/>
                  <a:gd name="T67" fmla="*/ 98 h 144"/>
                  <a:gd name="T68" fmla="*/ 95 w 144"/>
                  <a:gd name="T69" fmla="*/ 90 h 144"/>
                  <a:gd name="T70" fmla="*/ 95 w 144"/>
                  <a:gd name="T71" fmla="*/ 79 h 144"/>
                  <a:gd name="T72" fmla="*/ 85 w 144"/>
                  <a:gd name="T73" fmla="*/ 63 h 144"/>
                  <a:gd name="T74" fmla="*/ 85 w 144"/>
                  <a:gd name="T75" fmla="*/ 59 h 144"/>
                  <a:gd name="T76" fmla="*/ 82 w 144"/>
                  <a:gd name="T77" fmla="*/ 59 h 144"/>
                  <a:gd name="T78" fmla="*/ 82 w 144"/>
                  <a:gd name="T79" fmla="*/ 51 h 144"/>
                  <a:gd name="T80" fmla="*/ 88 w 144"/>
                  <a:gd name="T81" fmla="*/ 51 h 144"/>
                  <a:gd name="T82" fmla="*/ 88 w 144"/>
                  <a:gd name="T83" fmla="*/ 39 h 144"/>
                  <a:gd name="T84" fmla="*/ 92 w 144"/>
                  <a:gd name="T85" fmla="*/ 35 h 144"/>
                  <a:gd name="T86" fmla="*/ 95 w 144"/>
                  <a:gd name="T87" fmla="*/ 39 h 144"/>
                  <a:gd name="T88" fmla="*/ 95 w 144"/>
                  <a:gd name="T89" fmla="*/ 51 h 144"/>
                  <a:gd name="T90" fmla="*/ 106 w 144"/>
                  <a:gd name="T91" fmla="*/ 51 h 144"/>
                  <a:gd name="T92" fmla="*/ 106 w 144"/>
                  <a:gd name="T93" fmla="*/ 39 h 144"/>
                  <a:gd name="T94" fmla="*/ 110 w 144"/>
                  <a:gd name="T95" fmla="*/ 35 h 144"/>
                  <a:gd name="T96" fmla="*/ 113 w 144"/>
                  <a:gd name="T97" fmla="*/ 39 h 144"/>
                  <a:gd name="T98" fmla="*/ 113 w 144"/>
                  <a:gd name="T99" fmla="*/ 51 h 144"/>
                  <a:gd name="T100" fmla="*/ 120 w 144"/>
                  <a:gd name="T101" fmla="*/ 51 h 144"/>
                  <a:gd name="T102" fmla="*/ 120 w 144"/>
                  <a:gd name="T103" fmla="*/ 59 h 144"/>
                  <a:gd name="T104" fmla="*/ 44 w 144"/>
                  <a:gd name="T105" fmla="*/ 81 h 144"/>
                  <a:gd name="T106" fmla="*/ 33 w 144"/>
                  <a:gd name="T107" fmla="*/ 79 h 144"/>
                  <a:gd name="T108" fmla="*/ 30 w 144"/>
                  <a:gd name="T109" fmla="*/ 81 h 144"/>
                  <a:gd name="T110" fmla="*/ 30 w 144"/>
                  <a:gd name="T111" fmla="*/ 83 h 144"/>
                  <a:gd name="T112" fmla="*/ 33 w 144"/>
                  <a:gd name="T113" fmla="*/ 86 h 144"/>
                  <a:gd name="T114" fmla="*/ 44 w 144"/>
                  <a:gd name="T115" fmla="*/ 86 h 144"/>
                  <a:gd name="T116" fmla="*/ 46 w 144"/>
                  <a:gd name="T117" fmla="*/ 83 h 144"/>
                  <a:gd name="T118" fmla="*/ 44 w 144"/>
                  <a:gd name="T119" fmla="*/ 8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4" h="144">
                    <a:moveTo>
                      <a:pt x="72" y="0"/>
                    </a:moveTo>
                    <a:cubicBezTo>
                      <a:pt x="32" y="0"/>
                      <a:pt x="0" y="33"/>
                      <a:pt x="0" y="72"/>
                    </a:cubicBezTo>
                    <a:cubicBezTo>
                      <a:pt x="0" y="112"/>
                      <a:pt x="32" y="144"/>
                      <a:pt x="72" y="144"/>
                    </a:cubicBezTo>
                    <a:cubicBezTo>
                      <a:pt x="111" y="144"/>
                      <a:pt x="144" y="112"/>
                      <a:pt x="144" y="72"/>
                    </a:cubicBezTo>
                    <a:cubicBezTo>
                      <a:pt x="144" y="33"/>
                      <a:pt x="111" y="0"/>
                      <a:pt x="72" y="0"/>
                    </a:cubicBezTo>
                    <a:close/>
                    <a:moveTo>
                      <a:pt x="120" y="59"/>
                    </a:moveTo>
                    <a:cubicBezTo>
                      <a:pt x="117" y="59"/>
                      <a:pt x="117" y="59"/>
                      <a:pt x="117" y="59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17" y="71"/>
                      <a:pt x="114" y="78"/>
                      <a:pt x="106" y="79"/>
                    </a:cubicBezTo>
                    <a:cubicBezTo>
                      <a:pt x="106" y="90"/>
                      <a:pt x="106" y="90"/>
                      <a:pt x="106" y="90"/>
                    </a:cubicBezTo>
                    <a:cubicBezTo>
                      <a:pt x="106" y="97"/>
                      <a:pt x="105" y="110"/>
                      <a:pt x="90" y="110"/>
                    </a:cubicBezTo>
                    <a:cubicBezTo>
                      <a:pt x="82" y="110"/>
                      <a:pt x="82" y="110"/>
                      <a:pt x="82" y="110"/>
                    </a:cubicBezTo>
                    <a:cubicBezTo>
                      <a:pt x="82" y="99"/>
                      <a:pt x="82" y="99"/>
                      <a:pt x="82" y="99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39" y="106"/>
                      <a:pt x="39" y="106"/>
                      <a:pt x="39" y="106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5" y="78"/>
                      <a:pt x="25" y="77"/>
                      <a:pt x="27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4" y="69"/>
                      <a:pt x="23" y="67"/>
                      <a:pt x="24" y="66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5" y="64"/>
                      <a:pt x="26" y="63"/>
                      <a:pt x="27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40" y="52"/>
                      <a:pt x="41" y="51"/>
                      <a:pt x="43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79" y="69"/>
                      <a:pt x="79" y="69"/>
                      <a:pt x="79" y="69"/>
                    </a:cubicBezTo>
                    <a:cubicBezTo>
                      <a:pt x="80" y="76"/>
                      <a:pt x="84" y="81"/>
                      <a:pt x="89" y="83"/>
                    </a:cubicBezTo>
                    <a:cubicBezTo>
                      <a:pt x="89" y="90"/>
                      <a:pt x="89" y="90"/>
                      <a:pt x="89" y="90"/>
                    </a:cubicBezTo>
                    <a:cubicBezTo>
                      <a:pt x="89" y="93"/>
                      <a:pt x="89" y="96"/>
                      <a:pt x="90" y="98"/>
                    </a:cubicBezTo>
                    <a:cubicBezTo>
                      <a:pt x="94" y="98"/>
                      <a:pt x="95" y="95"/>
                      <a:pt x="95" y="90"/>
                    </a:cubicBezTo>
                    <a:cubicBezTo>
                      <a:pt x="95" y="79"/>
                      <a:pt x="95" y="79"/>
                      <a:pt x="95" y="79"/>
                    </a:cubicBezTo>
                    <a:cubicBezTo>
                      <a:pt x="87" y="78"/>
                      <a:pt x="85" y="71"/>
                      <a:pt x="85" y="63"/>
                    </a:cubicBezTo>
                    <a:cubicBezTo>
                      <a:pt x="85" y="59"/>
                      <a:pt x="85" y="59"/>
                      <a:pt x="85" y="59"/>
                    </a:cubicBezTo>
                    <a:cubicBezTo>
                      <a:pt x="82" y="59"/>
                      <a:pt x="82" y="59"/>
                      <a:pt x="82" y="59"/>
                    </a:cubicBezTo>
                    <a:cubicBezTo>
                      <a:pt x="82" y="51"/>
                      <a:pt x="82" y="51"/>
                      <a:pt x="82" y="51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88" y="39"/>
                      <a:pt x="88" y="39"/>
                      <a:pt x="88" y="39"/>
                    </a:cubicBezTo>
                    <a:cubicBezTo>
                      <a:pt x="88" y="37"/>
                      <a:pt x="90" y="35"/>
                      <a:pt x="92" y="35"/>
                    </a:cubicBezTo>
                    <a:cubicBezTo>
                      <a:pt x="94" y="35"/>
                      <a:pt x="95" y="37"/>
                      <a:pt x="95" y="39"/>
                    </a:cubicBezTo>
                    <a:cubicBezTo>
                      <a:pt x="95" y="51"/>
                      <a:pt x="95" y="51"/>
                      <a:pt x="95" y="51"/>
                    </a:cubicBezTo>
                    <a:cubicBezTo>
                      <a:pt x="106" y="51"/>
                      <a:pt x="106" y="51"/>
                      <a:pt x="106" y="51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06" y="37"/>
                      <a:pt x="108" y="35"/>
                      <a:pt x="110" y="35"/>
                    </a:cubicBezTo>
                    <a:cubicBezTo>
                      <a:pt x="111" y="35"/>
                      <a:pt x="113" y="37"/>
                      <a:pt x="113" y="39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20" y="51"/>
                      <a:pt x="120" y="51"/>
                      <a:pt x="120" y="51"/>
                    </a:cubicBezTo>
                    <a:lnTo>
                      <a:pt x="120" y="59"/>
                    </a:lnTo>
                    <a:close/>
                    <a:moveTo>
                      <a:pt x="44" y="81"/>
                    </a:moveTo>
                    <a:cubicBezTo>
                      <a:pt x="33" y="79"/>
                      <a:pt x="33" y="79"/>
                      <a:pt x="33" y="79"/>
                    </a:cubicBezTo>
                    <a:cubicBezTo>
                      <a:pt x="32" y="78"/>
                      <a:pt x="30" y="80"/>
                      <a:pt x="30" y="81"/>
                    </a:cubicBezTo>
                    <a:cubicBezTo>
                      <a:pt x="30" y="83"/>
                      <a:pt x="30" y="83"/>
                      <a:pt x="30" y="83"/>
                    </a:cubicBezTo>
                    <a:cubicBezTo>
                      <a:pt x="30" y="85"/>
                      <a:pt x="31" y="86"/>
                      <a:pt x="33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5" y="86"/>
                      <a:pt x="46" y="85"/>
                      <a:pt x="46" y="83"/>
                    </a:cubicBezTo>
                    <a:cubicBezTo>
                      <a:pt x="46" y="82"/>
                      <a:pt x="45" y="81"/>
                      <a:pt x="44" y="8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76C5A410-E4D7-46C6-91CE-88EBFF2F508A}"/>
                </a:ext>
              </a:extLst>
            </p:cNvPr>
            <p:cNvGrpSpPr/>
            <p:nvPr/>
          </p:nvGrpSpPr>
          <p:grpSpPr>
            <a:xfrm>
              <a:off x="601591" y="5663671"/>
              <a:ext cx="614045" cy="640080"/>
              <a:chOff x="601591" y="5663671"/>
              <a:chExt cx="614045" cy="640080"/>
            </a:xfrm>
          </p:grpSpPr>
          <p:sp>
            <p:nvSpPr>
              <p:cNvPr id="95" name="Flowchart: Connector 94">
                <a:extLst>
                  <a:ext uri="{FF2B5EF4-FFF2-40B4-BE49-F238E27FC236}">
                    <a16:creationId xmlns:a16="http://schemas.microsoft.com/office/drawing/2014/main" id="{54D2E1DB-011E-4BE5-958D-E07206A5F312}"/>
                  </a:ext>
                </a:extLst>
              </p:cNvPr>
              <p:cNvSpPr/>
              <p:nvPr/>
            </p:nvSpPr>
            <p:spPr>
              <a:xfrm>
                <a:off x="601591" y="5663671"/>
                <a:ext cx="614045" cy="64008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20">
                <a:extLst>
                  <a:ext uri="{FF2B5EF4-FFF2-40B4-BE49-F238E27FC236}">
                    <a16:creationId xmlns:a16="http://schemas.microsoft.com/office/drawing/2014/main" id="{2CF3CC4C-DE75-4A1C-910C-3B112AA953D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16187" y="5663671"/>
                <a:ext cx="584854" cy="640080"/>
              </a:xfrm>
              <a:custGeom>
                <a:avLst/>
                <a:gdLst>
                  <a:gd name="T0" fmla="*/ 72 w 144"/>
                  <a:gd name="T1" fmla="*/ 0 h 144"/>
                  <a:gd name="T2" fmla="*/ 0 w 144"/>
                  <a:gd name="T3" fmla="*/ 72 h 144"/>
                  <a:gd name="T4" fmla="*/ 72 w 144"/>
                  <a:gd name="T5" fmla="*/ 144 h 144"/>
                  <a:gd name="T6" fmla="*/ 144 w 144"/>
                  <a:gd name="T7" fmla="*/ 72 h 144"/>
                  <a:gd name="T8" fmla="*/ 72 w 144"/>
                  <a:gd name="T9" fmla="*/ 0 h 144"/>
                  <a:gd name="T10" fmla="*/ 113 w 144"/>
                  <a:gd name="T11" fmla="*/ 109 h 144"/>
                  <a:gd name="T12" fmla="*/ 100 w 144"/>
                  <a:gd name="T13" fmla="*/ 110 h 144"/>
                  <a:gd name="T14" fmla="*/ 82 w 144"/>
                  <a:gd name="T15" fmla="*/ 93 h 144"/>
                  <a:gd name="T16" fmla="*/ 61 w 144"/>
                  <a:gd name="T17" fmla="*/ 100 h 144"/>
                  <a:gd name="T18" fmla="*/ 24 w 144"/>
                  <a:gd name="T19" fmla="*/ 64 h 144"/>
                  <a:gd name="T20" fmla="*/ 61 w 144"/>
                  <a:gd name="T21" fmla="*/ 27 h 144"/>
                  <a:gd name="T22" fmla="*/ 97 w 144"/>
                  <a:gd name="T23" fmla="*/ 64 h 144"/>
                  <a:gd name="T24" fmla="*/ 94 w 144"/>
                  <a:gd name="T25" fmla="*/ 79 h 144"/>
                  <a:gd name="T26" fmla="*/ 113 w 144"/>
                  <a:gd name="T27" fmla="*/ 96 h 144"/>
                  <a:gd name="T28" fmla="*/ 116 w 144"/>
                  <a:gd name="T29" fmla="*/ 103 h 144"/>
                  <a:gd name="T30" fmla="*/ 113 w 144"/>
                  <a:gd name="T31" fmla="*/ 109 h 144"/>
                  <a:gd name="T32" fmla="*/ 61 w 144"/>
                  <a:gd name="T33" fmla="*/ 34 h 144"/>
                  <a:gd name="T34" fmla="*/ 31 w 144"/>
                  <a:gd name="T35" fmla="*/ 64 h 144"/>
                  <a:gd name="T36" fmla="*/ 61 w 144"/>
                  <a:gd name="T37" fmla="*/ 93 h 144"/>
                  <a:gd name="T38" fmla="*/ 90 w 144"/>
                  <a:gd name="T39" fmla="*/ 64 h 144"/>
                  <a:gd name="T40" fmla="*/ 61 w 144"/>
                  <a:gd name="T41" fmla="*/ 34 h 144"/>
                  <a:gd name="T42" fmla="*/ 47 w 144"/>
                  <a:gd name="T43" fmla="*/ 86 h 144"/>
                  <a:gd name="T44" fmla="*/ 39 w 144"/>
                  <a:gd name="T45" fmla="*/ 77 h 144"/>
                  <a:gd name="T46" fmla="*/ 38 w 144"/>
                  <a:gd name="T47" fmla="*/ 76 h 144"/>
                  <a:gd name="T48" fmla="*/ 38 w 144"/>
                  <a:gd name="T49" fmla="*/ 59 h 144"/>
                  <a:gd name="T50" fmla="*/ 41 w 144"/>
                  <a:gd name="T51" fmla="*/ 57 h 144"/>
                  <a:gd name="T52" fmla="*/ 48 w 144"/>
                  <a:gd name="T53" fmla="*/ 57 h 144"/>
                  <a:gd name="T54" fmla="*/ 51 w 144"/>
                  <a:gd name="T55" fmla="*/ 59 h 144"/>
                  <a:gd name="T56" fmla="*/ 51 w 144"/>
                  <a:gd name="T57" fmla="*/ 84 h 144"/>
                  <a:gd name="T58" fmla="*/ 47 w 144"/>
                  <a:gd name="T59" fmla="*/ 86 h 144"/>
                  <a:gd name="T60" fmla="*/ 65 w 144"/>
                  <a:gd name="T61" fmla="*/ 89 h 144"/>
                  <a:gd name="T62" fmla="*/ 57 w 144"/>
                  <a:gd name="T63" fmla="*/ 89 h 144"/>
                  <a:gd name="T64" fmla="*/ 55 w 144"/>
                  <a:gd name="T65" fmla="*/ 87 h 144"/>
                  <a:gd name="T66" fmla="*/ 55 w 144"/>
                  <a:gd name="T67" fmla="*/ 68 h 144"/>
                  <a:gd name="T68" fmla="*/ 57 w 144"/>
                  <a:gd name="T69" fmla="*/ 66 h 144"/>
                  <a:gd name="T70" fmla="*/ 65 w 144"/>
                  <a:gd name="T71" fmla="*/ 66 h 144"/>
                  <a:gd name="T72" fmla="*/ 67 w 144"/>
                  <a:gd name="T73" fmla="*/ 68 h 144"/>
                  <a:gd name="T74" fmla="*/ 67 w 144"/>
                  <a:gd name="T75" fmla="*/ 87 h 144"/>
                  <a:gd name="T76" fmla="*/ 65 w 144"/>
                  <a:gd name="T77" fmla="*/ 89 h 144"/>
                  <a:gd name="T78" fmla="*/ 83 w 144"/>
                  <a:gd name="T79" fmla="*/ 77 h 144"/>
                  <a:gd name="T80" fmla="*/ 74 w 144"/>
                  <a:gd name="T81" fmla="*/ 86 h 144"/>
                  <a:gd name="T82" fmla="*/ 71 w 144"/>
                  <a:gd name="T83" fmla="*/ 84 h 144"/>
                  <a:gd name="T84" fmla="*/ 71 w 144"/>
                  <a:gd name="T85" fmla="*/ 52 h 144"/>
                  <a:gd name="T86" fmla="*/ 73 w 144"/>
                  <a:gd name="T87" fmla="*/ 50 h 144"/>
                  <a:gd name="T88" fmla="*/ 81 w 144"/>
                  <a:gd name="T89" fmla="*/ 50 h 144"/>
                  <a:gd name="T90" fmla="*/ 83 w 144"/>
                  <a:gd name="T91" fmla="*/ 52 h 144"/>
                  <a:gd name="T92" fmla="*/ 83 w 144"/>
                  <a:gd name="T93" fmla="*/ 76 h 144"/>
                  <a:gd name="T94" fmla="*/ 83 w 144"/>
                  <a:gd name="T95" fmla="*/ 77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4" h="144">
                    <a:moveTo>
                      <a:pt x="72" y="0"/>
                    </a:moveTo>
                    <a:cubicBezTo>
                      <a:pt x="33" y="0"/>
                      <a:pt x="0" y="32"/>
                      <a:pt x="0" y="72"/>
                    </a:cubicBezTo>
                    <a:cubicBezTo>
                      <a:pt x="0" y="112"/>
                      <a:pt x="33" y="144"/>
                      <a:pt x="72" y="144"/>
                    </a:cubicBezTo>
                    <a:cubicBezTo>
                      <a:pt x="112" y="144"/>
                      <a:pt x="144" y="112"/>
                      <a:pt x="144" y="72"/>
                    </a:cubicBezTo>
                    <a:cubicBezTo>
                      <a:pt x="144" y="32"/>
                      <a:pt x="112" y="0"/>
                      <a:pt x="72" y="0"/>
                    </a:cubicBezTo>
                    <a:close/>
                    <a:moveTo>
                      <a:pt x="113" y="109"/>
                    </a:moveTo>
                    <a:cubicBezTo>
                      <a:pt x="110" y="113"/>
                      <a:pt x="104" y="113"/>
                      <a:pt x="100" y="110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76" y="98"/>
                      <a:pt x="69" y="100"/>
                      <a:pt x="61" y="100"/>
                    </a:cubicBezTo>
                    <a:cubicBezTo>
                      <a:pt x="40" y="100"/>
                      <a:pt x="24" y="84"/>
                      <a:pt x="24" y="64"/>
                    </a:cubicBezTo>
                    <a:cubicBezTo>
                      <a:pt x="24" y="43"/>
                      <a:pt x="40" y="27"/>
                      <a:pt x="61" y="27"/>
                    </a:cubicBezTo>
                    <a:cubicBezTo>
                      <a:pt x="81" y="27"/>
                      <a:pt x="97" y="43"/>
                      <a:pt x="97" y="64"/>
                    </a:cubicBezTo>
                    <a:cubicBezTo>
                      <a:pt x="97" y="69"/>
                      <a:pt x="96" y="74"/>
                      <a:pt x="94" y="79"/>
                    </a:cubicBezTo>
                    <a:cubicBezTo>
                      <a:pt x="113" y="96"/>
                      <a:pt x="113" y="96"/>
                      <a:pt x="113" y="96"/>
                    </a:cubicBezTo>
                    <a:cubicBezTo>
                      <a:pt x="115" y="98"/>
                      <a:pt x="116" y="101"/>
                      <a:pt x="116" y="103"/>
                    </a:cubicBezTo>
                    <a:cubicBezTo>
                      <a:pt x="116" y="105"/>
                      <a:pt x="115" y="107"/>
                      <a:pt x="113" y="109"/>
                    </a:cubicBezTo>
                    <a:close/>
                    <a:moveTo>
                      <a:pt x="61" y="34"/>
                    </a:moveTo>
                    <a:cubicBezTo>
                      <a:pt x="44" y="34"/>
                      <a:pt x="31" y="47"/>
                      <a:pt x="31" y="64"/>
                    </a:cubicBezTo>
                    <a:cubicBezTo>
                      <a:pt x="31" y="80"/>
                      <a:pt x="44" y="93"/>
                      <a:pt x="61" y="93"/>
                    </a:cubicBezTo>
                    <a:cubicBezTo>
                      <a:pt x="77" y="93"/>
                      <a:pt x="90" y="80"/>
                      <a:pt x="90" y="64"/>
                    </a:cubicBezTo>
                    <a:cubicBezTo>
                      <a:pt x="90" y="47"/>
                      <a:pt x="77" y="34"/>
                      <a:pt x="61" y="34"/>
                    </a:cubicBezTo>
                    <a:close/>
                    <a:moveTo>
                      <a:pt x="47" y="86"/>
                    </a:moveTo>
                    <a:cubicBezTo>
                      <a:pt x="44" y="84"/>
                      <a:pt x="41" y="81"/>
                      <a:pt x="39" y="77"/>
                    </a:cubicBezTo>
                    <a:cubicBezTo>
                      <a:pt x="39" y="77"/>
                      <a:pt x="38" y="77"/>
                      <a:pt x="38" y="76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8"/>
                      <a:pt x="39" y="57"/>
                      <a:pt x="41" y="57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50" y="57"/>
                      <a:pt x="51" y="58"/>
                      <a:pt x="51" y="59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1" y="86"/>
                      <a:pt x="49" y="87"/>
                      <a:pt x="47" y="86"/>
                    </a:cubicBezTo>
                    <a:close/>
                    <a:moveTo>
                      <a:pt x="65" y="89"/>
                    </a:moveTo>
                    <a:cubicBezTo>
                      <a:pt x="62" y="90"/>
                      <a:pt x="59" y="90"/>
                      <a:pt x="57" y="89"/>
                    </a:cubicBezTo>
                    <a:cubicBezTo>
                      <a:pt x="55" y="89"/>
                      <a:pt x="55" y="88"/>
                      <a:pt x="55" y="87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6" y="66"/>
                      <a:pt x="57" y="66"/>
                    </a:cubicBezTo>
                    <a:cubicBezTo>
                      <a:pt x="65" y="66"/>
                      <a:pt x="65" y="66"/>
                      <a:pt x="65" y="66"/>
                    </a:cubicBezTo>
                    <a:cubicBezTo>
                      <a:pt x="66" y="66"/>
                      <a:pt x="67" y="67"/>
                      <a:pt x="67" y="68"/>
                    </a:cubicBezTo>
                    <a:cubicBezTo>
                      <a:pt x="67" y="87"/>
                      <a:pt x="67" y="87"/>
                      <a:pt x="67" y="87"/>
                    </a:cubicBezTo>
                    <a:cubicBezTo>
                      <a:pt x="67" y="88"/>
                      <a:pt x="66" y="89"/>
                      <a:pt x="65" y="89"/>
                    </a:cubicBezTo>
                    <a:close/>
                    <a:moveTo>
                      <a:pt x="83" y="77"/>
                    </a:moveTo>
                    <a:cubicBezTo>
                      <a:pt x="81" y="80"/>
                      <a:pt x="78" y="83"/>
                      <a:pt x="74" y="86"/>
                    </a:cubicBezTo>
                    <a:cubicBezTo>
                      <a:pt x="73" y="87"/>
                      <a:pt x="71" y="86"/>
                      <a:pt x="71" y="84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71" y="51"/>
                      <a:pt x="72" y="50"/>
                      <a:pt x="73" y="50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82" y="50"/>
                      <a:pt x="83" y="51"/>
                      <a:pt x="83" y="52"/>
                    </a:cubicBezTo>
                    <a:cubicBezTo>
                      <a:pt x="83" y="76"/>
                      <a:pt x="83" y="76"/>
                      <a:pt x="83" y="76"/>
                    </a:cubicBezTo>
                    <a:cubicBezTo>
                      <a:pt x="83" y="77"/>
                      <a:pt x="83" y="77"/>
                      <a:pt x="83" y="7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C02B4B-F1A8-4AC1-ADBF-0CA2526DDB7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9078" y="1431489"/>
              <a:ext cx="4133237" cy="2708108"/>
            </a:xfrm>
            <a:prstGeom prst="rect">
              <a:avLst/>
            </a:prstGeom>
          </p:spPr>
        </p:pic>
        <p:sp>
          <p:nvSpPr>
            <p:cNvPr id="103" name="Flowchart: Connector 102">
              <a:extLst>
                <a:ext uri="{FF2B5EF4-FFF2-40B4-BE49-F238E27FC236}">
                  <a16:creationId xmlns:a16="http://schemas.microsoft.com/office/drawing/2014/main" id="{44F89F55-9047-4497-BE7D-D94480898F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8926" y="1797119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lowchart: Connector 103">
              <a:extLst>
                <a:ext uri="{FF2B5EF4-FFF2-40B4-BE49-F238E27FC236}">
                  <a16:creationId xmlns:a16="http://schemas.microsoft.com/office/drawing/2014/main" id="{0DB18DEB-F5E7-48F3-B873-ACDC9F6F07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12241" y="1979336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Flowchart: Connector 104">
              <a:extLst>
                <a:ext uri="{FF2B5EF4-FFF2-40B4-BE49-F238E27FC236}">
                  <a16:creationId xmlns:a16="http://schemas.microsoft.com/office/drawing/2014/main" id="{F2BA38C0-9E27-4194-9992-6872A0C2BC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5617" y="2161553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06" name="Flowchart: Connector 105">
              <a:extLst>
                <a:ext uri="{FF2B5EF4-FFF2-40B4-BE49-F238E27FC236}">
                  <a16:creationId xmlns:a16="http://schemas.microsoft.com/office/drawing/2014/main" id="{58447364-4010-41B2-982D-A056DAB4FF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87834" y="2264258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07" name="Flowchart: Connector 106">
              <a:extLst>
                <a:ext uri="{FF2B5EF4-FFF2-40B4-BE49-F238E27FC236}">
                  <a16:creationId xmlns:a16="http://schemas.microsoft.com/office/drawing/2014/main" id="{E79F8963-42E7-46BA-80A9-5D5FA0ECEE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1149" y="2446475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08" name="Flowchart: Connector 107">
              <a:extLst>
                <a:ext uri="{FF2B5EF4-FFF2-40B4-BE49-F238E27FC236}">
                  <a16:creationId xmlns:a16="http://schemas.microsoft.com/office/drawing/2014/main" id="{B4FD5054-B629-469F-B05D-56787CACC2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26715" y="2439851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09" name="Flowchart: Connector 108">
              <a:extLst>
                <a:ext uri="{FF2B5EF4-FFF2-40B4-BE49-F238E27FC236}">
                  <a16:creationId xmlns:a16="http://schemas.microsoft.com/office/drawing/2014/main" id="{FC81E298-8F2C-444B-9313-4682A7ADC0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39969" y="2254321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10" name="Flowchart: Connector 109">
              <a:extLst>
                <a:ext uri="{FF2B5EF4-FFF2-40B4-BE49-F238E27FC236}">
                  <a16:creationId xmlns:a16="http://schemas.microsoft.com/office/drawing/2014/main" id="{65C0EEC3-D2C3-45F6-8130-8E23545314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85738" y="2827476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lowchart: Connector 110">
              <a:extLst>
                <a:ext uri="{FF2B5EF4-FFF2-40B4-BE49-F238E27FC236}">
                  <a16:creationId xmlns:a16="http://schemas.microsoft.com/office/drawing/2014/main" id="{6428F74C-3A3A-4577-8824-94CC81AE1C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9114" y="3009693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12" name="Flowchart: Connector 111">
              <a:extLst>
                <a:ext uri="{FF2B5EF4-FFF2-40B4-BE49-F238E27FC236}">
                  <a16:creationId xmlns:a16="http://schemas.microsoft.com/office/drawing/2014/main" id="{DBF5C620-0026-4510-9EE8-789BBA9B6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44951" y="2264258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Flowchart: Connector 112">
              <a:extLst>
                <a:ext uri="{FF2B5EF4-FFF2-40B4-BE49-F238E27FC236}">
                  <a16:creationId xmlns:a16="http://schemas.microsoft.com/office/drawing/2014/main" id="{70897BE3-BA02-4A59-B1CD-550F8CE69C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84425" y="3227281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14" name="Flowchart: Connector 113">
              <a:extLst>
                <a:ext uri="{FF2B5EF4-FFF2-40B4-BE49-F238E27FC236}">
                  <a16:creationId xmlns:a16="http://schemas.microsoft.com/office/drawing/2014/main" id="{42A4B4B3-EDA6-4019-9DC0-3A1F3E73FD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48266" y="2853974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lowchart: Connector 114">
              <a:extLst>
                <a:ext uri="{FF2B5EF4-FFF2-40B4-BE49-F238E27FC236}">
                  <a16:creationId xmlns:a16="http://schemas.microsoft.com/office/drawing/2014/main" id="{DCBA2BCC-1485-4A79-9764-68D29F6D10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87047" y="3930711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Flowchart: Connector 115">
              <a:extLst>
                <a:ext uri="{FF2B5EF4-FFF2-40B4-BE49-F238E27FC236}">
                  <a16:creationId xmlns:a16="http://schemas.microsoft.com/office/drawing/2014/main" id="{49CDB67C-1D51-4637-8B63-6B0F787DCF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68044" y="3963843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Flowchart: Connector 116">
              <a:extLst>
                <a:ext uri="{FF2B5EF4-FFF2-40B4-BE49-F238E27FC236}">
                  <a16:creationId xmlns:a16="http://schemas.microsoft.com/office/drawing/2014/main" id="{DA4452C6-68C9-408D-8568-57BD7678E7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58981" y="3957218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lowchart: Connector 117">
              <a:extLst>
                <a:ext uri="{FF2B5EF4-FFF2-40B4-BE49-F238E27FC236}">
                  <a16:creationId xmlns:a16="http://schemas.microsoft.com/office/drawing/2014/main" id="{84BED80F-9ECA-46CA-984C-11C4EF26E1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80423" y="4093050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Flowchart: Connector 118">
              <a:extLst>
                <a:ext uri="{FF2B5EF4-FFF2-40B4-BE49-F238E27FC236}">
                  <a16:creationId xmlns:a16="http://schemas.microsoft.com/office/drawing/2014/main" id="{DBB25A24-D270-4131-8A54-38272607D8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61420" y="4126182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Flowchart: Connector 119">
              <a:extLst>
                <a:ext uri="{FF2B5EF4-FFF2-40B4-BE49-F238E27FC236}">
                  <a16:creationId xmlns:a16="http://schemas.microsoft.com/office/drawing/2014/main" id="{5715A258-E1DE-4E71-9995-16D8929A1C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52357" y="4119557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Flowchart: Connector 120">
              <a:extLst>
                <a:ext uri="{FF2B5EF4-FFF2-40B4-BE49-F238E27FC236}">
                  <a16:creationId xmlns:a16="http://schemas.microsoft.com/office/drawing/2014/main" id="{28E8936D-9CFE-47A8-B014-3FA55E1AB1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88806" y="4493931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lowchart: Connector 121">
              <a:extLst>
                <a:ext uri="{FF2B5EF4-FFF2-40B4-BE49-F238E27FC236}">
                  <a16:creationId xmlns:a16="http://schemas.microsoft.com/office/drawing/2014/main" id="{3F19C264-35E0-409C-9603-3C66CA3C2A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74674" y="4288521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Flowchart: Connector 122">
              <a:extLst>
                <a:ext uri="{FF2B5EF4-FFF2-40B4-BE49-F238E27FC236}">
                  <a16:creationId xmlns:a16="http://schemas.microsoft.com/office/drawing/2014/main" id="{8E7940B8-B9D8-488D-AA29-275929F8CC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65611" y="4281896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Flowchart: Connector 123">
              <a:extLst>
                <a:ext uri="{FF2B5EF4-FFF2-40B4-BE49-F238E27FC236}">
                  <a16:creationId xmlns:a16="http://schemas.microsoft.com/office/drawing/2014/main" id="{62313BF6-26D5-47AE-A5EF-7F25BA6287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92121" y="4835172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Flowchart: Connector 124">
              <a:extLst>
                <a:ext uri="{FF2B5EF4-FFF2-40B4-BE49-F238E27FC236}">
                  <a16:creationId xmlns:a16="http://schemas.microsoft.com/office/drawing/2014/main" id="{DC9BAA4D-C283-4335-A743-263F7C95A5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95435" y="5245991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Flowchart: Connector 125">
              <a:extLst>
                <a:ext uri="{FF2B5EF4-FFF2-40B4-BE49-F238E27FC236}">
                  <a16:creationId xmlns:a16="http://schemas.microsoft.com/office/drawing/2014/main" id="{F5DDE04D-8F76-46D6-93E1-134AF9D17D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98750" y="5825770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Flowchart: Connector 126">
              <a:extLst>
                <a:ext uri="{FF2B5EF4-FFF2-40B4-BE49-F238E27FC236}">
                  <a16:creationId xmlns:a16="http://schemas.microsoft.com/office/drawing/2014/main" id="{BCBBEB49-430F-4DA8-9C0F-EDECDA3F41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10174" y="5848963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Flowchart: Connector 127">
              <a:extLst>
                <a:ext uri="{FF2B5EF4-FFF2-40B4-BE49-F238E27FC236}">
                  <a16:creationId xmlns:a16="http://schemas.microsoft.com/office/drawing/2014/main" id="{8762789C-EAC1-4E1A-B2EC-D2CEFAAADA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23428" y="4470738"/>
              <a:ext cx="91440" cy="9144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29708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E5EBF0-891D-4C7F-A502-1560E5BDE2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8082-F318-42B1-9B3A-17B8BA73474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6289F4-AB46-4062-91C0-8802D2719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 Matrix	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A240811-9AB4-40AB-9266-772EE870CC8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578505" y="2264499"/>
          <a:ext cx="6396505" cy="30221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5068">
                  <a:extLst>
                    <a:ext uri="{9D8B030D-6E8A-4147-A177-3AD203B41FA5}">
                      <a16:colId xmlns:a16="http://schemas.microsoft.com/office/drawing/2014/main" val="2411347838"/>
                    </a:ext>
                  </a:extLst>
                </a:gridCol>
                <a:gridCol w="2133750">
                  <a:extLst>
                    <a:ext uri="{9D8B030D-6E8A-4147-A177-3AD203B41FA5}">
                      <a16:colId xmlns:a16="http://schemas.microsoft.com/office/drawing/2014/main" val="808539078"/>
                    </a:ext>
                  </a:extLst>
                </a:gridCol>
                <a:gridCol w="2277687">
                  <a:extLst>
                    <a:ext uri="{9D8B030D-6E8A-4147-A177-3AD203B41FA5}">
                      <a16:colId xmlns:a16="http://schemas.microsoft.com/office/drawing/2014/main" val="2157107835"/>
                    </a:ext>
                  </a:extLst>
                </a:gridCol>
              </a:tblGrid>
              <a:tr h="9795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>
                          <a:effectLst/>
                        </a:rPr>
                        <a:t>Vehicle Model</a:t>
                      </a:r>
                      <a:endParaRPr lang="en-US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Rapid Heater Test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Nail Penetration Test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56826244"/>
                  </a:ext>
                </a:extLst>
              </a:tr>
              <a:tr h="5106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126923"/>
                  </a:ext>
                </a:extLst>
              </a:tr>
              <a:tr h="5106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348474"/>
                  </a:ext>
                </a:extLst>
              </a:tr>
              <a:tr h="5106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34668"/>
                  </a:ext>
                </a:extLst>
              </a:tr>
              <a:tr h="5106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576616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EAB50D-0CC0-495D-A9C6-A02A83B2A051}"/>
              </a:ext>
            </a:extLst>
          </p:cNvPr>
          <p:cNvCxnSpPr/>
          <p:nvPr/>
        </p:nvCxnSpPr>
        <p:spPr>
          <a:xfrm>
            <a:off x="4494284" y="2141736"/>
            <a:ext cx="0" cy="378976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7AE242F-AB2C-4B1F-8889-962C9EF26B30}"/>
              </a:ext>
            </a:extLst>
          </p:cNvPr>
          <p:cNvGrpSpPr/>
          <p:nvPr/>
        </p:nvGrpSpPr>
        <p:grpSpPr>
          <a:xfrm>
            <a:off x="4705775" y="4051360"/>
            <a:ext cx="407368" cy="406309"/>
            <a:chOff x="782052" y="1981964"/>
            <a:chExt cx="407368" cy="40630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301A3BD-D7CB-4A12-B1F2-D8A4FAD6F5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2052" y="1981964"/>
              <a:ext cx="407368" cy="40630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4F40174-47FF-468F-B7F7-5426A7C7E420}"/>
                </a:ext>
              </a:extLst>
            </p:cNvPr>
            <p:cNvSpPr txBox="1"/>
            <p:nvPr/>
          </p:nvSpPr>
          <p:spPr>
            <a:xfrm>
              <a:off x="861874" y="1995612"/>
              <a:ext cx="313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accent1"/>
                  </a:solidFill>
                </a:rPr>
                <a:t>I.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C8A9D6E-ED87-4CD1-A67F-32F0C93FB8CF}"/>
              </a:ext>
            </a:extLst>
          </p:cNvPr>
          <p:cNvGrpSpPr/>
          <p:nvPr/>
        </p:nvGrpSpPr>
        <p:grpSpPr>
          <a:xfrm>
            <a:off x="241444" y="4344694"/>
            <a:ext cx="534327" cy="406309"/>
            <a:chOff x="751470" y="1981964"/>
            <a:chExt cx="517006" cy="406309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C01034A-334D-4B04-9D89-080E2FEFC1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2052" y="1981964"/>
              <a:ext cx="407368" cy="40630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7A3B2AD-C3F7-47B8-BE4F-D235F6776182}"/>
                </a:ext>
              </a:extLst>
            </p:cNvPr>
            <p:cNvSpPr txBox="1"/>
            <p:nvPr/>
          </p:nvSpPr>
          <p:spPr>
            <a:xfrm>
              <a:off x="751470" y="1997813"/>
              <a:ext cx="517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accent1"/>
                  </a:solidFill>
                </a:rPr>
                <a:t>III.</a:t>
              </a:r>
            </a:p>
          </p:txBody>
        </p:sp>
      </p:grpSp>
      <p:sp>
        <p:nvSpPr>
          <p:cNvPr id="42" name="Left Brace 41">
            <a:extLst>
              <a:ext uri="{FF2B5EF4-FFF2-40B4-BE49-F238E27FC236}">
                <a16:creationId xmlns:a16="http://schemas.microsoft.com/office/drawing/2014/main" id="{35DC02AB-A37D-4E72-9324-86361AA6AAA8}"/>
              </a:ext>
            </a:extLst>
          </p:cNvPr>
          <p:cNvSpPr/>
          <p:nvPr/>
        </p:nvSpPr>
        <p:spPr>
          <a:xfrm>
            <a:off x="5200291" y="3289929"/>
            <a:ext cx="319658" cy="1996757"/>
          </a:xfrm>
          <a:prstGeom prst="leftBrace">
            <a:avLst>
              <a:gd name="adj1" fmla="val 94337"/>
              <a:gd name="adj2" fmla="val 490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E529D8B-61C3-4EB2-8621-CEA845FCA476}"/>
              </a:ext>
            </a:extLst>
          </p:cNvPr>
          <p:cNvGrpSpPr/>
          <p:nvPr/>
        </p:nvGrpSpPr>
        <p:grpSpPr>
          <a:xfrm>
            <a:off x="276731" y="2178951"/>
            <a:ext cx="407368" cy="406309"/>
            <a:chOff x="782052" y="1981964"/>
            <a:chExt cx="407368" cy="406309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13FB44D-73D3-4D02-89F0-42C1527E37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2052" y="1981964"/>
              <a:ext cx="407368" cy="40630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71D9330-D45B-4995-9B70-6E21DCA22C3B}"/>
                </a:ext>
              </a:extLst>
            </p:cNvPr>
            <p:cNvSpPr txBox="1"/>
            <p:nvPr/>
          </p:nvSpPr>
          <p:spPr>
            <a:xfrm>
              <a:off x="861874" y="1995612"/>
              <a:ext cx="313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accent1"/>
                  </a:solidFill>
                </a:rPr>
                <a:t>I.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9C2A0D65-DF82-42D9-965A-140CCE48E224}"/>
              </a:ext>
            </a:extLst>
          </p:cNvPr>
          <p:cNvSpPr txBox="1"/>
          <p:nvPr/>
        </p:nvSpPr>
        <p:spPr>
          <a:xfrm>
            <a:off x="742049" y="2111964"/>
            <a:ext cx="3688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4 Vehicle Models with different battery cell technology (e.g. cylindrical, prismatic, etc.)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A2907ED-2ACC-42B5-82DB-4336AD463402}"/>
              </a:ext>
            </a:extLst>
          </p:cNvPr>
          <p:cNvGrpSpPr/>
          <p:nvPr/>
        </p:nvGrpSpPr>
        <p:grpSpPr>
          <a:xfrm>
            <a:off x="231649" y="3529017"/>
            <a:ext cx="534327" cy="406309"/>
            <a:chOff x="750095" y="1981964"/>
            <a:chExt cx="517006" cy="406309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0DE3CB9-4571-4B10-ADFB-8C98660225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2052" y="1981964"/>
              <a:ext cx="407368" cy="40630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CB7ADBC-B90E-4E48-A185-3ED60E7BF02F}"/>
                </a:ext>
              </a:extLst>
            </p:cNvPr>
            <p:cNvSpPr txBox="1"/>
            <p:nvPr/>
          </p:nvSpPr>
          <p:spPr>
            <a:xfrm>
              <a:off x="750095" y="2001925"/>
              <a:ext cx="517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accent1"/>
                  </a:solidFill>
                </a:rPr>
                <a:t>II.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2DADECD4-2C24-43EF-9EE7-8599957D4990}"/>
              </a:ext>
            </a:extLst>
          </p:cNvPr>
          <p:cNvSpPr txBox="1"/>
          <p:nvPr/>
        </p:nvSpPr>
        <p:spPr>
          <a:xfrm>
            <a:off x="741181" y="3438852"/>
            <a:ext cx="3688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Repeated on 1 Vehicle Model twice to evaluate repeatability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6CA5387-6007-45CE-B690-82BED16B2290}"/>
              </a:ext>
            </a:extLst>
          </p:cNvPr>
          <p:cNvSpPr txBox="1"/>
          <p:nvPr/>
        </p:nvSpPr>
        <p:spPr>
          <a:xfrm>
            <a:off x="720098" y="4344534"/>
            <a:ext cx="368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Conducted on 3 (new) EVs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DE3E727-3561-46F8-AFA0-D8BC93632C61}"/>
              </a:ext>
            </a:extLst>
          </p:cNvPr>
          <p:cNvGrpSpPr/>
          <p:nvPr/>
        </p:nvGrpSpPr>
        <p:grpSpPr>
          <a:xfrm>
            <a:off x="231649" y="5027385"/>
            <a:ext cx="534327" cy="406309"/>
            <a:chOff x="741814" y="1981964"/>
            <a:chExt cx="517006" cy="406309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25D3D8C-B0D4-4935-BC41-931CAD46B0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2052" y="1981964"/>
              <a:ext cx="407368" cy="40630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761EF1E-EB41-4C0F-9D9E-293A7CC740D2}"/>
                </a:ext>
              </a:extLst>
            </p:cNvPr>
            <p:cNvSpPr txBox="1"/>
            <p:nvPr/>
          </p:nvSpPr>
          <p:spPr>
            <a:xfrm>
              <a:off x="741814" y="1997813"/>
              <a:ext cx="517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accent1"/>
                  </a:solidFill>
                </a:rPr>
                <a:t>IV.</a:t>
              </a: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8C9E03E-3507-4B73-9641-AECDDE138D93}"/>
              </a:ext>
            </a:extLst>
          </p:cNvPr>
          <p:cNvSpPr txBox="1"/>
          <p:nvPr/>
        </p:nvSpPr>
        <p:spPr>
          <a:xfrm>
            <a:off x="704370" y="4941478"/>
            <a:ext cx="3688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Comparison of heating method &amp; nail penetration test results for the same (but new) vehicle models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64A43B3-F490-460E-9822-9F7E1ACC2DAC}"/>
              </a:ext>
            </a:extLst>
          </p:cNvPr>
          <p:cNvGrpSpPr/>
          <p:nvPr/>
        </p:nvGrpSpPr>
        <p:grpSpPr>
          <a:xfrm>
            <a:off x="9449644" y="4332190"/>
            <a:ext cx="534327" cy="406309"/>
            <a:chOff x="741814" y="1981964"/>
            <a:chExt cx="517006" cy="406309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BECAA26-FB4B-475E-A42A-D381D6D52A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2052" y="1981964"/>
              <a:ext cx="407368" cy="40630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2B6C403-CDD0-46F6-8160-A8FC4E30A883}"/>
                </a:ext>
              </a:extLst>
            </p:cNvPr>
            <p:cNvSpPr txBox="1"/>
            <p:nvPr/>
          </p:nvSpPr>
          <p:spPr>
            <a:xfrm>
              <a:off x="741814" y="1997813"/>
              <a:ext cx="517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accent1"/>
                  </a:solidFill>
                </a:rPr>
                <a:t>IV.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8A1FE79-D7DE-4874-BF03-4DF429165EF5}"/>
              </a:ext>
            </a:extLst>
          </p:cNvPr>
          <p:cNvGrpSpPr/>
          <p:nvPr/>
        </p:nvGrpSpPr>
        <p:grpSpPr>
          <a:xfrm>
            <a:off x="9940163" y="2746501"/>
            <a:ext cx="534327" cy="406309"/>
            <a:chOff x="751470" y="1981964"/>
            <a:chExt cx="517006" cy="406309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70C66CC-6F35-449B-BECD-AA0B32F5A0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2052" y="1981964"/>
              <a:ext cx="407368" cy="40630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7DF6795-ECD4-44D2-A699-0A10429EB85C}"/>
                </a:ext>
              </a:extLst>
            </p:cNvPr>
            <p:cNvSpPr txBox="1"/>
            <p:nvPr/>
          </p:nvSpPr>
          <p:spPr>
            <a:xfrm>
              <a:off x="751470" y="1997813"/>
              <a:ext cx="517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accent1"/>
                  </a:solidFill>
                </a:rPr>
                <a:t>III.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760F685-0ABD-42A1-A337-CC6EDA311B52}"/>
              </a:ext>
            </a:extLst>
          </p:cNvPr>
          <p:cNvGrpSpPr/>
          <p:nvPr/>
        </p:nvGrpSpPr>
        <p:grpSpPr>
          <a:xfrm>
            <a:off x="7901543" y="3289929"/>
            <a:ext cx="534327" cy="406309"/>
            <a:chOff x="750095" y="1981964"/>
            <a:chExt cx="517006" cy="406309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867662A-F46E-4D24-B5CF-86C345040F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2052" y="1981964"/>
              <a:ext cx="407368" cy="40630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CF89777-4707-4375-BE24-B02F4B34E64C}"/>
                </a:ext>
              </a:extLst>
            </p:cNvPr>
            <p:cNvSpPr txBox="1"/>
            <p:nvPr/>
          </p:nvSpPr>
          <p:spPr>
            <a:xfrm>
              <a:off x="750095" y="2001925"/>
              <a:ext cx="517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accent1"/>
                  </a:solidFill>
                </a:rPr>
                <a:t>II.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0496516"/>
      </p:ext>
    </p:extLst>
  </p:cSld>
  <p:clrMapOvr>
    <a:masterClrMapping/>
  </p:clrMapOvr>
</p:sld>
</file>

<file path=ppt/theme/theme1.xml><?xml version="1.0" encoding="utf-8"?>
<a:theme xmlns:a="http://schemas.openxmlformats.org/drawingml/2006/main" name="NHTSA">
  <a:themeElements>
    <a:clrScheme name="NHT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2CB"/>
      </a:accent1>
      <a:accent2>
        <a:srgbClr val="FFCE00"/>
      </a:accent2>
      <a:accent3>
        <a:srgbClr val="99999A"/>
      </a:accent3>
      <a:accent4>
        <a:srgbClr val="13386E"/>
      </a:accent4>
      <a:accent5>
        <a:srgbClr val="B21E28"/>
      </a:accent5>
      <a:accent6>
        <a:srgbClr val="46BCFF"/>
      </a:accent6>
      <a:hlink>
        <a:srgbClr val="46BCFF"/>
      </a:hlink>
      <a:folHlink>
        <a:srgbClr val="99999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HTSA" id="{E85A4B04-9A2C-48FB-B14C-486C2AD392F0}" vid="{D323DD22-24E3-4193-98F0-FA97EEBF5F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A151E077DDED48A0183BBF68A07201" ma:contentTypeVersion="10" ma:contentTypeDescription="Create a new document." ma:contentTypeScope="" ma:versionID="1c9344aa2db645608006901731e4dac5">
  <xsd:schema xmlns:xsd="http://www.w3.org/2001/XMLSchema" xmlns:xs="http://www.w3.org/2001/XMLSchema" xmlns:p="http://schemas.microsoft.com/office/2006/metadata/properties" xmlns:ns2="b807ef21-a18f-4d66-9fde-2d7186273575" xmlns:ns3="5d6ab043-7ca6-4a91-98c6-c0ddc6b65a42" targetNamespace="http://schemas.microsoft.com/office/2006/metadata/properties" ma:root="true" ma:fieldsID="d33034d69f258939657497ff7dcfee0f" ns2:_="" ns3:_="">
    <xsd:import namespace="b807ef21-a18f-4d66-9fde-2d7186273575"/>
    <xsd:import namespace="5d6ab043-7ca6-4a91-98c6-c0ddc6b65a4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07ef21-a18f-4d66-9fde-2d71862735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6ab043-7ca6-4a91-98c6-c0ddc6b65a4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DAB2C40-D1EC-40D5-A20B-B03CBEEF54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A462C2-9581-4972-8D05-4B2B2E2777C2}">
  <ds:schemaRefs>
    <ds:schemaRef ds:uri="5d6ab043-7ca6-4a91-98c6-c0ddc6b65a42"/>
    <ds:schemaRef ds:uri="b807ef21-a18f-4d66-9fde-2d718627357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2EF1385-996C-4D50-A2E0-E267FEBC3EEF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5d6ab043-7ca6-4a91-98c6-c0ddc6b65a42"/>
    <ds:schemaRef ds:uri="b807ef21-a18f-4d66-9fde-2d718627357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476</Words>
  <Application>Microsoft Office PowerPoint</Application>
  <PresentationFormat>Widescreen</PresentationFormat>
  <Paragraphs>88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NHTSA</vt:lpstr>
      <vt:lpstr>An Outlook on Thermal Runaway Initiation &amp; Propagation Testing</vt:lpstr>
      <vt:lpstr>GTR No. 20 Background</vt:lpstr>
      <vt:lpstr>Thermal Runaway Propagation Test Methods</vt:lpstr>
      <vt:lpstr>Thermal Runaway Test Methods - Possible Challenges</vt:lpstr>
      <vt:lpstr>Research Objectives</vt:lpstr>
      <vt:lpstr>Test Matrix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Goodwin, Stefanie (NHTSA)</dc:creator>
  <cp:lastModifiedBy>Goodwin, Stefanie (NHTSA)</cp:lastModifiedBy>
  <cp:revision>3</cp:revision>
  <dcterms:created xsi:type="dcterms:W3CDTF">2021-08-25T14:02:20Z</dcterms:created>
  <dcterms:modified xsi:type="dcterms:W3CDTF">2021-10-13T14:48:50Z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0x0101007EA151E077DDED48A0183BBF68A07201</vt:lpwstr>
  </property>
</Properties>
</file>