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3"/>
  </p:notesMasterIdLst>
  <p:sldIdLst>
    <p:sldId id="258" r:id="rId5"/>
    <p:sldId id="457" r:id="rId6"/>
    <p:sldId id="461" r:id="rId7"/>
    <p:sldId id="466" r:id="rId8"/>
    <p:sldId id="462" r:id="rId9"/>
    <p:sldId id="463" r:id="rId10"/>
    <p:sldId id="464" r:id="rId11"/>
    <p:sldId id="4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6349" autoAdjust="0"/>
  </p:normalViewPr>
  <p:slideViewPr>
    <p:cSldViewPr snapToGrid="0">
      <p:cViewPr>
        <p:scale>
          <a:sx n="60" d="100"/>
          <a:sy n="60" d="100"/>
        </p:scale>
        <p:origin x="78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2A5D6-C060-491A-9B9A-079C70B84566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D941-8AC3-40E2-8603-B98D59BC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360247"/>
            <a:ext cx="10515600" cy="1200329"/>
          </a:xfrm>
        </p:spPr>
        <p:txBody>
          <a:bodyPr lIns="0" tIns="0" rIns="0" bIns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838200" y="4701302"/>
            <a:ext cx="10515600" cy="811768"/>
          </a:xfr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050" y="711658"/>
            <a:ext cx="8077900" cy="2597121"/>
          </a:xfrm>
          <a:prstGeom prst="rect">
            <a:avLst/>
          </a:prstGeom>
        </p:spPr>
      </p:pic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714107"/>
            <a:ext cx="10515600" cy="38100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xx.xx.2018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050" y="711658"/>
            <a:ext cx="8077900" cy="2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4889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9425719" y="378032"/>
            <a:ext cx="1186817" cy="1165860"/>
            <a:chOff x="9425719" y="378032"/>
            <a:chExt cx="1186817" cy="1165860"/>
          </a:xfrm>
        </p:grpSpPr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B52B2D5D-4A42-4809-BC45-D232512C0349}"/>
                </a:ext>
              </a:extLst>
            </p:cNvPr>
            <p:cNvSpPr/>
            <p:nvPr/>
          </p:nvSpPr>
          <p:spPr>
            <a:xfrm>
              <a:off x="9425719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8BA30324-177B-4730-98C6-B258421E639A}"/>
                </a:ext>
              </a:extLst>
            </p:cNvPr>
            <p:cNvSpPr/>
            <p:nvPr/>
          </p:nvSpPr>
          <p:spPr>
            <a:xfrm flipH="1" flipV="1">
              <a:off x="10076020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5502592" y="378032"/>
            <a:ext cx="1186817" cy="1165860"/>
            <a:chOff x="5502592" y="378032"/>
            <a:chExt cx="1186817" cy="1165860"/>
          </a:xfrm>
        </p:grpSpPr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458A0AD2-9BFC-4045-967E-2CBCEB3BC528}"/>
                </a:ext>
              </a:extLst>
            </p:cNvPr>
            <p:cNvSpPr/>
            <p:nvPr userDrawn="1"/>
          </p:nvSpPr>
          <p:spPr>
            <a:xfrm>
              <a:off x="5502592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1776A1E4-51EE-482E-A828-0A289323D946}"/>
                </a:ext>
              </a:extLst>
            </p:cNvPr>
            <p:cNvSpPr/>
            <p:nvPr userDrawn="1"/>
          </p:nvSpPr>
          <p:spPr>
            <a:xfrm flipH="1" flipV="1">
              <a:off x="6152893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 userDrawn="1"/>
        </p:nvGrpSpPr>
        <p:grpSpPr>
          <a:xfrm>
            <a:off x="1463992" y="378032"/>
            <a:ext cx="1186817" cy="1165860"/>
            <a:chOff x="1463992" y="378032"/>
            <a:chExt cx="1186817" cy="1165860"/>
          </a:xfrm>
        </p:grpSpPr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D32B749C-40FA-46FE-B154-5414F6FDB3AB}"/>
                </a:ext>
              </a:extLst>
            </p:cNvPr>
            <p:cNvSpPr/>
            <p:nvPr/>
          </p:nvSpPr>
          <p:spPr>
            <a:xfrm>
              <a:off x="1463992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B4DD4EF4-5DE0-459F-83C9-633D978F1D48}"/>
                </a:ext>
              </a:extLst>
            </p:cNvPr>
            <p:cNvSpPr/>
            <p:nvPr/>
          </p:nvSpPr>
          <p:spPr>
            <a:xfrm flipH="1" flipV="1">
              <a:off x="2114293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2" name="Line"/>
          <p:cNvSpPr/>
          <p:nvPr userDrawn="1"/>
        </p:nvSpPr>
        <p:spPr>
          <a:xfrm rot="5400000">
            <a:off x="1737651" y="4149247"/>
            <a:ext cx="4673702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A80531C-B156-45FB-98E0-D6F192CC0D8F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495800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3643005-2766-49C1-81C3-039D8229172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464647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2E20AFBE-2FAE-481D-A681-DDF8E43EDA21}"/>
              </a:ext>
            </a:extLst>
          </p:cNvPr>
          <p:cNvSpPr/>
          <p:nvPr userDrawn="1"/>
        </p:nvSpPr>
        <p:spPr>
          <a:xfrm rot="5400000">
            <a:off x="5741375" y="4149248"/>
            <a:ext cx="4673701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6A3ABCF-420E-4FBC-819D-C3D195FB5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535152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B22702E-EC25-4460-AACA-6BF604B9A76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12025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6DC1ACD7-C6B5-4491-882B-4E2ACA0761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73425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50327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4495800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8464647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62821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Line"/>
          <p:cNvSpPr/>
          <p:nvPr/>
        </p:nvSpPr>
        <p:spPr>
          <a:xfrm>
            <a:off x="457200" y="1359434"/>
            <a:ext cx="11201400" cy="1"/>
          </a:xfrm>
          <a:prstGeom prst="line">
            <a:avLst/>
          </a:prstGeom>
          <a:ln w="41275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332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Background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551920" y="0"/>
            <a:ext cx="640080" cy="457200"/>
          </a:xfrm>
        </p:spPr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46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84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41148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76799" y="987425"/>
            <a:ext cx="6858000" cy="53949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286000"/>
            <a:ext cx="4114800" cy="4073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Line"/>
          <p:cNvSpPr/>
          <p:nvPr/>
        </p:nvSpPr>
        <p:spPr>
          <a:xfrm>
            <a:off x="457199" y="2122170"/>
            <a:ext cx="4114800" cy="1143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5734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41148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286000"/>
            <a:ext cx="4114800" cy="4073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Line"/>
          <p:cNvSpPr/>
          <p:nvPr userDrawn="1"/>
        </p:nvSpPr>
        <p:spPr>
          <a:xfrm>
            <a:off x="457199" y="2122170"/>
            <a:ext cx="4114800" cy="1143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876799" y="987425"/>
            <a:ext cx="6858000" cy="53909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4211413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Info_Last Slide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709738"/>
            <a:ext cx="11201400" cy="4569142"/>
          </a:xfrm>
        </p:spPr>
        <p:txBody>
          <a:bodyPr anchor="t" anchorCtr="0">
            <a:normAutofit/>
          </a:bodyPr>
          <a:lstStyle>
            <a:lvl1pPr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[end slide] Contact information</a:t>
            </a:r>
          </a:p>
        </p:txBody>
      </p:sp>
      <p:sp>
        <p:nvSpPr>
          <p:cNvPr id="4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38100" cap="rnd">
            <a:solidFill>
              <a:schemeClr val="bg1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63300"/>
            <a:ext cx="1828800" cy="3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9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ToC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"/>
          <p:cNvSpPr/>
          <p:nvPr/>
        </p:nvSpPr>
        <p:spPr>
          <a:xfrm>
            <a:off x="7323910" y="0"/>
            <a:ext cx="4868090" cy="685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vert="horz" wrap="none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" name="Rectangle"/>
          <p:cNvSpPr/>
          <p:nvPr/>
        </p:nvSpPr>
        <p:spPr>
          <a:xfrm>
            <a:off x="0" y="0"/>
            <a:ext cx="7323909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vert="horz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7323911" y="0"/>
            <a:ext cx="0" cy="6867144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552995" y="1371600"/>
            <a:ext cx="5943600" cy="1828800"/>
          </a:xfrm>
        </p:spPr>
        <p:txBody>
          <a:bodyPr anchor="b" anchorCtr="0">
            <a:norm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7541" y="856371"/>
            <a:ext cx="2743200" cy="77787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Section Name</a:t>
            </a:r>
          </a:p>
        </p:txBody>
      </p:sp>
      <p:sp>
        <p:nvSpPr>
          <p:cNvPr id="44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552995" y="3541597"/>
            <a:ext cx="5943600" cy="381000"/>
          </a:xfrm>
        </p:spPr>
        <p:txBody>
          <a:bodyPr vert="horz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xx.xx.2018</a:t>
            </a:r>
          </a:p>
        </p:txBody>
      </p:sp>
      <p:sp>
        <p:nvSpPr>
          <p:cNvPr id="45" name="Text Placeholder 13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049589" y="736224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777541" y="1879244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47" name="Text Placeholder 13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7049589" y="1759097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777541" y="2896782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49" name="Text Placeholder 13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049589" y="2776635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777541" y="3919221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51" name="Text Placeholder 1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049589" y="3799074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777541" y="4941660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53" name="Text Placeholder 1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9589" y="4821513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/>
          <p:cNvSpPr/>
          <p:nvPr/>
        </p:nvSpPr>
        <p:spPr>
          <a:xfrm>
            <a:off x="0" y="0"/>
            <a:ext cx="5486400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vert="horz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7199" y="457200"/>
            <a:ext cx="4572000" cy="22860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199" y="3200400"/>
            <a:ext cx="4572000" cy="1828800"/>
          </a:xfrm>
        </p:spPr>
        <p:txBody>
          <a:bodyPr>
            <a:normAutofit/>
          </a:bodyPr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Brief description of section</a:t>
            </a:r>
          </a:p>
        </p:txBody>
      </p:sp>
    </p:spTree>
    <p:extLst>
      <p:ext uri="{BB962C8B-B14F-4D97-AF65-F5344CB8AC3E}">
        <p14:creationId xmlns:p14="http://schemas.microsoft.com/office/powerpoint/2010/main" val="182382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197" y="457200"/>
            <a:ext cx="11201400" cy="16439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199" y="2772383"/>
            <a:ext cx="11201400" cy="27432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Brief description of section</a:t>
            </a:r>
          </a:p>
        </p:txBody>
      </p:sp>
    </p:spTree>
    <p:extLst>
      <p:ext uri="{BB962C8B-B14F-4D97-AF65-F5344CB8AC3E}">
        <p14:creationId xmlns:p14="http://schemas.microsoft.com/office/powerpoint/2010/main" val="95087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54480"/>
            <a:ext cx="11201400" cy="48463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41275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592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263302"/>
            <a:ext cx="11201400" cy="4137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472223"/>
            <a:ext cx="11201400" cy="6354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Optional Subheading </a:t>
            </a:r>
          </a:p>
        </p:txBody>
      </p:sp>
    </p:spTree>
    <p:extLst>
      <p:ext uri="{BB962C8B-B14F-4D97-AF65-F5344CB8AC3E}">
        <p14:creationId xmlns:p14="http://schemas.microsoft.com/office/powerpoint/2010/main" val="167959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2133470"/>
            <a:ext cx="112014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95300" y="3559358"/>
            <a:ext cx="11201400" cy="2841441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ine"/>
          <p:cNvSpPr/>
          <p:nvPr userDrawn="1"/>
        </p:nvSpPr>
        <p:spPr>
          <a:xfrm>
            <a:off x="4267200" y="3127778"/>
            <a:ext cx="36576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318760" y="338384"/>
            <a:ext cx="1554480" cy="1527030"/>
            <a:chOff x="347623" y="349839"/>
            <a:chExt cx="1487790" cy="1443392"/>
          </a:xfrm>
        </p:grpSpPr>
        <p:sp>
          <p:nvSpPr>
            <p:cNvPr id="11" name="Freeform 10"/>
            <p:cNvSpPr/>
            <p:nvPr/>
          </p:nvSpPr>
          <p:spPr>
            <a:xfrm>
              <a:off x="347623" y="349839"/>
              <a:ext cx="672575" cy="1443392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 userDrawn="1"/>
          </p:nvSpPr>
          <p:spPr>
            <a:xfrm flipH="1" flipV="1">
              <a:off x="1162838" y="349839"/>
              <a:ext cx="672575" cy="1443392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147147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_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 userDrawn="1"/>
        </p:nvGrpSpPr>
        <p:grpSpPr>
          <a:xfrm>
            <a:off x="1524000" y="1421611"/>
            <a:ext cx="9142328" cy="4200520"/>
            <a:chOff x="914400" y="2057400"/>
            <a:chExt cx="9142328" cy="2743200"/>
          </a:xfrm>
        </p:grpSpPr>
        <p:sp>
          <p:nvSpPr>
            <p:cNvPr id="4" name="Rectangle"/>
            <p:cNvSpPr/>
            <p:nvPr userDrawn="1"/>
          </p:nvSpPr>
          <p:spPr>
            <a:xfrm>
              <a:off x="914400" y="2057400"/>
              <a:ext cx="9142328" cy="27432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400000"/>
            </a:ln>
            <a:effectLst>
              <a:outerShdw blurRad="609600" dist="114358" dir="1670806" rotWithShape="0">
                <a:srgbClr val="000000">
                  <a:alpha val="26435"/>
                </a:srgbClr>
              </a:outerShdw>
            </a:effectLst>
          </p:spPr>
          <p:txBody>
            <a:bodyPr lIns="0" tIns="0" rIns="0" bIns="0" anchor="ctr"/>
            <a:lstStyle/>
            <a:p>
              <a:pPr defTabSz="825500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" name="“"/>
            <p:cNvSpPr txBox="1"/>
            <p:nvPr/>
          </p:nvSpPr>
          <p:spPr>
            <a:xfrm>
              <a:off x="914400" y="3660818"/>
              <a:ext cx="1142791" cy="461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50800" tIns="50800" rIns="50800" bIns="50800" anchor="ctr"/>
            <a:lstStyle>
              <a:lvl1pPr defTabSz="825500">
                <a:defRPr sz="20000">
                  <a:solidFill>
                    <a:srgbClr val="D5D5D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endParaRPr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707357" y="1678781"/>
            <a:ext cx="8638220" cy="3629025"/>
          </a:xfrm>
          <a:noFill/>
        </p:spPr>
        <p:txBody>
          <a:bodyPr lIns="91440" tIns="0" rIns="91440" bIns="0" anchor="ctr" anchorCtr="1">
            <a:noAutofit/>
          </a:bodyPr>
          <a:lstStyle>
            <a:lvl1pPr marL="0" indent="0" algn="l">
              <a:buNone/>
              <a:defRPr sz="1400" i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</a:t>
            </a:r>
            <a:r>
              <a:rPr lang="en-US" err="1"/>
              <a:t>sed</a:t>
            </a:r>
            <a:r>
              <a:rPr lang="en-US"/>
              <a:t>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</a:t>
            </a:r>
            <a:r>
              <a:rPr lang="en-US" err="1"/>
              <a:t>dolore</a:t>
            </a:r>
            <a:r>
              <a:rPr lang="en-US"/>
              <a:t> magna </a:t>
            </a:r>
            <a:r>
              <a:rPr lang="en-US" err="1"/>
              <a:t>aliqua</a:t>
            </a:r>
            <a:r>
              <a:rPr lang="en-US"/>
              <a:t>.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1373227" y="1311342"/>
            <a:ext cx="9449554" cy="4475096"/>
            <a:chOff x="769229" y="1903902"/>
            <a:chExt cx="9443874" cy="3053004"/>
          </a:xfrm>
        </p:grpSpPr>
        <p:grpSp>
          <p:nvGrpSpPr>
            <p:cNvPr id="14" name="Group 13"/>
            <p:cNvGrpSpPr/>
            <p:nvPr/>
          </p:nvGrpSpPr>
          <p:grpSpPr>
            <a:xfrm rot="5400000">
              <a:off x="9755903" y="1903902"/>
              <a:ext cx="457200" cy="457200"/>
              <a:chOff x="844351" y="1953911"/>
              <a:chExt cx="457200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 rot="16200000" flipV="1">
              <a:off x="9747457" y="4499706"/>
              <a:ext cx="457200" cy="457200"/>
              <a:chOff x="844351" y="1953911"/>
              <a:chExt cx="457200" cy="4572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777675" y="1903902"/>
              <a:ext cx="457200" cy="457200"/>
              <a:chOff x="844351" y="1953911"/>
              <a:chExt cx="457200" cy="4572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 flipV="1">
              <a:off x="769229" y="4499706"/>
              <a:ext cx="457200" cy="457200"/>
              <a:chOff x="844351" y="1953911"/>
              <a:chExt cx="457200" cy="45720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2798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5520" y="701482"/>
            <a:ext cx="5486400" cy="131371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5486400" cy="6858000"/>
          </a:xfrm>
        </p:spPr>
        <p:txBody>
          <a:bodyPr anchor="t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{image or chart}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065520" y="237744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Line"/>
          <p:cNvSpPr/>
          <p:nvPr/>
        </p:nvSpPr>
        <p:spPr>
          <a:xfrm>
            <a:off x="6065520" y="2133158"/>
            <a:ext cx="5486400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732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112014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1920" y="0"/>
            <a:ext cx="640080" cy="4572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9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62" r:id="rId11"/>
    <p:sldLayoutId id="2147483766" r:id="rId12"/>
    <p:sldLayoutId id="2147483763" r:id="rId13"/>
    <p:sldLayoutId id="2147483764" r:id="rId14"/>
    <p:sldLayoutId id="2147483765" r:id="rId15"/>
    <p:sldLayoutId id="214748376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E5E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E5E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E5E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5E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5E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file:///C:\Users\STEPHE~1.SUM\AppData\Local\Temp\MicrosoftEdgeDownloads\4a56e541-af98-4c0b-b683-889f91188cd3\dot_40791_DS1.pdf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Li-Ion Battery Pack Immersion Exploratory Investigation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 GTR No. 20 – EVS 22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798302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Li-Ion Battery Pack Immersion Exploratory Investigation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/>
              <a:t>Immersion of an electrified vehicle’s battery pack is a relatively infrequent occurrence in the real world</a:t>
            </a:r>
          </a:p>
          <a:p>
            <a:r>
              <a:rPr lang="en-US"/>
              <a:t>Seven batteries were tested for immersion as well as post-immersion smoking or fire.</a:t>
            </a:r>
          </a:p>
          <a:p>
            <a:endParaRPr lang="en-US">
              <a:hlinkClick r:id="" action="ppaction://noaction"/>
            </a:endParaRPr>
          </a:p>
          <a:p>
            <a:r>
              <a:rPr lang="en-US">
                <a:hlinkClick r:id="" action="ppaction://noaction"/>
              </a:rPr>
              <a:t>Report published August 2021</a:t>
            </a:r>
            <a:endParaRPr lang="en-US"/>
          </a:p>
          <a:p>
            <a:endParaRPr lang="en-US">
              <a:cs typeface="Arial" panose="020B0604020202020204"/>
            </a:endParaRPr>
          </a:p>
          <a:p>
            <a:r>
              <a:rPr lang="en-US">
                <a:cs typeface="Arial" panose="020B0604020202020204"/>
                <a:hlinkClick r:id="rId2"/>
              </a:rPr>
              <a:t>Previous testing published in 2019</a:t>
            </a:r>
            <a:endParaRPr lang="en-US">
              <a:cs typeface="Arial" panose="020B0604020202020204"/>
            </a:endParaRPr>
          </a:p>
          <a:p>
            <a:endParaRPr lang="en-US">
              <a:cs typeface="Arial" panose="020B0604020202020204"/>
            </a:endParaRPr>
          </a:p>
          <a:p>
            <a:endParaRPr lang="en-US">
              <a:cs typeface="Arial" panose="020B0604020202020204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11552238" y="0"/>
            <a:ext cx="639762" cy="457200"/>
          </a:xfrm>
        </p:spPr>
        <p:txBody>
          <a:bodyPr/>
          <a:lstStyle/>
          <a:p>
            <a:fld id="{51958082-F318-42B1-9B3A-17B8BA73474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CD50F7-B7C5-4AFB-8A2C-3DFDA305A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854" y="3151793"/>
            <a:ext cx="4686119" cy="352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9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D4723F-EC1D-4871-A051-E5711E1BBB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664B19-CBA8-446F-8989-044EDDE5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Existing Immersion Standards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A3D3A7-39E4-4DFA-87E1-88C595422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SAE J2464 NOV2009 – 4.3.5 Immersion Test (Module or Pack Level)</a:t>
            </a:r>
          </a:p>
          <a:p>
            <a:pPr lvl="1"/>
            <a:r>
              <a:rPr lang="en-US" dirty="0"/>
              <a:t>“With the DUT in its normal operating orientation and at full state of charge, immerse the DUT in ambient temperature salt water (5% by weight NaCl in H2O) for a minimum of 2 hours or until any visible reactions have stopped ….” (SAE International, n.d.)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USABC Battery Abuse Testing – 4.4 Water Immersion</a:t>
            </a:r>
          </a:p>
          <a:p>
            <a:pPr lvl="1"/>
            <a:r>
              <a:rPr lang="en-US" dirty="0"/>
              <a:t>“Salt water should be an approximation of seawater (3.5% (600 mM, 35 ppt) sodium chloride)…. The DUT should remain immersed for (1) a minimum of 2 hours or (2) until failure of the DUT (HSL ≥5).… DUT should be monitored for at least 30 minutes after the completion of the test.” (</a:t>
            </a:r>
            <a:r>
              <a:rPr lang="en-US" dirty="0" err="1"/>
              <a:t>Orendorff</a:t>
            </a:r>
            <a:r>
              <a:rPr lang="en-US" dirty="0"/>
              <a:t> et al., 2017)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ISO 6469-1:2019 – 6.4.2 Immersion into Water</a:t>
            </a:r>
          </a:p>
          <a:p>
            <a:pPr lvl="1"/>
            <a:r>
              <a:rPr lang="en-US" dirty="0"/>
              <a:t>“Immerse the DUT in ambient temperature salt water (3.5-5% by weight) for 2 hours” + 2 hours post-immersion observation time. Requirements: No fire, no explosion.” (International Organization for Standardization, 2019)</a:t>
            </a:r>
          </a:p>
        </p:txBody>
      </p:sp>
    </p:spTree>
    <p:extLst>
      <p:ext uri="{BB962C8B-B14F-4D97-AF65-F5344CB8AC3E}">
        <p14:creationId xmlns:p14="http://schemas.microsoft.com/office/powerpoint/2010/main" val="3686055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6B6E38-83EB-4984-8539-DD4307A055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7AA83F-50D4-4158-B62D-37BE17DAA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Program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B289802-160A-40B0-B4BD-2A91E36FE30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677797" y="1543984"/>
          <a:ext cx="8388990" cy="31010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7369">
                  <a:extLst>
                    <a:ext uri="{9D8B030D-6E8A-4147-A177-3AD203B41FA5}">
                      <a16:colId xmlns:a16="http://schemas.microsoft.com/office/drawing/2014/main" val="3875311010"/>
                    </a:ext>
                  </a:extLst>
                </a:gridCol>
                <a:gridCol w="1063159">
                  <a:extLst>
                    <a:ext uri="{9D8B030D-6E8A-4147-A177-3AD203B41FA5}">
                      <a16:colId xmlns:a16="http://schemas.microsoft.com/office/drawing/2014/main" val="3926416250"/>
                    </a:ext>
                  </a:extLst>
                </a:gridCol>
                <a:gridCol w="1042064">
                  <a:extLst>
                    <a:ext uri="{9D8B030D-6E8A-4147-A177-3AD203B41FA5}">
                      <a16:colId xmlns:a16="http://schemas.microsoft.com/office/drawing/2014/main" val="2515067658"/>
                    </a:ext>
                  </a:extLst>
                </a:gridCol>
                <a:gridCol w="5486398">
                  <a:extLst>
                    <a:ext uri="{9D8B030D-6E8A-4147-A177-3AD203B41FA5}">
                      <a16:colId xmlns:a16="http://schemas.microsoft.com/office/drawing/2014/main" val="127711595"/>
                    </a:ext>
                  </a:extLst>
                </a:gridCol>
              </a:tblGrid>
              <a:tr h="5713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Test Asset #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Battery Type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Capacity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Key Test Parameters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1691942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PHEV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8.8 kW-hr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Frequent immersion and observation intervals every 15 minutes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70212578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16 kW-hr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30-minute immersion time and 1 hour observation time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95287579"/>
                  </a:ext>
                </a:extLst>
              </a:tr>
              <a:tr h="529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30.5 kW-hr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Immersion and observation intervals every 15 minutes for 45 minutes.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63122379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32.9 kW-hr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 2-hour immersion and 2-hour observation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69266215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60 kW-hr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1-hour immersion time + 2-hour observation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47363586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60 kW-hr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1-hour immersion time + 2-hour observation. 0.1 percent Salinity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53899822"/>
                  </a:ext>
                </a:extLst>
              </a:tr>
              <a:tr h="5713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PHEV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8.9 kW-hr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Short duration initial immersion of 20 minutes prior to first observation period.  0.1 percent Salinity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660812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EAAB40B-80D2-4088-AAD3-369F5C3DAA82}"/>
              </a:ext>
            </a:extLst>
          </p:cNvPr>
          <p:cNvSpPr txBox="1"/>
          <p:nvPr/>
        </p:nvSpPr>
        <p:spPr>
          <a:xfrm>
            <a:off x="738231" y="4909518"/>
            <a:ext cx="97129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Batteries were immersed near 100% capacity or the expected maximum charge</a:t>
            </a:r>
          </a:p>
          <a:p>
            <a:r>
              <a:rPr lang="en-US"/>
              <a:t>level achieved during normal vehicle charging.</a:t>
            </a:r>
          </a:p>
          <a:p>
            <a:endParaRPr lang="en-US"/>
          </a:p>
          <a:p>
            <a:r>
              <a:rPr lang="en-US"/>
              <a:t>Samples were selected from a range of manufacturers</a:t>
            </a:r>
          </a:p>
          <a:p>
            <a:endParaRPr lang="en-US"/>
          </a:p>
          <a:p>
            <a:r>
              <a:rPr lang="en-US"/>
              <a:t>5 batteries immersed with 3.5% salinity; 2 tests used reduced salinity to resemble coolant fluid</a:t>
            </a:r>
          </a:p>
        </p:txBody>
      </p:sp>
    </p:spTree>
    <p:extLst>
      <p:ext uri="{BB962C8B-B14F-4D97-AF65-F5344CB8AC3E}">
        <p14:creationId xmlns:p14="http://schemas.microsoft.com/office/powerpoint/2010/main" val="3825930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0BA2B1-040C-461E-8020-4C2E28A123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A6B203-B81A-4676-B0AA-B094E8F8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Setup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633457-B5D4-476C-A04D-3E2D8761E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737" y="1554163"/>
            <a:ext cx="7818024" cy="511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87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8CC5C-9C19-4C21-9226-08ECE70D72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B1EDFF-ADE4-4CB2-8449-0857370B7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Battery Immersion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9A8C8F-D521-419C-A760-34AFF3C6BC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4418" y="1490203"/>
            <a:ext cx="7180975" cy="503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9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8F86E3-0C9F-44C7-8611-BDF60F109C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9F66F0-C207-4136-83BB-18BA6B40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Immediately After Immersion &amp; 10 minutes later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984A48-164E-4272-B04D-E2C70C5D4F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649" y="1622033"/>
            <a:ext cx="10926501" cy="47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83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E02748-8C56-45FB-8112-65B52BE35B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F49DC5-02EB-45B7-8ED1-C97E05F4F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7F7A27-2ADB-40FE-B2F5-3B8C039F4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All the batteries degraded with no adverse reaction while immersed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2 batteries had smoke/venting issues post-immersion:</a:t>
            </a:r>
          </a:p>
          <a:p>
            <a:pPr marL="1143000" lvl="1" indent="-457200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Battery was immersed for 20 minutes in water (3.5% salinity)</a:t>
            </a:r>
          </a:p>
          <a:p>
            <a:pPr marL="1143000" lvl="1" indent="-457200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Battery was immersed for 15 minutes in water (0.1% salinity)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Primary reactions during immersion appeared to last between roughly 30 minutes and 1 hour.  Larger capacity batteries took longer.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Post immersion batteries were under 50V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Battery degradation/discharge occurred quicker in 3.5% salinity water.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9115B8-2C46-4044-B32D-4BEA935FA9C5}"/>
              </a:ext>
            </a:extLst>
          </p:cNvPr>
          <p:cNvGrpSpPr/>
          <p:nvPr/>
        </p:nvGrpSpPr>
        <p:grpSpPr>
          <a:xfrm>
            <a:off x="392615" y="5006636"/>
            <a:ext cx="11304085" cy="1569660"/>
            <a:chOff x="500215" y="4313660"/>
            <a:chExt cx="11090822" cy="251600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3975C3D-5333-4844-B4E7-5BE1537FD93B}"/>
                </a:ext>
              </a:extLst>
            </p:cNvPr>
            <p:cNvSpPr/>
            <p:nvPr/>
          </p:nvSpPr>
          <p:spPr>
            <a:xfrm>
              <a:off x="600963" y="4336969"/>
              <a:ext cx="10990074" cy="2386806"/>
            </a:xfrm>
            <a:prstGeom prst="rect">
              <a:avLst/>
            </a:prstGeom>
            <a:solidFill>
              <a:schemeClr val="accent1">
                <a:alpha val="72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F1811-AA7D-4B93-BA31-A28C5BD1544E}"/>
                </a:ext>
              </a:extLst>
            </p:cNvPr>
            <p:cNvSpPr txBox="1"/>
            <p:nvPr/>
          </p:nvSpPr>
          <p:spPr>
            <a:xfrm>
              <a:off x="500215" y="4313660"/>
              <a:ext cx="11053441" cy="2516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solidFill>
                    <a:schemeClr val="bg1"/>
                  </a:solidFill>
                </a:rPr>
                <a:t>Based off the research completed to date, a battery immersion test in water of lower salinity (&lt;0.1% NaCl) and shorter immersion duration (&lt;30 min) would be more stringent than a test with longer immersion duration (2 hours) in sea water (3.5% salinity).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514344"/>
      </p:ext>
    </p:extLst>
  </p:cSld>
  <p:clrMapOvr>
    <a:masterClrMapping/>
  </p:clrMapOvr>
</p:sld>
</file>

<file path=ppt/theme/theme1.xml><?xml version="1.0" encoding="utf-8"?>
<a:theme xmlns:a="http://schemas.openxmlformats.org/drawingml/2006/main" name="NHTSA">
  <a:themeElements>
    <a:clrScheme name="NHT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2CB"/>
      </a:accent1>
      <a:accent2>
        <a:srgbClr val="FFCE00"/>
      </a:accent2>
      <a:accent3>
        <a:srgbClr val="99999A"/>
      </a:accent3>
      <a:accent4>
        <a:srgbClr val="13386E"/>
      </a:accent4>
      <a:accent5>
        <a:srgbClr val="B21E28"/>
      </a:accent5>
      <a:accent6>
        <a:srgbClr val="46BCFF"/>
      </a:accent6>
      <a:hlink>
        <a:srgbClr val="46BCFF"/>
      </a:hlink>
      <a:folHlink>
        <a:srgbClr val="9999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TSA" id="{E85A4B04-9A2C-48FB-B14C-486C2AD392F0}" vid="{D323DD22-24E3-4193-98F0-FA97EEBF5F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A151E077DDED48A0183BBF68A07201" ma:contentTypeVersion="10" ma:contentTypeDescription="Create a new document." ma:contentTypeScope="" ma:versionID="1c9344aa2db645608006901731e4dac5">
  <xsd:schema xmlns:xsd="http://www.w3.org/2001/XMLSchema" xmlns:xs="http://www.w3.org/2001/XMLSchema" xmlns:p="http://schemas.microsoft.com/office/2006/metadata/properties" xmlns:ns2="b807ef21-a18f-4d66-9fde-2d7186273575" xmlns:ns3="5d6ab043-7ca6-4a91-98c6-c0ddc6b65a42" targetNamespace="http://schemas.microsoft.com/office/2006/metadata/properties" ma:root="true" ma:fieldsID="d33034d69f258939657497ff7dcfee0f" ns2:_="" ns3:_="">
    <xsd:import namespace="b807ef21-a18f-4d66-9fde-2d7186273575"/>
    <xsd:import namespace="5d6ab043-7ca6-4a91-98c6-c0ddc6b65a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7ef21-a18f-4d66-9fde-2d71862735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6ab043-7ca6-4a91-98c6-c0ddc6b65a4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AB2C40-D1EC-40D5-A20B-B03CBEEF54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A462C2-9581-4972-8D05-4B2B2E2777C2}">
  <ds:schemaRefs>
    <ds:schemaRef ds:uri="5d6ab043-7ca6-4a91-98c6-c0ddc6b65a42"/>
    <ds:schemaRef ds:uri="b807ef21-a18f-4d66-9fde-2d718627357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2EF1385-996C-4D50-A2E0-E267FEBC3EEF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5d6ab043-7ca6-4a91-98c6-c0ddc6b65a42"/>
    <ds:schemaRef ds:uri="b807ef21-a18f-4d66-9fde-2d718627357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568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NHTSA</vt:lpstr>
      <vt:lpstr>Li-Ion Battery Pack Immersion Exploratory Investigation</vt:lpstr>
      <vt:lpstr>Li-Ion Battery Pack Immersion Exploratory Investigation</vt:lpstr>
      <vt:lpstr>Existing Immersion Standards</vt:lpstr>
      <vt:lpstr>Test Program</vt:lpstr>
      <vt:lpstr>Test Setup</vt:lpstr>
      <vt:lpstr>Battery Immersion</vt:lpstr>
      <vt:lpstr>Immediately After Immersion &amp; 10 minutes later</vt:lpstr>
      <vt:lpstr>Observations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Goodwin, Stefanie (NHTSA)</dc:creator>
  <cp:lastModifiedBy>Goodwin, Stefanie (NHTSA)</cp:lastModifiedBy>
  <cp:revision>10</cp:revision>
  <dcterms:created xsi:type="dcterms:W3CDTF">2021-08-25T14:02:20Z</dcterms:created>
  <dcterms:modified xsi:type="dcterms:W3CDTF">2021-10-13T18:33:26Z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0x0101007EA151E077DDED48A0183BBF68A07201</vt:lpwstr>
  </property>
</Properties>
</file>