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9" r:id="rId4"/>
    <p:sldId id="260" r:id="rId5"/>
    <p:sldId id="261" r:id="rId6"/>
    <p:sldId id="258" r:id="rId7"/>
    <p:sldId id="257" r:id="rId8"/>
    <p:sldId id="266" r:id="rId9"/>
    <p:sldId id="265" r:id="rId10"/>
    <p:sldId id="263" r:id="rId11"/>
    <p:sldId id="264" r:id="rId12"/>
    <p:sldId id="267" r:id="rId13"/>
    <p:sldId id="268"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NGERON Julie" initials="LJ" lastIdx="1" clrIdx="0">
    <p:extLst>
      <p:ext uri="{19B8F6BF-5375-455C-9EA6-DF929625EA0E}">
        <p15:presenceInfo xmlns:p15="http://schemas.microsoft.com/office/powerpoint/2012/main" userId="LANGERON Juli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62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64" autoAdjust="0"/>
    <p:restoredTop sz="94660"/>
  </p:normalViewPr>
  <p:slideViewPr>
    <p:cSldViewPr snapToGrid="0">
      <p:cViewPr varScale="1">
        <p:scale>
          <a:sx n="110" d="100"/>
          <a:sy n="110" d="100"/>
        </p:scale>
        <p:origin x="1104" y="1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28.34025" units="1/cm"/>
          <inkml:channelProperty channel="Y" name="resolution" value="28.33948" units="1/cm"/>
          <inkml:channelProperty channel="T" name="resolution" value="1" units="1/dev"/>
        </inkml:channelProperties>
      </inkml:inkSource>
      <inkml:timestamp xml:id="ts0" timeString="2021-03-18T08:28:37.51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2F6CC7E8-7D17-4725-871E-D97CC0556801}" emma:medium="tactile" emma:mode="ink">
          <msink:context xmlns:msink="http://schemas.microsoft.com/ink/2010/main" type="writingRegion" rotatedBoundingBox="9107,13244 9122,13244 9122,13259 9107,13259"/>
        </emma:interpretation>
      </emma:emma>
    </inkml:annotationXML>
    <inkml:traceGroup>
      <inkml:annotationXML>
        <emma:emma xmlns:emma="http://www.w3.org/2003/04/emma" version="1.0">
          <emma:interpretation id="{2AE0A446-B453-46F8-BCDB-21081714320A}" emma:medium="tactile" emma:mode="ink">
            <msink:context xmlns:msink="http://schemas.microsoft.com/ink/2010/main" type="paragraph" rotatedBoundingBox="9107,13244 9122,13244 9122,13259 9107,13259" alignmentLevel="1"/>
          </emma:interpretation>
        </emma:emma>
      </inkml:annotationXML>
      <inkml:traceGroup>
        <inkml:annotationXML>
          <emma:emma xmlns:emma="http://www.w3.org/2003/04/emma" version="1.0">
            <emma:interpretation id="{86DC9D53-B893-4CB8-9000-D88C9418015B}" emma:medium="tactile" emma:mode="ink">
              <msink:context xmlns:msink="http://schemas.microsoft.com/ink/2010/main" type="line" rotatedBoundingBox="9107,13244 9122,13244 9122,13259 9107,13259"/>
            </emma:interpretation>
          </emma:emma>
        </inkml:annotationXML>
        <inkml:traceGroup>
          <inkml:annotationXML>
            <emma:emma xmlns:emma="http://www.w3.org/2003/04/emma" version="1.0">
              <emma:interpretation id="{B60D5AC7-D0C2-494C-91BD-87D0B9A08777}" emma:medium="tactile" emma:mode="ink">
                <msink:context xmlns:msink="http://schemas.microsoft.com/ink/2010/main" type="inkWord" rotatedBoundingBox="9107,13244 9122,13244 9122,13259 9107,13259"/>
              </emma:interpretation>
            </emma:emma>
          </inkml:annotationXML>
          <inkml:trace contextRef="#ctx0" brushRef="#br0">0 0 0</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DD588D-68F9-46FC-B406-4521EA028389}"/>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C68249F-ACAC-4FC5-A297-61BEA4057A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6923FAB-499A-4DAA-9FF2-FFBDE350EC64}"/>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5" name="Espace réservé du pied de page 4">
            <a:extLst>
              <a:ext uri="{FF2B5EF4-FFF2-40B4-BE49-F238E27FC236}">
                <a16:creationId xmlns:a16="http://schemas.microsoft.com/office/drawing/2014/main" id="{4846F8B6-F17B-4E25-85E9-D4E1D72A304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5A26CB-1FE1-4759-936D-A8AEAD078067}"/>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2364716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6842E0-9B18-44CA-A0B0-998E0EBEF39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9585BB7-1A0A-474C-8466-730EEE3C2B3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21A90C9-C024-42C7-8AAD-3E8A61E1AD03}"/>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5" name="Espace réservé du pied de page 4">
            <a:extLst>
              <a:ext uri="{FF2B5EF4-FFF2-40B4-BE49-F238E27FC236}">
                <a16:creationId xmlns:a16="http://schemas.microsoft.com/office/drawing/2014/main" id="{77A2EC90-B553-453F-9051-79A0EFD12D6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6F6F8F2-AB0B-424E-A8C2-960C8EEEEC8A}"/>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2434632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498C057-62E2-4542-B242-2896C30B382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1431222-8732-4A9B-84CE-AF0D2DE6C1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DC4C0A9-B51C-4892-938B-68082C23E3AD}"/>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5" name="Espace réservé du pied de page 4">
            <a:extLst>
              <a:ext uri="{FF2B5EF4-FFF2-40B4-BE49-F238E27FC236}">
                <a16:creationId xmlns:a16="http://schemas.microsoft.com/office/drawing/2014/main" id="{C6EA15E0-21D7-46DB-B97C-52D8871FCB0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B93D864-736A-4FF5-9736-8A13605D313A}"/>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755123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83149D-3786-43DD-A4CF-797B724040E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E8D6B5F-CF05-4D5A-9755-6B01FF92D32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74FF869-8006-497C-8107-C0125EE1C38A}"/>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5" name="Espace réservé du pied de page 4">
            <a:extLst>
              <a:ext uri="{FF2B5EF4-FFF2-40B4-BE49-F238E27FC236}">
                <a16:creationId xmlns:a16="http://schemas.microsoft.com/office/drawing/2014/main" id="{392B901B-D624-4B17-8F79-BC24EC5473D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356449-83C7-4EB5-AA96-7D3277FBE717}"/>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4024312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F6EFC1-7730-4AFE-8F84-0C3A451CFC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754FCA86-246A-46D8-83A9-CADFD12F74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0ACD749-942B-43AF-8753-211287CC34D4}"/>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5" name="Espace réservé du pied de page 4">
            <a:extLst>
              <a:ext uri="{FF2B5EF4-FFF2-40B4-BE49-F238E27FC236}">
                <a16:creationId xmlns:a16="http://schemas.microsoft.com/office/drawing/2014/main" id="{3B8CD9C0-B271-48DE-85F5-C6FDAB4656F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A4D36BA-A58B-441F-A560-EDC81A6D40DA}"/>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4122466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9F5216-0B28-4D66-9534-05995C84DEE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1456F62-BFFA-485C-AC39-07DBB100267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7C74D0E-056E-48F4-BFE4-73D9E7CC6EB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72DCBAC-715D-4529-A51B-A00E631BB790}"/>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6" name="Espace réservé du pied de page 5">
            <a:extLst>
              <a:ext uri="{FF2B5EF4-FFF2-40B4-BE49-F238E27FC236}">
                <a16:creationId xmlns:a16="http://schemas.microsoft.com/office/drawing/2014/main" id="{699D85D4-373B-4C73-B8C7-A103A776DF5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739C9B8-2156-436F-99D2-B94121E9543F}"/>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34200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B28207-C3FD-4EDE-8533-2DBFAC7D030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D376CA8-15DA-4A2F-A96B-9C3B672FC6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D0BE2F5-0AA6-44F4-91DB-65D61EDE665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8EF8AAD0-2CDC-458B-8BD5-586777EF3D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FEDA92E-7693-433F-94D9-82AEAFD1B64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F5AB662-07B9-478B-A29E-620E11D2F448}"/>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8" name="Espace réservé du pied de page 7">
            <a:extLst>
              <a:ext uri="{FF2B5EF4-FFF2-40B4-BE49-F238E27FC236}">
                <a16:creationId xmlns:a16="http://schemas.microsoft.com/office/drawing/2014/main" id="{78465C32-A9AF-4211-AFD6-76B20F2B6781}"/>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D3BC649-1700-4A6F-9137-B9E53A75806D}"/>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1418133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42E017-B98C-41A2-9E50-06728F73534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1DD4481-C08A-41C2-A8C7-CEE45C529CFA}"/>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4" name="Espace réservé du pied de page 3">
            <a:extLst>
              <a:ext uri="{FF2B5EF4-FFF2-40B4-BE49-F238E27FC236}">
                <a16:creationId xmlns:a16="http://schemas.microsoft.com/office/drawing/2014/main" id="{BE6D6820-F5CC-4CF8-905F-D3D9D2D1A9D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A521A7B-A7D9-43DA-A8C4-FE9D7C2F2D37}"/>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4270832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AFAEBF7-651C-4B5F-B929-26CD358F45B4}"/>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3" name="Espace réservé du pied de page 2">
            <a:extLst>
              <a:ext uri="{FF2B5EF4-FFF2-40B4-BE49-F238E27FC236}">
                <a16:creationId xmlns:a16="http://schemas.microsoft.com/office/drawing/2014/main" id="{B276C1BA-BDF9-4576-AA2D-2FE3AC8CE96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CD8ECDE-F0AA-4BBE-AEEE-E172C9F47D7F}"/>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302095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651047-59E9-4157-9403-2A1C652EAA8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38A05BF-0152-4254-A954-B98D3B796C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1D7DCFA-F488-4FE4-9F55-E031B2284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14DA334-2071-4563-837D-F3153300EF70}"/>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6" name="Espace réservé du pied de page 5">
            <a:extLst>
              <a:ext uri="{FF2B5EF4-FFF2-40B4-BE49-F238E27FC236}">
                <a16:creationId xmlns:a16="http://schemas.microsoft.com/office/drawing/2014/main" id="{619D2306-7E65-4046-83FD-6FFAD2C9013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01F1CCA-11A4-47B6-B450-A43F4AAD4BCA}"/>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286267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14A1B5-474A-4DF0-B8F2-BF637686308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89E4717-E3CC-4437-A743-937E881E34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ED88A97-1832-4378-9D3E-AE12753892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2FA2964-CA30-4CB4-91B9-D0E3E3F15244}"/>
              </a:ext>
            </a:extLst>
          </p:cNvPr>
          <p:cNvSpPr>
            <a:spLocks noGrp="1"/>
          </p:cNvSpPr>
          <p:nvPr>
            <p:ph type="dt" sz="half" idx="10"/>
          </p:nvPr>
        </p:nvSpPr>
        <p:spPr/>
        <p:txBody>
          <a:bodyPr/>
          <a:lstStyle/>
          <a:p>
            <a:fld id="{79017E8A-55CA-4567-A4B1-21C3AF468098}" type="datetimeFigureOut">
              <a:rPr lang="fr-FR" smtClean="0"/>
              <a:t>24/03/2021</a:t>
            </a:fld>
            <a:endParaRPr lang="fr-FR"/>
          </a:p>
        </p:txBody>
      </p:sp>
      <p:sp>
        <p:nvSpPr>
          <p:cNvPr id="6" name="Espace réservé du pied de page 5">
            <a:extLst>
              <a:ext uri="{FF2B5EF4-FFF2-40B4-BE49-F238E27FC236}">
                <a16:creationId xmlns:a16="http://schemas.microsoft.com/office/drawing/2014/main" id="{7B709FA3-EE38-4130-BD38-26EAB9E01B4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0DB5465-54FC-431D-B972-18D40E1CCEE9}"/>
              </a:ext>
            </a:extLst>
          </p:cNvPr>
          <p:cNvSpPr>
            <a:spLocks noGrp="1"/>
          </p:cNvSpPr>
          <p:nvPr>
            <p:ph type="sldNum" sz="quarter" idx="12"/>
          </p:nvPr>
        </p:nvSpPr>
        <p:spPr/>
        <p:txBody>
          <a:bodyPr/>
          <a:lstStyle/>
          <a:p>
            <a:fld id="{93034B9F-EB44-4F0B-B5DD-7F05C650BC63}" type="slidenum">
              <a:rPr lang="fr-FR" smtClean="0"/>
              <a:t>‹N°›</a:t>
            </a:fld>
            <a:endParaRPr lang="fr-FR"/>
          </a:p>
        </p:txBody>
      </p:sp>
    </p:spTree>
    <p:extLst>
      <p:ext uri="{BB962C8B-B14F-4D97-AF65-F5344CB8AC3E}">
        <p14:creationId xmlns:p14="http://schemas.microsoft.com/office/powerpoint/2010/main" val="1090628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7408BBA-C7F6-4AB9-8567-91A88832B4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58A8CFD-17C0-4FA8-A0C7-B9C104EFAF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BFC681A-3B84-4906-AC67-F331A516F0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017E8A-55CA-4567-A4B1-21C3AF468098}" type="datetimeFigureOut">
              <a:rPr lang="fr-FR" smtClean="0"/>
              <a:t>24/03/2021</a:t>
            </a:fld>
            <a:endParaRPr lang="fr-FR"/>
          </a:p>
        </p:txBody>
      </p:sp>
      <p:sp>
        <p:nvSpPr>
          <p:cNvPr id="5" name="Espace réservé du pied de page 4">
            <a:extLst>
              <a:ext uri="{FF2B5EF4-FFF2-40B4-BE49-F238E27FC236}">
                <a16:creationId xmlns:a16="http://schemas.microsoft.com/office/drawing/2014/main" id="{F1B28FC9-BEE8-48F8-901D-267710B4BE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D7FC581-1753-48DA-B32A-B0B47A0ECD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34B9F-EB44-4F0B-B5DD-7F05C650BC63}" type="slidenum">
              <a:rPr lang="fr-FR" smtClean="0"/>
              <a:t>‹N°›</a:t>
            </a:fld>
            <a:endParaRPr lang="fr-FR"/>
          </a:p>
        </p:txBody>
      </p:sp>
    </p:spTree>
    <p:extLst>
      <p:ext uri="{BB962C8B-B14F-4D97-AF65-F5344CB8AC3E}">
        <p14:creationId xmlns:p14="http://schemas.microsoft.com/office/powerpoint/2010/main" val="3412129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compuphase.com/electronics/candela_lumen.htm" TargetMode="External"/><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hyperlink" Target="https://www.bem.fi/book/28/28.htm" TargetMode="External"/><Relationship Id="rId2" Type="http://schemas.openxmlformats.org/officeDocument/2006/relationships/hyperlink" Target="https://www.compuphase.com/electronics/candela_lumen.htm" TargetMode="Externa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hyperlink" Target="https://en.wikipedia.org/wiki/Adaptation_(eye)" TargetMode="External"/><Relationship Id="rId7" Type="http://schemas.openxmlformats.org/officeDocument/2006/relationships/image" Target="../media/image1.gif"/><Relationship Id="rId2" Type="http://schemas.openxmlformats.org/officeDocument/2006/relationships/hyperlink" Target="https://en.wikipedia.org/wiki/Purkinje_effect" TargetMode="External"/><Relationship Id="rId1" Type="http://schemas.openxmlformats.org/officeDocument/2006/relationships/slideLayout" Target="../slideLayouts/slideLayout1.xml"/><Relationship Id="rId6" Type="http://schemas.openxmlformats.org/officeDocument/2006/relationships/hyperlink" Target="https://www.visualexpert.com/Resources/nightvision.html" TargetMode="External"/><Relationship Id="rId5" Type="http://schemas.openxmlformats.org/officeDocument/2006/relationships/hyperlink" Target="https://en.wikipedia.org/wiki/Scotopic_vision" TargetMode="External"/><Relationship Id="rId4" Type="http://schemas.openxmlformats.org/officeDocument/2006/relationships/hyperlink" Target="https://en.wikipedia.org/wiki/Photopic_vision"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9.emf"/><Relationship Id="rId4" Type="http://schemas.microsoft.com/office/2007/relationships/hdphoto" Target="../media/hdphoto1.wdp"/><Relationship Id="rId9" Type="http://schemas.openxmlformats.org/officeDocument/2006/relationships/customXml" Target="../ink/ink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43148" y="1388746"/>
            <a:ext cx="11915114" cy="1678304"/>
          </a:xfrm>
        </p:spPr>
        <p:txBody>
          <a:bodyPr>
            <a:normAutofit fontScale="90000"/>
          </a:bodyPr>
          <a:lstStyle/>
          <a:p>
            <a:r>
              <a:rPr lang="en-US" b="1" u="sng" dirty="0"/>
              <a:t>Visibility of a safety sign under </a:t>
            </a:r>
            <a:br>
              <a:rPr lang="en-US" b="1" u="sng" dirty="0"/>
            </a:br>
            <a:r>
              <a:rPr lang="en-US" b="1" u="sng" dirty="0"/>
              <a:t>darkness or opaque conditions</a:t>
            </a:r>
          </a:p>
        </p:txBody>
      </p:sp>
      <p:sp>
        <p:nvSpPr>
          <p:cNvPr id="10" name="Sous-titre 2">
            <a:extLst>
              <a:ext uri="{FF2B5EF4-FFF2-40B4-BE49-F238E27FC236}">
                <a16:creationId xmlns:a16="http://schemas.microsoft.com/office/drawing/2014/main" id="{F43B6C74-BF6F-43E6-A97C-474A010D5F4D}"/>
              </a:ext>
            </a:extLst>
          </p:cNvPr>
          <p:cNvSpPr txBox="1">
            <a:spLocks/>
          </p:cNvSpPr>
          <p:nvPr/>
        </p:nvSpPr>
        <p:spPr>
          <a:xfrm>
            <a:off x="143148" y="2560321"/>
            <a:ext cx="11709218" cy="41951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800" i="1"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098390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93918" y="335546"/>
            <a:ext cx="11804163" cy="678445"/>
          </a:xfrm>
        </p:spPr>
        <p:txBody>
          <a:bodyPr>
            <a:normAutofit fontScale="90000"/>
          </a:bodyPr>
          <a:lstStyle/>
          <a:p>
            <a:r>
              <a:rPr lang="fr-FR" dirty="0"/>
              <a:t>Conclusion </a:t>
            </a:r>
          </a:p>
        </p:txBody>
      </p:sp>
      <p:sp>
        <p:nvSpPr>
          <p:cNvPr id="3" name="Sous-titre 2">
            <a:extLst>
              <a:ext uri="{FF2B5EF4-FFF2-40B4-BE49-F238E27FC236}">
                <a16:creationId xmlns:a16="http://schemas.microsoft.com/office/drawing/2014/main" id="{7B9024D8-5F94-4627-85A5-2988453E0465}"/>
              </a:ext>
            </a:extLst>
          </p:cNvPr>
          <p:cNvSpPr>
            <a:spLocks noGrp="1"/>
          </p:cNvSpPr>
          <p:nvPr>
            <p:ph type="subTitle" idx="1"/>
          </p:nvPr>
        </p:nvSpPr>
        <p:spPr>
          <a:xfrm>
            <a:off x="504824" y="1411644"/>
            <a:ext cx="10763251" cy="4758612"/>
          </a:xfrm>
        </p:spPr>
        <p:txBody>
          <a:bodyPr>
            <a:normAutofit lnSpcReduction="10000"/>
          </a:bodyPr>
          <a:lstStyle/>
          <a:p>
            <a:pPr marL="87313" algn="l"/>
            <a:r>
              <a:rPr lang="en-US" sz="2000" dirty="0"/>
              <a:t>Taking into account all considerations, in a technology neutral way and if the group agrees the previous conclusion, we propose to modify the draft proposal from France and Germany by replacing phosphorescent technology by lighting technology to ensure the good visibility of the device even in case of smoke and add a minimum requirement for the luminescence.</a:t>
            </a:r>
          </a:p>
          <a:p>
            <a:pPr marL="87313" algn="l"/>
            <a:endParaRPr lang="en-US" sz="2000" dirty="0"/>
          </a:p>
          <a:p>
            <a:pPr marL="87313" algn="l"/>
            <a:r>
              <a:rPr lang="en-US" sz="2000" dirty="0">
                <a:solidFill>
                  <a:srgbClr val="000000"/>
                </a:solidFill>
                <a:latin typeface="Calibri" panose="020F0502020204030204" pitchFamily="34" charset="0"/>
              </a:rPr>
              <a:t>“7.6.8.2.2. Be made of readily-breakable safety toughened glass. This latter provision precludes the possibility of using panes of laminated glass or of plastic material. An easy-to-operate device for breaking the glass shall be provided permanently fixed adjacent to or on each emergency window, readily available to persons inside the vehicle., to ensure that each window can be broken. The glass pane or glass panes shall break after a single positive action of any person operating the device so that the emergency window can easily be removed. The technical service shall verify by testing the operation of the device. </a:t>
            </a:r>
          </a:p>
          <a:p>
            <a:pPr marL="87313" algn="l"/>
            <a:endParaRPr lang="en-US" sz="2000" dirty="0">
              <a:solidFill>
                <a:srgbClr val="000000"/>
              </a:solidFill>
              <a:latin typeface="Calibri" panose="020F0502020204030204" pitchFamily="34" charset="0"/>
            </a:endParaRPr>
          </a:p>
          <a:p>
            <a:pPr marL="87313" algn="l"/>
            <a:r>
              <a:rPr lang="en-US" sz="2000" dirty="0">
                <a:solidFill>
                  <a:srgbClr val="000000"/>
                </a:solidFill>
                <a:latin typeface="Calibri" panose="020F0502020204030204" pitchFamily="34" charset="0"/>
              </a:rPr>
              <a:t>7.6.8.2.2.1 To ensure a good visibility of the device for breaking the glass it shall be positioned in the upper third of the height of the window surface, </a:t>
            </a:r>
            <a:r>
              <a:rPr lang="en-US" sz="2000" strike="sngStrike" dirty="0">
                <a:solidFill>
                  <a:srgbClr val="000000"/>
                </a:solidFill>
                <a:latin typeface="Calibri" panose="020F0502020204030204" pitchFamily="34" charset="0"/>
              </a:rPr>
              <a:t>and</a:t>
            </a:r>
            <a:r>
              <a:rPr lang="en-US" sz="2000" dirty="0">
                <a:solidFill>
                  <a:srgbClr val="000000"/>
                </a:solidFill>
                <a:latin typeface="Calibri" panose="020F0502020204030204" pitchFamily="34" charset="0"/>
              </a:rPr>
              <a:t> shall be marked in red, supplemented by a safety sign and a </a:t>
            </a:r>
            <a:r>
              <a:rPr lang="en-US" sz="2000" dirty="0">
                <a:solidFill>
                  <a:srgbClr val="FF0000"/>
                </a:solidFill>
                <a:latin typeface="Calibri" panose="020F0502020204030204" pitchFamily="34" charset="0"/>
              </a:rPr>
              <a:t>flashing light.</a:t>
            </a:r>
            <a:r>
              <a:rPr lang="en-US" sz="2000" dirty="0">
                <a:solidFill>
                  <a:srgbClr val="000000"/>
                </a:solidFill>
                <a:latin typeface="Calibri" panose="020F0502020204030204" pitchFamily="34" charset="0"/>
              </a:rPr>
              <a:t> </a:t>
            </a:r>
            <a:r>
              <a:rPr lang="en-US" sz="2000" dirty="0">
                <a:solidFill>
                  <a:srgbClr val="FF0000"/>
                </a:solidFill>
                <a:latin typeface="Calibri" panose="020F0502020204030204" pitchFamily="34" charset="0"/>
              </a:rPr>
              <a:t>The system luminescence of the device shall be &gt;45cd / m². The flashing light shall be active </a:t>
            </a:r>
            <a:r>
              <a:rPr lang="en-US" sz="2000" strike="sngStrike" dirty="0">
                <a:solidFill>
                  <a:srgbClr val="FF0000"/>
                </a:solidFill>
                <a:latin typeface="Calibri" panose="020F0502020204030204" pitchFamily="34" charset="0"/>
              </a:rPr>
              <a:t>activate</a:t>
            </a:r>
            <a:r>
              <a:rPr lang="en-US" sz="2000" dirty="0">
                <a:solidFill>
                  <a:srgbClr val="FF0000"/>
                </a:solidFill>
                <a:latin typeface="Calibri" panose="020F0502020204030204" pitchFamily="34" charset="0"/>
              </a:rPr>
              <a:t> when the emergency lighting is activated §7.8.3.</a:t>
            </a:r>
            <a:r>
              <a:rPr lang="en-US" sz="2000" dirty="0">
                <a:solidFill>
                  <a:srgbClr val="000000"/>
                </a:solidFill>
                <a:latin typeface="Calibri" panose="020F0502020204030204" pitchFamily="34" charset="0"/>
              </a:rPr>
              <a:t> </a:t>
            </a:r>
          </a:p>
        </p:txBody>
      </p:sp>
    </p:spTree>
    <p:extLst>
      <p:ext uri="{BB962C8B-B14F-4D97-AF65-F5344CB8AC3E}">
        <p14:creationId xmlns:p14="http://schemas.microsoft.com/office/powerpoint/2010/main" val="2715496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93918" y="335546"/>
            <a:ext cx="11804163" cy="678445"/>
          </a:xfrm>
        </p:spPr>
        <p:txBody>
          <a:bodyPr>
            <a:normAutofit fontScale="90000"/>
          </a:bodyPr>
          <a:lstStyle/>
          <a:p>
            <a:r>
              <a:rPr lang="fr-FR" dirty="0"/>
              <a:t>Questions </a:t>
            </a:r>
          </a:p>
        </p:txBody>
      </p:sp>
      <p:sp>
        <p:nvSpPr>
          <p:cNvPr id="5" name="Sous-titre 4">
            <a:extLst>
              <a:ext uri="{FF2B5EF4-FFF2-40B4-BE49-F238E27FC236}">
                <a16:creationId xmlns:a16="http://schemas.microsoft.com/office/drawing/2014/main" id="{3CD4FA87-13FC-4BEA-9924-E2A6B3DEE9A5}"/>
              </a:ext>
            </a:extLst>
          </p:cNvPr>
          <p:cNvSpPr>
            <a:spLocks noGrp="1"/>
          </p:cNvSpPr>
          <p:nvPr>
            <p:ph type="subTitle" idx="1"/>
          </p:nvPr>
        </p:nvSpPr>
        <p:spPr/>
        <p:txBody>
          <a:bodyPr/>
          <a:lstStyle/>
          <a:p>
            <a:r>
              <a:rPr lang="fr-FR" dirty="0" err="1"/>
              <a:t>Thank</a:t>
            </a:r>
            <a:r>
              <a:rPr lang="fr-FR" dirty="0"/>
              <a:t> </a:t>
            </a:r>
            <a:r>
              <a:rPr lang="fr-FR" dirty="0" err="1"/>
              <a:t>you</a:t>
            </a:r>
            <a:endParaRPr lang="fr-FR" dirty="0"/>
          </a:p>
        </p:txBody>
      </p:sp>
    </p:spTree>
    <p:extLst>
      <p:ext uri="{BB962C8B-B14F-4D97-AF65-F5344CB8AC3E}">
        <p14:creationId xmlns:p14="http://schemas.microsoft.com/office/powerpoint/2010/main" val="1410566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99C6CCBB-979E-41C2-AEDF-43D6436A8E47}"/>
              </a:ext>
            </a:extLst>
          </p:cNvPr>
          <p:cNvPicPr>
            <a:picLocks noChangeAspect="1"/>
          </p:cNvPicPr>
          <p:nvPr/>
        </p:nvPicPr>
        <p:blipFill>
          <a:blip r:embed="rId2"/>
          <a:stretch>
            <a:fillRect/>
          </a:stretch>
        </p:blipFill>
        <p:spPr>
          <a:xfrm>
            <a:off x="6197098" y="1013990"/>
            <a:ext cx="5800982" cy="3786609"/>
          </a:xfrm>
          <a:prstGeom prst="rect">
            <a:avLst/>
          </a:prstGeom>
        </p:spPr>
      </p:pic>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93918" y="335546"/>
            <a:ext cx="11804163" cy="678445"/>
          </a:xfrm>
        </p:spPr>
        <p:txBody>
          <a:bodyPr>
            <a:noAutofit/>
          </a:bodyPr>
          <a:lstStyle/>
          <a:p>
            <a:r>
              <a:rPr lang="fr-FR" sz="3600" b="1" dirty="0">
                <a:latin typeface="+mn-lt"/>
              </a:rPr>
              <a:t>ANNEX #1: </a:t>
            </a:r>
            <a:r>
              <a:rPr lang="fr-FR" sz="3600" b="1" i="0" dirty="0">
                <a:effectLst/>
                <a:latin typeface="+mn-lt"/>
              </a:rPr>
              <a:t>Candela, </a:t>
            </a:r>
            <a:r>
              <a:rPr lang="fr-FR" sz="3200" b="1" i="0" dirty="0">
                <a:effectLst/>
                <a:latin typeface="+mn-lt"/>
              </a:rPr>
              <a:t>Lumen</a:t>
            </a:r>
            <a:r>
              <a:rPr lang="fr-FR" sz="3600" b="1" i="0" dirty="0">
                <a:effectLst/>
                <a:latin typeface="+mn-lt"/>
              </a:rPr>
              <a:t>, Lux: the </a:t>
            </a:r>
            <a:r>
              <a:rPr lang="fr-FR" sz="3600" b="1" i="0" dirty="0" err="1">
                <a:effectLst/>
                <a:latin typeface="+mn-lt"/>
              </a:rPr>
              <a:t>equations</a:t>
            </a:r>
            <a:endParaRPr lang="fr-FR" sz="3600" b="1" dirty="0">
              <a:latin typeface="+mn-lt"/>
            </a:endParaRPr>
          </a:p>
        </p:txBody>
      </p:sp>
      <p:sp>
        <p:nvSpPr>
          <p:cNvPr id="4" name="Sous-titre 3">
            <a:extLst>
              <a:ext uri="{FF2B5EF4-FFF2-40B4-BE49-F238E27FC236}">
                <a16:creationId xmlns:a16="http://schemas.microsoft.com/office/drawing/2014/main" id="{2457245A-ED77-4E11-92CC-7CF7691A8248}"/>
              </a:ext>
            </a:extLst>
          </p:cNvPr>
          <p:cNvSpPr>
            <a:spLocks noGrp="1"/>
          </p:cNvSpPr>
          <p:nvPr>
            <p:ph type="subTitle" idx="1"/>
          </p:nvPr>
        </p:nvSpPr>
        <p:spPr>
          <a:xfrm>
            <a:off x="8763000" y="6244046"/>
            <a:ext cx="3235080" cy="490128"/>
          </a:xfrm>
        </p:spPr>
        <p:txBody>
          <a:bodyPr>
            <a:normAutofit fontScale="32500" lnSpcReduction="20000"/>
          </a:bodyPr>
          <a:lstStyle/>
          <a:p>
            <a:pPr algn="l"/>
            <a:r>
              <a:rPr lang="fr-FR" b="1" u="sng" dirty="0"/>
              <a:t>References</a:t>
            </a:r>
            <a:r>
              <a:rPr lang="fr-FR" b="1" u="sng" dirty="0">
                <a:hlinkClick r:id="rId3">
                  <a:extLst>
                    <a:ext uri="{A12FA001-AC4F-418D-AE19-62706E023703}">
                      <ahyp:hlinkClr xmlns:ahyp="http://schemas.microsoft.com/office/drawing/2018/hyperlinkcolor" val="tx"/>
                    </a:ext>
                  </a:extLst>
                </a:hlinkClick>
              </a:rPr>
              <a:t>:</a:t>
            </a:r>
          </a:p>
          <a:p>
            <a:pPr algn="l"/>
            <a:r>
              <a:rPr lang="fr-FR" dirty="0">
                <a:solidFill>
                  <a:srgbClr val="0563C1"/>
                </a:solidFill>
                <a:hlinkClick r:id="rId3">
                  <a:extLst>
                    <a:ext uri="{A12FA001-AC4F-418D-AE19-62706E023703}">
                      <ahyp:hlinkClr xmlns:ahyp="http://schemas.microsoft.com/office/drawing/2018/hyperlinkcolor" val="tx"/>
                    </a:ext>
                  </a:extLst>
                </a:hlinkClick>
              </a:rPr>
              <a:t>https://www.compuphase.com/electronics/candela_lumen.htm</a:t>
            </a:r>
            <a:endParaRPr lang="fr-FR" dirty="0"/>
          </a:p>
          <a:p>
            <a:pPr algn="l"/>
            <a:endParaRPr lang="fr-FR" dirty="0"/>
          </a:p>
        </p:txBody>
      </p:sp>
      <p:pic>
        <p:nvPicPr>
          <p:cNvPr id="7" name="Image 6">
            <a:extLst>
              <a:ext uri="{FF2B5EF4-FFF2-40B4-BE49-F238E27FC236}">
                <a16:creationId xmlns:a16="http://schemas.microsoft.com/office/drawing/2014/main" id="{AF88CA8D-95F3-48A1-A621-A822CC74541A}"/>
              </a:ext>
            </a:extLst>
          </p:cNvPr>
          <p:cNvPicPr>
            <a:picLocks noChangeAspect="1"/>
          </p:cNvPicPr>
          <p:nvPr/>
        </p:nvPicPr>
        <p:blipFill>
          <a:blip r:embed="rId4"/>
          <a:stretch>
            <a:fillRect/>
          </a:stretch>
        </p:blipFill>
        <p:spPr>
          <a:xfrm>
            <a:off x="193918" y="1013990"/>
            <a:ext cx="5793285" cy="3786609"/>
          </a:xfrm>
          <a:prstGeom prst="rect">
            <a:avLst/>
          </a:prstGeom>
        </p:spPr>
      </p:pic>
    </p:spTree>
    <p:extLst>
      <p:ext uri="{BB962C8B-B14F-4D97-AF65-F5344CB8AC3E}">
        <p14:creationId xmlns:p14="http://schemas.microsoft.com/office/powerpoint/2010/main" val="2643602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93918" y="335546"/>
            <a:ext cx="11804163" cy="678445"/>
          </a:xfrm>
        </p:spPr>
        <p:txBody>
          <a:bodyPr>
            <a:noAutofit/>
          </a:bodyPr>
          <a:lstStyle/>
          <a:p>
            <a:r>
              <a:rPr lang="fr-FR" sz="3200" b="1" dirty="0">
                <a:latin typeface="+mn-lt"/>
              </a:rPr>
              <a:t>ANNEX #2: </a:t>
            </a:r>
            <a:r>
              <a:rPr lang="fr-FR" sz="3200" b="1" i="0" u="none" strike="noStrike" dirty="0">
                <a:solidFill>
                  <a:srgbClr val="000000"/>
                </a:solidFill>
                <a:effectLst/>
                <a:latin typeface="+mn-lt"/>
              </a:rPr>
              <a:t>ELECTRORETINOGRAM – Eye temporal impulse </a:t>
            </a:r>
            <a:r>
              <a:rPr lang="fr-FR" sz="3200" b="1" i="0" u="none" strike="noStrike" dirty="0" err="1">
                <a:solidFill>
                  <a:srgbClr val="000000"/>
                </a:solidFill>
                <a:effectLst/>
                <a:latin typeface="+mn-lt"/>
              </a:rPr>
              <a:t>response</a:t>
            </a:r>
            <a:endParaRPr lang="fr-FR" sz="3200" b="1" dirty="0">
              <a:latin typeface="+mn-lt"/>
            </a:endParaRPr>
          </a:p>
        </p:txBody>
      </p:sp>
      <p:sp>
        <p:nvSpPr>
          <p:cNvPr id="4" name="Sous-titre 3">
            <a:extLst>
              <a:ext uri="{FF2B5EF4-FFF2-40B4-BE49-F238E27FC236}">
                <a16:creationId xmlns:a16="http://schemas.microsoft.com/office/drawing/2014/main" id="{2457245A-ED77-4E11-92CC-7CF7691A8248}"/>
              </a:ext>
            </a:extLst>
          </p:cNvPr>
          <p:cNvSpPr>
            <a:spLocks noGrp="1"/>
          </p:cNvSpPr>
          <p:nvPr>
            <p:ph type="subTitle" idx="1"/>
          </p:nvPr>
        </p:nvSpPr>
        <p:spPr>
          <a:xfrm>
            <a:off x="7968343" y="6270171"/>
            <a:ext cx="4029737" cy="464003"/>
          </a:xfrm>
        </p:spPr>
        <p:txBody>
          <a:bodyPr>
            <a:normAutofit fontScale="32500" lnSpcReduction="20000"/>
          </a:bodyPr>
          <a:lstStyle/>
          <a:p>
            <a:pPr algn="l"/>
            <a:r>
              <a:rPr lang="fr-FR" b="1" u="sng" dirty="0"/>
              <a:t>References</a:t>
            </a:r>
            <a:r>
              <a:rPr lang="fr-FR" b="1" u="sng" dirty="0">
                <a:hlinkClick r:id="rId2">
                  <a:extLst>
                    <a:ext uri="{A12FA001-AC4F-418D-AE19-62706E023703}">
                      <ahyp:hlinkClr xmlns:ahyp="http://schemas.microsoft.com/office/drawing/2018/hyperlinkcolor" val="tx"/>
                    </a:ext>
                  </a:extLst>
                </a:hlinkClick>
              </a:rPr>
              <a:t>:</a:t>
            </a:r>
          </a:p>
          <a:p>
            <a:pPr algn="l"/>
            <a:r>
              <a:rPr lang="en-US" b="0" i="0" dirty="0">
                <a:solidFill>
                  <a:srgbClr val="000000"/>
                </a:solidFill>
                <a:effectLst/>
                <a:latin typeface="Times" panose="02020603050405020304" pitchFamily="18" charset="0"/>
              </a:rPr>
              <a:t>The Electric Signals Originating in the Eye: </a:t>
            </a:r>
            <a:r>
              <a:rPr lang="fr-FR" dirty="0">
                <a:hlinkClick r:id="rId3"/>
              </a:rPr>
              <a:t>https://www.bem.fi/book/28/28.htm</a:t>
            </a:r>
            <a:endParaRPr lang="fr-FR" dirty="0"/>
          </a:p>
          <a:p>
            <a:pPr algn="l"/>
            <a:endParaRPr lang="fr-FR" dirty="0"/>
          </a:p>
        </p:txBody>
      </p:sp>
      <p:pic>
        <p:nvPicPr>
          <p:cNvPr id="5" name="Image 4">
            <a:extLst>
              <a:ext uri="{FF2B5EF4-FFF2-40B4-BE49-F238E27FC236}">
                <a16:creationId xmlns:a16="http://schemas.microsoft.com/office/drawing/2014/main" id="{E79371BA-FEA7-48BC-B21A-47875288C018}"/>
              </a:ext>
            </a:extLst>
          </p:cNvPr>
          <p:cNvPicPr>
            <a:picLocks noChangeAspect="1"/>
          </p:cNvPicPr>
          <p:nvPr/>
        </p:nvPicPr>
        <p:blipFill>
          <a:blip r:embed="rId4"/>
          <a:stretch>
            <a:fillRect/>
          </a:stretch>
        </p:blipFill>
        <p:spPr>
          <a:xfrm>
            <a:off x="337321" y="1293223"/>
            <a:ext cx="6657975" cy="5334000"/>
          </a:xfrm>
          <a:prstGeom prst="rect">
            <a:avLst/>
          </a:prstGeom>
        </p:spPr>
      </p:pic>
      <p:sp>
        <p:nvSpPr>
          <p:cNvPr id="10" name="ZoneTexte 9">
            <a:extLst>
              <a:ext uri="{FF2B5EF4-FFF2-40B4-BE49-F238E27FC236}">
                <a16:creationId xmlns:a16="http://schemas.microsoft.com/office/drawing/2014/main" id="{20BD3789-8467-4E92-AD6A-20DE7BA45ED8}"/>
              </a:ext>
            </a:extLst>
          </p:cNvPr>
          <p:cNvSpPr txBox="1"/>
          <p:nvPr/>
        </p:nvSpPr>
        <p:spPr>
          <a:xfrm>
            <a:off x="6296297" y="1901122"/>
            <a:ext cx="5701783" cy="1015663"/>
          </a:xfrm>
          <a:prstGeom prst="rect">
            <a:avLst/>
          </a:prstGeom>
          <a:noFill/>
        </p:spPr>
        <p:txBody>
          <a:bodyPr wrap="square">
            <a:spAutoFit/>
          </a:bodyPr>
          <a:lstStyle/>
          <a:p>
            <a:r>
              <a:rPr lang="en-US" sz="1200" b="1" i="0" dirty="0">
                <a:solidFill>
                  <a:srgbClr val="000000"/>
                </a:solidFill>
                <a:effectLst/>
                <a:latin typeface="Times" panose="02020603050405020304" pitchFamily="18" charset="0"/>
              </a:rPr>
              <a:t>Fig. 28.6</a:t>
            </a:r>
            <a:r>
              <a:rPr lang="en-US" sz="1200" b="0" i="0" dirty="0">
                <a:solidFill>
                  <a:srgbClr val="000000"/>
                </a:solidFill>
                <a:effectLst/>
                <a:latin typeface="Times" panose="02020603050405020304" pitchFamily="18" charset="0"/>
              </a:rPr>
              <a:t> The cells of the retina and their response to a spot light flash. The photoreceptors are the rods and cones in which a negative receptor potential is elicited. This drives the bipolar cell to become either depolarized or hyperpolarized. The amacrine cell has a negative feedback effect. The ganglion cell fires an action pulse so that the resulting spike train is proportional to the light stimulus level.</a:t>
            </a:r>
            <a:endParaRPr lang="fr-FR" sz="1200" dirty="0"/>
          </a:p>
        </p:txBody>
      </p:sp>
      <p:sp>
        <p:nvSpPr>
          <p:cNvPr id="11" name="ZoneTexte 10">
            <a:extLst>
              <a:ext uri="{FF2B5EF4-FFF2-40B4-BE49-F238E27FC236}">
                <a16:creationId xmlns:a16="http://schemas.microsoft.com/office/drawing/2014/main" id="{F210C541-5ED0-4270-A657-5C8669C6E8CB}"/>
              </a:ext>
            </a:extLst>
          </p:cNvPr>
          <p:cNvSpPr txBox="1"/>
          <p:nvPr/>
        </p:nvSpPr>
        <p:spPr>
          <a:xfrm>
            <a:off x="6296297" y="3498558"/>
            <a:ext cx="5468983" cy="1938992"/>
          </a:xfrm>
          <a:prstGeom prst="rect">
            <a:avLst/>
          </a:prstGeom>
          <a:noFill/>
        </p:spPr>
        <p:txBody>
          <a:bodyPr wrap="square">
            <a:spAutoFit/>
          </a:bodyPr>
          <a:lstStyle/>
          <a:p>
            <a:r>
              <a:rPr lang="en-US" sz="1200" b="0" i="0" dirty="0">
                <a:solidFill>
                  <a:srgbClr val="000000"/>
                </a:solidFill>
                <a:effectLst/>
                <a:latin typeface="Times" panose="02020603050405020304" pitchFamily="18" charset="0"/>
              </a:rPr>
              <a:t>The earliest signal is generated by the initial changes in the photopigment molecules of the photoreceptors due to the action of the light. This usually gives rise to a positive R</a:t>
            </a:r>
            <a:r>
              <a:rPr lang="en-US" sz="1200" b="0" i="0" baseline="-25000" dirty="0">
                <a:solidFill>
                  <a:srgbClr val="000000"/>
                </a:solidFill>
                <a:effectLst/>
                <a:latin typeface="Times" panose="02020603050405020304" pitchFamily="18" charset="0"/>
              </a:rPr>
              <a:t>1</a:t>
            </a:r>
            <a:r>
              <a:rPr lang="en-US" sz="1200" b="0" i="0" dirty="0">
                <a:solidFill>
                  <a:srgbClr val="000000"/>
                </a:solidFill>
                <a:effectLst/>
                <a:latin typeface="Times" panose="02020603050405020304" pitchFamily="18" charset="0"/>
              </a:rPr>
              <a:t> deflection followed by a negative R</a:t>
            </a:r>
            <a:r>
              <a:rPr lang="en-US" sz="1200" b="0" i="0" baseline="-25000" dirty="0">
                <a:solidFill>
                  <a:srgbClr val="000000"/>
                </a:solidFill>
                <a:effectLst/>
                <a:latin typeface="Times" panose="02020603050405020304" pitchFamily="18" charset="0"/>
              </a:rPr>
              <a:t>2</a:t>
            </a:r>
            <a:r>
              <a:rPr lang="en-US" sz="1200" b="0" i="0" dirty="0">
                <a:solidFill>
                  <a:srgbClr val="000000"/>
                </a:solidFill>
                <a:effectLst/>
                <a:latin typeface="Times" panose="02020603050405020304" pitchFamily="18" charset="0"/>
              </a:rPr>
              <a:t> deflection, together making up the </a:t>
            </a:r>
            <a:r>
              <a:rPr lang="en-US" sz="1200" b="0" i="1" dirty="0">
                <a:solidFill>
                  <a:srgbClr val="000000"/>
                </a:solidFill>
                <a:effectLst/>
                <a:latin typeface="Times" panose="02020603050405020304" pitchFamily="18" charset="0"/>
              </a:rPr>
              <a:t>early receptor potential</a:t>
            </a:r>
            <a:r>
              <a:rPr lang="en-US" sz="1200" b="0" i="0" dirty="0">
                <a:solidFill>
                  <a:srgbClr val="000000"/>
                </a:solidFill>
                <a:effectLst/>
                <a:latin typeface="Times" panose="02020603050405020304" pitchFamily="18" charset="0"/>
              </a:rPr>
              <a:t> (ERP). This is followed, after around 2 </a:t>
            </a:r>
            <a:r>
              <a:rPr lang="en-US" sz="1200" b="0" i="0" dirty="0" err="1">
                <a:solidFill>
                  <a:srgbClr val="000000"/>
                </a:solidFill>
                <a:effectLst/>
                <a:latin typeface="Times" panose="02020603050405020304" pitchFamily="18" charset="0"/>
              </a:rPr>
              <a:t>ms</a:t>
            </a:r>
            <a:r>
              <a:rPr lang="en-US" sz="1200" b="0" i="0" dirty="0">
                <a:solidFill>
                  <a:srgbClr val="000000"/>
                </a:solidFill>
                <a:effectLst/>
                <a:latin typeface="Times" panose="02020603050405020304" pitchFamily="18" charset="0"/>
              </a:rPr>
              <a:t>, by the late receptor potential (LRP) mentioned earlier, which (combined with the remainder of the ERP) forms the main constituent of the a-wave, a </a:t>
            </a:r>
            <a:r>
              <a:rPr lang="en-US" sz="1200" b="0" i="0" dirty="0" err="1">
                <a:solidFill>
                  <a:srgbClr val="000000"/>
                </a:solidFill>
                <a:effectLst/>
                <a:latin typeface="Times" panose="02020603050405020304" pitchFamily="18" charset="0"/>
              </a:rPr>
              <a:t>corneo</a:t>
            </a:r>
            <a:r>
              <a:rPr lang="en-US" sz="1200" b="0" i="0" dirty="0">
                <a:solidFill>
                  <a:srgbClr val="000000"/>
                </a:solidFill>
                <a:effectLst/>
                <a:latin typeface="Times" panose="02020603050405020304" pitchFamily="18" charset="0"/>
              </a:rPr>
              <a:t>-negative waveform (see Figure 28.6). Both rods and cones contribute to the a-wave; however, with appropriate stimuli these may be separated. For example, a dim blue flash to the dark-adapted eye results in a rod ERG, whereas a bright red flash to a light-adapted eye results in a cone ERG.</a:t>
            </a:r>
            <a:endParaRPr lang="fr-FR" sz="1200" dirty="0"/>
          </a:p>
        </p:txBody>
      </p:sp>
    </p:spTree>
    <p:extLst>
      <p:ext uri="{BB962C8B-B14F-4D97-AF65-F5344CB8AC3E}">
        <p14:creationId xmlns:p14="http://schemas.microsoft.com/office/powerpoint/2010/main" val="2019670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9" y="145046"/>
            <a:ext cx="11915114" cy="678445"/>
          </a:xfrm>
        </p:spPr>
        <p:txBody>
          <a:bodyPr>
            <a:normAutofit fontScale="90000"/>
          </a:bodyPr>
          <a:lstStyle/>
          <a:p>
            <a:r>
              <a:rPr lang="en-US" dirty="0"/>
              <a:t>luminescence : Passive vs. Active</a:t>
            </a:r>
          </a:p>
        </p:txBody>
      </p:sp>
      <p:sp>
        <p:nvSpPr>
          <p:cNvPr id="10" name="Sous-titre 2">
            <a:extLst>
              <a:ext uri="{FF2B5EF4-FFF2-40B4-BE49-F238E27FC236}">
                <a16:creationId xmlns:a16="http://schemas.microsoft.com/office/drawing/2014/main" id="{F43B6C74-BF6F-43E6-A97C-474A010D5F4D}"/>
              </a:ext>
            </a:extLst>
          </p:cNvPr>
          <p:cNvSpPr txBox="1">
            <a:spLocks/>
          </p:cNvSpPr>
          <p:nvPr/>
        </p:nvSpPr>
        <p:spPr>
          <a:xfrm>
            <a:off x="143148" y="2560321"/>
            <a:ext cx="11709218" cy="41951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800" i="1">
              <a:solidFill>
                <a:srgbClr val="000000"/>
              </a:solidFill>
              <a:latin typeface="Calibri" panose="020F0502020204030204" pitchFamily="34" charset="0"/>
              <a:ea typeface="Calibri" panose="020F0502020204030204" pitchFamily="34" charset="0"/>
            </a:endParaRPr>
          </a:p>
        </p:txBody>
      </p:sp>
      <p:graphicFrame>
        <p:nvGraphicFramePr>
          <p:cNvPr id="9" name="Tableau 10">
            <a:extLst>
              <a:ext uri="{FF2B5EF4-FFF2-40B4-BE49-F238E27FC236}">
                <a16:creationId xmlns:a16="http://schemas.microsoft.com/office/drawing/2014/main" id="{3DABB305-AD19-4EEF-9219-473F32F0F082}"/>
              </a:ext>
            </a:extLst>
          </p:cNvPr>
          <p:cNvGraphicFramePr>
            <a:graphicFrameLocks noGrp="1"/>
          </p:cNvGraphicFramePr>
          <p:nvPr>
            <p:extLst>
              <p:ext uri="{D42A27DB-BD31-4B8C-83A1-F6EECF244321}">
                <p14:modId xmlns:p14="http://schemas.microsoft.com/office/powerpoint/2010/main" val="2355386424"/>
              </p:ext>
            </p:extLst>
          </p:nvPr>
        </p:nvGraphicFramePr>
        <p:xfrm>
          <a:off x="236688" y="823491"/>
          <a:ext cx="11709216" cy="5425440"/>
        </p:xfrm>
        <a:graphic>
          <a:graphicData uri="http://schemas.openxmlformats.org/drawingml/2006/table">
            <a:tbl>
              <a:tblPr firstRow="1" bandRow="1">
                <a:tableStyleId>{7DF18680-E054-41AD-8BC1-D1AEF772440D}</a:tableStyleId>
              </a:tblPr>
              <a:tblGrid>
                <a:gridCol w="2166878">
                  <a:extLst>
                    <a:ext uri="{9D8B030D-6E8A-4147-A177-3AD203B41FA5}">
                      <a16:colId xmlns:a16="http://schemas.microsoft.com/office/drawing/2014/main" val="323984160"/>
                    </a:ext>
                  </a:extLst>
                </a:gridCol>
                <a:gridCol w="2812868">
                  <a:extLst>
                    <a:ext uri="{9D8B030D-6E8A-4147-A177-3AD203B41FA5}">
                      <a16:colId xmlns:a16="http://schemas.microsoft.com/office/drawing/2014/main" val="1893365590"/>
                    </a:ext>
                  </a:extLst>
                </a:gridCol>
                <a:gridCol w="3814355">
                  <a:extLst>
                    <a:ext uri="{9D8B030D-6E8A-4147-A177-3AD203B41FA5}">
                      <a16:colId xmlns:a16="http://schemas.microsoft.com/office/drawing/2014/main" val="1954152156"/>
                    </a:ext>
                  </a:extLst>
                </a:gridCol>
                <a:gridCol w="2915115">
                  <a:extLst>
                    <a:ext uri="{9D8B030D-6E8A-4147-A177-3AD203B41FA5}">
                      <a16:colId xmlns:a16="http://schemas.microsoft.com/office/drawing/2014/main" val="2958387538"/>
                    </a:ext>
                  </a:extLst>
                </a:gridCol>
              </a:tblGrid>
              <a:tr h="0">
                <a:tc>
                  <a:txBody>
                    <a:bodyPr/>
                    <a:lstStyle/>
                    <a:p>
                      <a:pPr algn="ctr"/>
                      <a:r>
                        <a:rPr lang="en-US" sz="1400" b="1" noProof="0" dirty="0"/>
                        <a:t>Criteria</a:t>
                      </a:r>
                    </a:p>
                  </a:txBody>
                  <a:tcPr anchor="ctr"/>
                </a:tc>
                <a:tc>
                  <a:txBody>
                    <a:bodyPr/>
                    <a:lstStyle/>
                    <a:p>
                      <a:pPr algn="ctr"/>
                      <a:r>
                        <a:rPr lang="en-US" sz="1400" b="1" noProof="0" dirty="0"/>
                        <a:t>Fluorescent </a:t>
                      </a:r>
                    </a:p>
                    <a:p>
                      <a:pPr algn="ctr"/>
                      <a:r>
                        <a:rPr lang="en-US" sz="1400" b="1" noProof="0" dirty="0"/>
                        <a:t>technology</a:t>
                      </a:r>
                    </a:p>
                  </a:txBody>
                  <a:tcPr anchor="ctr"/>
                </a:tc>
                <a:tc>
                  <a:txBody>
                    <a:bodyPr/>
                    <a:lstStyle/>
                    <a:p>
                      <a:pPr algn="ctr"/>
                      <a:r>
                        <a:rPr lang="en-US" sz="1400" b="1" noProof="0" dirty="0"/>
                        <a:t>Phosphorescent</a:t>
                      </a:r>
                    </a:p>
                    <a:p>
                      <a:pPr algn="ctr"/>
                      <a:r>
                        <a:rPr lang="en-US" sz="1400" b="1" noProof="0" dirty="0"/>
                        <a:t>technology</a:t>
                      </a:r>
                    </a:p>
                  </a:txBody>
                  <a:tcPr anchor="ctr"/>
                </a:tc>
                <a:tc>
                  <a:txBody>
                    <a:bodyPr/>
                    <a:lstStyle/>
                    <a:p>
                      <a:pPr algn="ctr"/>
                      <a:r>
                        <a:rPr lang="en-US" sz="1400" b="1" noProof="0" dirty="0"/>
                        <a:t>LED/lighting</a:t>
                      </a:r>
                    </a:p>
                    <a:p>
                      <a:pPr algn="ctr"/>
                      <a:r>
                        <a:rPr lang="en-US" sz="1400" b="1" noProof="0" dirty="0"/>
                        <a:t>Technology </a:t>
                      </a:r>
                    </a:p>
                    <a:p>
                      <a:pPr algn="ctr"/>
                      <a:r>
                        <a:rPr lang="en-US" sz="1400" b="1" noProof="0" dirty="0"/>
                        <a:t>(based on XM-L3 cree)</a:t>
                      </a:r>
                    </a:p>
                  </a:txBody>
                  <a:tcPr anchor="ctr"/>
                </a:tc>
                <a:extLst>
                  <a:ext uri="{0D108BD9-81ED-4DB2-BD59-A6C34878D82A}">
                    <a16:rowId xmlns:a16="http://schemas.microsoft.com/office/drawing/2014/main" val="3835971937"/>
                  </a:ext>
                </a:extLst>
              </a:tr>
              <a:tr h="0">
                <a:tc>
                  <a:txBody>
                    <a:bodyPr/>
                    <a:lstStyle/>
                    <a:p>
                      <a:pPr algn="ctr"/>
                      <a:r>
                        <a:rPr lang="en-US" sz="1400" b="1" noProof="0" dirty="0"/>
                        <a:t>Type</a:t>
                      </a:r>
                    </a:p>
                  </a:txBody>
                  <a:tcPr anchor="ctr"/>
                </a:tc>
                <a:tc>
                  <a:txBody>
                    <a:bodyPr/>
                    <a:lstStyle/>
                    <a:p>
                      <a:pPr algn="ctr"/>
                      <a:r>
                        <a:rPr lang="en-US" sz="1400" b="0" noProof="0" dirty="0"/>
                        <a:t>Passive – light reflection</a:t>
                      </a:r>
                    </a:p>
                  </a:txBody>
                  <a:tcPr anchor="ctr"/>
                </a:tc>
                <a:tc>
                  <a:txBody>
                    <a:bodyPr/>
                    <a:lstStyle/>
                    <a:p>
                      <a:pPr algn="ctr"/>
                      <a:r>
                        <a:rPr lang="en-US" sz="1400" b="0" noProof="0" dirty="0"/>
                        <a:t>Active – light energy stored</a:t>
                      </a:r>
                    </a:p>
                  </a:txBody>
                  <a:tcPr anchor="ctr"/>
                </a:tc>
                <a:tc>
                  <a:txBody>
                    <a:bodyPr/>
                    <a:lstStyle/>
                    <a:p>
                      <a:pPr algn="ctr"/>
                      <a:r>
                        <a:rPr lang="en-US" sz="1400" b="0" noProof="0" dirty="0"/>
                        <a:t>Active – production of light</a:t>
                      </a:r>
                    </a:p>
                  </a:txBody>
                  <a:tcPr anchor="ctr"/>
                </a:tc>
                <a:extLst>
                  <a:ext uri="{0D108BD9-81ED-4DB2-BD59-A6C34878D82A}">
                    <a16:rowId xmlns:a16="http://schemas.microsoft.com/office/drawing/2014/main" val="3354618375"/>
                  </a:ext>
                </a:extLst>
              </a:tr>
              <a:tr h="0">
                <a:tc>
                  <a:txBody>
                    <a:bodyPr/>
                    <a:lstStyle/>
                    <a:p>
                      <a:pPr algn="ctr"/>
                      <a:r>
                        <a:rPr lang="en-US" sz="1400" b="1" noProof="0" dirty="0"/>
                        <a:t>Light production</a:t>
                      </a:r>
                    </a:p>
                  </a:txBody>
                  <a:tcPr anchor="ctr"/>
                </a:tc>
                <a:tc>
                  <a:txBody>
                    <a:bodyPr/>
                    <a:lstStyle/>
                    <a:p>
                      <a:pPr algn="ctr"/>
                      <a:r>
                        <a:rPr lang="en-US" sz="1400" b="0" noProof="0" dirty="0"/>
                        <a:t>Need external lighting source </a:t>
                      </a:r>
                    </a:p>
                    <a:p>
                      <a:pPr algn="ctr"/>
                      <a:r>
                        <a:rPr lang="en-US" sz="1400" b="0" noProof="0" dirty="0"/>
                        <a:t>&amp; </a:t>
                      </a:r>
                    </a:p>
                    <a:p>
                      <a:pPr algn="ctr"/>
                      <a:r>
                        <a:rPr lang="en-US" sz="1400" b="0" noProof="0" dirty="0"/>
                        <a:t>pointed to the fluorescent area</a:t>
                      </a:r>
                    </a:p>
                  </a:txBody>
                  <a:tcPr anchor="ctr"/>
                </a:tc>
                <a:tc>
                  <a:txBody>
                    <a:bodyPr/>
                    <a:lstStyle/>
                    <a:p>
                      <a:pPr algn="ctr"/>
                      <a:r>
                        <a:rPr lang="en-US" sz="1400" b="0" noProof="0" dirty="0"/>
                        <a:t>Continuous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noProof="0" dirty="0"/>
                        <a:t>Pulse of 7ms each 3 seconds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i="1" noProof="0" dirty="0">
                          <a:solidFill>
                            <a:schemeClr val="bg1">
                              <a:lumMod val="65000"/>
                            </a:schemeClr>
                          </a:solidFill>
                        </a:rPr>
                        <a:t>Pulse of 20ms each second</a:t>
                      </a:r>
                    </a:p>
                  </a:txBody>
                  <a:tcPr anchor="ctr"/>
                </a:tc>
                <a:extLst>
                  <a:ext uri="{0D108BD9-81ED-4DB2-BD59-A6C34878D82A}">
                    <a16:rowId xmlns:a16="http://schemas.microsoft.com/office/drawing/2014/main" val="2251908616"/>
                  </a:ext>
                </a:extLst>
              </a:tr>
              <a:tr h="0">
                <a:tc>
                  <a:txBody>
                    <a:bodyPr/>
                    <a:lstStyle/>
                    <a:p>
                      <a:pPr algn="ctr"/>
                      <a:r>
                        <a:rPr lang="en-US" sz="1400" b="1" noProof="0" dirty="0"/>
                        <a:t>Light power</a:t>
                      </a:r>
                    </a:p>
                  </a:txBody>
                  <a:tcPr anchor="ctr"/>
                </a:tc>
                <a:tc>
                  <a:txBody>
                    <a:bodyPr/>
                    <a:lstStyle/>
                    <a:p>
                      <a:pPr algn="ctr"/>
                      <a:r>
                        <a:rPr lang="en-US" sz="1400" b="0" noProof="0" dirty="0"/>
                        <a:t>N.A.</a:t>
                      </a:r>
                    </a:p>
                  </a:txBody>
                  <a:tcPr anchor="ct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400" b="0" kern="1200" dirty="0">
                          <a:solidFill>
                            <a:schemeClr val="dk1"/>
                          </a:solidFill>
                          <a:latin typeface="+mn-lt"/>
                          <a:ea typeface="+mn-ea"/>
                          <a:cs typeface="+mn-cs"/>
                        </a:rPr>
                        <a:t>- Useful illumination, 30 min with Xenon type D65 500 W, with 1m² of </a:t>
                      </a:r>
                      <a:r>
                        <a:rPr lang="en-US" sz="1400" b="0" kern="1200" dirty="0" err="1">
                          <a:solidFill>
                            <a:schemeClr val="dk1"/>
                          </a:solidFill>
                          <a:latin typeface="+mn-lt"/>
                          <a:ea typeface="+mn-ea"/>
                          <a:cs typeface="+mn-cs"/>
                        </a:rPr>
                        <a:t>classe</a:t>
                      </a:r>
                      <a:r>
                        <a:rPr lang="en-US" sz="1400" b="0" kern="1200" dirty="0">
                          <a:solidFill>
                            <a:schemeClr val="dk1"/>
                          </a:solidFill>
                          <a:latin typeface="+mn-lt"/>
                          <a:ea typeface="+mn-ea"/>
                          <a:cs typeface="+mn-cs"/>
                        </a:rPr>
                        <a:t> C material: </a:t>
                      </a:r>
                    </a:p>
                    <a:p>
                      <a:pPr marL="285750" indent="-285750" fontAlgn="base">
                        <a:buFont typeface="Arial" panose="020B0604020202020204" pitchFamily="34" charset="0"/>
                        <a:buChar char="•"/>
                      </a:pPr>
                      <a:r>
                        <a:rPr lang="en-US" sz="1400" b="1" kern="1200" dirty="0">
                          <a:solidFill>
                            <a:schemeClr val="dk1"/>
                          </a:solidFill>
                          <a:latin typeface="+mn-lt"/>
                          <a:ea typeface="+mn-ea"/>
                          <a:cs typeface="+mn-cs"/>
                        </a:rPr>
                        <a:t>10 minutes = 211mcd (0,211cd)</a:t>
                      </a:r>
                      <a:r>
                        <a:rPr lang="en-US" sz="1400" b="0" kern="1200" dirty="0">
                          <a:solidFill>
                            <a:schemeClr val="dk1"/>
                          </a:solidFill>
                          <a:latin typeface="+mn-lt"/>
                          <a:ea typeface="+mn-ea"/>
                          <a:cs typeface="+mn-cs"/>
                        </a:rPr>
                        <a:t>,</a:t>
                      </a:r>
                    </a:p>
                    <a:p>
                      <a:pPr marL="285750" indent="-285750" fontAlgn="base">
                        <a:buFont typeface="Arial" panose="020B0604020202020204" pitchFamily="34" charset="0"/>
                        <a:buChar char="•"/>
                      </a:pPr>
                      <a:r>
                        <a:rPr lang="en-US" sz="1400" b="1" kern="1200" dirty="0">
                          <a:solidFill>
                            <a:schemeClr val="dk1"/>
                          </a:solidFill>
                          <a:latin typeface="+mn-lt"/>
                          <a:ea typeface="+mn-ea"/>
                          <a:cs typeface="+mn-cs"/>
                        </a:rPr>
                        <a:t>60 minutes = 30mcd (0,03cd)</a:t>
                      </a:r>
                      <a:r>
                        <a:rPr lang="en-US" sz="1400" b="0" kern="1200" dirty="0">
                          <a:solidFill>
                            <a:schemeClr val="dk1"/>
                          </a:solidFill>
                          <a:latin typeface="+mn-lt"/>
                          <a:ea typeface="+mn-ea"/>
                          <a:cs typeface="+mn-cs"/>
                        </a:rPr>
                        <a:t>.</a:t>
                      </a:r>
                    </a:p>
                    <a:p>
                      <a:pPr fontAlgn="base"/>
                      <a:r>
                        <a:rPr lang="en-US" sz="1400" b="0" kern="1200" dirty="0">
                          <a:solidFill>
                            <a:schemeClr val="dk1"/>
                          </a:solidFill>
                          <a:latin typeface="+mn-lt"/>
                          <a:ea typeface="+mn-ea"/>
                          <a:cs typeface="+mn-cs"/>
                        </a:rPr>
                        <a:t>- Useful illumination, 30 min with  </a:t>
                      </a:r>
                      <a:r>
                        <a:rPr lang="en-US" sz="1400" b="0" kern="1200" dirty="0" err="1">
                          <a:solidFill>
                            <a:schemeClr val="dk1"/>
                          </a:solidFill>
                          <a:latin typeface="+mn-lt"/>
                          <a:ea typeface="+mn-ea"/>
                          <a:cs typeface="+mn-cs"/>
                        </a:rPr>
                        <a:t>Fluo</a:t>
                      </a:r>
                      <a:r>
                        <a:rPr lang="en-US" sz="1400" b="0" kern="1200" dirty="0">
                          <a:solidFill>
                            <a:schemeClr val="dk1"/>
                          </a:solidFill>
                          <a:latin typeface="+mn-lt"/>
                          <a:ea typeface="+mn-ea"/>
                          <a:cs typeface="+mn-cs"/>
                        </a:rPr>
                        <a:t> lamp 4000K 36W, with 1m² of </a:t>
                      </a:r>
                      <a:r>
                        <a:rPr lang="en-US" sz="1400" b="0" kern="1200" dirty="0" err="1">
                          <a:solidFill>
                            <a:schemeClr val="dk1"/>
                          </a:solidFill>
                          <a:latin typeface="+mn-lt"/>
                          <a:ea typeface="+mn-ea"/>
                          <a:cs typeface="+mn-cs"/>
                        </a:rPr>
                        <a:t>classe</a:t>
                      </a:r>
                      <a:r>
                        <a:rPr lang="en-US" sz="1400" b="0" kern="1200" dirty="0">
                          <a:solidFill>
                            <a:schemeClr val="dk1"/>
                          </a:solidFill>
                          <a:latin typeface="+mn-lt"/>
                          <a:ea typeface="+mn-ea"/>
                          <a:cs typeface="+mn-cs"/>
                        </a:rPr>
                        <a:t> C material: </a:t>
                      </a:r>
                    </a:p>
                    <a:p>
                      <a:pPr marL="285750" indent="-285750" fontAlgn="base">
                        <a:buFont typeface="Arial" panose="020B0604020202020204" pitchFamily="34" charset="0"/>
                        <a:buChar char="•"/>
                      </a:pPr>
                      <a:r>
                        <a:rPr lang="en-US" sz="1400" b="1" kern="1200" dirty="0">
                          <a:solidFill>
                            <a:schemeClr val="dk1"/>
                          </a:solidFill>
                          <a:latin typeface="+mn-lt"/>
                          <a:ea typeface="+mn-ea"/>
                          <a:cs typeface="+mn-cs"/>
                        </a:rPr>
                        <a:t>10 minutes = 77,43mcd (0,077cd)</a:t>
                      </a:r>
                      <a:r>
                        <a:rPr lang="en-US" sz="1400" b="0" kern="1200" dirty="0">
                          <a:solidFill>
                            <a:schemeClr val="dk1"/>
                          </a:solidFill>
                          <a:latin typeface="+mn-lt"/>
                          <a:ea typeface="+mn-ea"/>
                          <a:cs typeface="+mn-cs"/>
                        </a:rPr>
                        <a:t>,</a:t>
                      </a:r>
                    </a:p>
                    <a:p>
                      <a:pPr marL="285750" indent="-285750" fontAlgn="base">
                        <a:buFont typeface="Arial" panose="020B0604020202020204" pitchFamily="34" charset="0"/>
                        <a:buChar char="•"/>
                      </a:pPr>
                      <a:r>
                        <a:rPr lang="en-US" sz="1400" b="1" kern="1200" dirty="0">
                          <a:solidFill>
                            <a:schemeClr val="dk1"/>
                          </a:solidFill>
                          <a:latin typeface="+mn-lt"/>
                          <a:ea typeface="+mn-ea"/>
                          <a:cs typeface="+mn-cs"/>
                        </a:rPr>
                        <a:t>60 minutes = 10mcd (0,010cd)</a:t>
                      </a:r>
                      <a:r>
                        <a:rPr lang="en-US" sz="1400" b="0" kern="1200" dirty="0">
                          <a:solidFill>
                            <a:schemeClr val="dk1"/>
                          </a:solidFill>
                          <a:latin typeface="+mn-lt"/>
                          <a:ea typeface="+mn-ea"/>
                          <a:cs typeface="+mn-cs"/>
                        </a:rPr>
                        <a:t>.</a:t>
                      </a:r>
                      <a:endParaRPr lang="en-US" sz="1400" b="0" noProof="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noProof="0" dirty="0">
                          <a:solidFill>
                            <a:srgbClr val="000000"/>
                          </a:solidFill>
                          <a:effectLst/>
                          <a:latin typeface="Calibri" panose="020F0502020204030204" pitchFamily="34" charset="0"/>
                        </a:rPr>
                        <a:t>152 </a:t>
                      </a:r>
                      <a:r>
                        <a:rPr lang="en-US" sz="1400" b="1" noProof="0" dirty="0" err="1">
                          <a:solidFill>
                            <a:srgbClr val="000000"/>
                          </a:solidFill>
                          <a:effectLst/>
                          <a:latin typeface="Calibri" panose="020F0502020204030204" pitchFamily="34" charset="0"/>
                        </a:rPr>
                        <a:t>lm</a:t>
                      </a:r>
                      <a:r>
                        <a:rPr lang="en-US" sz="1400" b="1" noProof="0" dirty="0">
                          <a:solidFill>
                            <a:srgbClr val="000000"/>
                          </a:solidFill>
                          <a:effectLst/>
                          <a:latin typeface="Calibri" panose="020F0502020204030204" pitchFamily="34" charset="0"/>
                        </a:rPr>
                        <a:t> </a:t>
                      </a:r>
                      <a:r>
                        <a:rPr lang="en-US" sz="1400" b="0" noProof="0" dirty="0">
                          <a:solidFill>
                            <a:srgbClr val="000000"/>
                          </a:solidFill>
                          <a:effectLst/>
                          <a:latin typeface="Calibri" panose="020F0502020204030204" pitchFamily="34" charset="0"/>
                        </a:rPr>
                        <a:t>(nominal) = </a:t>
                      </a:r>
                      <a:r>
                        <a:rPr lang="en-US" sz="1400" b="1" noProof="0" dirty="0">
                          <a:solidFill>
                            <a:srgbClr val="000000"/>
                          </a:solidFill>
                          <a:effectLst/>
                          <a:latin typeface="Calibri" panose="020F0502020204030204" pitchFamily="34" charset="0"/>
                        </a:rPr>
                        <a:t>45 000mcd</a:t>
                      </a:r>
                      <a:r>
                        <a:rPr lang="en-US" sz="1400" b="0" noProof="0" dirty="0">
                          <a:solidFill>
                            <a:srgbClr val="000000"/>
                          </a:solidFill>
                          <a:effectLst/>
                          <a:latin typeface="Calibri" panose="020F0502020204030204" pitchFamily="34" charset="0"/>
                        </a:rPr>
                        <a:t> (with w</a:t>
                      </a:r>
                      <a:r>
                        <a:rPr lang="en-US" sz="1400" dirty="0"/>
                        <a:t>ide viewing angle: 125° ) or 45cd</a:t>
                      </a:r>
                      <a:endParaRPr lang="en-US" sz="1400" b="0" noProof="0" dirty="0"/>
                    </a:p>
                    <a:p>
                      <a:pPr algn="ctr"/>
                      <a:endParaRPr lang="en-US" sz="1400" b="1" noProof="0" dirty="0">
                        <a:solidFill>
                          <a:srgbClr val="000000"/>
                        </a:solidFill>
                        <a:effectLst/>
                        <a:latin typeface="Calibri" panose="020F0502020204030204" pitchFamily="34" charset="0"/>
                      </a:endParaRPr>
                    </a:p>
                    <a:p>
                      <a:pPr algn="ctr"/>
                      <a:r>
                        <a:rPr lang="en-US" sz="1400" b="1" noProof="0" dirty="0">
                          <a:solidFill>
                            <a:schemeClr val="bg2">
                              <a:lumMod val="50000"/>
                            </a:schemeClr>
                          </a:solidFill>
                          <a:effectLst/>
                          <a:latin typeface="Calibri" panose="020F0502020204030204" pitchFamily="34" charset="0"/>
                        </a:rPr>
                        <a:t>*360 </a:t>
                      </a:r>
                      <a:r>
                        <a:rPr lang="en-US" sz="1400" b="1" noProof="0" dirty="0" err="1">
                          <a:solidFill>
                            <a:schemeClr val="bg2">
                              <a:lumMod val="50000"/>
                            </a:schemeClr>
                          </a:solidFill>
                          <a:effectLst/>
                          <a:latin typeface="Calibri" panose="020F0502020204030204" pitchFamily="34" charset="0"/>
                        </a:rPr>
                        <a:t>lm</a:t>
                      </a:r>
                      <a:r>
                        <a:rPr lang="en-US" sz="1400" b="1" noProof="0" dirty="0">
                          <a:solidFill>
                            <a:schemeClr val="bg2">
                              <a:lumMod val="50000"/>
                            </a:schemeClr>
                          </a:solidFill>
                          <a:effectLst/>
                          <a:latin typeface="Calibri" panose="020F0502020204030204" pitchFamily="34" charset="0"/>
                        </a:rPr>
                        <a:t> </a:t>
                      </a:r>
                      <a:r>
                        <a:rPr lang="en-US" sz="1400" b="0" noProof="0" dirty="0">
                          <a:solidFill>
                            <a:schemeClr val="bg2">
                              <a:lumMod val="50000"/>
                            </a:schemeClr>
                          </a:solidFill>
                          <a:effectLst/>
                          <a:latin typeface="Calibri" panose="020F0502020204030204" pitchFamily="34" charset="0"/>
                        </a:rPr>
                        <a:t>(nominal) = </a:t>
                      </a:r>
                      <a:r>
                        <a:rPr lang="en-US" sz="1400" b="1" noProof="0" dirty="0">
                          <a:solidFill>
                            <a:schemeClr val="bg2">
                              <a:lumMod val="50000"/>
                            </a:schemeClr>
                          </a:solidFill>
                          <a:effectLst/>
                          <a:latin typeface="Calibri" panose="020F0502020204030204" pitchFamily="34" charset="0"/>
                        </a:rPr>
                        <a:t>106 447mcd</a:t>
                      </a:r>
                      <a:r>
                        <a:rPr lang="en-US" sz="1400" b="0" noProof="0" dirty="0">
                          <a:solidFill>
                            <a:schemeClr val="bg2">
                              <a:lumMod val="50000"/>
                            </a:schemeClr>
                          </a:solidFill>
                          <a:effectLst/>
                          <a:latin typeface="Calibri" panose="020F0502020204030204" pitchFamily="34" charset="0"/>
                        </a:rPr>
                        <a:t> (with w</a:t>
                      </a:r>
                      <a:r>
                        <a:rPr lang="en-US" sz="1400" dirty="0">
                          <a:solidFill>
                            <a:schemeClr val="bg2">
                              <a:lumMod val="50000"/>
                            </a:schemeClr>
                          </a:solidFill>
                        </a:rPr>
                        <a:t>ide viewing angle: 125° ) or 106,4cd</a:t>
                      </a:r>
                      <a:endParaRPr lang="en-US" sz="1400" b="0" noProof="0" dirty="0">
                        <a:solidFill>
                          <a:schemeClr val="bg2">
                            <a:lumMod val="50000"/>
                          </a:schemeClr>
                        </a:solidFill>
                      </a:endParaRPr>
                    </a:p>
                  </a:txBody>
                  <a:tcPr anchor="ctr"/>
                </a:tc>
                <a:extLst>
                  <a:ext uri="{0D108BD9-81ED-4DB2-BD59-A6C34878D82A}">
                    <a16:rowId xmlns:a16="http://schemas.microsoft.com/office/drawing/2014/main" val="3804633354"/>
                  </a:ext>
                </a:extLst>
              </a:tr>
              <a:tr h="0">
                <a:tc>
                  <a:txBody>
                    <a:bodyPr/>
                    <a:lstStyle/>
                    <a:p>
                      <a:pPr algn="ctr"/>
                      <a:r>
                        <a:rPr lang="en-US" sz="1400" b="1" noProof="0" dirty="0"/>
                        <a:t>Autonomy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noProof="0" dirty="0"/>
                        <a:t>N.A.</a:t>
                      </a:r>
                    </a:p>
                  </a:txBody>
                  <a:tcPr anchor="ctr"/>
                </a:tc>
                <a:tc>
                  <a:txBody>
                    <a:bodyPr/>
                    <a:lstStyle/>
                    <a:p>
                      <a:pPr algn="ctr"/>
                      <a:r>
                        <a:rPr lang="en-US" sz="1400" dirty="0"/>
                        <a:t>Few hours in the dark</a:t>
                      </a:r>
                    </a:p>
                  </a:txBody>
                  <a:tcPr anchor="ctr"/>
                </a:tc>
                <a:tc>
                  <a:txBody>
                    <a:bodyPr/>
                    <a:lstStyle/>
                    <a:p>
                      <a:pPr algn="ctr"/>
                      <a:r>
                        <a:rPr lang="en-US" sz="1400" b="0" noProof="0" dirty="0"/>
                        <a:t>8 568h or 357 days</a:t>
                      </a:r>
                    </a:p>
                  </a:txBody>
                  <a:tcPr anchor="ctr"/>
                </a:tc>
                <a:extLst>
                  <a:ext uri="{0D108BD9-81ED-4DB2-BD59-A6C34878D82A}">
                    <a16:rowId xmlns:a16="http://schemas.microsoft.com/office/drawing/2014/main" val="1869661989"/>
                  </a:ext>
                </a:extLst>
              </a:tr>
              <a:tr h="0">
                <a:tc>
                  <a:txBody>
                    <a:bodyPr/>
                    <a:lstStyle/>
                    <a:p>
                      <a:pPr algn="ctr"/>
                      <a:r>
                        <a:rPr lang="en-US" sz="1400" b="1" noProof="0" dirty="0"/>
                        <a:t>Surface for equivalent luminous characteristics (</a:t>
                      </a:r>
                      <a:r>
                        <a:rPr lang="en-US" sz="1400" b="1" noProof="0" dirty="0">
                          <a:solidFill>
                            <a:srgbClr val="000000"/>
                          </a:solidFill>
                          <a:effectLst/>
                          <a:latin typeface="Calibri" panose="020F0502020204030204" pitchFamily="34" charset="0"/>
                        </a:rPr>
                        <a:t>360 </a:t>
                      </a:r>
                      <a:r>
                        <a:rPr lang="en-US" sz="1400" b="1" noProof="0" dirty="0" err="1">
                          <a:solidFill>
                            <a:srgbClr val="000000"/>
                          </a:solidFill>
                          <a:effectLst/>
                          <a:latin typeface="Calibri" panose="020F0502020204030204" pitchFamily="34" charset="0"/>
                        </a:rPr>
                        <a:t>lm</a:t>
                      </a:r>
                      <a:r>
                        <a:rPr lang="en-US" sz="1400" b="1" noProof="0" dirty="0">
                          <a:solidFill>
                            <a:srgbClr val="000000"/>
                          </a:solidFill>
                          <a:effectLst/>
                          <a:latin typeface="Calibri" panose="020F0502020204030204" pitchFamily="34" charset="0"/>
                        </a:rPr>
                        <a:t> / 106,45cd)</a:t>
                      </a:r>
                      <a:endParaRPr lang="en-US" sz="1400" b="1" noProof="0" dirty="0"/>
                    </a:p>
                  </a:txBody>
                  <a:tcPr anchor="ctr"/>
                </a:tc>
                <a:tc>
                  <a:txBody>
                    <a:bodyPr/>
                    <a:lstStyle/>
                    <a:p>
                      <a:pPr algn="ctr"/>
                      <a:r>
                        <a:rPr lang="en-US" sz="1400"/>
                        <a:t>N.A.</a:t>
                      </a:r>
                      <a:endParaRPr lang="en-US" sz="1400" dirty="0"/>
                    </a:p>
                  </a:txBody>
                  <a:tcPr anchor="ctr"/>
                </a:tc>
                <a:tc>
                  <a:txBody>
                    <a:bodyPr/>
                    <a:lstStyle/>
                    <a:p>
                      <a:pPr algn="ctr"/>
                      <a:r>
                        <a:rPr lang="en-US" sz="1400" dirty="0"/>
                        <a:t> around 20m²</a:t>
                      </a:r>
                    </a:p>
                  </a:txBody>
                  <a:tcPr anchor="ctr"/>
                </a:tc>
                <a:tc>
                  <a:txBody>
                    <a:bodyPr/>
                    <a:lstStyle/>
                    <a:p>
                      <a:pPr algn="ctr"/>
                      <a:r>
                        <a:rPr lang="en-US" sz="1400" b="0" noProof="0" dirty="0"/>
                        <a:t>5mm x 5mm </a:t>
                      </a:r>
                    </a:p>
                    <a:p>
                      <a:pPr algn="ctr"/>
                      <a:r>
                        <a:rPr lang="en-US" sz="1400" b="0" noProof="0" dirty="0"/>
                        <a:t>(25mm diameter with driving system &amp; power supply)</a:t>
                      </a:r>
                    </a:p>
                  </a:txBody>
                  <a:tcPr anchor="ctr"/>
                </a:tc>
                <a:extLst>
                  <a:ext uri="{0D108BD9-81ED-4DB2-BD59-A6C34878D82A}">
                    <a16:rowId xmlns:a16="http://schemas.microsoft.com/office/drawing/2014/main" val="3818293829"/>
                  </a:ext>
                </a:extLst>
              </a:tr>
              <a:tr h="0">
                <a:tc>
                  <a:txBody>
                    <a:bodyPr/>
                    <a:lstStyle/>
                    <a:p>
                      <a:pPr algn="ctr"/>
                      <a:r>
                        <a:rPr lang="en-US" sz="1400" b="1" noProof="0" dirty="0"/>
                        <a:t>Maintenance</a:t>
                      </a:r>
                    </a:p>
                  </a:txBody>
                  <a:tcPr anchor="ctr"/>
                </a:tc>
                <a:tc>
                  <a:txBody>
                    <a:bodyPr/>
                    <a:lstStyle/>
                    <a:p>
                      <a:pPr algn="ctr"/>
                      <a:r>
                        <a:rPr lang="en-US" sz="1400"/>
                        <a:t>Cleaning</a:t>
                      </a:r>
                      <a:endParaRPr lang="en-US" sz="1400" dirty="0"/>
                    </a:p>
                  </a:txBody>
                  <a:tcPr anchor="ctr"/>
                </a:tc>
                <a:tc>
                  <a:txBody>
                    <a:bodyPr/>
                    <a:lstStyle/>
                    <a:p>
                      <a:r>
                        <a:rPr lang="en-US" sz="1400"/>
                        <a:t>Replacement each 10 years</a:t>
                      </a:r>
                      <a:endParaRPr lang="en-US" sz="1400" dirty="0"/>
                    </a:p>
                  </a:txBody>
                  <a:tcPr anchor="ctr"/>
                </a:tc>
                <a:tc>
                  <a:txBody>
                    <a:bodyPr/>
                    <a:lstStyle/>
                    <a:p>
                      <a:pPr algn="ctr"/>
                      <a:r>
                        <a:rPr lang="en-US" sz="1400" b="0" noProof="0" dirty="0"/>
                        <a:t>Battery replacement each year</a:t>
                      </a:r>
                    </a:p>
                  </a:txBody>
                  <a:tcPr anchor="ctr"/>
                </a:tc>
                <a:extLst>
                  <a:ext uri="{0D108BD9-81ED-4DB2-BD59-A6C34878D82A}">
                    <a16:rowId xmlns:a16="http://schemas.microsoft.com/office/drawing/2014/main" val="2680274186"/>
                  </a:ext>
                </a:extLst>
              </a:tr>
              <a:tr h="0">
                <a:tc>
                  <a:txBody>
                    <a:bodyPr/>
                    <a:lstStyle/>
                    <a:p>
                      <a:pPr algn="ctr"/>
                      <a:r>
                        <a:rPr lang="en-US" sz="1400" b="1" noProof="0" dirty="0"/>
                        <a:t>Cost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noProof="0" dirty="0"/>
                        <a:t>Initial </a:t>
                      </a:r>
                      <a:r>
                        <a:rPr lang="en-US" sz="1400" b="0" noProof="0"/>
                        <a:t>cost </a:t>
                      </a:r>
                      <a:r>
                        <a:rPr lang="en-US" sz="1400"/>
                        <a:t>&lt; 1,50 €</a:t>
                      </a:r>
                      <a:endParaRPr lang="en-US" sz="1400" dirty="0"/>
                    </a:p>
                  </a:txBody>
                  <a:tcPr anchor="ctr"/>
                </a:tc>
                <a:tc>
                  <a:txBody>
                    <a:bodyPr/>
                    <a:lstStyle/>
                    <a:p>
                      <a:pPr algn="ctr"/>
                      <a:r>
                        <a:rPr lang="en-US" sz="1400" b="0" noProof="0" dirty="0"/>
                        <a:t>Initial cost </a:t>
                      </a:r>
                      <a:r>
                        <a:rPr lang="en-US" sz="1400" dirty="0"/>
                        <a:t>&lt; 2,50 €</a:t>
                      </a:r>
                    </a:p>
                  </a:txBody>
                  <a:tcPr anchor="ctr"/>
                </a:tc>
                <a:tc>
                  <a:txBody>
                    <a:bodyPr/>
                    <a:lstStyle/>
                    <a:p>
                      <a:pPr algn="ctr"/>
                      <a:r>
                        <a:rPr lang="en-US" sz="1400" b="0" noProof="0" dirty="0"/>
                        <a:t>Initial cost &lt; 5€ </a:t>
                      </a:r>
                    </a:p>
                    <a:p>
                      <a:pPr algn="ctr"/>
                      <a:r>
                        <a:rPr lang="en-US" sz="1400" b="0" noProof="0" dirty="0"/>
                        <a:t>Then 2€ each year</a:t>
                      </a:r>
                    </a:p>
                  </a:txBody>
                  <a:tcPr anchor="ctr"/>
                </a:tc>
                <a:extLst>
                  <a:ext uri="{0D108BD9-81ED-4DB2-BD59-A6C34878D82A}">
                    <a16:rowId xmlns:a16="http://schemas.microsoft.com/office/drawing/2014/main" val="2398928400"/>
                  </a:ext>
                </a:extLst>
              </a:tr>
            </a:tbl>
          </a:graphicData>
        </a:graphic>
      </p:graphicFrame>
    </p:spTree>
    <p:extLst>
      <p:ext uri="{BB962C8B-B14F-4D97-AF65-F5344CB8AC3E}">
        <p14:creationId xmlns:p14="http://schemas.microsoft.com/office/powerpoint/2010/main" val="3013223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9" y="145046"/>
            <a:ext cx="11915114" cy="678445"/>
          </a:xfrm>
        </p:spPr>
        <p:txBody>
          <a:bodyPr>
            <a:normAutofit fontScale="90000"/>
          </a:bodyPr>
          <a:lstStyle/>
          <a:p>
            <a:r>
              <a:rPr lang="fr-FR" dirty="0"/>
              <a:t>luminescence : </a:t>
            </a:r>
            <a:r>
              <a:rPr lang="en-US" dirty="0"/>
              <a:t>Passive vs. Active</a:t>
            </a:r>
          </a:p>
        </p:txBody>
      </p:sp>
      <p:sp>
        <p:nvSpPr>
          <p:cNvPr id="10" name="Sous-titre 2">
            <a:extLst>
              <a:ext uri="{FF2B5EF4-FFF2-40B4-BE49-F238E27FC236}">
                <a16:creationId xmlns:a16="http://schemas.microsoft.com/office/drawing/2014/main" id="{F43B6C74-BF6F-43E6-A97C-474A010D5F4D}"/>
              </a:ext>
            </a:extLst>
          </p:cNvPr>
          <p:cNvSpPr txBox="1">
            <a:spLocks/>
          </p:cNvSpPr>
          <p:nvPr/>
        </p:nvSpPr>
        <p:spPr>
          <a:xfrm>
            <a:off x="143148" y="2560321"/>
            <a:ext cx="11709218" cy="41951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800" i="1" dirty="0">
              <a:solidFill>
                <a:srgbClr val="000000"/>
              </a:solidFill>
              <a:latin typeface="Calibri" panose="020F0502020204030204" pitchFamily="34" charset="0"/>
              <a:ea typeface="Calibri" panose="020F0502020204030204" pitchFamily="34" charset="0"/>
            </a:endParaRPr>
          </a:p>
        </p:txBody>
      </p:sp>
      <p:graphicFrame>
        <p:nvGraphicFramePr>
          <p:cNvPr id="9" name="Tableau 10">
            <a:extLst>
              <a:ext uri="{FF2B5EF4-FFF2-40B4-BE49-F238E27FC236}">
                <a16:creationId xmlns:a16="http://schemas.microsoft.com/office/drawing/2014/main" id="{3DABB305-AD19-4EEF-9219-473F32F0F082}"/>
              </a:ext>
            </a:extLst>
          </p:cNvPr>
          <p:cNvGraphicFramePr>
            <a:graphicFrameLocks noGrp="1"/>
          </p:cNvGraphicFramePr>
          <p:nvPr>
            <p:extLst>
              <p:ext uri="{D42A27DB-BD31-4B8C-83A1-F6EECF244321}">
                <p14:modId xmlns:p14="http://schemas.microsoft.com/office/powerpoint/2010/main" val="834516359"/>
              </p:ext>
            </p:extLst>
          </p:nvPr>
        </p:nvGraphicFramePr>
        <p:xfrm>
          <a:off x="236688" y="823491"/>
          <a:ext cx="11709215" cy="5821680"/>
        </p:xfrm>
        <a:graphic>
          <a:graphicData uri="http://schemas.openxmlformats.org/drawingml/2006/table">
            <a:tbl>
              <a:tblPr firstRow="1" bandRow="1">
                <a:tableStyleId>{7DF18680-E054-41AD-8BC1-D1AEF772440D}</a:tableStyleId>
              </a:tblPr>
              <a:tblGrid>
                <a:gridCol w="2166878">
                  <a:extLst>
                    <a:ext uri="{9D8B030D-6E8A-4147-A177-3AD203B41FA5}">
                      <a16:colId xmlns:a16="http://schemas.microsoft.com/office/drawing/2014/main" val="323984160"/>
                    </a:ext>
                  </a:extLst>
                </a:gridCol>
                <a:gridCol w="3180779">
                  <a:extLst>
                    <a:ext uri="{9D8B030D-6E8A-4147-A177-3AD203B41FA5}">
                      <a16:colId xmlns:a16="http://schemas.microsoft.com/office/drawing/2014/main" val="1893365590"/>
                    </a:ext>
                  </a:extLst>
                </a:gridCol>
                <a:gridCol w="3180779">
                  <a:extLst>
                    <a:ext uri="{9D8B030D-6E8A-4147-A177-3AD203B41FA5}">
                      <a16:colId xmlns:a16="http://schemas.microsoft.com/office/drawing/2014/main" val="1954152156"/>
                    </a:ext>
                  </a:extLst>
                </a:gridCol>
                <a:gridCol w="3180779">
                  <a:extLst>
                    <a:ext uri="{9D8B030D-6E8A-4147-A177-3AD203B41FA5}">
                      <a16:colId xmlns:a16="http://schemas.microsoft.com/office/drawing/2014/main" val="2958387538"/>
                    </a:ext>
                  </a:extLst>
                </a:gridCol>
              </a:tblGrid>
              <a:tr h="0">
                <a:tc>
                  <a:txBody>
                    <a:bodyPr/>
                    <a:lstStyle/>
                    <a:p>
                      <a:pPr algn="ctr"/>
                      <a:r>
                        <a:rPr lang="en-US" sz="1400" b="1" noProof="0" dirty="0"/>
                        <a:t>Criteria</a:t>
                      </a:r>
                    </a:p>
                  </a:txBody>
                  <a:tcPr anchor="ctr"/>
                </a:tc>
                <a:tc>
                  <a:txBody>
                    <a:bodyPr/>
                    <a:lstStyle/>
                    <a:p>
                      <a:pPr algn="ctr"/>
                      <a:r>
                        <a:rPr lang="en-US" sz="1400" b="1" noProof="0" dirty="0"/>
                        <a:t>Fluorescent </a:t>
                      </a:r>
                    </a:p>
                    <a:p>
                      <a:pPr algn="ctr"/>
                      <a:r>
                        <a:rPr lang="en-US" sz="1400" b="1" noProof="0" dirty="0"/>
                        <a:t>technology</a:t>
                      </a:r>
                    </a:p>
                  </a:txBody>
                  <a:tcPr anchor="ctr"/>
                </a:tc>
                <a:tc>
                  <a:txBody>
                    <a:bodyPr/>
                    <a:lstStyle/>
                    <a:p>
                      <a:pPr algn="ctr"/>
                      <a:r>
                        <a:rPr lang="en-US" sz="1400" b="1" noProof="0" dirty="0"/>
                        <a:t>Phosphorescent</a:t>
                      </a:r>
                    </a:p>
                    <a:p>
                      <a:pPr algn="ctr"/>
                      <a:r>
                        <a:rPr lang="en-US" sz="1400" b="1" noProof="0" dirty="0"/>
                        <a:t>technology</a:t>
                      </a:r>
                    </a:p>
                  </a:txBody>
                  <a:tcPr anchor="ctr"/>
                </a:tc>
                <a:tc>
                  <a:txBody>
                    <a:bodyPr/>
                    <a:lstStyle/>
                    <a:p>
                      <a:pPr algn="ctr"/>
                      <a:r>
                        <a:rPr lang="en-US" sz="1400" b="1" noProof="0" dirty="0"/>
                        <a:t>LED</a:t>
                      </a:r>
                    </a:p>
                    <a:p>
                      <a:pPr algn="ctr"/>
                      <a:r>
                        <a:rPr lang="en-US" sz="1400" b="1" noProof="0" dirty="0"/>
                        <a:t>technology</a:t>
                      </a:r>
                    </a:p>
                  </a:txBody>
                  <a:tcPr anchor="ctr"/>
                </a:tc>
                <a:extLst>
                  <a:ext uri="{0D108BD9-81ED-4DB2-BD59-A6C34878D82A}">
                    <a16:rowId xmlns:a16="http://schemas.microsoft.com/office/drawing/2014/main" val="3835971937"/>
                  </a:ext>
                </a:extLst>
              </a:tr>
              <a:tr h="0">
                <a:tc>
                  <a:txBody>
                    <a:bodyPr/>
                    <a:lstStyle/>
                    <a:p>
                      <a:pPr algn="ctr"/>
                      <a:r>
                        <a:rPr lang="fr-FR" sz="1400" b="1" noProof="0" dirty="0"/>
                        <a:t>Avantages</a:t>
                      </a:r>
                    </a:p>
                  </a:txBody>
                  <a:tcPr anchor="ctr"/>
                </a:tc>
                <a:tc>
                  <a:txBody>
                    <a:bodyPr/>
                    <a:lstStyle/>
                    <a:p>
                      <a:pPr marL="285750" indent="-285750" algn="l">
                        <a:buFontTx/>
                        <a:buChar char="-"/>
                      </a:pPr>
                      <a:r>
                        <a:rPr lang="en-US" sz="1400" b="0" noProof="0" dirty="0"/>
                        <a:t>Low cost</a:t>
                      </a:r>
                    </a:p>
                    <a:p>
                      <a:pPr marL="285750" indent="-285750" algn="l">
                        <a:buFontTx/>
                        <a:buChar char="-"/>
                      </a:pPr>
                      <a:r>
                        <a:rPr lang="en-US" sz="1400" b="0" noProof="0" dirty="0"/>
                        <a:t>No maintenance </a:t>
                      </a:r>
                    </a:p>
                  </a:txBody>
                  <a:tcPr anchor="ctr"/>
                </a:tc>
                <a:tc>
                  <a:txBody>
                    <a:bodyPr/>
                    <a:lstStyle/>
                    <a:p>
                      <a:pPr algn="l"/>
                      <a:r>
                        <a:rPr lang="en-US" sz="1400" b="0" noProof="0" dirty="0"/>
                        <a:t>- Low cost</a:t>
                      </a:r>
                    </a:p>
                    <a:p>
                      <a:pPr algn="l"/>
                      <a:r>
                        <a:rPr lang="en-US" sz="1400" b="0" noProof="0" dirty="0"/>
                        <a:t>- Few maintenance </a:t>
                      </a:r>
                    </a:p>
                  </a:txBody>
                  <a:tcPr anchor="ctr"/>
                </a:tc>
                <a:tc>
                  <a:txBody>
                    <a:bodyPr/>
                    <a:lstStyle/>
                    <a:p>
                      <a:pPr marL="285750" indent="-285750" algn="l">
                        <a:buFontTx/>
                        <a:buChar char="-"/>
                      </a:pPr>
                      <a:r>
                        <a:rPr lang="en-US" sz="1400" b="0" noProof="0" dirty="0"/>
                        <a:t>No loss of luminosity</a:t>
                      </a:r>
                    </a:p>
                    <a:p>
                      <a:pPr marL="285750" indent="-285750" algn="l">
                        <a:buFontTx/>
                        <a:buChar char="-"/>
                      </a:pPr>
                      <a:r>
                        <a:rPr lang="en-US" sz="1400" b="0" noProof="0" dirty="0"/>
                        <a:t>Visible in smoke atmosphere at distance &gt; 3m</a:t>
                      </a:r>
                    </a:p>
                    <a:p>
                      <a:pPr marL="285750" indent="-285750" algn="l">
                        <a:buFontTx/>
                        <a:buChar char="-"/>
                      </a:pPr>
                      <a:r>
                        <a:rPr lang="en-US" sz="1400" b="0" noProof="0" dirty="0"/>
                        <a:t>Visible in the dark through the entire vehicle’s cabin</a:t>
                      </a:r>
                    </a:p>
                    <a:p>
                      <a:pPr marL="285750" indent="-285750" algn="l">
                        <a:buFontTx/>
                        <a:buChar char="-"/>
                      </a:pPr>
                      <a:r>
                        <a:rPr lang="en-US" sz="1400" b="0" noProof="0" dirty="0"/>
                        <a:t>Very small dimensions</a:t>
                      </a:r>
                    </a:p>
                    <a:p>
                      <a:pPr marL="285750" indent="-285750" algn="l">
                        <a:buFontTx/>
                        <a:buChar char="-"/>
                      </a:pPr>
                      <a:r>
                        <a:rPr lang="en-US" sz="1400" b="0" noProof="0" dirty="0"/>
                        <a:t>Choice of the color</a:t>
                      </a:r>
                    </a:p>
                  </a:txBody>
                  <a:tcPr anchor="ctr"/>
                </a:tc>
                <a:extLst>
                  <a:ext uri="{0D108BD9-81ED-4DB2-BD59-A6C34878D82A}">
                    <a16:rowId xmlns:a16="http://schemas.microsoft.com/office/drawing/2014/main" val="3354618375"/>
                  </a:ext>
                </a:extLst>
              </a:tr>
              <a:tr h="0">
                <a:tc>
                  <a:txBody>
                    <a:bodyPr/>
                    <a:lstStyle/>
                    <a:p>
                      <a:pPr algn="ctr"/>
                      <a:r>
                        <a:rPr lang="en-US" sz="1400" b="1" noProof="0" dirty="0" err="1"/>
                        <a:t>Disavantages</a:t>
                      </a:r>
                      <a:endParaRPr lang="en-US" sz="1400" b="1" noProof="0" dirty="0"/>
                    </a:p>
                  </a:txBody>
                  <a:tcPr anchor="ctr"/>
                </a:tc>
                <a:tc>
                  <a:txBody>
                    <a:bodyPr/>
                    <a:lstStyle/>
                    <a:p>
                      <a:pPr algn="l"/>
                      <a:r>
                        <a:rPr lang="en-US" sz="1400" b="0" noProof="0" dirty="0"/>
                        <a:t>- Need additional lighting source</a:t>
                      </a:r>
                    </a:p>
                    <a:p>
                      <a:pPr algn="l"/>
                      <a:r>
                        <a:rPr lang="en-US" sz="1400" b="0" noProof="0" dirty="0"/>
                        <a:t>- No gain in the dark or atmosphere with smoke</a:t>
                      </a:r>
                    </a:p>
                  </a:txBody>
                  <a:tcPr anchor="ctr"/>
                </a:tc>
                <a:tc>
                  <a:txBody>
                    <a:bodyPr/>
                    <a:lstStyle/>
                    <a:p>
                      <a:pPr algn="l"/>
                      <a:r>
                        <a:rPr lang="en-US" sz="1400" b="0" noProof="0" dirty="0"/>
                        <a:t>- The stored energy is very dependent to the useful illumination. </a:t>
                      </a:r>
                    </a:p>
                    <a:p>
                      <a:pPr algn="l"/>
                      <a:r>
                        <a:rPr lang="en-US" sz="1400" b="0" noProof="0" dirty="0"/>
                        <a:t>Inside vehicle’s cabin the illumination power is equivalent to a </a:t>
                      </a:r>
                      <a:r>
                        <a:rPr lang="en-US" sz="1400" b="0" noProof="0" dirty="0" err="1"/>
                        <a:t>fluo</a:t>
                      </a:r>
                      <a:r>
                        <a:rPr lang="en-US" sz="1400" b="0" noProof="0" dirty="0"/>
                        <a:t> lamp. </a:t>
                      </a:r>
                    </a:p>
                    <a:p>
                      <a:pPr algn="l"/>
                      <a:endParaRPr lang="en-US" sz="1400" b="0" noProof="0" dirty="0"/>
                    </a:p>
                    <a:p>
                      <a:pPr algn="l"/>
                      <a:r>
                        <a:rPr lang="en-US" sz="1400" b="0" noProof="0" dirty="0"/>
                        <a:t>- Very quick loss of luminosity </a:t>
                      </a:r>
                    </a:p>
                    <a:p>
                      <a:pPr marL="444500" indent="-174625" algn="l">
                        <a:buFont typeface="Arial" panose="020B0604020202020204" pitchFamily="34" charset="0"/>
                        <a:buChar char="•"/>
                      </a:pPr>
                      <a:r>
                        <a:rPr lang="en-US" sz="1400" b="0" noProof="0" dirty="0"/>
                        <a:t>after 30 min the </a:t>
                      </a:r>
                      <a:r>
                        <a:rPr lang="en-US" sz="1400" b="1" noProof="0" dirty="0"/>
                        <a:t>gain is null in case of smoke</a:t>
                      </a:r>
                      <a:endParaRPr lang="en-US" sz="1400" b="0" noProof="0" dirty="0"/>
                    </a:p>
                    <a:p>
                      <a:pPr marL="444500" indent="-174625" algn="l">
                        <a:buFont typeface="Arial" panose="020B0604020202020204" pitchFamily="34" charset="0"/>
                        <a:buChar char="•"/>
                      </a:pPr>
                      <a:r>
                        <a:rPr lang="en-US" sz="1400" b="0" noProof="0" dirty="0"/>
                        <a:t>After 2 hours the gain is close to zero in the dark</a:t>
                      </a:r>
                    </a:p>
                    <a:p>
                      <a:pPr marL="444500" indent="-174625" algn="l">
                        <a:buFont typeface="Arial" panose="020B0604020202020204" pitchFamily="34" charset="0"/>
                        <a:buChar char="•"/>
                      </a:pPr>
                      <a:endParaRPr lang="en-US" sz="1400" b="0" noProof="0" dirty="0"/>
                    </a:p>
                    <a:p>
                      <a:pPr marL="285750" indent="-285750" algn="l">
                        <a:buFontTx/>
                        <a:buChar char="-"/>
                      </a:pPr>
                      <a:r>
                        <a:rPr lang="en-US" sz="1400" b="0" noProof="0" dirty="0"/>
                        <a:t>Visible at few centimeters in smoke atmosphere (&lt; 30cm) during the first hour only.</a:t>
                      </a:r>
                    </a:p>
                    <a:p>
                      <a:pPr marL="285750" indent="-285750" algn="l">
                        <a:buFontTx/>
                        <a:buChar char="-"/>
                      </a:pPr>
                      <a:endParaRPr lang="en-US" sz="1400" b="0" noProof="0" dirty="0"/>
                    </a:p>
                    <a:p>
                      <a:pPr marL="285750" indent="-285750" algn="l">
                        <a:buFontTx/>
                        <a:buChar char="-"/>
                      </a:pPr>
                      <a:r>
                        <a:rPr lang="en-US" sz="1400" b="0" noProof="0" dirty="0"/>
                        <a:t>No color choice</a:t>
                      </a:r>
                    </a:p>
                    <a:p>
                      <a:pPr algn="l"/>
                      <a:endParaRPr lang="en-US" sz="1400" b="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noProof="0" dirty="0"/>
                        <a:t>- Need maintenance</a:t>
                      </a:r>
                    </a:p>
                  </a:txBody>
                  <a:tcPr anchor="ctr"/>
                </a:tc>
                <a:extLst>
                  <a:ext uri="{0D108BD9-81ED-4DB2-BD59-A6C34878D82A}">
                    <a16:rowId xmlns:a16="http://schemas.microsoft.com/office/drawing/2014/main" val="2251908616"/>
                  </a:ext>
                </a:extLst>
              </a:tr>
            </a:tbl>
          </a:graphicData>
        </a:graphic>
      </p:graphicFrame>
    </p:spTree>
    <p:extLst>
      <p:ext uri="{BB962C8B-B14F-4D97-AF65-F5344CB8AC3E}">
        <p14:creationId xmlns:p14="http://schemas.microsoft.com/office/powerpoint/2010/main" val="276493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9" y="145046"/>
            <a:ext cx="11915114" cy="948693"/>
          </a:xfrm>
        </p:spPr>
        <p:txBody>
          <a:bodyPr>
            <a:normAutofit/>
          </a:bodyPr>
          <a:lstStyle/>
          <a:p>
            <a:r>
              <a:rPr lang="en-US" dirty="0"/>
              <a:t>Eye Adaptation vs smoke &amp; darkness</a:t>
            </a:r>
          </a:p>
        </p:txBody>
      </p:sp>
      <p:sp>
        <p:nvSpPr>
          <p:cNvPr id="10" name="Sous-titre 2">
            <a:extLst>
              <a:ext uri="{FF2B5EF4-FFF2-40B4-BE49-F238E27FC236}">
                <a16:creationId xmlns:a16="http://schemas.microsoft.com/office/drawing/2014/main" id="{F43B6C74-BF6F-43E6-A97C-474A010D5F4D}"/>
              </a:ext>
            </a:extLst>
          </p:cNvPr>
          <p:cNvSpPr txBox="1">
            <a:spLocks/>
          </p:cNvSpPr>
          <p:nvPr/>
        </p:nvSpPr>
        <p:spPr>
          <a:xfrm>
            <a:off x="143148" y="2560321"/>
            <a:ext cx="11709218" cy="41951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800" i="1" dirty="0">
              <a:solidFill>
                <a:srgbClr val="000000"/>
              </a:solidFill>
              <a:latin typeface="Calibri" panose="020F0502020204030204" pitchFamily="34" charset="0"/>
              <a:ea typeface="Calibri" panose="020F0502020204030204" pitchFamily="34" charset="0"/>
            </a:endParaRPr>
          </a:p>
        </p:txBody>
      </p:sp>
      <p:sp>
        <p:nvSpPr>
          <p:cNvPr id="5" name="Sous-titre 2">
            <a:extLst>
              <a:ext uri="{FF2B5EF4-FFF2-40B4-BE49-F238E27FC236}">
                <a16:creationId xmlns:a16="http://schemas.microsoft.com/office/drawing/2014/main" id="{8F37F6A7-0E6B-4089-8342-876B10391F3C}"/>
              </a:ext>
            </a:extLst>
          </p:cNvPr>
          <p:cNvSpPr>
            <a:spLocks noGrp="1"/>
          </p:cNvSpPr>
          <p:nvPr>
            <p:ph type="subTitle" idx="1"/>
          </p:nvPr>
        </p:nvSpPr>
        <p:spPr>
          <a:xfrm>
            <a:off x="129034" y="1093739"/>
            <a:ext cx="5962262" cy="2471400"/>
          </a:xfrm>
        </p:spPr>
        <p:txBody>
          <a:bodyPr>
            <a:normAutofit/>
          </a:bodyPr>
          <a:lstStyle/>
          <a:p>
            <a:pPr marL="87313" algn="l"/>
            <a:r>
              <a:rPr lang="en-US" sz="1400" b="1" dirty="0">
                <a:solidFill>
                  <a:srgbClr val="000000"/>
                </a:solidFill>
                <a:latin typeface="Calibri" panose="020F0502020204030204" pitchFamily="34" charset="0"/>
              </a:rPr>
              <a:t>Photopic vision </a:t>
            </a:r>
            <a:r>
              <a:rPr lang="en-US" sz="1400" dirty="0">
                <a:solidFill>
                  <a:srgbClr val="000000"/>
                </a:solidFill>
                <a:latin typeface="Calibri" panose="020F0502020204030204" pitchFamily="34" charset="0"/>
              </a:rPr>
              <a:t>is the vision of the eye under well-light conditions (luminance level 10 to 10</a:t>
            </a:r>
            <a:r>
              <a:rPr lang="en-US" sz="1050" dirty="0">
                <a:solidFill>
                  <a:srgbClr val="000000"/>
                </a:solidFill>
                <a:latin typeface="Calibri" panose="020F0502020204030204" pitchFamily="34" charset="0"/>
              </a:rPr>
              <a:t>8</a:t>
            </a:r>
            <a:r>
              <a:rPr lang="en-US" sz="1400" dirty="0">
                <a:solidFill>
                  <a:srgbClr val="000000"/>
                </a:solidFill>
                <a:latin typeface="Calibri" panose="020F0502020204030204" pitchFamily="34" charset="0"/>
              </a:rPr>
              <a:t> cd/m2). In humans and many other animals, photopic vision allows color perception, mediated by cone cells, and a significantly higher visual acuity and temporal resolution than available with scotopic vision.</a:t>
            </a:r>
          </a:p>
          <a:p>
            <a:pPr marL="87313" algn="l"/>
            <a:r>
              <a:rPr lang="en-US" sz="1400" b="1" dirty="0">
                <a:solidFill>
                  <a:srgbClr val="000000"/>
                </a:solidFill>
                <a:latin typeface="Calibri" panose="020F0502020204030204" pitchFamily="34" charset="0"/>
              </a:rPr>
              <a:t>Scotopic vision </a:t>
            </a:r>
            <a:r>
              <a:rPr lang="en-US" sz="1400" dirty="0">
                <a:solidFill>
                  <a:srgbClr val="000000"/>
                </a:solidFill>
                <a:latin typeface="Calibri" panose="020F0502020204030204" pitchFamily="34" charset="0"/>
              </a:rPr>
              <a:t>is the vision of the eye under low-light levels; Scotopic vision occurs at luminance levels of 10</a:t>
            </a:r>
            <a:r>
              <a:rPr lang="en-US" sz="1050" dirty="0">
                <a:solidFill>
                  <a:srgbClr val="000000"/>
                </a:solidFill>
                <a:latin typeface="Calibri" panose="020F0502020204030204" pitchFamily="34" charset="0"/>
              </a:rPr>
              <a:t>−3</a:t>
            </a:r>
            <a:r>
              <a:rPr lang="en-US" sz="1400" dirty="0">
                <a:solidFill>
                  <a:srgbClr val="000000"/>
                </a:solidFill>
                <a:latin typeface="Calibri" panose="020F0502020204030204" pitchFamily="34" charset="0"/>
              </a:rPr>
              <a:t> to 10</a:t>
            </a:r>
            <a:r>
              <a:rPr lang="en-US" sz="1050" dirty="0">
                <a:solidFill>
                  <a:srgbClr val="000000"/>
                </a:solidFill>
                <a:latin typeface="Calibri" panose="020F0502020204030204" pitchFamily="34" charset="0"/>
              </a:rPr>
              <a:t>−6</a:t>
            </a:r>
            <a:r>
              <a:rPr lang="en-US" sz="1400" dirty="0">
                <a:solidFill>
                  <a:srgbClr val="000000"/>
                </a:solidFill>
                <a:latin typeface="Calibri" panose="020F0502020204030204" pitchFamily="34" charset="0"/>
              </a:rPr>
              <a:t> cd/m2 without color distinction.</a:t>
            </a:r>
          </a:p>
          <a:p>
            <a:pPr marL="87313" algn="l"/>
            <a:r>
              <a:rPr lang="en-US" sz="1400" b="1" dirty="0">
                <a:solidFill>
                  <a:srgbClr val="000000"/>
                </a:solidFill>
                <a:latin typeface="Calibri" panose="020F0502020204030204" pitchFamily="34" charset="0"/>
              </a:rPr>
              <a:t>The eye takes approximately 20–30 minutes to fully adapt from bright sunlight to complete darkness </a:t>
            </a:r>
            <a:r>
              <a:rPr lang="en-US" sz="1400" dirty="0">
                <a:solidFill>
                  <a:srgbClr val="000000"/>
                </a:solidFill>
                <a:latin typeface="Calibri" panose="020F0502020204030204" pitchFamily="34" charset="0"/>
              </a:rPr>
              <a:t>[…]. In this process, the eye's perception of color changes as well (this is called the </a:t>
            </a:r>
            <a:r>
              <a:rPr lang="en-US" sz="1400" dirty="0">
                <a:solidFill>
                  <a:srgbClr val="000000"/>
                </a:solidFill>
                <a:latin typeface="Calibri" panose="020F0502020204030204" pitchFamily="34" charset="0"/>
                <a:hlinkClick r:id="rId2" tooltip="Purkinje effect">
                  <a:extLst>
                    <a:ext uri="{A12FA001-AC4F-418D-AE19-62706E023703}">
                      <ahyp:hlinkClr xmlns:ahyp="http://schemas.microsoft.com/office/drawing/2018/hyperlinkcolor" val="tx"/>
                    </a:ext>
                  </a:extLst>
                </a:hlinkClick>
              </a:rPr>
              <a:t>Purkinje effect</a:t>
            </a:r>
            <a:r>
              <a:rPr lang="en-US" sz="1400" dirty="0">
                <a:solidFill>
                  <a:srgbClr val="000000"/>
                </a:solidFill>
                <a:latin typeface="Calibri" panose="020F0502020204030204" pitchFamily="34" charset="0"/>
              </a:rPr>
              <a:t>). […] Dark adaptation is far quicker and deeper in young people than the elderly.</a:t>
            </a:r>
          </a:p>
        </p:txBody>
      </p:sp>
      <p:sp>
        <p:nvSpPr>
          <p:cNvPr id="8" name="Sous-titre 2">
            <a:extLst>
              <a:ext uri="{FF2B5EF4-FFF2-40B4-BE49-F238E27FC236}">
                <a16:creationId xmlns:a16="http://schemas.microsoft.com/office/drawing/2014/main" id="{D1A630D5-CCFA-4919-A7B6-F7302775CC99}"/>
              </a:ext>
            </a:extLst>
          </p:cNvPr>
          <p:cNvSpPr txBox="1">
            <a:spLocks/>
          </p:cNvSpPr>
          <p:nvPr/>
        </p:nvSpPr>
        <p:spPr>
          <a:xfrm>
            <a:off x="8830325" y="6069521"/>
            <a:ext cx="3523064" cy="75565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spcBef>
                <a:spcPts val="0"/>
              </a:spcBef>
            </a:pPr>
            <a:r>
              <a:rPr lang="en-US" sz="1000" dirty="0">
                <a:solidFill>
                  <a:srgbClr val="000000"/>
                </a:solidFill>
                <a:latin typeface="Calibri" panose="020F0502020204030204" pitchFamily="34" charset="0"/>
                <a:ea typeface="Calibri" panose="020F0502020204030204" pitchFamily="34" charset="0"/>
              </a:rPr>
              <a:t>References:</a:t>
            </a:r>
          </a:p>
          <a:p>
            <a:pPr marL="87313" algn="l">
              <a:spcBef>
                <a:spcPts val="0"/>
              </a:spcBef>
            </a:pPr>
            <a:r>
              <a:rPr lang="en-US" sz="1000" dirty="0">
                <a:solidFill>
                  <a:srgbClr val="000000"/>
                </a:solidFill>
                <a:latin typeface="Calibri" panose="020F0502020204030204" pitchFamily="34" charset="0"/>
                <a:ea typeface="Calibri" panose="020F0502020204030204" pitchFamily="34" charset="0"/>
                <a:hlinkClick r:id="rId3"/>
              </a:rPr>
              <a:t>https://en.wikipedia.org/wiki/Adaptation_(eye)</a:t>
            </a:r>
            <a:endParaRPr lang="en-US" sz="1000" dirty="0">
              <a:solidFill>
                <a:srgbClr val="000000"/>
              </a:solidFill>
              <a:latin typeface="Calibri" panose="020F0502020204030204" pitchFamily="34" charset="0"/>
              <a:ea typeface="Calibri" panose="020F0502020204030204" pitchFamily="34" charset="0"/>
            </a:endParaRPr>
          </a:p>
          <a:p>
            <a:pPr marL="87313" algn="l">
              <a:spcBef>
                <a:spcPts val="0"/>
              </a:spcBef>
            </a:pPr>
            <a:r>
              <a:rPr lang="en-US" sz="1000" dirty="0">
                <a:solidFill>
                  <a:srgbClr val="000000"/>
                </a:solidFill>
                <a:latin typeface="Calibri" panose="020F0502020204030204" pitchFamily="34" charset="0"/>
                <a:ea typeface="Calibri" panose="020F0502020204030204" pitchFamily="34" charset="0"/>
                <a:hlinkClick r:id="rId4"/>
              </a:rPr>
              <a:t>https://en.wikipedia.org/wiki/Photopic_vision</a:t>
            </a:r>
            <a:endParaRPr lang="en-US" sz="1000" dirty="0">
              <a:solidFill>
                <a:srgbClr val="000000"/>
              </a:solidFill>
              <a:latin typeface="Calibri" panose="020F0502020204030204" pitchFamily="34" charset="0"/>
              <a:ea typeface="Calibri" panose="020F0502020204030204" pitchFamily="34" charset="0"/>
            </a:endParaRPr>
          </a:p>
          <a:p>
            <a:pPr marL="87313" algn="l">
              <a:spcBef>
                <a:spcPts val="0"/>
              </a:spcBef>
            </a:pPr>
            <a:r>
              <a:rPr lang="en-US" sz="1000" dirty="0">
                <a:solidFill>
                  <a:srgbClr val="000000"/>
                </a:solidFill>
                <a:latin typeface="Calibri" panose="020F0502020204030204" pitchFamily="34" charset="0"/>
                <a:ea typeface="Calibri" panose="020F0502020204030204" pitchFamily="34" charset="0"/>
                <a:hlinkClick r:id="rId5"/>
              </a:rPr>
              <a:t>https://en.wikipedia.org/wiki/Scotopic_vision</a:t>
            </a:r>
            <a:r>
              <a:rPr lang="en-US" sz="1000" dirty="0">
                <a:solidFill>
                  <a:srgbClr val="000000"/>
                </a:solidFill>
                <a:latin typeface="Calibri" panose="020F0502020204030204" pitchFamily="34" charset="0"/>
                <a:ea typeface="Calibri" panose="020F0502020204030204" pitchFamily="34" charset="0"/>
              </a:rPr>
              <a:t> </a:t>
            </a:r>
          </a:p>
          <a:p>
            <a:pPr marL="87313" algn="l">
              <a:spcBef>
                <a:spcPts val="0"/>
              </a:spcBef>
            </a:pPr>
            <a:r>
              <a:rPr lang="en-US" sz="1000" dirty="0">
                <a:solidFill>
                  <a:srgbClr val="000000"/>
                </a:solidFill>
                <a:latin typeface="Calibri" panose="020F0502020204030204" pitchFamily="34" charset="0"/>
                <a:ea typeface="Calibri" panose="020F0502020204030204" pitchFamily="34" charset="0"/>
                <a:hlinkClick r:id="rId6"/>
              </a:rPr>
              <a:t>https://www.visualexpert.com/Resources/nightvision.html</a:t>
            </a:r>
            <a:endParaRPr lang="en-US" sz="1000" dirty="0">
              <a:solidFill>
                <a:srgbClr val="000000"/>
              </a:solidFill>
              <a:latin typeface="Calibri" panose="020F0502020204030204" pitchFamily="34" charset="0"/>
              <a:ea typeface="Calibri" panose="020F0502020204030204" pitchFamily="34" charset="0"/>
            </a:endParaRPr>
          </a:p>
          <a:p>
            <a:pPr marL="87313" algn="l">
              <a:spcBef>
                <a:spcPts val="0"/>
              </a:spcBef>
            </a:pPr>
            <a:endParaRPr lang="en-US" sz="1000" dirty="0">
              <a:solidFill>
                <a:srgbClr val="000000"/>
              </a:solidFill>
              <a:latin typeface="Calibri" panose="020F0502020204030204" pitchFamily="34" charset="0"/>
              <a:ea typeface="Calibri" panose="020F0502020204030204" pitchFamily="34" charset="0"/>
            </a:endParaRPr>
          </a:p>
        </p:txBody>
      </p:sp>
      <p:sp>
        <p:nvSpPr>
          <p:cNvPr id="11" name="Sous-titre 2">
            <a:extLst>
              <a:ext uri="{FF2B5EF4-FFF2-40B4-BE49-F238E27FC236}">
                <a16:creationId xmlns:a16="http://schemas.microsoft.com/office/drawing/2014/main" id="{11A43E0F-2835-4C4E-B092-C295CD6F2ECD}"/>
              </a:ext>
            </a:extLst>
          </p:cNvPr>
          <p:cNvSpPr txBox="1">
            <a:spLocks/>
          </p:cNvSpPr>
          <p:nvPr/>
        </p:nvSpPr>
        <p:spPr>
          <a:xfrm>
            <a:off x="6236425" y="4908832"/>
            <a:ext cx="5962262" cy="16985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400" dirty="0">
              <a:solidFill>
                <a:srgbClr val="000000"/>
              </a:solidFill>
              <a:latin typeface="Calibri" panose="020F0502020204030204" pitchFamily="34" charset="0"/>
            </a:endParaRPr>
          </a:p>
        </p:txBody>
      </p:sp>
      <p:grpSp>
        <p:nvGrpSpPr>
          <p:cNvPr id="4" name="Groupe 3">
            <a:extLst>
              <a:ext uri="{FF2B5EF4-FFF2-40B4-BE49-F238E27FC236}">
                <a16:creationId xmlns:a16="http://schemas.microsoft.com/office/drawing/2014/main" id="{433A1AAE-FB1D-4966-85E8-40DE6AF13C07}"/>
              </a:ext>
            </a:extLst>
          </p:cNvPr>
          <p:cNvGrpSpPr/>
          <p:nvPr/>
        </p:nvGrpSpPr>
        <p:grpSpPr>
          <a:xfrm>
            <a:off x="7205278" y="1147218"/>
            <a:ext cx="4024555" cy="2826206"/>
            <a:chOff x="7206915" y="1262297"/>
            <a:chExt cx="4354295" cy="3077035"/>
          </a:xfrm>
        </p:grpSpPr>
        <p:pic>
          <p:nvPicPr>
            <p:cNvPr id="1028" name="Picture 4">
              <a:extLst>
                <a:ext uri="{FF2B5EF4-FFF2-40B4-BE49-F238E27FC236}">
                  <a16:creationId xmlns:a16="http://schemas.microsoft.com/office/drawing/2014/main" id="{E9C85B0B-3814-4341-8007-43C3089C50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06915" y="1262297"/>
              <a:ext cx="4354295" cy="3077035"/>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CB20D386-AFA5-4557-BCD8-EAFF268B04CC}"/>
                </a:ext>
              </a:extLst>
            </p:cNvPr>
            <p:cNvSpPr txBox="1"/>
            <p:nvPr/>
          </p:nvSpPr>
          <p:spPr>
            <a:xfrm>
              <a:off x="7825722" y="2985655"/>
              <a:ext cx="1642311" cy="307777"/>
            </a:xfrm>
            <a:prstGeom prst="rect">
              <a:avLst/>
            </a:prstGeom>
            <a:noFill/>
          </p:spPr>
          <p:txBody>
            <a:bodyPr wrap="square" rtlCol="0">
              <a:spAutoFit/>
            </a:bodyPr>
            <a:lstStyle/>
            <a:p>
              <a:r>
                <a:rPr lang="fr-FR" sz="1400" b="1" i="0" dirty="0">
                  <a:solidFill>
                    <a:srgbClr val="202122"/>
                  </a:solidFill>
                  <a:effectLst/>
                  <a:latin typeface="Arial" panose="020B0604020202020204" pitchFamily="34" charset="0"/>
                </a:rPr>
                <a:t>@ 0.03 cd/m</a:t>
              </a:r>
              <a:r>
                <a:rPr lang="fr-FR" sz="1400" b="1" i="0" baseline="30000" dirty="0">
                  <a:solidFill>
                    <a:srgbClr val="202122"/>
                  </a:solidFill>
                  <a:effectLst/>
                  <a:latin typeface="Arial" panose="020B0604020202020204" pitchFamily="34" charset="0"/>
                </a:rPr>
                <a:t>2</a:t>
              </a:r>
              <a:endParaRPr lang="fr-FR" sz="1400" b="1" dirty="0"/>
            </a:p>
          </p:txBody>
        </p:sp>
      </p:grpSp>
      <p:sp>
        <p:nvSpPr>
          <p:cNvPr id="13" name="Sous-titre 2">
            <a:extLst>
              <a:ext uri="{FF2B5EF4-FFF2-40B4-BE49-F238E27FC236}">
                <a16:creationId xmlns:a16="http://schemas.microsoft.com/office/drawing/2014/main" id="{584ABB4A-7061-425D-A48C-160EB49650EE}"/>
              </a:ext>
            </a:extLst>
          </p:cNvPr>
          <p:cNvSpPr txBox="1">
            <a:spLocks/>
          </p:cNvSpPr>
          <p:nvPr/>
        </p:nvSpPr>
        <p:spPr>
          <a:xfrm>
            <a:off x="7572374" y="4063643"/>
            <a:ext cx="4530503" cy="27527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400" dirty="0">
              <a:solidFill>
                <a:srgbClr val="202122"/>
              </a:solidFill>
              <a:ea typeface="Calibri" panose="020F0502020204030204" pitchFamily="34" charset="0"/>
            </a:endParaRPr>
          </a:p>
          <a:p>
            <a:pPr marL="87313" algn="l"/>
            <a:r>
              <a:rPr lang="en-US" sz="1400" dirty="0">
                <a:solidFill>
                  <a:srgbClr val="202122"/>
                </a:solidFill>
                <a:ea typeface="Calibri" panose="020F0502020204030204" pitchFamily="34" charset="0"/>
              </a:rPr>
              <a:t>Fire black smoke fills the entire cabin in less than 4min after fire starting point. So potentially, under day light, the eyes are not ready to distinguish low contrast. </a:t>
            </a:r>
          </a:p>
          <a:p>
            <a:pPr marL="87313" algn="l"/>
            <a:r>
              <a:rPr lang="en-US" sz="1400" dirty="0">
                <a:solidFill>
                  <a:srgbClr val="202122"/>
                </a:solidFill>
                <a:ea typeface="Calibri" panose="020F0502020204030204" pitchFamily="34" charset="0"/>
              </a:rPr>
              <a:t>In case of Fire during night travel; expecting passengers are reading using roof lamp, using their smart phones, tunnel entrance, etc., the vision adaptation are the same.</a:t>
            </a:r>
          </a:p>
        </p:txBody>
      </p:sp>
      <p:grpSp>
        <p:nvGrpSpPr>
          <p:cNvPr id="12" name="Groupe 11">
            <a:extLst>
              <a:ext uri="{FF2B5EF4-FFF2-40B4-BE49-F238E27FC236}">
                <a16:creationId xmlns:a16="http://schemas.microsoft.com/office/drawing/2014/main" id="{63877B1B-E37A-4D44-BFBE-9D2BA1F554ED}"/>
              </a:ext>
            </a:extLst>
          </p:cNvPr>
          <p:cNvGrpSpPr/>
          <p:nvPr/>
        </p:nvGrpSpPr>
        <p:grpSpPr>
          <a:xfrm>
            <a:off x="342915" y="3635920"/>
            <a:ext cx="6989614" cy="3077034"/>
            <a:chOff x="261477" y="3589120"/>
            <a:chExt cx="6989614" cy="3077034"/>
          </a:xfrm>
        </p:grpSpPr>
        <p:pic>
          <p:nvPicPr>
            <p:cNvPr id="1030" name="Picture 6">
              <a:extLst>
                <a:ext uri="{FF2B5EF4-FFF2-40B4-BE49-F238E27FC236}">
                  <a16:creationId xmlns:a16="http://schemas.microsoft.com/office/drawing/2014/main" id="{44A336F6-0329-4F41-A074-A26442B6B33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1477" y="3589120"/>
              <a:ext cx="2749690" cy="3077034"/>
            </a:xfrm>
            <a:prstGeom prst="rect">
              <a:avLst/>
            </a:prstGeom>
            <a:noFill/>
            <a:extLst>
              <a:ext uri="{909E8E84-426E-40DD-AFC4-6F175D3DCCD1}">
                <a14:hiddenFill xmlns:a14="http://schemas.microsoft.com/office/drawing/2010/main">
                  <a:solidFill>
                    <a:srgbClr val="FFFFFF"/>
                  </a:solidFill>
                </a14:hiddenFill>
              </a:ext>
            </a:extLst>
          </p:spPr>
        </p:pic>
        <p:sp>
          <p:nvSpPr>
            <p:cNvPr id="6" name="Accolade fermante 5">
              <a:extLst>
                <a:ext uri="{FF2B5EF4-FFF2-40B4-BE49-F238E27FC236}">
                  <a16:creationId xmlns:a16="http://schemas.microsoft.com/office/drawing/2014/main" id="{31603021-AC5F-48B2-A6D4-FD3FDA34133C}"/>
                </a:ext>
              </a:extLst>
            </p:cNvPr>
            <p:cNvSpPr/>
            <p:nvPr/>
          </p:nvSpPr>
          <p:spPr>
            <a:xfrm>
              <a:off x="3125651" y="5051113"/>
              <a:ext cx="110372" cy="559593"/>
            </a:xfrm>
            <a:prstGeom prst="rightBrace">
              <a:avLst>
                <a:gd name="adj1" fmla="val 74329"/>
                <a:gd name="adj2" fmla="val 48944"/>
              </a:avLst>
            </a:prstGeom>
            <a:ln w="19050">
              <a:solidFill>
                <a:srgbClr val="DD620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7" name="ZoneTexte 6">
              <a:extLst>
                <a:ext uri="{FF2B5EF4-FFF2-40B4-BE49-F238E27FC236}">
                  <a16:creationId xmlns:a16="http://schemas.microsoft.com/office/drawing/2014/main" id="{A519871E-5788-4AA3-A8B9-832DC644BF24}"/>
                </a:ext>
              </a:extLst>
            </p:cNvPr>
            <p:cNvSpPr txBox="1"/>
            <p:nvPr/>
          </p:nvSpPr>
          <p:spPr>
            <a:xfrm>
              <a:off x="3300759" y="4453747"/>
              <a:ext cx="3950332" cy="1754326"/>
            </a:xfrm>
            <a:prstGeom prst="rect">
              <a:avLst/>
            </a:prstGeom>
            <a:noFill/>
          </p:spPr>
          <p:txBody>
            <a:bodyPr wrap="square" rtlCol="0">
              <a:spAutoFit/>
            </a:bodyPr>
            <a:lstStyle/>
            <a:p>
              <a:r>
                <a:rPr lang="fr-FR" dirty="0" err="1">
                  <a:solidFill>
                    <a:srgbClr val="DD6205"/>
                  </a:solidFill>
                </a:rPr>
                <a:t>Luminence</a:t>
              </a:r>
              <a:r>
                <a:rPr lang="fr-FR" dirty="0">
                  <a:solidFill>
                    <a:srgbClr val="DD6205"/>
                  </a:solidFill>
                </a:rPr>
                <a:t> in </a:t>
              </a:r>
              <a:r>
                <a:rPr lang="fr-FR" dirty="0" err="1">
                  <a:solidFill>
                    <a:srgbClr val="DD6205"/>
                  </a:solidFill>
                </a:rPr>
                <a:t>fire</a:t>
              </a:r>
              <a:r>
                <a:rPr lang="fr-FR" dirty="0">
                  <a:solidFill>
                    <a:srgbClr val="DD6205"/>
                  </a:solidFill>
                </a:rPr>
                <a:t> black </a:t>
              </a:r>
              <a:r>
                <a:rPr lang="fr-FR" dirty="0" err="1">
                  <a:solidFill>
                    <a:srgbClr val="DD6205"/>
                  </a:solidFill>
                </a:rPr>
                <a:t>smoke</a:t>
              </a:r>
              <a:r>
                <a:rPr lang="fr-FR" dirty="0">
                  <a:solidFill>
                    <a:srgbClr val="DD6205"/>
                  </a:solidFill>
                </a:rPr>
                <a:t> </a:t>
              </a:r>
              <a:r>
                <a:rPr lang="fr-FR" dirty="0" err="1">
                  <a:solidFill>
                    <a:srgbClr val="DD6205"/>
                  </a:solidFill>
                </a:rPr>
                <a:t>under</a:t>
              </a:r>
              <a:r>
                <a:rPr lang="fr-FR" dirty="0">
                  <a:solidFill>
                    <a:srgbClr val="DD6205"/>
                  </a:solidFill>
                </a:rPr>
                <a:t> </a:t>
              </a:r>
              <a:r>
                <a:rPr lang="fr-FR" dirty="0" err="1">
                  <a:solidFill>
                    <a:srgbClr val="DD6205"/>
                  </a:solidFill>
                </a:rPr>
                <a:t>day</a:t>
              </a:r>
              <a:r>
                <a:rPr lang="fr-FR" dirty="0">
                  <a:solidFill>
                    <a:srgbClr val="DD6205"/>
                  </a:solidFill>
                </a:rPr>
                <a:t> light condition drops </a:t>
              </a:r>
              <a:r>
                <a:rPr lang="fr-FR" dirty="0" err="1">
                  <a:solidFill>
                    <a:srgbClr val="DD6205"/>
                  </a:solidFill>
                </a:rPr>
                <a:t>from</a:t>
              </a:r>
              <a:r>
                <a:rPr lang="fr-FR" dirty="0">
                  <a:solidFill>
                    <a:srgbClr val="DD6205"/>
                  </a:solidFill>
                </a:rPr>
                <a:t> </a:t>
              </a:r>
              <a:r>
                <a:rPr lang="fr-FR" dirty="0" err="1">
                  <a:solidFill>
                    <a:srgbClr val="DD6205"/>
                  </a:solidFill>
                </a:rPr>
                <a:t>Photopoic</a:t>
              </a:r>
              <a:r>
                <a:rPr lang="fr-FR" dirty="0">
                  <a:solidFill>
                    <a:srgbClr val="DD6205"/>
                  </a:solidFill>
                </a:rPr>
                <a:t> vision to </a:t>
              </a:r>
              <a:r>
                <a:rPr lang="fr-FR" dirty="0" err="1">
                  <a:solidFill>
                    <a:srgbClr val="DD6205"/>
                  </a:solidFill>
                </a:rPr>
                <a:t>Mesopic</a:t>
              </a:r>
              <a:r>
                <a:rPr lang="fr-FR" dirty="0">
                  <a:solidFill>
                    <a:srgbClr val="DD6205"/>
                  </a:solidFill>
                </a:rPr>
                <a:t> vision.</a:t>
              </a:r>
            </a:p>
            <a:p>
              <a:r>
                <a:rPr lang="fr-FR" b="1" dirty="0">
                  <a:solidFill>
                    <a:srgbClr val="DD6205"/>
                  </a:solidFill>
                </a:rPr>
                <a:t> </a:t>
              </a:r>
            </a:p>
            <a:p>
              <a:r>
                <a:rPr lang="fr-FR" b="1" u="sng" dirty="0">
                  <a:solidFill>
                    <a:srgbClr val="DD6205"/>
                  </a:solidFill>
                </a:rPr>
                <a:t>So, </a:t>
              </a:r>
              <a:r>
                <a:rPr lang="fr-FR" b="1" u="sng" dirty="0" err="1">
                  <a:solidFill>
                    <a:srgbClr val="DD6205"/>
                  </a:solidFill>
                </a:rPr>
                <a:t>signs</a:t>
              </a:r>
              <a:r>
                <a:rPr lang="fr-FR" b="1" u="sng" dirty="0">
                  <a:solidFill>
                    <a:srgbClr val="DD6205"/>
                  </a:solidFill>
                </a:rPr>
                <a:t> </a:t>
              </a:r>
              <a:r>
                <a:rPr lang="fr-FR" b="1" u="sng" dirty="0" err="1">
                  <a:solidFill>
                    <a:srgbClr val="DD6205"/>
                  </a:solidFill>
                </a:rPr>
                <a:t>shall</a:t>
              </a:r>
              <a:r>
                <a:rPr lang="fr-FR" b="1" u="sng" dirty="0">
                  <a:solidFill>
                    <a:srgbClr val="DD6205"/>
                  </a:solidFill>
                </a:rPr>
                <a:t> have a luminescent compliant </a:t>
              </a:r>
              <a:r>
                <a:rPr lang="fr-FR" b="1" u="sng" dirty="0" err="1">
                  <a:solidFill>
                    <a:srgbClr val="DD6205"/>
                  </a:solidFill>
                </a:rPr>
                <a:t>with</a:t>
              </a:r>
              <a:r>
                <a:rPr lang="fr-FR" b="1" u="sng" dirty="0">
                  <a:solidFill>
                    <a:srgbClr val="DD6205"/>
                  </a:solidFill>
                </a:rPr>
                <a:t> the </a:t>
              </a:r>
              <a:r>
                <a:rPr lang="fr-FR" b="1" u="sng" dirty="0" err="1">
                  <a:solidFill>
                    <a:srgbClr val="DD6205"/>
                  </a:solidFill>
                </a:rPr>
                <a:t>photopic</a:t>
              </a:r>
              <a:r>
                <a:rPr lang="fr-FR" b="1" u="sng" dirty="0">
                  <a:solidFill>
                    <a:srgbClr val="DD6205"/>
                  </a:solidFill>
                </a:rPr>
                <a:t> vision</a:t>
              </a:r>
            </a:p>
          </p:txBody>
        </p:sp>
      </p:grpSp>
    </p:spTree>
    <p:extLst>
      <p:ext uri="{BB962C8B-B14F-4D97-AF65-F5344CB8AC3E}">
        <p14:creationId xmlns:p14="http://schemas.microsoft.com/office/powerpoint/2010/main" val="2179312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9" y="145046"/>
            <a:ext cx="11915114" cy="948693"/>
          </a:xfrm>
        </p:spPr>
        <p:txBody>
          <a:bodyPr>
            <a:normAutofit/>
          </a:bodyPr>
          <a:lstStyle/>
          <a:p>
            <a:r>
              <a:rPr lang="fr-FR" dirty="0"/>
              <a:t>practice cases </a:t>
            </a:r>
            <a:r>
              <a:rPr lang="fr-FR" dirty="0" err="1"/>
              <a:t>studies</a:t>
            </a:r>
            <a:endParaRPr lang="en-US" dirty="0"/>
          </a:p>
        </p:txBody>
      </p:sp>
      <p:sp>
        <p:nvSpPr>
          <p:cNvPr id="10" name="Sous-titre 2">
            <a:extLst>
              <a:ext uri="{FF2B5EF4-FFF2-40B4-BE49-F238E27FC236}">
                <a16:creationId xmlns:a16="http://schemas.microsoft.com/office/drawing/2014/main" id="{F43B6C74-BF6F-43E6-A97C-474A010D5F4D}"/>
              </a:ext>
            </a:extLst>
          </p:cNvPr>
          <p:cNvSpPr txBox="1">
            <a:spLocks/>
          </p:cNvSpPr>
          <p:nvPr/>
        </p:nvSpPr>
        <p:spPr>
          <a:xfrm>
            <a:off x="143148" y="2560321"/>
            <a:ext cx="11709218" cy="41951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endParaRPr lang="en-US" sz="1800" i="1" dirty="0">
              <a:solidFill>
                <a:srgbClr val="000000"/>
              </a:solidFill>
              <a:latin typeface="Calibri" panose="020F0502020204030204" pitchFamily="34" charset="0"/>
              <a:ea typeface="Calibri" panose="020F0502020204030204" pitchFamily="34" charset="0"/>
            </a:endParaRPr>
          </a:p>
        </p:txBody>
      </p:sp>
      <p:sp>
        <p:nvSpPr>
          <p:cNvPr id="5" name="Sous-titre 2">
            <a:extLst>
              <a:ext uri="{FF2B5EF4-FFF2-40B4-BE49-F238E27FC236}">
                <a16:creationId xmlns:a16="http://schemas.microsoft.com/office/drawing/2014/main" id="{8F37F6A7-0E6B-4089-8342-876B10391F3C}"/>
              </a:ext>
            </a:extLst>
          </p:cNvPr>
          <p:cNvSpPr>
            <a:spLocks noGrp="1"/>
          </p:cNvSpPr>
          <p:nvPr>
            <p:ph type="subTitle" idx="1"/>
          </p:nvPr>
        </p:nvSpPr>
        <p:spPr>
          <a:xfrm>
            <a:off x="152265" y="3512959"/>
            <a:ext cx="6283343" cy="3242463"/>
          </a:xfrm>
        </p:spPr>
        <p:txBody>
          <a:bodyPr>
            <a:noAutofit/>
          </a:bodyPr>
          <a:lstStyle/>
          <a:p>
            <a:pPr marL="87313" algn="l"/>
            <a:r>
              <a:rPr lang="en-US" sz="1200" b="1" u="sng" dirty="0">
                <a:solidFill>
                  <a:srgbClr val="000000"/>
                </a:solidFill>
                <a:latin typeface="Calibri" panose="020F0502020204030204" pitchFamily="34" charset="0"/>
              </a:rPr>
              <a:t>Studies conclusions</a:t>
            </a:r>
            <a:r>
              <a:rPr lang="en-US" sz="1200" b="1" dirty="0">
                <a:solidFill>
                  <a:srgbClr val="000000"/>
                </a:solidFill>
                <a:latin typeface="Calibri" panose="020F0502020204030204" pitchFamily="34" charset="0"/>
              </a:rPr>
              <a:t>: </a:t>
            </a:r>
          </a:p>
          <a:p>
            <a:pPr marL="430213" indent="-342900" algn="l">
              <a:buFont typeface="+mj-lt"/>
              <a:buAutoNum type="arabicPeriod"/>
            </a:pPr>
            <a:r>
              <a:rPr lang="en-US" sz="1200" dirty="0">
                <a:solidFill>
                  <a:srgbClr val="202122"/>
                </a:solidFill>
                <a:ea typeface="Calibri" panose="020F0502020204030204" pitchFamily="34" charset="0"/>
              </a:rPr>
              <a:t>The smoke toxicity impact the visibility due to the irritability of the smoke component in addition of the smoke opacity itself.   </a:t>
            </a:r>
            <a:endParaRPr lang="en-US" sz="1200" dirty="0">
              <a:solidFill>
                <a:srgbClr val="000000"/>
              </a:solidFill>
              <a:latin typeface="Calibri" panose="020F0502020204030204" pitchFamily="34" charset="0"/>
            </a:endParaRPr>
          </a:p>
          <a:p>
            <a:pPr marL="430213" indent="-342900" algn="l">
              <a:buFont typeface="+mj-lt"/>
              <a:buAutoNum type="arabicPeriod"/>
            </a:pPr>
            <a:r>
              <a:rPr lang="en-US" sz="1200" dirty="0">
                <a:solidFill>
                  <a:srgbClr val="000000"/>
                </a:solidFill>
                <a:latin typeface="Calibri" panose="020F0502020204030204" pitchFamily="34" charset="0"/>
              </a:rPr>
              <a:t>Non-luminescent signs are not visible in smoke environment or in the dark</a:t>
            </a:r>
          </a:p>
          <a:p>
            <a:pPr marL="430213" indent="-342900" algn="l">
              <a:buFont typeface="+mj-lt"/>
              <a:buAutoNum type="arabicPeriod"/>
            </a:pPr>
            <a:r>
              <a:rPr lang="en-US" sz="1200" dirty="0">
                <a:solidFill>
                  <a:srgbClr val="000000"/>
                </a:solidFill>
                <a:latin typeface="Calibri" panose="020F0502020204030204" pitchFamily="34" charset="0"/>
              </a:rPr>
              <a:t>The result indicates that visibility is almost constant when luminance of white part of the exit sign is over 300 cd/m2 [For visibility higher than 20m]. This observation is true for every size of the exit sign. When visibility is expressed in terms of the visual angle (height of pictograph) it is independent of the size of the sign.</a:t>
            </a:r>
          </a:p>
          <a:p>
            <a:pPr marL="430213" indent="-342900" algn="l">
              <a:buFont typeface="+mj-lt"/>
              <a:buAutoNum type="arabicPeriod"/>
            </a:pPr>
            <a:r>
              <a:rPr lang="en-US" sz="1200" dirty="0">
                <a:solidFill>
                  <a:srgbClr val="000000"/>
                </a:solidFill>
                <a:latin typeface="Calibri" panose="020F0502020204030204" pitchFamily="34" charset="0"/>
              </a:rPr>
              <a:t>The improvement of conspicuousness by the flashing light in the sign […] is more effective to improve conspicuousness.</a:t>
            </a:r>
          </a:p>
          <a:p>
            <a:pPr marL="373063" indent="-285750" algn="l">
              <a:buFont typeface="Wingdings" panose="05000000000000000000" pitchFamily="2" charset="2"/>
              <a:buChar char="à"/>
              <a:tabLst>
                <a:tab pos="268288" algn="l"/>
              </a:tabLst>
            </a:pPr>
            <a:r>
              <a:rPr lang="en-US" sz="1400" dirty="0">
                <a:solidFill>
                  <a:srgbClr val="000000"/>
                </a:solidFill>
                <a:latin typeface="Calibri" panose="020F0502020204030204" pitchFamily="34" charset="0"/>
                <a:sym typeface="Wingdings" panose="05000000000000000000" pitchFamily="2" charset="2"/>
              </a:rPr>
              <a:t>View the results, for a visibility at </a:t>
            </a:r>
            <a:r>
              <a:rPr lang="en-US" sz="1400" b="1" dirty="0">
                <a:solidFill>
                  <a:srgbClr val="000000"/>
                </a:solidFill>
                <a:latin typeface="Calibri" panose="020F0502020204030204" pitchFamily="34" charset="0"/>
                <a:sym typeface="Wingdings" panose="05000000000000000000" pitchFamily="2" charset="2"/>
              </a:rPr>
              <a:t>3m</a:t>
            </a:r>
            <a:r>
              <a:rPr lang="en-US" sz="1400" dirty="0">
                <a:solidFill>
                  <a:srgbClr val="000000"/>
                </a:solidFill>
                <a:latin typeface="Calibri" panose="020F0502020204030204" pitchFamily="34" charset="0"/>
                <a:sym typeface="Wingdings" panose="05000000000000000000" pitchFamily="2" charset="2"/>
              </a:rPr>
              <a:t> inside a coach (against 20m in the study), a minimum luminance of </a:t>
            </a:r>
            <a:r>
              <a:rPr lang="en-US" sz="1400" b="1" u="sng" dirty="0">
                <a:solidFill>
                  <a:srgbClr val="000000"/>
                </a:solidFill>
                <a:latin typeface="Calibri" panose="020F0502020204030204" pitchFamily="34" charset="0"/>
                <a:sym typeface="Wingdings" panose="05000000000000000000" pitchFamily="2" charset="2"/>
              </a:rPr>
              <a:t>45 cd/m²</a:t>
            </a:r>
            <a:r>
              <a:rPr lang="en-US" sz="1400" b="1" dirty="0">
                <a:solidFill>
                  <a:srgbClr val="000000"/>
                </a:solidFill>
                <a:latin typeface="Calibri" panose="020F0502020204030204" pitchFamily="34" charset="0"/>
                <a:sym typeface="Wingdings" panose="05000000000000000000" pitchFamily="2" charset="2"/>
              </a:rPr>
              <a:t> </a:t>
            </a:r>
            <a:r>
              <a:rPr lang="en-US" sz="1400" dirty="0">
                <a:solidFill>
                  <a:srgbClr val="000000"/>
                </a:solidFill>
                <a:latin typeface="Calibri" panose="020F0502020204030204" pitchFamily="34" charset="0"/>
                <a:sym typeface="Wingdings" panose="05000000000000000000" pitchFamily="2" charset="2"/>
              </a:rPr>
              <a:t>is necessary.  </a:t>
            </a:r>
          </a:p>
          <a:p>
            <a:pPr marL="373063" indent="-285750" algn="l">
              <a:buFont typeface="Wingdings" panose="05000000000000000000" pitchFamily="2" charset="2"/>
              <a:buChar char="à"/>
              <a:tabLst>
                <a:tab pos="268288" algn="l"/>
              </a:tabLst>
            </a:pPr>
            <a:r>
              <a:rPr lang="en-US" sz="1400" dirty="0">
                <a:solidFill>
                  <a:srgbClr val="000000"/>
                </a:solidFill>
                <a:latin typeface="Calibri" panose="020F0502020204030204" pitchFamily="34" charset="0"/>
                <a:sym typeface="Wingdings" panose="05000000000000000000" pitchFamily="2" charset="2"/>
              </a:rPr>
              <a:t>A phosphorescent material only is not enough luminescent (max. 0,21cd/m²) and need additional system. </a:t>
            </a:r>
            <a:endParaRPr lang="en-US" sz="1400" dirty="0">
              <a:solidFill>
                <a:srgbClr val="000000"/>
              </a:solidFill>
              <a:latin typeface="Calibri" panose="020F0502020204030204" pitchFamily="34" charset="0"/>
            </a:endParaRPr>
          </a:p>
        </p:txBody>
      </p:sp>
      <p:pic>
        <p:nvPicPr>
          <p:cNvPr id="18" name="Image 17">
            <a:extLst>
              <a:ext uri="{FF2B5EF4-FFF2-40B4-BE49-F238E27FC236}">
                <a16:creationId xmlns:a16="http://schemas.microsoft.com/office/drawing/2014/main" id="{A87844A4-113F-43F7-B9FE-AD9C7DA8888C}"/>
              </a:ext>
            </a:extLst>
          </p:cNvPr>
          <p:cNvPicPr>
            <a:picLocks noChangeAspect="1"/>
          </p:cNvPicPr>
          <p:nvPr/>
        </p:nvPicPr>
        <p:blipFill rotWithShape="1">
          <a:blip r:embed="rId2"/>
          <a:srcRect r="35879"/>
          <a:stretch/>
        </p:blipFill>
        <p:spPr>
          <a:xfrm>
            <a:off x="9630054" y="4739203"/>
            <a:ext cx="2503161" cy="1718633"/>
          </a:xfrm>
          <a:prstGeom prst="rect">
            <a:avLst/>
          </a:prstGeom>
        </p:spPr>
      </p:pic>
      <p:pic>
        <p:nvPicPr>
          <p:cNvPr id="20" name="Image 19">
            <a:extLst>
              <a:ext uri="{FF2B5EF4-FFF2-40B4-BE49-F238E27FC236}">
                <a16:creationId xmlns:a16="http://schemas.microsoft.com/office/drawing/2014/main" id="{671A53E4-9E10-492E-B715-768E6ABEA853}"/>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contrast="-40000"/>
                    </a14:imgEffect>
                  </a14:imgLayer>
                </a14:imgProps>
              </a:ext>
            </a:extLst>
          </a:blip>
          <a:stretch>
            <a:fillRect/>
          </a:stretch>
        </p:blipFill>
        <p:spPr>
          <a:xfrm>
            <a:off x="8980092" y="2455821"/>
            <a:ext cx="3059643" cy="1946357"/>
          </a:xfrm>
          <a:prstGeom prst="rect">
            <a:avLst/>
          </a:prstGeom>
        </p:spPr>
      </p:pic>
      <p:sp>
        <p:nvSpPr>
          <p:cNvPr id="8" name="Sous-titre 2">
            <a:extLst>
              <a:ext uri="{FF2B5EF4-FFF2-40B4-BE49-F238E27FC236}">
                <a16:creationId xmlns:a16="http://schemas.microsoft.com/office/drawing/2014/main" id="{D1A630D5-CCFA-4919-A7B6-F7302775CC99}"/>
              </a:ext>
            </a:extLst>
          </p:cNvPr>
          <p:cNvSpPr txBox="1">
            <a:spLocks/>
          </p:cNvSpPr>
          <p:nvPr/>
        </p:nvSpPr>
        <p:spPr>
          <a:xfrm>
            <a:off x="6716457" y="6168842"/>
            <a:ext cx="5206015" cy="6700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spcBef>
                <a:spcPts val="0"/>
              </a:spcBef>
            </a:pPr>
            <a:r>
              <a:rPr lang="en-US" sz="700" b="1" u="sng" dirty="0">
                <a:solidFill>
                  <a:srgbClr val="000000"/>
                </a:solidFill>
                <a:latin typeface="Calibri" panose="020F0502020204030204" pitchFamily="34" charset="0"/>
                <a:ea typeface="Calibri" panose="020F0502020204030204" pitchFamily="34" charset="0"/>
              </a:rPr>
              <a:t>References:</a:t>
            </a:r>
          </a:p>
          <a:p>
            <a:pPr marL="87313" algn="l">
              <a:spcBef>
                <a:spcPts val="0"/>
              </a:spcBef>
            </a:pPr>
            <a:endParaRPr lang="en-US" sz="700" b="1" u="sng" dirty="0">
              <a:solidFill>
                <a:srgbClr val="000000"/>
              </a:solidFill>
              <a:latin typeface="Calibri" panose="020F0502020204030204" pitchFamily="34" charset="0"/>
              <a:ea typeface="Calibri" panose="020F0502020204030204" pitchFamily="34" charset="0"/>
            </a:endParaRPr>
          </a:p>
          <a:p>
            <a:pPr marL="258763" indent="-171450" algn="l">
              <a:spcBef>
                <a:spcPts val="0"/>
              </a:spcBef>
              <a:buFont typeface="Arial" panose="020B0604020202020204" pitchFamily="34" charset="0"/>
              <a:buChar char="•"/>
            </a:pPr>
            <a:r>
              <a:rPr lang="en-US" sz="700" dirty="0">
                <a:solidFill>
                  <a:srgbClr val="000000"/>
                </a:solidFill>
                <a:latin typeface="Calibri" panose="020F0502020204030204" pitchFamily="34" charset="0"/>
                <a:ea typeface="Calibri" panose="020F0502020204030204" pitchFamily="34" charset="0"/>
              </a:rPr>
              <a:t>BMFE-06-06 (</a:t>
            </a:r>
            <a:r>
              <a:rPr lang="en-US" sz="700" dirty="0" err="1">
                <a:solidFill>
                  <a:srgbClr val="000000"/>
                </a:solidFill>
                <a:latin typeface="Calibri" panose="020F0502020204030204" pitchFamily="34" charset="0"/>
                <a:ea typeface="Calibri" panose="020F0502020204030204" pitchFamily="34" charset="0"/>
              </a:rPr>
              <a:t>PlasticsEurope</a:t>
            </a:r>
            <a:r>
              <a:rPr lang="en-US" sz="700" dirty="0">
                <a:solidFill>
                  <a:srgbClr val="000000"/>
                </a:solidFill>
                <a:latin typeface="Calibri" panose="020F0502020204030204" pitchFamily="34" charset="0"/>
                <a:ea typeface="Calibri" panose="020F0502020204030204" pitchFamily="34" charset="0"/>
              </a:rPr>
              <a:t>) </a:t>
            </a:r>
            <a:r>
              <a:rPr lang="en-US" sz="700" dirty="0" err="1">
                <a:solidFill>
                  <a:srgbClr val="000000"/>
                </a:solidFill>
                <a:latin typeface="Calibri" panose="020F0502020204030204" pitchFamily="34" charset="0"/>
                <a:ea typeface="Calibri" panose="020F0502020204030204" pitchFamily="34" charset="0"/>
              </a:rPr>
              <a:t>johnsson_FAM</a:t>
            </a:r>
            <a:r>
              <a:rPr lang="en-US" sz="700" dirty="0">
                <a:solidFill>
                  <a:srgbClr val="000000"/>
                </a:solidFill>
                <a:latin typeface="Calibri" panose="020F0502020204030204" pitchFamily="34" charset="0"/>
                <a:ea typeface="Calibri" panose="020F0502020204030204" pitchFamily="34" charset="0"/>
              </a:rPr>
              <a:t> bus fires 2018 - estimation on the tenability conditions in a fire.pdf</a:t>
            </a:r>
          </a:p>
          <a:p>
            <a:pPr marL="258763" indent="-171450" algn="l">
              <a:spcBef>
                <a:spcPts val="0"/>
              </a:spcBef>
              <a:buFont typeface="Arial" panose="020B0604020202020204" pitchFamily="34" charset="0"/>
              <a:buChar char="•"/>
            </a:pPr>
            <a:endParaRPr lang="en-US" sz="700" dirty="0">
              <a:solidFill>
                <a:srgbClr val="000000"/>
              </a:solidFill>
              <a:latin typeface="Calibri" panose="020F0502020204030204" pitchFamily="34" charset="0"/>
              <a:ea typeface="Calibri" panose="020F0502020204030204" pitchFamily="34" charset="0"/>
            </a:endParaRPr>
          </a:p>
          <a:p>
            <a:pPr marL="258763" indent="-171450" algn="l">
              <a:spcBef>
                <a:spcPts val="0"/>
              </a:spcBef>
              <a:buFont typeface="Arial" panose="020B0604020202020204" pitchFamily="34" charset="0"/>
              <a:buChar char="•"/>
            </a:pPr>
            <a:r>
              <a:rPr lang="en-US" sz="700" dirty="0">
                <a:solidFill>
                  <a:srgbClr val="000000"/>
                </a:solidFill>
                <a:latin typeface="Calibri" panose="020F0502020204030204" pitchFamily="34" charset="0"/>
                <a:ea typeface="Calibri" panose="020F0502020204030204" pitchFamily="34" charset="0"/>
              </a:rPr>
              <a:t>Studies on Human Behavior and Tenability in Fire Smoke (TADAHISA JIN, Fire Protection Equipment &amp; Safety Center of Japan 2-9-1 6 </a:t>
            </a:r>
            <a:r>
              <a:rPr lang="en-US" sz="700" dirty="0" err="1">
                <a:solidFill>
                  <a:srgbClr val="000000"/>
                </a:solidFill>
                <a:latin typeface="Calibri" panose="020F0502020204030204" pitchFamily="34" charset="0"/>
                <a:ea typeface="Calibri" panose="020F0502020204030204" pitchFamily="34" charset="0"/>
              </a:rPr>
              <a:t>Toranomon</a:t>
            </a:r>
            <a:r>
              <a:rPr lang="en-US" sz="700" dirty="0">
                <a:solidFill>
                  <a:srgbClr val="000000"/>
                </a:solidFill>
                <a:latin typeface="Calibri" panose="020F0502020204030204" pitchFamily="34" charset="0"/>
                <a:ea typeface="Calibri" panose="020F0502020204030204" pitchFamily="34" charset="0"/>
              </a:rPr>
              <a:t>, Minato-ku, Tokyo 105, Japan)</a:t>
            </a:r>
          </a:p>
          <a:p>
            <a:pPr marL="87313" algn="l">
              <a:spcBef>
                <a:spcPts val="0"/>
              </a:spcBef>
            </a:pPr>
            <a:endParaRPr lang="en-US" sz="400" dirty="0">
              <a:solidFill>
                <a:srgbClr val="000000"/>
              </a:solidFill>
              <a:latin typeface="Calibri" panose="020F0502020204030204" pitchFamily="34" charset="0"/>
              <a:ea typeface="Calibri" panose="020F0502020204030204" pitchFamily="34" charset="0"/>
            </a:endParaRPr>
          </a:p>
        </p:txBody>
      </p:sp>
      <p:grpSp>
        <p:nvGrpSpPr>
          <p:cNvPr id="34" name="Groupe 33">
            <a:extLst>
              <a:ext uri="{FF2B5EF4-FFF2-40B4-BE49-F238E27FC236}">
                <a16:creationId xmlns:a16="http://schemas.microsoft.com/office/drawing/2014/main" id="{FF197304-51C6-4E1F-BA09-4D40BCCDBB6F}"/>
              </a:ext>
            </a:extLst>
          </p:cNvPr>
          <p:cNvGrpSpPr>
            <a:grpSpLocks noChangeAspect="1"/>
          </p:cNvGrpSpPr>
          <p:nvPr/>
        </p:nvGrpSpPr>
        <p:grpSpPr>
          <a:xfrm>
            <a:off x="133739" y="1232999"/>
            <a:ext cx="2593492" cy="2196000"/>
            <a:chOff x="105656" y="1093739"/>
            <a:chExt cx="2820356" cy="2388095"/>
          </a:xfrm>
        </p:grpSpPr>
        <p:pic>
          <p:nvPicPr>
            <p:cNvPr id="22" name="Image 21">
              <a:extLst>
                <a:ext uri="{FF2B5EF4-FFF2-40B4-BE49-F238E27FC236}">
                  <a16:creationId xmlns:a16="http://schemas.microsoft.com/office/drawing/2014/main" id="{6D03ACFD-B500-4F42-85F2-AD54770FC530}"/>
                </a:ext>
              </a:extLst>
            </p:cNvPr>
            <p:cNvPicPr>
              <a:picLocks noChangeAspect="1"/>
            </p:cNvPicPr>
            <p:nvPr/>
          </p:nvPicPr>
          <p:blipFill>
            <a:blip r:embed="rId5"/>
            <a:stretch>
              <a:fillRect/>
            </a:stretch>
          </p:blipFill>
          <p:spPr>
            <a:xfrm>
              <a:off x="105656" y="1213127"/>
              <a:ext cx="2820356" cy="2268707"/>
            </a:xfrm>
            <a:prstGeom prst="rect">
              <a:avLst/>
            </a:prstGeom>
          </p:spPr>
        </p:pic>
        <p:sp>
          <p:nvSpPr>
            <p:cNvPr id="27" name="Ellipse 26">
              <a:extLst>
                <a:ext uri="{FF2B5EF4-FFF2-40B4-BE49-F238E27FC236}">
                  <a16:creationId xmlns:a16="http://schemas.microsoft.com/office/drawing/2014/main" id="{ADA552E4-1FED-48C0-B537-FF5AA71C38DE}"/>
                </a:ext>
              </a:extLst>
            </p:cNvPr>
            <p:cNvSpPr/>
            <p:nvPr/>
          </p:nvSpPr>
          <p:spPr>
            <a:xfrm>
              <a:off x="980574" y="1093739"/>
              <a:ext cx="463798" cy="4545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rgbClr val="FF0000"/>
                  </a:solidFill>
                </a:rPr>
                <a:t>1</a:t>
              </a:r>
            </a:p>
          </p:txBody>
        </p:sp>
      </p:grpSp>
      <p:grpSp>
        <p:nvGrpSpPr>
          <p:cNvPr id="33" name="Groupe 32">
            <a:extLst>
              <a:ext uri="{FF2B5EF4-FFF2-40B4-BE49-F238E27FC236}">
                <a16:creationId xmlns:a16="http://schemas.microsoft.com/office/drawing/2014/main" id="{19A19EDC-89B3-4737-B043-D1A914A6CB67}"/>
              </a:ext>
            </a:extLst>
          </p:cNvPr>
          <p:cNvGrpSpPr>
            <a:grpSpLocks noChangeAspect="1"/>
          </p:cNvGrpSpPr>
          <p:nvPr/>
        </p:nvGrpSpPr>
        <p:grpSpPr>
          <a:xfrm>
            <a:off x="2867348" y="1330164"/>
            <a:ext cx="2919807" cy="2088000"/>
            <a:chOff x="143147" y="3547245"/>
            <a:chExt cx="3324549" cy="2377440"/>
          </a:xfrm>
        </p:grpSpPr>
        <p:pic>
          <p:nvPicPr>
            <p:cNvPr id="24" name="Image 23">
              <a:extLst>
                <a:ext uri="{FF2B5EF4-FFF2-40B4-BE49-F238E27FC236}">
                  <a16:creationId xmlns:a16="http://schemas.microsoft.com/office/drawing/2014/main" id="{E1B6DED2-EF05-4227-A188-6B5E66D3594E}"/>
                </a:ext>
              </a:extLst>
            </p:cNvPr>
            <p:cNvPicPr>
              <a:picLocks noChangeAspect="1"/>
            </p:cNvPicPr>
            <p:nvPr/>
          </p:nvPicPr>
          <p:blipFill>
            <a:blip r:embed="rId6"/>
            <a:stretch>
              <a:fillRect/>
            </a:stretch>
          </p:blipFill>
          <p:spPr>
            <a:xfrm>
              <a:off x="143147" y="3547245"/>
              <a:ext cx="3324549" cy="2377440"/>
            </a:xfrm>
            <a:prstGeom prst="rect">
              <a:avLst/>
            </a:prstGeom>
          </p:spPr>
        </p:pic>
        <p:sp>
          <p:nvSpPr>
            <p:cNvPr id="30" name="Ellipse 29">
              <a:extLst>
                <a:ext uri="{FF2B5EF4-FFF2-40B4-BE49-F238E27FC236}">
                  <a16:creationId xmlns:a16="http://schemas.microsoft.com/office/drawing/2014/main" id="{27840D0F-F26F-431E-813E-32EEB084B0BA}"/>
                </a:ext>
              </a:extLst>
            </p:cNvPr>
            <p:cNvSpPr/>
            <p:nvPr/>
          </p:nvSpPr>
          <p:spPr>
            <a:xfrm>
              <a:off x="1787229" y="3656635"/>
              <a:ext cx="463798" cy="4545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rgbClr val="FF0000"/>
                  </a:solidFill>
                </a:rPr>
                <a:t>2</a:t>
              </a:r>
            </a:p>
          </p:txBody>
        </p:sp>
      </p:grpSp>
      <p:grpSp>
        <p:nvGrpSpPr>
          <p:cNvPr id="35" name="Groupe 34">
            <a:extLst>
              <a:ext uri="{FF2B5EF4-FFF2-40B4-BE49-F238E27FC236}">
                <a16:creationId xmlns:a16="http://schemas.microsoft.com/office/drawing/2014/main" id="{49253EB5-4EDE-47E0-B5C5-72F9883BC289}"/>
              </a:ext>
            </a:extLst>
          </p:cNvPr>
          <p:cNvGrpSpPr>
            <a:grpSpLocks noChangeAspect="1"/>
          </p:cNvGrpSpPr>
          <p:nvPr/>
        </p:nvGrpSpPr>
        <p:grpSpPr>
          <a:xfrm>
            <a:off x="5908828" y="968887"/>
            <a:ext cx="2644505" cy="2448000"/>
            <a:chOff x="3296986" y="1213127"/>
            <a:chExt cx="2939439" cy="2721017"/>
          </a:xfrm>
        </p:grpSpPr>
        <p:pic>
          <p:nvPicPr>
            <p:cNvPr id="26" name="Image 25">
              <a:extLst>
                <a:ext uri="{FF2B5EF4-FFF2-40B4-BE49-F238E27FC236}">
                  <a16:creationId xmlns:a16="http://schemas.microsoft.com/office/drawing/2014/main" id="{777E510B-3FEC-4768-91BF-DF8B6461597B}"/>
                </a:ext>
              </a:extLst>
            </p:cNvPr>
            <p:cNvPicPr>
              <a:picLocks noChangeAspect="1"/>
            </p:cNvPicPr>
            <p:nvPr/>
          </p:nvPicPr>
          <p:blipFill>
            <a:blip r:embed="rId7"/>
            <a:stretch>
              <a:fillRect/>
            </a:stretch>
          </p:blipFill>
          <p:spPr>
            <a:xfrm>
              <a:off x="3296986" y="1213127"/>
              <a:ext cx="2939439" cy="2721017"/>
            </a:xfrm>
            <a:prstGeom prst="rect">
              <a:avLst/>
            </a:prstGeom>
          </p:spPr>
        </p:pic>
        <p:sp>
          <p:nvSpPr>
            <p:cNvPr id="31" name="Ellipse 30">
              <a:extLst>
                <a:ext uri="{FF2B5EF4-FFF2-40B4-BE49-F238E27FC236}">
                  <a16:creationId xmlns:a16="http://schemas.microsoft.com/office/drawing/2014/main" id="{F7AFF533-419D-4331-B378-85E03C5C65A3}"/>
                </a:ext>
              </a:extLst>
            </p:cNvPr>
            <p:cNvSpPr/>
            <p:nvPr/>
          </p:nvSpPr>
          <p:spPr>
            <a:xfrm>
              <a:off x="4953000" y="2347480"/>
              <a:ext cx="463798" cy="4545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rgbClr val="FF0000"/>
                  </a:solidFill>
                </a:rPr>
                <a:t>3</a:t>
              </a:r>
            </a:p>
          </p:txBody>
        </p:sp>
      </p:grpSp>
      <p:pic>
        <p:nvPicPr>
          <p:cNvPr id="14" name="Image 13">
            <a:extLst>
              <a:ext uri="{FF2B5EF4-FFF2-40B4-BE49-F238E27FC236}">
                <a16:creationId xmlns:a16="http://schemas.microsoft.com/office/drawing/2014/main" id="{33D41CBC-928E-42EA-B037-CE766B653C10}"/>
              </a:ext>
            </a:extLst>
          </p:cNvPr>
          <p:cNvPicPr>
            <a:picLocks noChangeAspect="1"/>
          </p:cNvPicPr>
          <p:nvPr/>
        </p:nvPicPr>
        <p:blipFill rotWithShape="1">
          <a:blip r:embed="rId8"/>
          <a:srcRect l="36573" t="6749"/>
          <a:stretch/>
        </p:blipFill>
        <p:spPr>
          <a:xfrm>
            <a:off x="7755858" y="4254067"/>
            <a:ext cx="2517563" cy="1718634"/>
          </a:xfrm>
          <a:prstGeom prst="rect">
            <a:avLst/>
          </a:prstGeom>
        </p:spPr>
      </p:pic>
      <p:cxnSp>
        <p:nvCxnSpPr>
          <p:cNvPr id="37" name="Connecteur droit 36">
            <a:extLst>
              <a:ext uri="{FF2B5EF4-FFF2-40B4-BE49-F238E27FC236}">
                <a16:creationId xmlns:a16="http://schemas.microsoft.com/office/drawing/2014/main" id="{EC189DE0-1109-47C8-8BBA-B47694BCE5CC}"/>
              </a:ext>
            </a:extLst>
          </p:cNvPr>
          <p:cNvCxnSpPr/>
          <p:nvPr/>
        </p:nvCxnSpPr>
        <p:spPr>
          <a:xfrm flipH="1">
            <a:off x="6938682" y="1093739"/>
            <a:ext cx="2691372" cy="4809520"/>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6F37CBCD-3CF4-412D-AC24-BAE54B835363}"/>
              </a:ext>
            </a:extLst>
          </p:cNvPr>
          <p:cNvSpPr txBox="1"/>
          <p:nvPr/>
        </p:nvSpPr>
        <p:spPr>
          <a:xfrm>
            <a:off x="8509599" y="1064695"/>
            <a:ext cx="1264741" cy="369332"/>
          </a:xfrm>
          <a:prstGeom prst="rect">
            <a:avLst/>
          </a:prstGeom>
          <a:noFill/>
        </p:spPr>
        <p:txBody>
          <a:bodyPr wrap="square" rtlCol="0">
            <a:spAutoFit/>
          </a:bodyPr>
          <a:lstStyle/>
          <a:p>
            <a:r>
              <a:rPr lang="fr-FR" b="1" dirty="0" err="1">
                <a:solidFill>
                  <a:schemeClr val="bg1">
                    <a:lumMod val="65000"/>
                  </a:schemeClr>
                </a:solidFill>
              </a:rPr>
              <a:t>Study</a:t>
            </a:r>
            <a:r>
              <a:rPr lang="fr-FR" b="1" dirty="0">
                <a:solidFill>
                  <a:schemeClr val="bg1">
                    <a:lumMod val="65000"/>
                  </a:schemeClr>
                </a:solidFill>
              </a:rPr>
              <a:t> #1</a:t>
            </a:r>
          </a:p>
        </p:txBody>
      </p:sp>
      <p:sp>
        <p:nvSpPr>
          <p:cNvPr id="41" name="ZoneTexte 40">
            <a:extLst>
              <a:ext uri="{FF2B5EF4-FFF2-40B4-BE49-F238E27FC236}">
                <a16:creationId xmlns:a16="http://schemas.microsoft.com/office/drawing/2014/main" id="{F6A8BC50-4879-405C-9B47-384D34A81BA4}"/>
              </a:ext>
            </a:extLst>
          </p:cNvPr>
          <p:cNvSpPr txBox="1"/>
          <p:nvPr/>
        </p:nvSpPr>
        <p:spPr>
          <a:xfrm>
            <a:off x="9335621" y="1571349"/>
            <a:ext cx="1264741" cy="369332"/>
          </a:xfrm>
          <a:prstGeom prst="rect">
            <a:avLst/>
          </a:prstGeom>
          <a:noFill/>
        </p:spPr>
        <p:txBody>
          <a:bodyPr wrap="square" rtlCol="0">
            <a:spAutoFit/>
          </a:bodyPr>
          <a:lstStyle/>
          <a:p>
            <a:r>
              <a:rPr lang="fr-FR" b="1" dirty="0" err="1">
                <a:solidFill>
                  <a:schemeClr val="bg1">
                    <a:lumMod val="65000"/>
                  </a:schemeClr>
                </a:solidFill>
              </a:rPr>
              <a:t>Study</a:t>
            </a:r>
            <a:r>
              <a:rPr lang="fr-FR" b="1" dirty="0">
                <a:solidFill>
                  <a:schemeClr val="bg1">
                    <a:lumMod val="65000"/>
                  </a:schemeClr>
                </a:solidFill>
              </a:rPr>
              <a:t> #2</a:t>
            </a:r>
          </a:p>
        </p:txBody>
      </p:sp>
      <mc:AlternateContent xmlns:mc="http://schemas.openxmlformats.org/markup-compatibility/2006" xmlns:p14="http://schemas.microsoft.com/office/powerpoint/2010/main">
        <mc:Choice Requires="p14">
          <p:contentPart p14:bwMode="auto" r:id="rId9">
            <p14:nvContentPartPr>
              <p14:cNvPr id="4" name="Encre 3"/>
              <p14:cNvContentPartPr/>
              <p14:nvPr/>
            </p14:nvContentPartPr>
            <p14:xfrm>
              <a:off x="3278726" y="4767840"/>
              <a:ext cx="360" cy="360"/>
            </p14:xfrm>
          </p:contentPart>
        </mc:Choice>
        <mc:Fallback xmlns="">
          <p:pic>
            <p:nvPicPr>
              <p:cNvPr id="4" name="Encre 3"/>
              <p:cNvPicPr/>
              <p:nvPr/>
            </p:nvPicPr>
            <p:blipFill>
              <a:blip r:embed="rId10"/>
              <a:stretch>
                <a:fillRect/>
              </a:stretch>
            </p:blipFill>
            <p:spPr>
              <a:xfrm>
                <a:off x="3266846" y="4755960"/>
                <a:ext cx="24120" cy="24120"/>
              </a:xfrm>
              <a:prstGeom prst="rect">
                <a:avLst/>
              </a:prstGeom>
            </p:spPr>
          </p:pic>
        </mc:Fallback>
      </mc:AlternateContent>
    </p:spTree>
    <p:extLst>
      <p:ext uri="{BB962C8B-B14F-4D97-AF65-F5344CB8AC3E}">
        <p14:creationId xmlns:p14="http://schemas.microsoft.com/office/powerpoint/2010/main" val="3812672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9" y="145046"/>
            <a:ext cx="11915114" cy="678445"/>
          </a:xfrm>
        </p:spPr>
        <p:txBody>
          <a:bodyPr>
            <a:normAutofit fontScale="90000"/>
          </a:bodyPr>
          <a:lstStyle/>
          <a:p>
            <a:r>
              <a:rPr lang="en-US" dirty="0"/>
              <a:t>LED consideration</a:t>
            </a:r>
          </a:p>
        </p:txBody>
      </p:sp>
      <p:sp>
        <p:nvSpPr>
          <p:cNvPr id="3" name="Sous-titre 2">
            <a:extLst>
              <a:ext uri="{FF2B5EF4-FFF2-40B4-BE49-F238E27FC236}">
                <a16:creationId xmlns:a16="http://schemas.microsoft.com/office/drawing/2014/main" id="{7B9024D8-5F94-4627-85A5-2988453E0465}"/>
              </a:ext>
            </a:extLst>
          </p:cNvPr>
          <p:cNvSpPr>
            <a:spLocks noGrp="1"/>
          </p:cNvSpPr>
          <p:nvPr>
            <p:ph type="subTitle" idx="1"/>
          </p:nvPr>
        </p:nvSpPr>
        <p:spPr>
          <a:xfrm>
            <a:off x="133739" y="1249973"/>
            <a:ext cx="5962262" cy="2179028"/>
          </a:xfrm>
        </p:spPr>
        <p:txBody>
          <a:bodyPr>
            <a:normAutofit lnSpcReduction="10000"/>
          </a:bodyPr>
          <a:lstStyle/>
          <a:p>
            <a:pPr marL="87313" algn="l"/>
            <a:r>
              <a:rPr lang="en-US" sz="1600" dirty="0">
                <a:solidFill>
                  <a:srgbClr val="000000"/>
                </a:solidFill>
                <a:effectLst/>
                <a:latin typeface="Calibri" panose="020F0502020204030204" pitchFamily="34" charset="0"/>
                <a:ea typeface="Calibri" panose="020F0502020204030204" pitchFamily="34" charset="0"/>
              </a:rPr>
              <a:t>Visibility of the device by LED is possible. A high luminous intensity LED can reach 800 lumens with a simple 3V lithium battery. By equivalence, a 40W household filament bulb produces up to 340 lumens depending on the technology.</a:t>
            </a:r>
          </a:p>
          <a:p>
            <a:pPr marL="87313" algn="l"/>
            <a:r>
              <a:rPr lang="en-US" sz="1600" dirty="0">
                <a:solidFill>
                  <a:srgbClr val="000000"/>
                </a:solidFill>
                <a:effectLst/>
                <a:latin typeface="Calibri" panose="020F0502020204030204" pitchFamily="34" charset="0"/>
                <a:ea typeface="Calibri" panose="020F0502020204030204" pitchFamily="34" charset="0"/>
              </a:rPr>
              <a:t>For example, a single CREE XM-L3 type LED of size (5mm x 5mm x 3mm) used for 1 light flash of 7ms every 3 second and powered by a single CR2450 (24.3mm x 5mm) 3V battery would past over 357 days of continuous functioning (excluding consumption of the control circuit).</a:t>
            </a:r>
          </a:p>
        </p:txBody>
      </p:sp>
      <p:pic>
        <p:nvPicPr>
          <p:cNvPr id="7" name="Image 6">
            <a:extLst>
              <a:ext uri="{FF2B5EF4-FFF2-40B4-BE49-F238E27FC236}">
                <a16:creationId xmlns:a16="http://schemas.microsoft.com/office/drawing/2014/main" id="{673E1B47-4907-4362-9792-4891F21B9D24}"/>
              </a:ext>
            </a:extLst>
          </p:cNvPr>
          <p:cNvPicPr>
            <a:picLocks noChangeAspect="1"/>
          </p:cNvPicPr>
          <p:nvPr/>
        </p:nvPicPr>
        <p:blipFill>
          <a:blip r:embed="rId2"/>
          <a:stretch>
            <a:fillRect/>
          </a:stretch>
        </p:blipFill>
        <p:spPr>
          <a:xfrm>
            <a:off x="6721903" y="1781590"/>
            <a:ext cx="1637575" cy="1228181"/>
          </a:xfrm>
          <a:prstGeom prst="rect">
            <a:avLst/>
          </a:prstGeom>
        </p:spPr>
      </p:pic>
      <p:sp>
        <p:nvSpPr>
          <p:cNvPr id="8" name="Croix 7">
            <a:extLst>
              <a:ext uri="{FF2B5EF4-FFF2-40B4-BE49-F238E27FC236}">
                <a16:creationId xmlns:a16="http://schemas.microsoft.com/office/drawing/2014/main" id="{E83A3955-B647-4E43-BED4-E6183AD467A5}"/>
              </a:ext>
            </a:extLst>
          </p:cNvPr>
          <p:cNvSpPr/>
          <p:nvPr/>
        </p:nvSpPr>
        <p:spPr>
          <a:xfrm>
            <a:off x="8953500" y="2257425"/>
            <a:ext cx="324239" cy="304800"/>
          </a:xfrm>
          <a:prstGeom prst="plus">
            <a:avLst>
              <a:gd name="adj" fmla="val 4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Sous-titre 2">
            <a:extLst>
              <a:ext uri="{FF2B5EF4-FFF2-40B4-BE49-F238E27FC236}">
                <a16:creationId xmlns:a16="http://schemas.microsoft.com/office/drawing/2014/main" id="{F43B6C74-BF6F-43E6-A97C-474A010D5F4D}"/>
              </a:ext>
            </a:extLst>
          </p:cNvPr>
          <p:cNvSpPr txBox="1">
            <a:spLocks/>
          </p:cNvSpPr>
          <p:nvPr/>
        </p:nvSpPr>
        <p:spPr>
          <a:xfrm>
            <a:off x="133739" y="3429000"/>
            <a:ext cx="7058841" cy="27527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r>
              <a:rPr lang="en-US" sz="1600" i="1" u="sng" dirty="0">
                <a:solidFill>
                  <a:srgbClr val="000000"/>
                </a:solidFill>
                <a:latin typeface="Calibri" panose="020F0502020204030204" pitchFamily="34" charset="0"/>
                <a:ea typeface="Calibri" panose="020F0502020204030204" pitchFamily="34" charset="0"/>
              </a:rPr>
              <a:t>Summary:</a:t>
            </a:r>
          </a:p>
          <a:p>
            <a:pPr marL="87313" algn="l"/>
            <a:endParaRPr lang="en-US" sz="1800" i="1" dirty="0">
              <a:solidFill>
                <a:srgbClr val="000000"/>
              </a:solidFill>
              <a:latin typeface="Calibri" panose="020F0502020204030204" pitchFamily="34" charset="0"/>
              <a:ea typeface="Calibri" panose="020F0502020204030204" pitchFamily="34" charset="0"/>
            </a:endParaRPr>
          </a:p>
        </p:txBody>
      </p:sp>
      <p:graphicFrame>
        <p:nvGraphicFramePr>
          <p:cNvPr id="9" name="Tableau 10">
            <a:extLst>
              <a:ext uri="{FF2B5EF4-FFF2-40B4-BE49-F238E27FC236}">
                <a16:creationId xmlns:a16="http://schemas.microsoft.com/office/drawing/2014/main" id="{3DABB305-AD19-4EEF-9219-473F32F0F082}"/>
              </a:ext>
            </a:extLst>
          </p:cNvPr>
          <p:cNvGraphicFramePr>
            <a:graphicFrameLocks noGrp="1"/>
          </p:cNvGraphicFramePr>
          <p:nvPr>
            <p:extLst>
              <p:ext uri="{D42A27DB-BD31-4B8C-83A1-F6EECF244321}">
                <p14:modId xmlns:p14="http://schemas.microsoft.com/office/powerpoint/2010/main" val="970339958"/>
              </p:ext>
            </p:extLst>
          </p:nvPr>
        </p:nvGraphicFramePr>
        <p:xfrm>
          <a:off x="222070" y="3967870"/>
          <a:ext cx="6839880" cy="2606044"/>
        </p:xfrm>
        <a:graphic>
          <a:graphicData uri="http://schemas.openxmlformats.org/drawingml/2006/table">
            <a:tbl>
              <a:tblPr firstRow="1" bandRow="1">
                <a:tableStyleId>{7DF18680-E054-41AD-8BC1-D1AEF772440D}</a:tableStyleId>
              </a:tblPr>
              <a:tblGrid>
                <a:gridCol w="1367976">
                  <a:extLst>
                    <a:ext uri="{9D8B030D-6E8A-4147-A177-3AD203B41FA5}">
                      <a16:colId xmlns:a16="http://schemas.microsoft.com/office/drawing/2014/main" val="323984160"/>
                    </a:ext>
                  </a:extLst>
                </a:gridCol>
                <a:gridCol w="1367976">
                  <a:extLst>
                    <a:ext uri="{9D8B030D-6E8A-4147-A177-3AD203B41FA5}">
                      <a16:colId xmlns:a16="http://schemas.microsoft.com/office/drawing/2014/main" val="1893365590"/>
                    </a:ext>
                  </a:extLst>
                </a:gridCol>
                <a:gridCol w="1367976">
                  <a:extLst>
                    <a:ext uri="{9D8B030D-6E8A-4147-A177-3AD203B41FA5}">
                      <a16:colId xmlns:a16="http://schemas.microsoft.com/office/drawing/2014/main" val="1954152156"/>
                    </a:ext>
                  </a:extLst>
                </a:gridCol>
                <a:gridCol w="1367976">
                  <a:extLst>
                    <a:ext uri="{9D8B030D-6E8A-4147-A177-3AD203B41FA5}">
                      <a16:colId xmlns:a16="http://schemas.microsoft.com/office/drawing/2014/main" val="2958387538"/>
                    </a:ext>
                  </a:extLst>
                </a:gridCol>
                <a:gridCol w="1367976">
                  <a:extLst>
                    <a:ext uri="{9D8B030D-6E8A-4147-A177-3AD203B41FA5}">
                      <a16:colId xmlns:a16="http://schemas.microsoft.com/office/drawing/2014/main" val="751538315"/>
                    </a:ext>
                  </a:extLst>
                </a:gridCol>
              </a:tblGrid>
              <a:tr h="724749">
                <a:tc>
                  <a:txBody>
                    <a:bodyPr/>
                    <a:lstStyle/>
                    <a:p>
                      <a:pPr algn="ctr"/>
                      <a:r>
                        <a:rPr lang="en-US" sz="1600" b="1" noProof="0" dirty="0"/>
                        <a:t>Battery capacity</a:t>
                      </a:r>
                    </a:p>
                  </a:txBody>
                  <a:tcPr anchor="ctr"/>
                </a:tc>
                <a:tc>
                  <a:txBody>
                    <a:bodyPr/>
                    <a:lstStyle/>
                    <a:p>
                      <a:pPr algn="ctr"/>
                      <a:r>
                        <a:rPr lang="en-US" sz="1600" b="1" noProof="0" dirty="0"/>
                        <a:t>LED consumption</a:t>
                      </a:r>
                    </a:p>
                  </a:txBody>
                  <a:tcPr anchor="ctr"/>
                </a:tc>
                <a:tc>
                  <a:txBody>
                    <a:bodyPr/>
                    <a:lstStyle/>
                    <a:p>
                      <a:pPr algn="ctr"/>
                      <a:r>
                        <a:rPr lang="en-US" sz="1600" b="1" noProof="0" dirty="0"/>
                        <a:t>Luminous Flux</a:t>
                      </a:r>
                    </a:p>
                  </a:txBody>
                  <a:tcPr anchor="ctr"/>
                </a:tc>
                <a:tc>
                  <a:txBody>
                    <a:bodyPr/>
                    <a:lstStyle/>
                    <a:p>
                      <a:pPr algn="ctr"/>
                      <a:r>
                        <a:rPr lang="en-US" sz="1600" b="1" noProof="0" dirty="0"/>
                        <a:t>Pulse width</a:t>
                      </a:r>
                    </a:p>
                  </a:txBody>
                  <a:tcPr anchor="ctr"/>
                </a:tc>
                <a:tc>
                  <a:txBody>
                    <a:bodyPr/>
                    <a:lstStyle/>
                    <a:p>
                      <a:pPr algn="ctr"/>
                      <a:r>
                        <a:rPr lang="en-US" sz="1600" b="1" noProof="0" dirty="0"/>
                        <a:t>Autonomy</a:t>
                      </a:r>
                    </a:p>
                  </a:txBody>
                  <a:tcPr anchor="ctr"/>
                </a:tc>
                <a:extLst>
                  <a:ext uri="{0D108BD9-81ED-4DB2-BD59-A6C34878D82A}">
                    <a16:rowId xmlns:a16="http://schemas.microsoft.com/office/drawing/2014/main" val="3835971937"/>
                  </a:ext>
                </a:extLst>
              </a:tr>
              <a:tr h="723055">
                <a:tc rowSpan="3">
                  <a:txBody>
                    <a:bodyPr/>
                    <a:lstStyle/>
                    <a:p>
                      <a:pPr algn="ctr"/>
                      <a:r>
                        <a:rPr lang="en-US" sz="1600" b="0" noProof="0" dirty="0"/>
                        <a:t>600mAh</a:t>
                      </a:r>
                    </a:p>
                  </a:txBody>
                  <a:tcPr anchor="ctr"/>
                </a:tc>
                <a:tc>
                  <a:txBody>
                    <a:bodyPr/>
                    <a:lstStyle/>
                    <a:p>
                      <a:pPr algn="ctr"/>
                      <a:r>
                        <a:rPr lang="en-US" sz="1600" b="0" noProof="0" dirty="0"/>
                        <a:t>30mA</a:t>
                      </a:r>
                    </a:p>
                    <a:p>
                      <a:pPr algn="ctr"/>
                      <a:r>
                        <a:rPr lang="en-US" sz="800" b="0" noProof="0" dirty="0"/>
                        <a:t>(300mA @ PWM 10%)</a:t>
                      </a:r>
                    </a:p>
                  </a:txBody>
                  <a:tcPr anchor="ctr"/>
                </a:tc>
                <a:tc>
                  <a:txBody>
                    <a:bodyPr/>
                    <a:lstStyle/>
                    <a:p>
                      <a:pPr marL="0" algn="ctr" defTabSz="914400" rtl="0" eaLnBrk="1" latinLnBrk="0" hangingPunct="1"/>
                      <a:r>
                        <a:rPr lang="en-US" sz="1600" b="0" kern="1200" noProof="0" dirty="0">
                          <a:solidFill>
                            <a:schemeClr val="dk1"/>
                          </a:solidFill>
                          <a:latin typeface="+mn-lt"/>
                          <a:ea typeface="+mn-ea"/>
                          <a:cs typeface="+mn-cs"/>
                        </a:rPr>
                        <a:t>152lm</a:t>
                      </a:r>
                    </a:p>
                  </a:txBody>
                  <a:tcPr anchor="ctr"/>
                </a:tc>
                <a:tc>
                  <a:txBody>
                    <a:bodyPr/>
                    <a:lstStyle/>
                    <a:p>
                      <a:pPr marL="0" algn="ctr" defTabSz="914400" rtl="0" eaLnBrk="1" latinLnBrk="0" hangingPunct="1"/>
                      <a:r>
                        <a:rPr lang="en-US" sz="1600" b="0" kern="1200" noProof="0" dirty="0">
                          <a:solidFill>
                            <a:schemeClr val="dk1"/>
                          </a:solidFill>
                          <a:latin typeface="+mn-lt"/>
                          <a:ea typeface="+mn-ea"/>
                          <a:cs typeface="+mn-cs"/>
                        </a:rPr>
                        <a:t>7ms each </a:t>
                      </a:r>
                    </a:p>
                    <a:p>
                      <a:pPr marL="0" algn="ctr" defTabSz="914400" rtl="0" eaLnBrk="1" latinLnBrk="0" hangingPunct="1"/>
                      <a:r>
                        <a:rPr lang="en-US" sz="1600" b="0" kern="1200" noProof="0" dirty="0">
                          <a:solidFill>
                            <a:schemeClr val="dk1"/>
                          </a:solidFill>
                          <a:latin typeface="+mn-lt"/>
                          <a:ea typeface="+mn-ea"/>
                          <a:cs typeface="+mn-cs"/>
                        </a:rPr>
                        <a:t>3 seconds</a:t>
                      </a:r>
                    </a:p>
                  </a:txBody>
                  <a:tcPr anchor="ctr"/>
                </a:tc>
                <a:tc rowSpan="2">
                  <a:txBody>
                    <a:bodyPr/>
                    <a:lstStyle/>
                    <a:p>
                      <a:pPr algn="ctr"/>
                      <a:r>
                        <a:rPr lang="en-US" sz="1600" b="0" noProof="0" dirty="0"/>
                        <a:t>8 571h or 357,14 days*</a:t>
                      </a:r>
                    </a:p>
                  </a:txBody>
                  <a:tcPr anchor="ctr"/>
                </a:tc>
                <a:extLst>
                  <a:ext uri="{0D108BD9-81ED-4DB2-BD59-A6C34878D82A}">
                    <a16:rowId xmlns:a16="http://schemas.microsoft.com/office/drawing/2014/main" val="3804633354"/>
                  </a:ext>
                </a:extLst>
              </a:tr>
              <a:tr h="419894">
                <a:tc vMerge="1">
                  <a:txBody>
                    <a:bodyPr/>
                    <a:lstStyle/>
                    <a:p>
                      <a:endParaRPr lang="fr-FR" dirty="0"/>
                    </a:p>
                  </a:txBody>
                  <a:tcPr/>
                </a:tc>
                <a:tc>
                  <a:txBody>
                    <a:bodyPr/>
                    <a:lstStyle/>
                    <a:p>
                      <a:pPr algn="ctr"/>
                      <a:r>
                        <a:rPr lang="en-US" sz="1600" b="0" noProof="0" dirty="0"/>
                        <a:t>70mA</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noProof="0" dirty="0"/>
                        <a:t>(700mA @ PWM 10%)</a:t>
                      </a:r>
                      <a:endParaRPr lang="en-US" sz="1600" b="0" noProof="0" dirty="0"/>
                    </a:p>
                  </a:txBody>
                  <a:tcPr anchor="ctr"/>
                </a:tc>
                <a:tc>
                  <a:txBody>
                    <a:bodyPr/>
                    <a:lstStyle/>
                    <a:p>
                      <a:pPr marL="0" algn="ctr" defTabSz="914400" rtl="0" eaLnBrk="1" latinLnBrk="0" hangingPunct="1"/>
                      <a:r>
                        <a:rPr lang="en-US" sz="1600" b="0" kern="1200" noProof="0" dirty="0">
                          <a:solidFill>
                            <a:schemeClr val="dk1"/>
                          </a:solidFill>
                          <a:latin typeface="+mn-lt"/>
                          <a:ea typeface="+mn-ea"/>
                          <a:cs typeface="+mn-cs"/>
                        </a:rPr>
                        <a:t>360lm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dk1"/>
                          </a:solidFill>
                          <a:latin typeface="+mn-lt"/>
                          <a:ea typeface="+mn-ea"/>
                          <a:cs typeface="+mn-cs"/>
                        </a:rPr>
                        <a:t>5ms each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dk1"/>
                          </a:solidFill>
                          <a:latin typeface="+mn-lt"/>
                          <a:ea typeface="+mn-ea"/>
                          <a:cs typeface="+mn-cs"/>
                        </a:rPr>
                        <a:t>5 seconds</a:t>
                      </a:r>
                    </a:p>
                  </a:txBody>
                  <a:tcPr anchor="ctr"/>
                </a:tc>
                <a:tc vMerge="1">
                  <a:txBody>
                    <a:bodyPr/>
                    <a:lstStyle/>
                    <a:p>
                      <a:pPr algn="ctr"/>
                      <a:endParaRPr lang="en-US" sz="1600" b="0" noProof="0" dirty="0"/>
                    </a:p>
                  </a:txBody>
                  <a:tcPr anchor="ctr"/>
                </a:tc>
                <a:extLst>
                  <a:ext uri="{0D108BD9-81ED-4DB2-BD59-A6C34878D82A}">
                    <a16:rowId xmlns:a16="http://schemas.microsoft.com/office/drawing/2014/main" val="3091514772"/>
                  </a:ext>
                </a:extLst>
              </a:tr>
              <a:tr h="419894">
                <a:tc vMerge="1">
                  <a:txBody>
                    <a:bodyPr/>
                    <a:lstStyle/>
                    <a:p>
                      <a:pPr algn="ctr"/>
                      <a:endParaRPr lang="en-US" sz="1600" b="0" noProof="0" dirty="0"/>
                    </a:p>
                  </a:txBody>
                  <a:tcPr anchor="ctr"/>
                </a:tc>
                <a:tc>
                  <a:txBody>
                    <a:bodyPr/>
                    <a:lstStyle/>
                    <a:p>
                      <a:pPr algn="ctr"/>
                      <a:r>
                        <a:rPr lang="en-US" sz="1600" b="0" noProof="0" dirty="0"/>
                        <a:t>150mA</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noProof="0" dirty="0"/>
                        <a:t>(1500mA @ PWM 10%)</a:t>
                      </a:r>
                      <a:endParaRPr lang="en-US" sz="1600" b="0" noProof="0" dirty="0"/>
                    </a:p>
                  </a:txBody>
                  <a:tcPr anchor="ctr"/>
                </a:tc>
                <a:tc>
                  <a:txBody>
                    <a:bodyPr/>
                    <a:lstStyle/>
                    <a:p>
                      <a:pPr marL="0" algn="ctr" defTabSz="914400" rtl="0" eaLnBrk="1" latinLnBrk="0" hangingPunct="1"/>
                      <a:r>
                        <a:rPr lang="en-US" sz="1600" b="0" kern="1200" noProof="0" dirty="0">
                          <a:solidFill>
                            <a:schemeClr val="dk1"/>
                          </a:solidFill>
                          <a:latin typeface="+mn-lt"/>
                          <a:ea typeface="+mn-ea"/>
                          <a:cs typeface="+mn-cs"/>
                        </a:rPr>
                        <a:t>800lm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dk1"/>
                          </a:solidFill>
                          <a:latin typeface="+mn-lt"/>
                          <a:ea typeface="+mn-ea"/>
                          <a:cs typeface="+mn-cs"/>
                        </a:rPr>
                        <a:t>3ms each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dk1"/>
                          </a:solidFill>
                          <a:latin typeface="+mn-lt"/>
                          <a:ea typeface="+mn-ea"/>
                          <a:cs typeface="+mn-cs"/>
                        </a:rPr>
                        <a:t>6,5 seconds</a:t>
                      </a:r>
                    </a:p>
                  </a:txBody>
                  <a:tcPr anchor="ctr"/>
                </a:tc>
                <a:tc>
                  <a:txBody>
                    <a:bodyPr/>
                    <a:lstStyle/>
                    <a:p>
                      <a:pPr algn="ctr"/>
                      <a:r>
                        <a:rPr lang="en-US" sz="1600" b="0" noProof="0" dirty="0"/>
                        <a:t>8 667h or 361,11 days*</a:t>
                      </a:r>
                    </a:p>
                  </a:txBody>
                  <a:tcPr anchor="ctr"/>
                </a:tc>
                <a:extLst>
                  <a:ext uri="{0D108BD9-81ED-4DB2-BD59-A6C34878D82A}">
                    <a16:rowId xmlns:a16="http://schemas.microsoft.com/office/drawing/2014/main" val="3271192270"/>
                  </a:ext>
                </a:extLst>
              </a:tr>
            </a:tbl>
          </a:graphicData>
        </a:graphic>
      </p:graphicFrame>
      <mc:AlternateContent xmlns:mc="http://schemas.openxmlformats.org/markup-compatibility/2006">
        <mc:Choice xmlns:a14="http://schemas.microsoft.com/office/drawing/2010/main" Requires="a14">
          <p:sp>
            <p:nvSpPr>
              <p:cNvPr id="12" name="Sous-titre 2">
                <a:extLst>
                  <a:ext uri="{FF2B5EF4-FFF2-40B4-BE49-F238E27FC236}">
                    <a16:creationId xmlns:a16="http://schemas.microsoft.com/office/drawing/2014/main" id="{3F314DB1-4E6C-4BB7-A5CD-2D80A13F9476}"/>
                  </a:ext>
                </a:extLst>
              </p:cNvPr>
              <p:cNvSpPr txBox="1">
                <a:spLocks/>
              </p:cNvSpPr>
              <p:nvPr/>
            </p:nvSpPr>
            <p:spPr>
              <a:xfrm>
                <a:off x="7061950" y="4003805"/>
                <a:ext cx="5060381" cy="27527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r>
                  <a:rPr lang="en-US" sz="1600" i="1" u="sng" dirty="0">
                    <a:solidFill>
                      <a:srgbClr val="000000"/>
                    </a:solidFill>
                    <a:latin typeface="Calibri" panose="020F0502020204030204" pitchFamily="34" charset="0"/>
                    <a:ea typeface="Calibri" panose="020F0502020204030204" pitchFamily="34" charset="0"/>
                  </a:rPr>
                  <a:t>Math Explanation:</a:t>
                </a:r>
              </a:p>
              <a:p>
                <a:pPr marL="87313" algn="l"/>
                <a:endParaRPr lang="en-US" sz="1800" i="1" dirty="0">
                  <a:solidFill>
                    <a:srgbClr val="000000"/>
                  </a:solidFill>
                  <a:latin typeface="Calibri" panose="020F0502020204030204" pitchFamily="34" charset="0"/>
                  <a:ea typeface="Calibri" panose="020F0502020204030204" pitchFamily="34" charset="0"/>
                </a:endParaRPr>
              </a:p>
              <a:p>
                <a:pPr marL="87313" algn="l"/>
                <a14:m>
                  <m:oMath xmlns:m="http://schemas.openxmlformats.org/officeDocument/2006/math">
                    <m:f>
                      <m:fPr>
                        <m:ctrlPr>
                          <a:rPr lang="en-US" sz="1400" i="1" smtClean="0">
                            <a:solidFill>
                              <a:srgbClr val="000000"/>
                            </a:solidFill>
                          </a:rPr>
                        </m:ctrlPr>
                      </m:fPr>
                      <m:num>
                        <m:r>
                          <a:rPr lang="fr-FR" sz="1400" b="0" i="1" smtClean="0">
                            <a:solidFill>
                              <a:srgbClr val="000000"/>
                            </a:solidFill>
                          </a:rPr>
                          <m:t>𝐵𝑎𝑡𝑡𝑒𝑟𝑦</m:t>
                        </m:r>
                        <m:r>
                          <a:rPr lang="fr-FR" sz="1400" b="0" i="1" smtClean="0">
                            <a:solidFill>
                              <a:srgbClr val="000000"/>
                            </a:solidFill>
                          </a:rPr>
                          <m:t> </m:t>
                        </m:r>
                        <m:r>
                          <a:rPr lang="fr-FR" sz="1400" b="0" i="1" smtClean="0">
                            <a:solidFill>
                              <a:srgbClr val="000000"/>
                            </a:solidFill>
                          </a:rPr>
                          <m:t>𝑐𝑎𝑝𝑎𝑐𝑖𝑡𝑦</m:t>
                        </m:r>
                        <m:r>
                          <a:rPr lang="fr-FR" sz="1400" b="0" i="1" smtClean="0">
                            <a:solidFill>
                              <a:srgbClr val="000000"/>
                            </a:solidFill>
                          </a:rPr>
                          <m:t> (</m:t>
                        </m:r>
                        <m:r>
                          <a:rPr lang="fr-FR" sz="1400" b="0" i="1" smtClean="0">
                            <a:solidFill>
                              <a:srgbClr val="000000"/>
                            </a:solidFill>
                          </a:rPr>
                          <m:t>𝑚𝐴h</m:t>
                        </m:r>
                        <m:r>
                          <a:rPr lang="fr-FR" sz="1400" b="0" i="1" smtClean="0">
                            <a:solidFill>
                              <a:srgbClr val="000000"/>
                            </a:solidFill>
                          </a:rPr>
                          <m:t>)</m:t>
                        </m:r>
                      </m:num>
                      <m:den>
                        <m:r>
                          <a:rPr lang="fr-FR" sz="1400" b="0" i="1" smtClean="0">
                            <a:solidFill>
                              <a:srgbClr val="000000"/>
                            </a:solidFill>
                          </a:rPr>
                          <m:t>𝐿𝐸𝐷</m:t>
                        </m:r>
                        <m:r>
                          <a:rPr lang="fr-FR" sz="1400" b="0" i="1" smtClean="0">
                            <a:solidFill>
                              <a:srgbClr val="000000"/>
                            </a:solidFill>
                          </a:rPr>
                          <m:t> </m:t>
                        </m:r>
                        <m:r>
                          <a:rPr lang="fr-FR" sz="1400" b="0" i="1" smtClean="0">
                            <a:solidFill>
                              <a:srgbClr val="000000"/>
                            </a:solidFill>
                          </a:rPr>
                          <m:t>𝐶𝑜𝑛𝑠𝑢𝑚𝑝𝑡𝑖𝑜𝑛</m:t>
                        </m:r>
                        <m:r>
                          <a:rPr lang="fr-FR" sz="1400" b="0" i="1" smtClean="0">
                            <a:solidFill>
                              <a:srgbClr val="000000"/>
                            </a:solidFill>
                          </a:rPr>
                          <m:t> (</m:t>
                        </m:r>
                        <m:r>
                          <a:rPr lang="fr-FR" sz="1400" b="0" i="1" smtClean="0">
                            <a:solidFill>
                              <a:srgbClr val="000000"/>
                            </a:solidFill>
                          </a:rPr>
                          <m:t>𝑚𝐴</m:t>
                        </m:r>
                        <m:r>
                          <a:rPr lang="fr-FR" sz="1400" b="0" i="1" smtClean="0">
                            <a:solidFill>
                              <a:srgbClr val="000000"/>
                            </a:solidFill>
                          </a:rPr>
                          <m:t>)</m:t>
                        </m:r>
                      </m:den>
                    </m:f>
                    <m:r>
                      <a:rPr lang="en-US" sz="1400" i="1" smtClean="0">
                        <a:solidFill>
                          <a:srgbClr val="000000"/>
                        </a:solidFill>
                        <a:ea typeface="Cambria Math" panose="02040503050406030204" pitchFamily="18" charset="0"/>
                      </a:rPr>
                      <m:t>×</m:t>
                    </m:r>
                  </m:oMath>
                </a14:m>
                <a:r>
                  <a:rPr lang="en-US" sz="1400" dirty="0">
                    <a:solidFill>
                      <a:srgbClr val="000000"/>
                    </a:solidFill>
                    <a:ea typeface="Cambria Math" panose="02040503050406030204" pitchFamily="18" charset="0"/>
                  </a:rPr>
                  <a:t> </a:t>
                </a:r>
                <a14:m>
                  <m:oMath xmlns:m="http://schemas.openxmlformats.org/officeDocument/2006/math">
                    <m:f>
                      <m:fPr>
                        <m:ctrlPr>
                          <a:rPr lang="en-US" sz="1400" i="1" smtClean="0">
                            <a:solidFill>
                              <a:srgbClr val="000000"/>
                            </a:solidFill>
                            <a:ea typeface="Cambria Math" panose="02040503050406030204" pitchFamily="18" charset="0"/>
                          </a:rPr>
                        </m:ctrlPr>
                      </m:fPr>
                      <m:num>
                        <m:r>
                          <a:rPr lang="fr-FR" sz="1400" b="0" i="1" smtClean="0">
                            <a:solidFill>
                              <a:srgbClr val="000000"/>
                            </a:solidFill>
                            <a:ea typeface="Cambria Math" panose="02040503050406030204" pitchFamily="18" charset="0"/>
                          </a:rPr>
                          <m:t>𝑃𝑢𝑙𝑠𝑒</m:t>
                        </m:r>
                        <m:r>
                          <a:rPr lang="fr-FR" sz="1400" b="0" i="1" smtClean="0">
                            <a:solidFill>
                              <a:srgbClr val="000000"/>
                            </a:solidFill>
                            <a:ea typeface="Cambria Math" panose="02040503050406030204" pitchFamily="18" charset="0"/>
                          </a:rPr>
                          <m:t> </m:t>
                        </m:r>
                        <m:r>
                          <a:rPr lang="fr-FR" sz="1400" b="0" i="1" smtClean="0">
                            <a:solidFill>
                              <a:srgbClr val="000000"/>
                            </a:solidFill>
                            <a:ea typeface="Cambria Math" panose="02040503050406030204" pitchFamily="18" charset="0"/>
                          </a:rPr>
                          <m:t>𝑖𝑛𝑡𝑒𝑟𝑣𝑎𝑙</m:t>
                        </m:r>
                        <m:r>
                          <a:rPr lang="fr-FR" sz="1400" b="0" i="1" smtClean="0">
                            <a:solidFill>
                              <a:srgbClr val="000000"/>
                            </a:solidFill>
                            <a:ea typeface="Cambria Math" panose="02040503050406030204" pitchFamily="18" charset="0"/>
                          </a:rPr>
                          <m:t> (</m:t>
                        </m:r>
                        <m:r>
                          <a:rPr lang="fr-FR" sz="1400" b="0" i="1" smtClean="0">
                            <a:solidFill>
                              <a:srgbClr val="000000"/>
                            </a:solidFill>
                            <a:ea typeface="Cambria Math" panose="02040503050406030204" pitchFamily="18" charset="0"/>
                          </a:rPr>
                          <m:t>𝑚𝑠</m:t>
                        </m:r>
                        <m:r>
                          <a:rPr lang="fr-FR" sz="1400" b="0" i="1" smtClean="0">
                            <a:solidFill>
                              <a:srgbClr val="000000"/>
                            </a:solidFill>
                            <a:ea typeface="Cambria Math" panose="02040503050406030204" pitchFamily="18" charset="0"/>
                          </a:rPr>
                          <m:t>)</m:t>
                        </m:r>
                      </m:num>
                      <m:den>
                        <m:r>
                          <a:rPr lang="fr-FR" sz="1400" b="0" i="1" smtClean="0">
                            <a:solidFill>
                              <a:srgbClr val="000000"/>
                            </a:solidFill>
                            <a:ea typeface="Cambria Math" panose="02040503050406030204" pitchFamily="18" charset="0"/>
                          </a:rPr>
                          <m:t>𝑃𝑢𝑙𝑠𝑒</m:t>
                        </m:r>
                        <m:r>
                          <a:rPr lang="fr-FR" sz="1400" b="0" i="1" smtClean="0">
                            <a:solidFill>
                              <a:srgbClr val="000000"/>
                            </a:solidFill>
                            <a:ea typeface="Cambria Math" panose="02040503050406030204" pitchFamily="18" charset="0"/>
                          </a:rPr>
                          <m:t> </m:t>
                        </m:r>
                        <m:r>
                          <a:rPr lang="fr-FR" sz="1400" b="0" i="1" smtClean="0">
                            <a:solidFill>
                              <a:srgbClr val="000000"/>
                            </a:solidFill>
                            <a:ea typeface="Cambria Math" panose="02040503050406030204" pitchFamily="18" charset="0"/>
                          </a:rPr>
                          <m:t>𝑤𝑖𝑑𝑡h</m:t>
                        </m:r>
                        <m:r>
                          <a:rPr lang="fr-FR" sz="1400" b="0" i="1" smtClean="0">
                            <a:solidFill>
                              <a:srgbClr val="000000"/>
                            </a:solidFill>
                            <a:ea typeface="Cambria Math" panose="02040503050406030204" pitchFamily="18" charset="0"/>
                          </a:rPr>
                          <m:t> (</m:t>
                        </m:r>
                        <m:r>
                          <a:rPr lang="fr-FR" sz="1400" b="0" i="1" smtClean="0">
                            <a:solidFill>
                              <a:srgbClr val="000000"/>
                            </a:solidFill>
                            <a:ea typeface="Cambria Math" panose="02040503050406030204" pitchFamily="18" charset="0"/>
                          </a:rPr>
                          <m:t>𝑚𝑠</m:t>
                        </m:r>
                        <m:r>
                          <a:rPr lang="fr-FR" sz="1400" b="0" i="1" smtClean="0">
                            <a:solidFill>
                              <a:srgbClr val="000000"/>
                            </a:solidFill>
                            <a:ea typeface="Cambria Math" panose="02040503050406030204" pitchFamily="18" charset="0"/>
                          </a:rPr>
                          <m:t>)</m:t>
                        </m:r>
                      </m:den>
                    </m:f>
                    <m:r>
                      <a:rPr lang="en-US" sz="1400" i="1" dirty="0">
                        <a:solidFill>
                          <a:srgbClr val="000000"/>
                        </a:solidFill>
                        <a:ea typeface="Cambria Math" panose="02040503050406030204" pitchFamily="18" charset="0"/>
                      </a:rPr>
                      <m:t>=</m:t>
                    </m:r>
                    <m:r>
                      <a:rPr lang="fr-FR" sz="1400" b="0" i="1" dirty="0" smtClean="0">
                        <a:solidFill>
                          <a:srgbClr val="000000"/>
                        </a:solidFill>
                        <a:ea typeface="Cambria Math" panose="02040503050406030204" pitchFamily="18" charset="0"/>
                      </a:rPr>
                      <m:t>𝐴𝑢𝑡𝑜𝑛𝑜𝑚𝑦</m:t>
                    </m:r>
                    <m:r>
                      <a:rPr lang="fr-FR" sz="1400" b="0" i="1" dirty="0" smtClean="0">
                        <a:solidFill>
                          <a:srgbClr val="000000"/>
                        </a:solidFill>
                        <a:ea typeface="Cambria Math" panose="02040503050406030204" pitchFamily="18" charset="0"/>
                      </a:rPr>
                      <m:t> (</m:t>
                    </m:r>
                    <m:r>
                      <a:rPr lang="fr-FR" sz="1400" b="0" i="1" dirty="0" smtClean="0">
                        <a:solidFill>
                          <a:srgbClr val="000000"/>
                        </a:solidFill>
                        <a:ea typeface="Cambria Math" panose="02040503050406030204" pitchFamily="18" charset="0"/>
                      </a:rPr>
                      <m:t>h</m:t>
                    </m:r>
                    <m:r>
                      <a:rPr lang="fr-FR" sz="1400" b="0" i="1" dirty="0" smtClean="0">
                        <a:solidFill>
                          <a:srgbClr val="000000"/>
                        </a:solidFill>
                        <a:ea typeface="Cambria Math" panose="02040503050406030204" pitchFamily="18" charset="0"/>
                      </a:rPr>
                      <m:t>)</m:t>
                    </m:r>
                  </m:oMath>
                </a14:m>
                <a:r>
                  <a:rPr lang="en-US" sz="1400" i="1" dirty="0">
                    <a:solidFill>
                      <a:srgbClr val="000000"/>
                    </a:solidFill>
                    <a:ea typeface="Calibri" panose="020F0502020204030204" pitchFamily="34" charset="0"/>
                  </a:rPr>
                  <a:t> </a:t>
                </a:r>
                <a:endParaRPr lang="en-US" sz="1600" i="1" dirty="0">
                  <a:solidFill>
                    <a:srgbClr val="000000"/>
                  </a:solidFill>
                  <a:ea typeface="Calibri" panose="020F0502020204030204" pitchFamily="34" charset="0"/>
                </a:endParaRPr>
              </a:p>
            </p:txBody>
          </p:sp>
        </mc:Choice>
        <mc:Fallback>
          <p:sp>
            <p:nvSpPr>
              <p:cNvPr id="12" name="Sous-titre 2">
                <a:extLst>
                  <a:ext uri="{FF2B5EF4-FFF2-40B4-BE49-F238E27FC236}">
                    <a16:creationId xmlns:a16="http://schemas.microsoft.com/office/drawing/2014/main" id="{3F314DB1-4E6C-4BB7-A5CD-2D80A13F9476}"/>
                  </a:ext>
                </a:extLst>
              </p:cNvPr>
              <p:cNvSpPr txBox="1">
                <a:spLocks noRot="1" noChangeAspect="1" noMove="1" noResize="1" noEditPoints="1" noAdjustHandles="1" noChangeArrowheads="1" noChangeShapeType="1" noTextEdit="1"/>
              </p:cNvSpPr>
              <p:nvPr/>
            </p:nvSpPr>
            <p:spPr>
              <a:xfrm>
                <a:off x="7061950" y="4003805"/>
                <a:ext cx="5060381" cy="2752725"/>
              </a:xfrm>
              <a:prstGeom prst="rect">
                <a:avLst/>
              </a:prstGeom>
              <a:blipFill>
                <a:blip r:embed="rId3"/>
                <a:stretch>
                  <a:fillRect t="-1552"/>
                </a:stretch>
              </a:blipFill>
            </p:spPr>
            <p:txBody>
              <a:bodyPr/>
              <a:lstStyle/>
              <a:p>
                <a:r>
                  <a:rPr lang="fr-FR">
                    <a:noFill/>
                  </a:rPr>
                  <a:t> </a:t>
                </a:r>
              </a:p>
            </p:txBody>
          </p:sp>
        </mc:Fallback>
      </mc:AlternateContent>
      <p:sp>
        <p:nvSpPr>
          <p:cNvPr id="4" name="ZoneTexte 3">
            <a:extLst>
              <a:ext uri="{FF2B5EF4-FFF2-40B4-BE49-F238E27FC236}">
                <a16:creationId xmlns:a16="http://schemas.microsoft.com/office/drawing/2014/main" id="{0DF2546C-895A-4957-9670-E103191BFB83}"/>
              </a:ext>
            </a:extLst>
          </p:cNvPr>
          <p:cNvSpPr txBox="1"/>
          <p:nvPr/>
        </p:nvSpPr>
        <p:spPr>
          <a:xfrm>
            <a:off x="7290319" y="6009579"/>
            <a:ext cx="3477127" cy="461665"/>
          </a:xfrm>
          <a:prstGeom prst="rect">
            <a:avLst/>
          </a:prstGeom>
          <a:noFill/>
        </p:spPr>
        <p:txBody>
          <a:bodyPr wrap="square" rtlCol="0">
            <a:spAutoFit/>
          </a:bodyPr>
          <a:lstStyle/>
          <a:p>
            <a:r>
              <a:rPr lang="en-US" sz="1200" b="1" u="sng" dirty="0"/>
              <a:t>*Remark</a:t>
            </a:r>
            <a:r>
              <a:rPr lang="en-US" sz="1200" dirty="0"/>
              <a:t>: </a:t>
            </a:r>
          </a:p>
          <a:p>
            <a:r>
              <a:rPr lang="en-US" sz="1200" dirty="0"/>
              <a:t>Minimum eye response 2ms</a:t>
            </a:r>
          </a:p>
        </p:txBody>
      </p:sp>
      <p:pic>
        <p:nvPicPr>
          <p:cNvPr id="5" name="Picture 2" descr="CR2450 Panasonic Battery | Mouser France">
            <a:extLst>
              <a:ext uri="{FF2B5EF4-FFF2-40B4-BE49-F238E27FC236}">
                <a16:creationId xmlns:a16="http://schemas.microsoft.com/office/drawing/2014/main" id="{D5458608-5A7A-4D62-8DB1-9B6D6E42A4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70533">
            <a:off x="9583432" y="1602412"/>
            <a:ext cx="1781254" cy="1600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666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8" y="145046"/>
            <a:ext cx="11804163" cy="678445"/>
          </a:xfrm>
        </p:spPr>
        <p:txBody>
          <a:bodyPr>
            <a:normAutofit fontScale="90000"/>
          </a:bodyPr>
          <a:lstStyle/>
          <a:p>
            <a:r>
              <a:rPr lang="fr-FR" dirty="0" err="1"/>
              <a:t>Existing</a:t>
            </a:r>
            <a:r>
              <a:rPr lang="fr-FR" dirty="0"/>
              <a:t> </a:t>
            </a:r>
            <a:r>
              <a:rPr lang="fr-FR" dirty="0" err="1"/>
              <a:t>products</a:t>
            </a:r>
            <a:r>
              <a:rPr lang="fr-FR" dirty="0"/>
              <a:t> </a:t>
            </a:r>
          </a:p>
        </p:txBody>
      </p:sp>
      <p:sp>
        <p:nvSpPr>
          <p:cNvPr id="3" name="Sous-titre 2">
            <a:extLst>
              <a:ext uri="{FF2B5EF4-FFF2-40B4-BE49-F238E27FC236}">
                <a16:creationId xmlns:a16="http://schemas.microsoft.com/office/drawing/2014/main" id="{7B9024D8-5F94-4627-85A5-2988453E0465}"/>
              </a:ext>
            </a:extLst>
          </p:cNvPr>
          <p:cNvSpPr>
            <a:spLocks noGrp="1"/>
          </p:cNvSpPr>
          <p:nvPr>
            <p:ph type="subTitle" idx="1"/>
          </p:nvPr>
        </p:nvSpPr>
        <p:spPr>
          <a:xfrm>
            <a:off x="133739" y="1374426"/>
            <a:ext cx="5832176" cy="4758612"/>
          </a:xfrm>
        </p:spPr>
        <p:txBody>
          <a:bodyPr>
            <a:normAutofit lnSpcReduction="10000"/>
          </a:bodyPr>
          <a:lstStyle/>
          <a:p>
            <a:pPr marL="87313" algn="l"/>
            <a:r>
              <a:rPr lang="en-US" sz="1800" i="1" dirty="0">
                <a:solidFill>
                  <a:srgbClr val="000000"/>
                </a:solidFill>
                <a:effectLst/>
                <a:latin typeface="Calibri" panose="020F0502020204030204" pitchFamily="34" charset="0"/>
                <a:ea typeface="Calibri" panose="020F0502020204030204" pitchFamily="34" charset="0"/>
              </a:rPr>
              <a:t>Integration is possible in a very small volume of 30mm x 30mm x 6mm (battery and complete electronics) and can withstand temperatures from -40 ° C to 85 ° C (automotive standard) with zero electro-magnetic risk and low cost (production &lt;5 € in large series).</a:t>
            </a:r>
          </a:p>
          <a:p>
            <a:pPr marL="87313" algn="l"/>
            <a:endParaRPr lang="en-US" sz="1800" i="1" dirty="0">
              <a:solidFill>
                <a:srgbClr val="000000"/>
              </a:solidFill>
              <a:effectLst/>
              <a:latin typeface="Calibri" panose="020F0502020204030204" pitchFamily="34" charset="0"/>
              <a:ea typeface="Calibri" panose="020F0502020204030204" pitchFamily="34" charset="0"/>
            </a:endParaRPr>
          </a:p>
          <a:p>
            <a:pPr marL="87313" algn="l"/>
            <a:endParaRPr lang="en-US" sz="1800" i="1" dirty="0">
              <a:solidFill>
                <a:srgbClr val="000000"/>
              </a:solidFill>
              <a:effectLst/>
              <a:latin typeface="Calibri" panose="020F0502020204030204" pitchFamily="34" charset="0"/>
              <a:ea typeface="Calibri" panose="020F0502020204030204" pitchFamily="34" charset="0"/>
            </a:endParaRPr>
          </a:p>
          <a:p>
            <a:pPr marL="87313" algn="l"/>
            <a:r>
              <a:rPr lang="en-US" sz="1800" i="1" dirty="0">
                <a:solidFill>
                  <a:srgbClr val="000000"/>
                </a:solidFill>
                <a:effectLst/>
                <a:latin typeface="Calibri" panose="020F0502020204030204" pitchFamily="34" charset="0"/>
                <a:ea typeface="Calibri" panose="020F0502020204030204" pitchFamily="34" charset="0"/>
              </a:rPr>
              <a:t>In a similar volume, it is possible to carry out a wireless remote triggering, for example from the driving position: low consumption radio system authorizing with a great autonomy (&gt; 5 years). </a:t>
            </a:r>
          </a:p>
          <a:p>
            <a:pPr marL="87313" algn="l"/>
            <a:r>
              <a:rPr lang="en-US" sz="1800" i="1" dirty="0">
                <a:solidFill>
                  <a:srgbClr val="000000"/>
                </a:solidFill>
                <a:effectLst/>
                <a:latin typeface="Calibri" panose="020F0502020204030204" pitchFamily="34" charset="0"/>
                <a:ea typeface="Calibri" panose="020F0502020204030204" pitchFamily="34" charset="0"/>
              </a:rPr>
              <a:t>For example, the Bluetooth 5.2 module in example(newest release) consumes 2,2µA in standby so without communication and without flash lighting, with a CR2430 battery, the lifetime is over 15years. So, the module doesn’t impact the power consumption like the flashing system. </a:t>
            </a:r>
          </a:p>
          <a:p>
            <a:pPr marL="87313" algn="l"/>
            <a:r>
              <a:rPr lang="en-US" sz="1800" i="1" dirty="0">
                <a:solidFill>
                  <a:srgbClr val="000000"/>
                </a:solidFill>
                <a:effectLst/>
                <a:latin typeface="Calibri" panose="020F0502020204030204" pitchFamily="34" charset="0"/>
                <a:ea typeface="Calibri" panose="020F0502020204030204" pitchFamily="34" charset="0"/>
              </a:rPr>
              <a:t>The extra cost in large series with this module reference is &lt; 4,5€. Other modules are &lt;3,5€ in BT5.0* and less if BT4.0*</a:t>
            </a:r>
            <a:endParaRPr lang="fr-FR" dirty="0"/>
          </a:p>
        </p:txBody>
      </p:sp>
      <p:sp>
        <p:nvSpPr>
          <p:cNvPr id="6" name="Sous-titre 2">
            <a:extLst>
              <a:ext uri="{FF2B5EF4-FFF2-40B4-BE49-F238E27FC236}">
                <a16:creationId xmlns:a16="http://schemas.microsoft.com/office/drawing/2014/main" id="{61DEFDC2-A209-44D7-AA53-0F297C25621A}"/>
              </a:ext>
            </a:extLst>
          </p:cNvPr>
          <p:cNvSpPr txBox="1">
            <a:spLocks/>
          </p:cNvSpPr>
          <p:nvPr/>
        </p:nvSpPr>
        <p:spPr>
          <a:xfrm>
            <a:off x="6567506" y="1374426"/>
            <a:ext cx="4889164" cy="27527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7313" algn="l"/>
            <a:r>
              <a:rPr lang="en-US" sz="1600" i="1" u="sng" dirty="0">
                <a:solidFill>
                  <a:srgbClr val="000000"/>
                </a:solidFill>
                <a:latin typeface="Calibri" panose="020F0502020204030204" pitchFamily="34" charset="0"/>
                <a:ea typeface="Calibri" panose="020F0502020204030204" pitchFamily="34" charset="0"/>
              </a:rPr>
              <a:t>Example of existing product with communication module (</a:t>
            </a:r>
            <a:r>
              <a:rPr lang="en-US" sz="1600" i="1" u="sng" dirty="0"/>
              <a:t>Blueprint B200  from U-</a:t>
            </a:r>
            <a:r>
              <a:rPr lang="en-US" sz="1600" i="1" u="sng" dirty="0" err="1"/>
              <a:t>Blox</a:t>
            </a:r>
            <a:r>
              <a:rPr lang="en-US" sz="1600" i="1" u="sng" dirty="0"/>
              <a:t>)</a:t>
            </a:r>
            <a:r>
              <a:rPr lang="en-US" sz="1600" i="1" u="sng" dirty="0">
                <a:solidFill>
                  <a:srgbClr val="000000"/>
                </a:solidFill>
                <a:latin typeface="Calibri" panose="020F0502020204030204" pitchFamily="34" charset="0"/>
                <a:ea typeface="Calibri" panose="020F0502020204030204" pitchFamily="34" charset="0"/>
              </a:rPr>
              <a:t>:</a:t>
            </a:r>
          </a:p>
        </p:txBody>
      </p:sp>
      <p:sp>
        <p:nvSpPr>
          <p:cNvPr id="11" name="ZoneTexte 10">
            <a:extLst>
              <a:ext uri="{FF2B5EF4-FFF2-40B4-BE49-F238E27FC236}">
                <a16:creationId xmlns:a16="http://schemas.microsoft.com/office/drawing/2014/main" id="{0734E7B0-3854-4B36-A670-34C08851FF0E}"/>
              </a:ext>
            </a:extLst>
          </p:cNvPr>
          <p:cNvSpPr txBox="1"/>
          <p:nvPr/>
        </p:nvSpPr>
        <p:spPr>
          <a:xfrm>
            <a:off x="6567506" y="4614705"/>
            <a:ext cx="5283536" cy="2123658"/>
          </a:xfrm>
          <a:prstGeom prst="rect">
            <a:avLst/>
          </a:prstGeom>
          <a:noFill/>
        </p:spPr>
        <p:txBody>
          <a:bodyPr wrap="square">
            <a:spAutoFit/>
          </a:bodyPr>
          <a:lstStyle/>
          <a:p>
            <a:r>
              <a:rPr lang="en-US" sz="1100" i="1" dirty="0"/>
              <a:t>The form factor of the Blueprint B200 is circular with a diameter of 20.4 mm. The size of B200 matches the size of a coin cell battery (CR2020). The PCB has a 4-layer stack-up, with only through-hole vias. Thickness is 1.12 mm. All the components are placed on </a:t>
            </a:r>
            <a:r>
              <a:rPr lang="en-US" sz="1100" i="1" dirty="0" err="1"/>
              <a:t>topwhile</a:t>
            </a:r>
            <a:r>
              <a:rPr lang="en-US" sz="1100" i="1" dirty="0"/>
              <a:t> the rechargeable battery is soldered on the backside. </a:t>
            </a:r>
          </a:p>
          <a:p>
            <a:endParaRPr lang="en-US" sz="1100" i="1" dirty="0"/>
          </a:p>
          <a:p>
            <a:endParaRPr lang="en-US" sz="1100" i="1" dirty="0"/>
          </a:p>
          <a:p>
            <a:endParaRPr lang="en-US" sz="1100" i="1" dirty="0"/>
          </a:p>
          <a:p>
            <a:endParaRPr lang="en-US" sz="1100" i="1" dirty="0"/>
          </a:p>
          <a:p>
            <a:endParaRPr lang="en-US" sz="1100" i="1" dirty="0"/>
          </a:p>
          <a:p>
            <a:endParaRPr lang="en-US" sz="1100" i="1" dirty="0"/>
          </a:p>
          <a:p>
            <a:r>
              <a:rPr lang="en-US" sz="1100" i="1" dirty="0"/>
              <a:t>*BT = Bluetooth and 5.0 or 4.0 is the release of the transmission protocol; 5.0 is the most recent version (2 years old) and consumes less energy than 4.0.</a:t>
            </a:r>
            <a:endParaRPr lang="fr-FR" sz="1100" i="1" dirty="0"/>
          </a:p>
        </p:txBody>
      </p:sp>
      <p:grpSp>
        <p:nvGrpSpPr>
          <p:cNvPr id="20" name="Groupe 19">
            <a:extLst>
              <a:ext uri="{FF2B5EF4-FFF2-40B4-BE49-F238E27FC236}">
                <a16:creationId xmlns:a16="http://schemas.microsoft.com/office/drawing/2014/main" id="{77230C89-DD95-455B-B9F2-9C7121EE68F8}"/>
              </a:ext>
            </a:extLst>
          </p:cNvPr>
          <p:cNvGrpSpPr/>
          <p:nvPr/>
        </p:nvGrpSpPr>
        <p:grpSpPr>
          <a:xfrm>
            <a:off x="6262314" y="1988272"/>
            <a:ext cx="5795947" cy="2620325"/>
            <a:chOff x="6305008" y="1924594"/>
            <a:chExt cx="5795947" cy="2620325"/>
          </a:xfrm>
        </p:grpSpPr>
        <p:grpSp>
          <p:nvGrpSpPr>
            <p:cNvPr id="14" name="Groupe 13">
              <a:extLst>
                <a:ext uri="{FF2B5EF4-FFF2-40B4-BE49-F238E27FC236}">
                  <a16:creationId xmlns:a16="http://schemas.microsoft.com/office/drawing/2014/main" id="{F52BBF6D-2EBE-479E-9354-7F551DAB0E29}"/>
                </a:ext>
              </a:extLst>
            </p:cNvPr>
            <p:cNvGrpSpPr/>
            <p:nvPr/>
          </p:nvGrpSpPr>
          <p:grpSpPr>
            <a:xfrm>
              <a:off x="9958844" y="1924594"/>
              <a:ext cx="2142111" cy="2553217"/>
              <a:chOff x="9958844" y="1924594"/>
              <a:chExt cx="2142111" cy="2553217"/>
            </a:xfrm>
          </p:grpSpPr>
          <p:pic>
            <p:nvPicPr>
              <p:cNvPr id="2050" name="Picture 2" descr="Pièce de 2 euros - 2 euro coin - qaz.wiki">
                <a:extLst>
                  <a:ext uri="{FF2B5EF4-FFF2-40B4-BE49-F238E27FC236}">
                    <a16:creationId xmlns:a16="http://schemas.microsoft.com/office/drawing/2014/main" id="{E28484BF-CB9D-4DEC-BAC8-40B7DD2C77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8844" y="2335700"/>
                <a:ext cx="2142111" cy="214211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eur droit avec flèche 9">
                <a:extLst>
                  <a:ext uri="{FF2B5EF4-FFF2-40B4-BE49-F238E27FC236}">
                    <a16:creationId xmlns:a16="http://schemas.microsoft.com/office/drawing/2014/main" id="{78348CDB-AC67-4B07-B071-47EB56D5FEBF}"/>
                  </a:ext>
                </a:extLst>
              </p:cNvPr>
              <p:cNvCxnSpPr>
                <a:cxnSpLocks/>
              </p:cNvCxnSpPr>
              <p:nvPr/>
            </p:nvCxnSpPr>
            <p:spPr>
              <a:xfrm>
                <a:off x="10070053" y="2313080"/>
                <a:ext cx="1910542" cy="0"/>
              </a:xfrm>
              <a:prstGeom prst="straightConnector1">
                <a:avLst/>
              </a:prstGeom>
              <a:ln w="57150">
                <a:headEnd type="triangle"/>
                <a:tailEnd type="triangle"/>
              </a:ln>
            </p:spPr>
            <p:style>
              <a:lnRef idx="3">
                <a:schemeClr val="accent1"/>
              </a:lnRef>
              <a:fillRef idx="0">
                <a:schemeClr val="accent1"/>
              </a:fillRef>
              <a:effectRef idx="2">
                <a:schemeClr val="accent1"/>
              </a:effectRef>
              <a:fontRef idx="minor">
                <a:schemeClr val="tx1"/>
              </a:fontRef>
            </p:style>
          </p:cxnSp>
          <p:sp>
            <p:nvSpPr>
              <p:cNvPr id="13" name="ZoneTexte 12">
                <a:extLst>
                  <a:ext uri="{FF2B5EF4-FFF2-40B4-BE49-F238E27FC236}">
                    <a16:creationId xmlns:a16="http://schemas.microsoft.com/office/drawing/2014/main" id="{BCD719F7-E9D3-4EE0-810B-31CEDE8D7465}"/>
                  </a:ext>
                </a:extLst>
              </p:cNvPr>
              <p:cNvSpPr txBox="1"/>
              <p:nvPr/>
            </p:nvSpPr>
            <p:spPr>
              <a:xfrm>
                <a:off x="10406742" y="1924594"/>
                <a:ext cx="1049927" cy="369332"/>
              </a:xfrm>
              <a:prstGeom prst="rect">
                <a:avLst/>
              </a:prstGeom>
              <a:noFill/>
            </p:spPr>
            <p:txBody>
              <a:bodyPr wrap="square" rtlCol="0">
                <a:spAutoFit/>
              </a:bodyPr>
              <a:lstStyle/>
              <a:p>
                <a:pPr algn="ctr"/>
                <a:r>
                  <a:rPr lang="fr-FR" b="1" dirty="0">
                    <a:solidFill>
                      <a:schemeClr val="accent1">
                        <a:lumMod val="75000"/>
                      </a:schemeClr>
                    </a:solidFill>
                  </a:rPr>
                  <a:t>25,7mm</a:t>
                </a:r>
              </a:p>
            </p:txBody>
          </p:sp>
        </p:grpSp>
        <p:grpSp>
          <p:nvGrpSpPr>
            <p:cNvPr id="18" name="Groupe 17">
              <a:extLst>
                <a:ext uri="{FF2B5EF4-FFF2-40B4-BE49-F238E27FC236}">
                  <a16:creationId xmlns:a16="http://schemas.microsoft.com/office/drawing/2014/main" id="{29345338-E064-457E-819B-47F6B33BB2AC}"/>
                </a:ext>
              </a:extLst>
            </p:cNvPr>
            <p:cNvGrpSpPr/>
            <p:nvPr/>
          </p:nvGrpSpPr>
          <p:grpSpPr>
            <a:xfrm>
              <a:off x="6305008" y="1948870"/>
              <a:ext cx="3736172" cy="2596049"/>
              <a:chOff x="6305008" y="1948870"/>
              <a:chExt cx="3736172" cy="2596049"/>
            </a:xfrm>
          </p:grpSpPr>
          <p:pic>
            <p:nvPicPr>
              <p:cNvPr id="5" name="Image 4">
                <a:extLst>
                  <a:ext uri="{FF2B5EF4-FFF2-40B4-BE49-F238E27FC236}">
                    <a16:creationId xmlns:a16="http://schemas.microsoft.com/office/drawing/2014/main" id="{335C1BA3-AC7C-4948-994B-C76B9E067C24}"/>
                  </a:ext>
                </a:extLst>
              </p:cNvPr>
              <p:cNvPicPr>
                <a:picLocks noChangeAspect="1"/>
              </p:cNvPicPr>
              <p:nvPr/>
            </p:nvPicPr>
            <p:blipFill>
              <a:blip r:embed="rId3"/>
              <a:stretch>
                <a:fillRect/>
              </a:stretch>
            </p:blipFill>
            <p:spPr>
              <a:xfrm>
                <a:off x="6305008" y="2313080"/>
                <a:ext cx="3736172" cy="2231839"/>
              </a:xfrm>
              <a:prstGeom prst="rect">
                <a:avLst/>
              </a:prstGeom>
            </p:spPr>
          </p:pic>
          <p:cxnSp>
            <p:nvCxnSpPr>
              <p:cNvPr id="17" name="Connecteur droit avec flèche 16">
                <a:extLst>
                  <a:ext uri="{FF2B5EF4-FFF2-40B4-BE49-F238E27FC236}">
                    <a16:creationId xmlns:a16="http://schemas.microsoft.com/office/drawing/2014/main" id="{7CC0DC5F-0AC5-43B0-B55C-D5614808BDFB}"/>
                  </a:ext>
                </a:extLst>
              </p:cNvPr>
              <p:cNvCxnSpPr>
                <a:cxnSpLocks/>
              </p:cNvCxnSpPr>
              <p:nvPr/>
            </p:nvCxnSpPr>
            <p:spPr>
              <a:xfrm>
                <a:off x="6451114" y="2313080"/>
                <a:ext cx="1505255" cy="0"/>
              </a:xfrm>
              <a:prstGeom prst="straightConnector1">
                <a:avLst/>
              </a:prstGeom>
              <a:ln w="57150">
                <a:headEnd type="triangle"/>
                <a:tailEnd type="triangle"/>
              </a:ln>
            </p:spPr>
            <p:style>
              <a:lnRef idx="3">
                <a:schemeClr val="accent1"/>
              </a:lnRef>
              <a:fillRef idx="0">
                <a:schemeClr val="accent1"/>
              </a:fillRef>
              <a:effectRef idx="2">
                <a:schemeClr val="accent1"/>
              </a:effectRef>
              <a:fontRef idx="minor">
                <a:schemeClr val="tx1"/>
              </a:fontRef>
            </p:style>
          </p:cxnSp>
          <p:sp>
            <p:nvSpPr>
              <p:cNvPr id="19" name="ZoneTexte 18">
                <a:extLst>
                  <a:ext uri="{FF2B5EF4-FFF2-40B4-BE49-F238E27FC236}">
                    <a16:creationId xmlns:a16="http://schemas.microsoft.com/office/drawing/2014/main" id="{943168FA-64CB-471D-89D9-561A977544F1}"/>
                  </a:ext>
                </a:extLst>
              </p:cNvPr>
              <p:cNvSpPr txBox="1"/>
              <p:nvPr/>
            </p:nvSpPr>
            <p:spPr>
              <a:xfrm>
                <a:off x="6680108" y="1948870"/>
                <a:ext cx="1049927" cy="369332"/>
              </a:xfrm>
              <a:prstGeom prst="rect">
                <a:avLst/>
              </a:prstGeom>
              <a:noFill/>
            </p:spPr>
            <p:txBody>
              <a:bodyPr wrap="square" rtlCol="0">
                <a:spAutoFit/>
              </a:bodyPr>
              <a:lstStyle/>
              <a:p>
                <a:pPr algn="ctr"/>
                <a:r>
                  <a:rPr lang="fr-FR" b="1" dirty="0">
                    <a:solidFill>
                      <a:schemeClr val="accent1">
                        <a:lumMod val="75000"/>
                      </a:schemeClr>
                    </a:solidFill>
                  </a:rPr>
                  <a:t>20,4mm</a:t>
                </a:r>
              </a:p>
            </p:txBody>
          </p:sp>
        </p:grpSp>
      </p:grpSp>
    </p:spTree>
    <p:extLst>
      <p:ext uri="{BB962C8B-B14F-4D97-AF65-F5344CB8AC3E}">
        <p14:creationId xmlns:p14="http://schemas.microsoft.com/office/powerpoint/2010/main" val="868607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33738" y="145046"/>
            <a:ext cx="11804163" cy="678445"/>
          </a:xfrm>
        </p:spPr>
        <p:txBody>
          <a:bodyPr>
            <a:normAutofit fontScale="90000"/>
          </a:bodyPr>
          <a:lstStyle/>
          <a:p>
            <a:r>
              <a:rPr lang="fr-FR" dirty="0"/>
              <a:t>Activation of the </a:t>
            </a:r>
            <a:r>
              <a:rPr lang="fr-FR" dirty="0" err="1"/>
              <a:t>flashing</a:t>
            </a:r>
            <a:r>
              <a:rPr lang="fr-FR" dirty="0"/>
              <a:t> light</a:t>
            </a:r>
          </a:p>
        </p:txBody>
      </p:sp>
      <p:sp>
        <p:nvSpPr>
          <p:cNvPr id="3" name="Sous-titre 2">
            <a:extLst>
              <a:ext uri="{FF2B5EF4-FFF2-40B4-BE49-F238E27FC236}">
                <a16:creationId xmlns:a16="http://schemas.microsoft.com/office/drawing/2014/main" id="{7B9024D8-5F94-4627-85A5-2988453E0465}"/>
              </a:ext>
            </a:extLst>
          </p:cNvPr>
          <p:cNvSpPr>
            <a:spLocks noGrp="1"/>
          </p:cNvSpPr>
          <p:nvPr>
            <p:ph type="subTitle" idx="1"/>
          </p:nvPr>
        </p:nvSpPr>
        <p:spPr>
          <a:xfrm>
            <a:off x="133739" y="1374426"/>
            <a:ext cx="11466382" cy="4758612"/>
          </a:xfrm>
        </p:spPr>
        <p:txBody>
          <a:bodyPr>
            <a:normAutofit lnSpcReduction="10000"/>
          </a:bodyPr>
          <a:lstStyle/>
          <a:p>
            <a:pPr marL="87313" algn="l"/>
            <a:r>
              <a:rPr lang="en-US" sz="1800" dirty="0"/>
              <a:t>To be compliant with the requirement  of the paragraph </a:t>
            </a:r>
            <a:r>
              <a:rPr lang="en-US" sz="1800" b="1" dirty="0"/>
              <a:t>§7.8.3 </a:t>
            </a:r>
            <a:r>
              <a:rPr lang="en-US" sz="1800" dirty="0"/>
              <a:t>« when the emergency lighting is activated »  the activation of this lighting system could be:</a:t>
            </a:r>
          </a:p>
          <a:p>
            <a:pPr marL="373063" indent="-285750" algn="l">
              <a:buFontTx/>
              <a:buChar char="-"/>
            </a:pPr>
            <a:r>
              <a:rPr lang="en-US" sz="1800" b="1" u="sng" dirty="0"/>
              <a:t>Always flashing: </a:t>
            </a:r>
            <a:r>
              <a:rPr lang="en-US" sz="1800" dirty="0"/>
              <a:t>very simple and easy to be implemented and doesn’t depend from any other system. In building, emergency signs are always lighting; idem for defibrillators in order to identify and to localized the device. The aim is to function like a lighthouse for boats in fog.</a:t>
            </a:r>
          </a:p>
          <a:p>
            <a:pPr marL="373063" indent="-285750" algn="l">
              <a:buFontTx/>
              <a:buChar char="-"/>
            </a:pPr>
            <a:r>
              <a:rPr lang="en-US" sz="1800" b="1" u="sng" dirty="0"/>
              <a:t>Activated on a level of darkness </a:t>
            </a:r>
            <a:r>
              <a:rPr lang="en-US" sz="1800" dirty="0"/>
              <a:t>: Sensors detect a drop of ambient lighting; identical to the current automatic vehicle lighting activation system (e.g. When vehicle enters into a tunnel). </a:t>
            </a:r>
          </a:p>
          <a:p>
            <a:pPr marL="373063" indent="-285750" algn="l">
              <a:buFontTx/>
              <a:buChar char="-"/>
            </a:pPr>
            <a:r>
              <a:rPr lang="en-US" sz="1800" b="1" u="sng" dirty="0"/>
              <a:t>Activated on collision: </a:t>
            </a:r>
            <a:r>
              <a:rPr lang="en-US" sz="1800" dirty="0"/>
              <a:t>Sensors detect a high shock; similar to the current airbag system. Shock sensors used for airbag system are calibrated for this kind of shock. Other vehicle manufacturers include collision tests and fix the acceleration level to qualify their </a:t>
            </a:r>
            <a:r>
              <a:rPr lang="en-US" sz="1800" dirty="0" err="1"/>
              <a:t>equipments</a:t>
            </a:r>
            <a:r>
              <a:rPr lang="en-US" sz="1800" dirty="0"/>
              <a:t> (e.g. General Motors fixes it at 100G) </a:t>
            </a:r>
          </a:p>
          <a:p>
            <a:pPr marL="373063" indent="-285750" algn="l">
              <a:buFontTx/>
              <a:buChar char="-"/>
            </a:pPr>
            <a:r>
              <a:rPr lang="en-US" sz="1800" b="1" u="sng" dirty="0"/>
              <a:t>Activated  when the emergency lighting is activated</a:t>
            </a:r>
            <a:r>
              <a:rPr lang="en-US" sz="1800" dirty="0"/>
              <a:t>: need to be interfaced with the current system; directly on the sensors/command harness or to the CAN network. As it’s only in read-only configuration, existing solution allow to read CAN network without any physical connection but by contactless technology. </a:t>
            </a:r>
          </a:p>
          <a:p>
            <a:pPr marL="373063" indent="-285750" algn="l">
              <a:buFontTx/>
              <a:buChar char="-"/>
            </a:pPr>
            <a:r>
              <a:rPr lang="en-US" sz="1800" b="1" u="sng" dirty="0"/>
              <a:t>Activated by the driver via a dashboard command</a:t>
            </a:r>
            <a:r>
              <a:rPr lang="en-US" sz="1800" dirty="0"/>
              <a:t>: the driver activates the lighting via a dashboard command. Dedicated wired or wireless command can activate by distance the flashing system. </a:t>
            </a:r>
          </a:p>
          <a:p>
            <a:pPr marL="87313" algn="l"/>
            <a:r>
              <a:rPr lang="en-US" sz="1800" dirty="0"/>
              <a:t>All the previous points are existing, and the technology today is enough reliable, energy saver and cheap to be taken in account. Obviously, this list is not exhaustive and other systems can answer to any activation principle. </a:t>
            </a:r>
          </a:p>
          <a:p>
            <a:pPr marL="87313" algn="l"/>
            <a:endParaRPr lang="en-US" sz="1800" dirty="0"/>
          </a:p>
          <a:p>
            <a:pPr marL="87313" algn="l"/>
            <a:endParaRPr lang="en-US" dirty="0"/>
          </a:p>
        </p:txBody>
      </p:sp>
    </p:spTree>
    <p:extLst>
      <p:ext uri="{BB962C8B-B14F-4D97-AF65-F5344CB8AC3E}">
        <p14:creationId xmlns:p14="http://schemas.microsoft.com/office/powerpoint/2010/main" val="3820657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0F665-066F-4363-9058-41AF6303687D}"/>
              </a:ext>
            </a:extLst>
          </p:cNvPr>
          <p:cNvSpPr>
            <a:spLocks noGrp="1"/>
          </p:cNvSpPr>
          <p:nvPr>
            <p:ph type="ctrTitle"/>
          </p:nvPr>
        </p:nvSpPr>
        <p:spPr>
          <a:xfrm>
            <a:off x="193918" y="335546"/>
            <a:ext cx="11804163" cy="678445"/>
          </a:xfrm>
        </p:spPr>
        <p:txBody>
          <a:bodyPr>
            <a:normAutofit fontScale="90000"/>
          </a:bodyPr>
          <a:lstStyle/>
          <a:p>
            <a:r>
              <a:rPr lang="fr-FR" dirty="0"/>
              <a:t>Conclusion </a:t>
            </a:r>
          </a:p>
        </p:txBody>
      </p:sp>
      <p:sp>
        <p:nvSpPr>
          <p:cNvPr id="3" name="Sous-titre 2">
            <a:extLst>
              <a:ext uri="{FF2B5EF4-FFF2-40B4-BE49-F238E27FC236}">
                <a16:creationId xmlns:a16="http://schemas.microsoft.com/office/drawing/2014/main" id="{7B9024D8-5F94-4627-85A5-2988453E0465}"/>
              </a:ext>
            </a:extLst>
          </p:cNvPr>
          <p:cNvSpPr>
            <a:spLocks noGrp="1"/>
          </p:cNvSpPr>
          <p:nvPr>
            <p:ph type="subTitle" idx="1"/>
          </p:nvPr>
        </p:nvSpPr>
        <p:spPr>
          <a:xfrm>
            <a:off x="504824" y="1411644"/>
            <a:ext cx="10763251" cy="4758612"/>
          </a:xfrm>
        </p:spPr>
        <p:txBody>
          <a:bodyPr>
            <a:normAutofit/>
          </a:bodyPr>
          <a:lstStyle/>
          <a:p>
            <a:pPr marL="87313" algn="l"/>
            <a:r>
              <a:rPr lang="en-US" sz="2000" dirty="0"/>
              <a:t>Today, all buildings and public areas have </a:t>
            </a:r>
            <a:r>
              <a:rPr lang="en-US" sz="2000" dirty="0">
                <a:solidFill>
                  <a:srgbClr val="000000"/>
                </a:solidFill>
                <a:latin typeface="Calibri" panose="020F0502020204030204" pitchFamily="34" charset="0"/>
              </a:rPr>
              <a:t>conspicuousness signs to improve visibility. </a:t>
            </a:r>
          </a:p>
          <a:p>
            <a:pPr marL="87313" algn="l"/>
            <a:r>
              <a:rPr lang="en-US" sz="2000" dirty="0">
                <a:solidFill>
                  <a:srgbClr val="000000"/>
                </a:solidFill>
                <a:latin typeface="Calibri" panose="020F0502020204030204" pitchFamily="34" charset="0"/>
              </a:rPr>
              <a:t>A lot of studies in this way demonstrate the gain of a lighting system compared to usual system. </a:t>
            </a:r>
          </a:p>
          <a:p>
            <a:pPr marL="87313" algn="l"/>
            <a:r>
              <a:rPr lang="en-US" sz="2000" dirty="0">
                <a:solidFill>
                  <a:srgbClr val="000000"/>
                </a:solidFill>
                <a:latin typeface="Calibri" panose="020F0502020204030204" pitchFamily="34" charset="0"/>
              </a:rPr>
              <a:t>In case of fire, the opacity becomes quickly and avoids all sign view upper 2 meters. It’s why, studies conclude on the interest of a big contrast between the darkness and the safety signs; the best way being conspicuousness signs.</a:t>
            </a:r>
          </a:p>
          <a:p>
            <a:pPr marL="87313" algn="l"/>
            <a:r>
              <a:rPr lang="en-US" sz="2000" dirty="0">
                <a:solidFill>
                  <a:srgbClr val="000000"/>
                </a:solidFill>
                <a:latin typeface="Calibri" panose="020F0502020204030204" pitchFamily="34" charset="0"/>
              </a:rPr>
              <a:t>Compared to the human vision adaptation, a fire smoke dives the passengers into darkness and it’s difficult to view small luminescent systems before the fire overruns the vehicle's cabin. Moreover, the toxicity significantly increases the loss of visibility. </a:t>
            </a:r>
          </a:p>
          <a:p>
            <a:pPr marL="87313" algn="l"/>
            <a:r>
              <a:rPr lang="en-US" sz="2000" dirty="0">
                <a:solidFill>
                  <a:srgbClr val="000000"/>
                </a:solidFill>
                <a:latin typeface="Calibri" panose="020F0502020204030204" pitchFamily="34" charset="0"/>
              </a:rPr>
              <a:t> </a:t>
            </a:r>
          </a:p>
          <a:p>
            <a:pPr marL="87313" algn="l"/>
            <a:r>
              <a:rPr lang="en-US" sz="2000" b="1" dirty="0">
                <a:solidFill>
                  <a:srgbClr val="000000"/>
                </a:solidFill>
                <a:latin typeface="Calibri" panose="020F0502020204030204" pitchFamily="34" charset="0"/>
              </a:rPr>
              <a:t>The recommended system luminescence of the device shall be &gt; 45cd / m² without drop of lighting performance in time.</a:t>
            </a:r>
          </a:p>
          <a:p>
            <a:pPr marL="87313" algn="l"/>
            <a:r>
              <a:rPr lang="en-US" sz="2000" b="1" dirty="0">
                <a:solidFill>
                  <a:srgbClr val="000000"/>
                </a:solidFill>
                <a:latin typeface="Calibri" panose="020F0502020204030204" pitchFamily="34" charset="0"/>
              </a:rPr>
              <a:t>Today, the technology is ready, power saver, smart, reliable and cheap to be integrate in very small packages keeping a high lighting power over years. </a:t>
            </a:r>
          </a:p>
        </p:txBody>
      </p:sp>
    </p:spTree>
    <p:extLst>
      <p:ext uri="{BB962C8B-B14F-4D97-AF65-F5344CB8AC3E}">
        <p14:creationId xmlns:p14="http://schemas.microsoft.com/office/powerpoint/2010/main" val="324170408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3482</TotalTime>
  <Words>2417</Words>
  <Application>Microsoft Office PowerPoint</Application>
  <PresentationFormat>Grand écran</PresentationFormat>
  <Paragraphs>198</Paragraphs>
  <Slides>13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Arial</vt:lpstr>
      <vt:lpstr>Calibri</vt:lpstr>
      <vt:lpstr>Calibri Light</vt:lpstr>
      <vt:lpstr>Times</vt:lpstr>
      <vt:lpstr>Wingdings</vt:lpstr>
      <vt:lpstr>Thème Office</vt:lpstr>
      <vt:lpstr>Visibility of a safety sign under  darkness or opaque conditions</vt:lpstr>
      <vt:lpstr>luminescence : Passive vs. Active</vt:lpstr>
      <vt:lpstr>luminescence : Passive vs. Active</vt:lpstr>
      <vt:lpstr>Eye Adaptation vs smoke &amp; darkness</vt:lpstr>
      <vt:lpstr>practice cases studies</vt:lpstr>
      <vt:lpstr>LED consideration</vt:lpstr>
      <vt:lpstr>Existing products </vt:lpstr>
      <vt:lpstr>Activation of the flashing light</vt:lpstr>
      <vt:lpstr>Conclusion </vt:lpstr>
      <vt:lpstr>Conclusion </vt:lpstr>
      <vt:lpstr>Questions </vt:lpstr>
      <vt:lpstr>ANNEX #1: Candela, Lumen, Lux: the equations</vt:lpstr>
      <vt:lpstr>ANNEX #2: ELECTRORETINOGRAM – Eye temporal impulse response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Julien Lantiat</dc:creator>
  <cp:lastModifiedBy>Julien Lantiat</cp:lastModifiedBy>
  <cp:revision>98</cp:revision>
  <dcterms:created xsi:type="dcterms:W3CDTF">2021-02-25T08:33:50Z</dcterms:created>
  <dcterms:modified xsi:type="dcterms:W3CDTF">2021-03-24T15:50:06Z</dcterms:modified>
</cp:coreProperties>
</file>