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65" r:id="rId2"/>
    <p:sldId id="269" r:id="rId3"/>
    <p:sldId id="278" r:id="rId4"/>
    <p:sldId id="279" r:id="rId5"/>
    <p:sldId id="271" r:id="rId6"/>
    <p:sldId id="273" r:id="rId7"/>
    <p:sldId id="290" r:id="rId8"/>
    <p:sldId id="289" r:id="rId9"/>
    <p:sldId id="277" r:id="rId10"/>
    <p:sldId id="275" r:id="rId11"/>
    <p:sldId id="282" r:id="rId12"/>
    <p:sldId id="287" r:id="rId13"/>
  </p:sldIdLst>
  <p:sldSz cx="9144000" cy="6858000" type="screen4x3"/>
  <p:notesSz cx="6797675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ikos  Kapetanios" initials="NK" lastIdx="2" clrIdx="0">
    <p:extLst>
      <p:ext uri="{19B8F6BF-5375-455C-9EA6-DF929625EA0E}">
        <p15:presenceInfo xmlns:p15="http://schemas.microsoft.com/office/powerpoint/2012/main" userId="Nikos  Kapetanio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5494"/>
    <a:srgbClr val="3166CF"/>
    <a:srgbClr val="2D5EC1"/>
    <a:srgbClr val="FFD624"/>
    <a:srgbClr val="3E6FD2"/>
    <a:srgbClr val="BDDEFF"/>
    <a:srgbClr val="99CCFF"/>
    <a:srgbClr val="808080"/>
    <a:srgbClr val="009F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>
      <p:cViewPr varScale="1">
        <p:scale>
          <a:sx n="69" d="100"/>
          <a:sy n="69" d="100"/>
        </p:scale>
        <p:origin x="1184" y="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-2172" y="-90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5EC7A9CE-B5D3-4830-AA57-DD8049CE9F2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67662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36441B25-C4D1-47DB-817D-B9C4FC5392F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99238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0" y="1125538"/>
            <a:ext cx="9144000" cy="5732462"/>
          </a:xfrm>
          <a:prstGeom prst="rect">
            <a:avLst/>
          </a:prstGeom>
          <a:solidFill>
            <a:srgbClr val="0F5494"/>
          </a:solidFill>
          <a:ln w="73025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>
              <a:solidFill>
                <a:schemeClr val="lt1"/>
              </a:solidFill>
              <a:latin typeface="+mn-lt"/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06000" y="309600"/>
            <a:ext cx="1584325" cy="110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 userDrawn="1"/>
        </p:nvSpPr>
        <p:spPr>
          <a:xfrm>
            <a:off x="4230000" y="6669360"/>
            <a:ext cx="684213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139952" y="1700808"/>
            <a:ext cx="4536504" cy="2016224"/>
          </a:xfrm>
        </p:spPr>
        <p:txBody>
          <a:bodyPr/>
          <a:lstStyle>
            <a:lvl1pPr indent="0">
              <a:defRPr sz="4800">
                <a:solidFill>
                  <a:srgbClr val="FFD624"/>
                </a:solidFill>
              </a:defRPr>
            </a:lvl1pPr>
          </a:lstStyle>
          <a:p>
            <a:r>
              <a:rPr lang="en-GB" dirty="0"/>
              <a:t>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67544" y="3933056"/>
            <a:ext cx="3744416" cy="1872208"/>
          </a:xfrm>
        </p:spPr>
        <p:txBody>
          <a:bodyPr/>
          <a:lstStyle>
            <a:lvl1pPr marL="0" indent="0">
              <a:buNone/>
              <a:defRPr sz="3000" b="1" i="0">
                <a:solidFill>
                  <a:schemeClr val="bg1"/>
                </a:solidFill>
              </a:defRPr>
            </a:lvl1pPr>
            <a:lvl3pPr marL="228600" indent="-228600" algn="l">
              <a:defRPr sz="3000" b="1">
                <a:solidFill>
                  <a:schemeClr val="bg1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2BB59E6E-B967-488E-B209-8B7FA0D7AF9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E98375-5C84-4176-84A5-B6A3E0825F0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8925" y="1123950"/>
            <a:ext cx="2058988" cy="48974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23950"/>
            <a:ext cx="6029325" cy="48974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7C7773-6390-40B5-8F3A-46FD9E5B709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45958" y="2273300"/>
            <a:ext cx="7640805" cy="22860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 b="1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lvl="0"/>
            <a:r>
              <a:rPr lang="en-US" noProof="0" dirty="0"/>
              <a:t>Click to edit Master subtitle style</a:t>
            </a:r>
            <a:endParaRPr lang="en-GB" noProof="0" dirty="0"/>
          </a:p>
        </p:txBody>
      </p:sp>
      <p:sp>
        <p:nvSpPr>
          <p:cNvPr id="8229" name="Rectangle 37"/>
          <p:cNvSpPr>
            <a:spLocks noChangeArrowheads="1"/>
          </p:cNvSpPr>
          <p:nvPr/>
        </p:nvSpPr>
        <p:spPr bwMode="auto">
          <a:xfrm>
            <a:off x="1755775" y="3367088"/>
            <a:ext cx="184150" cy="625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l"/>
            <a:r>
              <a:rPr kumimoji="0" lang="el-GR" sz="1100" dirty="0">
                <a:effectLst/>
              </a:rPr>
              <a:t/>
            </a:r>
            <a:br>
              <a:rPr kumimoji="0" lang="el-GR" sz="1100" dirty="0">
                <a:effectLst/>
              </a:rPr>
            </a:br>
            <a:endParaRPr kumimoji="0" lang="el-GR" sz="2400" dirty="0">
              <a:effectLst/>
              <a:latin typeface="Times New Roman" pitchFamily="18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37672D9-7265-4E34-90B3-C077141478D1}"/>
              </a:ext>
            </a:extLst>
          </p:cNvPr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5820" y="585688"/>
            <a:ext cx="1463489" cy="483798"/>
          </a:xfrm>
          <a:prstGeom prst="rect">
            <a:avLst/>
          </a:prstGeom>
        </p:spPr>
      </p:pic>
      <p:pic>
        <p:nvPicPr>
          <p:cNvPr id="10" name="Grafik 12">
            <a:extLst>
              <a:ext uri="{FF2B5EF4-FFF2-40B4-BE49-F238E27FC236}">
                <a16:creationId xmlns:a16="http://schemas.microsoft.com/office/drawing/2014/main" id="{CD938146-7444-4AD6-A072-CF2173A39E1D}"/>
              </a:ext>
            </a:extLst>
          </p:cNvPr>
          <p:cNvPicPr/>
          <p:nvPr userDrawn="1"/>
        </p:nvPicPr>
        <p:blipFill rotWithShape="1">
          <a:blip r:embed="rId3"/>
          <a:srcRect l="5002" t="18182" b="21058"/>
          <a:stretch/>
        </p:blipFill>
        <p:spPr bwMode="auto">
          <a:xfrm>
            <a:off x="4572000" y="620688"/>
            <a:ext cx="2036789" cy="38381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75987DF-CF77-446F-9270-A28AAB35230A}"/>
              </a:ext>
            </a:extLst>
          </p:cNvPr>
          <p:cNvPicPr/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0618" y="532470"/>
            <a:ext cx="1015975" cy="413647"/>
          </a:xfrm>
          <a:prstGeom prst="rect">
            <a:avLst/>
          </a:prstGeom>
          <a:noFill/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47F1001-0D0D-4AA6-BDBE-7E5FEF616B26}"/>
              </a:ext>
            </a:extLst>
          </p:cNvPr>
          <p:cNvPicPr/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8234" y="532470"/>
            <a:ext cx="907122" cy="53701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E254D29-550C-4713-8E4E-FAF4BC88CB2D}"/>
              </a:ext>
            </a:extLst>
          </p:cNvPr>
          <p:cNvPicPr/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391" y="406422"/>
            <a:ext cx="761982" cy="761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75480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7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7013" y="6145213"/>
            <a:ext cx="2243137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620167"/>
            <a:ext cx="8229600" cy="9366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577013" y="116632"/>
            <a:ext cx="2133600" cy="476250"/>
          </a:xfrm>
        </p:spPr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37126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67544" y="6297439"/>
            <a:ext cx="2133600" cy="476250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37EC8A20-BA03-4FF7-8742-03D8AD4CA4F4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137844"/>
          </a:xfrm>
        </p:spPr>
        <p:txBody>
          <a:bodyPr/>
          <a:lstStyle>
            <a:lvl1pPr marL="342900" indent="-342900">
              <a:buClr>
                <a:srgbClr val="0F5494"/>
              </a:buClr>
              <a:buFont typeface="Arial" pitchFamily="34" charset="0"/>
              <a:buChar char="•"/>
              <a:defRPr b="1" i="0"/>
            </a:lvl1pPr>
            <a:lvl2pPr>
              <a:buClr>
                <a:srgbClr val="0F5494"/>
              </a:buClr>
              <a:buSzPct val="80000"/>
              <a:defRPr b="0"/>
            </a:lvl2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E88F9B-71EE-4D5C-B44E-012EF44E925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6CDD1B-50E0-44E8-82B7-F85F69F6D40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E8177A-0CE3-43B6-B11B-ED2E8AEAD8D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855DDF-6655-40F2-8D9E-CA15739A7EC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EBFC62-E3CF-4012-8A8B-ABF1C18EA02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8800BF-55FD-4017-8F82-94A8DE4F575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747253-C9BC-4251-8AE3-8910CE9253F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123950"/>
            <a:ext cx="82296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Lorem ipsum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387600"/>
            <a:ext cx="8229600" cy="363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dirty="0"/>
              <a:t>Et dolor fragum</a:t>
            </a:r>
            <a:endParaRPr lang="en-GB" dirty="0"/>
          </a:p>
          <a:p>
            <a:pPr lvl="1"/>
            <a:r>
              <a:rPr lang="en-GB" dirty="0"/>
              <a:t>Et </a:t>
            </a:r>
            <a:r>
              <a:rPr lang="en-GB" dirty="0" err="1"/>
              <a:t>dolor</a:t>
            </a:r>
            <a:r>
              <a:rPr lang="en-GB" dirty="0"/>
              <a:t> </a:t>
            </a:r>
            <a:r>
              <a:rPr lang="en-GB" dirty="0" err="1"/>
              <a:t>fragum</a:t>
            </a:r>
            <a:endParaRPr lang="en-GB" dirty="0"/>
          </a:p>
          <a:p>
            <a:pPr lvl="2"/>
            <a:r>
              <a:rPr lang="en-GB" dirty="0"/>
              <a:t>- Et </a:t>
            </a:r>
            <a:r>
              <a:rPr lang="en-GB" dirty="0" err="1"/>
              <a:t>dolor</a:t>
            </a:r>
            <a:r>
              <a:rPr lang="en-GB" dirty="0"/>
              <a:t> </a:t>
            </a:r>
            <a:r>
              <a:rPr lang="en-GB" dirty="0" err="1"/>
              <a:t>fragum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latin typeface="+mj-lt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lang="en-GB" sz="1400" b="0" kern="1200" dirty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9C8D21B7-B314-438C-91E9-7FF9087DC07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2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  <p:sldLayoutId id="2147483754" r:id="rId12"/>
  </p:sldLayoutIdLst>
  <p:hf sldNum="0" hdr="0" ftr="0" dt="0"/>
  <p:txStyles>
    <p:titleStyle>
      <a:lvl1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8276" y="2431080"/>
            <a:ext cx="7645147" cy="2286000"/>
          </a:xfrm>
        </p:spPr>
        <p:txBody>
          <a:bodyPr anchor="t"/>
          <a:lstStyle/>
          <a:p>
            <a:pPr>
              <a:spcAft>
                <a:spcPts val="2400"/>
              </a:spcAft>
            </a:pPr>
            <a:endParaRPr lang="en-US" dirty="0">
              <a:effectLst/>
            </a:endParaRPr>
          </a:p>
          <a:p>
            <a:pPr>
              <a:spcAft>
                <a:spcPts val="2400"/>
              </a:spcAft>
            </a:pPr>
            <a:r>
              <a:rPr lang="en-US" dirty="0">
                <a:effectLst/>
              </a:rPr>
              <a:t>Study on sound level limits of</a:t>
            </a:r>
            <a:br>
              <a:rPr lang="en-US" dirty="0">
                <a:effectLst/>
              </a:rPr>
            </a:br>
            <a:r>
              <a:rPr lang="en-US" dirty="0">
                <a:effectLst/>
              </a:rPr>
              <a:t>M- and N-category vehicles</a:t>
            </a:r>
          </a:p>
          <a:p>
            <a:pPr>
              <a:spcAft>
                <a:spcPts val="2400"/>
              </a:spcAft>
            </a:pPr>
            <a:r>
              <a:rPr lang="en-GB" sz="2800" dirty="0">
                <a:solidFill>
                  <a:srgbClr val="FF0000"/>
                </a:solidFill>
              </a:rPr>
              <a:t>2</a:t>
            </a:r>
            <a:r>
              <a:rPr lang="en-GB" sz="2800" baseline="30000" dirty="0">
                <a:solidFill>
                  <a:srgbClr val="FF0000"/>
                </a:solidFill>
              </a:rPr>
              <a:t>nd</a:t>
            </a:r>
            <a:r>
              <a:rPr lang="en-GB" sz="2800" dirty="0">
                <a:solidFill>
                  <a:srgbClr val="FF0000"/>
                </a:solidFill>
              </a:rPr>
              <a:t> TF SL</a:t>
            </a:r>
            <a:r>
              <a:rPr lang="en-GB" dirty="0"/>
              <a:t>, 26/5/2021</a:t>
            </a:r>
          </a:p>
          <a:p>
            <a:pPr>
              <a:spcAft>
                <a:spcPts val="2400"/>
              </a:spcAft>
            </a:pPr>
            <a:endParaRPr lang="en-GB" i="1" dirty="0">
              <a:effectLst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14763" y="5214657"/>
            <a:ext cx="457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b="1" dirty="0">
                <a:solidFill>
                  <a:srgbClr val="003366"/>
                </a:solidFill>
                <a:effectLst/>
                <a:latin typeface="Arial Narrow" pitchFamily="34" charset="0"/>
              </a:rPr>
              <a:t>On behalf of the European Commission</a:t>
            </a:r>
            <a:endParaRPr lang="el-GR" sz="1600" dirty="0">
              <a:solidFill>
                <a:srgbClr val="003366"/>
              </a:solidFill>
              <a:effectLst/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84234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B92E97-1921-4F07-95DF-8A78A5ADC17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914400" y="620713"/>
            <a:ext cx="8229600" cy="936625"/>
          </a:xfrm>
        </p:spPr>
        <p:txBody>
          <a:bodyPr/>
          <a:lstStyle/>
          <a:p>
            <a:pPr marL="0" indent="0">
              <a:spcBef>
                <a:spcPts val="500"/>
              </a:spcBef>
            </a:pPr>
            <a:r>
              <a:rPr lang="en-US" sz="2400" dirty="0"/>
              <a:t>Cost-benefit analysis (CBA) (2/2)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FBC9E-B1BF-4C40-AA81-BFC2370DCCA2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30213" y="1412875"/>
            <a:ext cx="8713787" cy="865188"/>
          </a:xfrm>
        </p:spPr>
        <p:txBody>
          <a:bodyPr/>
          <a:lstStyle/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1400" u="sng" kern="1200" dirty="0"/>
              <a:t>Description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400" b="0" dirty="0"/>
              <a:t>Several scenarios in order to assess the </a:t>
            </a:r>
            <a:r>
              <a:rPr lang="en-US" sz="1400" dirty="0"/>
              <a:t>economic feasibility</a:t>
            </a:r>
            <a:r>
              <a:rPr lang="en-US" sz="1400" b="0" dirty="0"/>
              <a:t> of potentially modified sound level limits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FE221D93-BE04-4F64-886D-1181BCA3E7A6}"/>
              </a:ext>
            </a:extLst>
          </p:cNvPr>
          <p:cNvSpPr txBox="1">
            <a:spLocks/>
          </p:cNvSpPr>
          <p:nvPr/>
        </p:nvSpPr>
        <p:spPr bwMode="auto">
          <a:xfrm>
            <a:off x="215516" y="2276872"/>
            <a:ext cx="8712968" cy="5936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Font typeface="Arial" pitchFamily="34" charset="0"/>
              <a:buChar char="•"/>
              <a:defRPr sz="2400" b="1" i="0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SzPct val="80000"/>
              <a:buChar char="•"/>
              <a:defRPr sz="2000" b="0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>
              <a:spcBef>
                <a:spcPts val="500"/>
              </a:spcBef>
              <a:buNone/>
            </a:pPr>
            <a:r>
              <a:rPr lang="en-US" sz="1500" u="sng" kern="0" dirty="0"/>
              <a:t>Current status</a:t>
            </a:r>
          </a:p>
          <a:p>
            <a:r>
              <a:rPr lang="en-US" sz="1400" dirty="0"/>
              <a:t>Proposed scenarios for CBA (2020-2045)</a:t>
            </a:r>
            <a:endParaRPr lang="en-US" sz="1400" b="0" dirty="0"/>
          </a:p>
          <a:p>
            <a:endParaRPr lang="en-US" sz="1400" kern="0" dirty="0"/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3C8735CC-85F8-46E6-A48D-489390F2643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6372179"/>
              </p:ext>
            </p:extLst>
          </p:nvPr>
        </p:nvGraphicFramePr>
        <p:xfrm>
          <a:off x="284975" y="2870544"/>
          <a:ext cx="8412938" cy="344017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206469">
                  <a:extLst>
                    <a:ext uri="{9D8B030D-6E8A-4147-A177-3AD203B41FA5}">
                      <a16:colId xmlns:a16="http://schemas.microsoft.com/office/drawing/2014/main" val="2332980069"/>
                    </a:ext>
                  </a:extLst>
                </a:gridCol>
                <a:gridCol w="4206469">
                  <a:extLst>
                    <a:ext uri="{9D8B030D-6E8A-4147-A177-3AD203B41FA5}">
                      <a16:colId xmlns:a16="http://schemas.microsoft.com/office/drawing/2014/main" val="4035205532"/>
                    </a:ext>
                  </a:extLst>
                </a:gridCol>
              </a:tblGrid>
              <a:tr h="402844">
                <a:tc>
                  <a:txBody>
                    <a:bodyPr/>
                    <a:lstStyle/>
                    <a:p>
                      <a:r>
                        <a:rPr lang="en-US" sz="1600" dirty="0"/>
                        <a:t>Scenario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Remark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8999258"/>
                  </a:ext>
                </a:extLst>
              </a:tr>
              <a:tr h="402844">
                <a:tc>
                  <a:txBody>
                    <a:bodyPr/>
                    <a:lstStyle/>
                    <a:p>
                      <a:r>
                        <a:rPr lang="nl-NL" sz="1200" dirty="0"/>
                        <a:t> 0. Baseline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200" dirty="0"/>
                        <a:t>Vehicle and tyr</a:t>
                      </a:r>
                      <a:r>
                        <a:rPr lang="en-US" sz="1200" dirty="0"/>
                        <a:t>e</a:t>
                      </a:r>
                      <a:r>
                        <a:rPr lang="nl-NL" sz="1200" dirty="0"/>
                        <a:t> limits as foreseen in Reg. (EU) 540/214 and 2016/1350 stage 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3363066"/>
                  </a:ext>
                </a:extLst>
              </a:tr>
              <a:tr h="402844">
                <a:tc>
                  <a:txBody>
                    <a:bodyPr/>
                    <a:lstStyle/>
                    <a:p>
                      <a:r>
                        <a:rPr lang="nl-NL" sz="1200" dirty="0"/>
                        <a:t>A. Available limit space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200" dirty="0"/>
                        <a:t>Use available limit space in Lurban and LWOT  for all vehicles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275371"/>
                  </a:ext>
                </a:extLst>
              </a:tr>
              <a:tr h="402844">
                <a:tc>
                  <a:txBody>
                    <a:bodyPr/>
                    <a:lstStyle/>
                    <a:p>
                      <a:r>
                        <a:rPr lang="nl-NL" sz="1200" dirty="0"/>
                        <a:t>B. Targeted limit tightening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200" dirty="0"/>
                        <a:t>Available limit space + tighter limits for  cars and lorries/trucks/buses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6698850"/>
                  </a:ext>
                </a:extLst>
              </a:tr>
              <a:tr h="402844">
                <a:tc>
                  <a:txBody>
                    <a:bodyPr/>
                    <a:lstStyle/>
                    <a:p>
                      <a:r>
                        <a:rPr lang="nl-NL" sz="1200" dirty="0"/>
                        <a:t>C. Same as B but with cap at 75 dB(A)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200" dirty="0"/>
                        <a:t>Encouraging electric lorries, trucks and buses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3028916"/>
                  </a:ext>
                </a:extLst>
              </a:tr>
              <a:tr h="402844">
                <a:tc>
                  <a:txBody>
                    <a:bodyPr/>
                    <a:lstStyle/>
                    <a:p>
                      <a:r>
                        <a:rPr lang="nl-NL" sz="1200" dirty="0"/>
                        <a:t>D. Add restriction on LWOT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200" dirty="0"/>
                        <a:t>Encouraging electric cars and reducing engine noise, lower urban noise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8642164"/>
                  </a:ext>
                </a:extLst>
              </a:tr>
              <a:tr h="402844">
                <a:tc>
                  <a:txBody>
                    <a:bodyPr/>
                    <a:lstStyle/>
                    <a:p>
                      <a:r>
                        <a:rPr lang="nl-NL" sz="1200" dirty="0"/>
                        <a:t>E. Expand ASEP range and tighter ASEP limits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200" dirty="0"/>
                        <a:t>Excluding noisier operation modes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8981132"/>
                  </a:ext>
                </a:extLst>
              </a:tr>
              <a:tr h="402844">
                <a:tc>
                  <a:txBody>
                    <a:bodyPr/>
                    <a:lstStyle/>
                    <a:p>
                      <a:r>
                        <a:rPr lang="nl-NL" sz="1200" dirty="0"/>
                        <a:t>F. Tighter tyre limits than stage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200" dirty="0"/>
                        <a:t>Limiting rolling noise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34547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646820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FD7B9FFB-1834-4D04-B42A-A97877FD35C0}"/>
              </a:ext>
            </a:extLst>
          </p:cNvPr>
          <p:cNvSpPr txBox="1">
            <a:spLocks/>
          </p:cNvSpPr>
          <p:nvPr/>
        </p:nvSpPr>
        <p:spPr>
          <a:xfrm>
            <a:off x="6300193" y="2132856"/>
            <a:ext cx="2592288" cy="38164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0" dirty="0">
                <a:solidFill>
                  <a:srgbClr val="0F54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methods for health benefits applied</a:t>
            </a:r>
          </a:p>
          <a:p>
            <a:r>
              <a:rPr lang="en-GB" sz="1600" b="0" dirty="0">
                <a:solidFill>
                  <a:srgbClr val="0F54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Including 1% traffic growth</a:t>
            </a:r>
          </a:p>
          <a:p>
            <a:r>
              <a:rPr lang="en-GB" sz="1600" b="0" dirty="0">
                <a:solidFill>
                  <a:srgbClr val="0F54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Most efficient measures for global health reduction</a:t>
            </a:r>
          </a:p>
          <a:p>
            <a:r>
              <a:rPr lang="en-GB" sz="1600" b="0" dirty="0">
                <a:solidFill>
                  <a:srgbClr val="0F54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Targeted limit tightening from phase 3</a:t>
            </a:r>
          </a:p>
          <a:p>
            <a:r>
              <a:rPr lang="en-GB" sz="1600" b="0" dirty="0">
                <a:solidFill>
                  <a:srgbClr val="0F54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Stricter ASEP</a:t>
            </a:r>
            <a:r>
              <a:rPr lang="nl-NL" sz="1600" b="0" dirty="0">
                <a:solidFill>
                  <a:srgbClr val="0F54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nl-NL" sz="1600" b="0" dirty="0">
                <a:solidFill>
                  <a:srgbClr val="0F5494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nl-NL" sz="1600" b="0" dirty="0">
              <a:solidFill>
                <a:srgbClr val="0F54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600" b="0" dirty="0">
                <a:solidFill>
                  <a:srgbClr val="0F54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2-stage tyre limits </a:t>
            </a:r>
            <a:br>
              <a:rPr lang="en-GB" sz="1600" b="0" dirty="0">
                <a:solidFill>
                  <a:srgbClr val="0F5494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600" b="0" dirty="0">
                <a:solidFill>
                  <a:srgbClr val="0F54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2x 2 dB</a:t>
            </a:r>
            <a:r>
              <a:rPr lang="en-GB" sz="1600" b="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1600" b="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6677835F-92A5-438B-9CD5-39770C4C498C}"/>
              </a:ext>
            </a:extLst>
          </p:cNvPr>
          <p:cNvSpPr txBox="1">
            <a:spLocks/>
          </p:cNvSpPr>
          <p:nvPr/>
        </p:nvSpPr>
        <p:spPr bwMode="auto">
          <a:xfrm>
            <a:off x="914400" y="620713"/>
            <a:ext cx="82296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marL="0" indent="0">
              <a:spcBef>
                <a:spcPts val="500"/>
              </a:spcBef>
            </a:pPr>
            <a:r>
              <a:rPr lang="en-US" sz="2400" kern="0" dirty="0"/>
              <a:t>CBA preliminary results (updated)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BB3C4C0E-85B7-4463-B18A-130308A091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983668"/>
            <a:ext cx="5648325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70402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B92E97-1921-4F07-95DF-8A78A5ADC17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914400" y="620713"/>
            <a:ext cx="8229600" cy="936625"/>
          </a:xfrm>
        </p:spPr>
        <p:txBody>
          <a:bodyPr/>
          <a:lstStyle/>
          <a:p>
            <a:pPr marL="0" indent="0">
              <a:spcBef>
                <a:spcPts val="500"/>
              </a:spcBef>
            </a:pPr>
            <a:r>
              <a:rPr lang="en-US" sz="2400" dirty="0"/>
              <a:t>Next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FBC9E-B1BF-4C40-AA81-BFC2370DCCA2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30213" y="1557338"/>
            <a:ext cx="8713787" cy="4392612"/>
          </a:xfrm>
        </p:spPr>
        <p:txBody>
          <a:bodyPr/>
          <a:lstStyle/>
          <a:p>
            <a:pPr marL="0" indent="0">
              <a:spcBef>
                <a:spcPts val="600"/>
              </a:spcBef>
              <a:spcAft>
                <a:spcPts val="1200"/>
              </a:spcAft>
              <a:buNone/>
            </a:pPr>
            <a:r>
              <a:rPr lang="en-US" b="0" i="0" dirty="0"/>
              <a:t>New limits will be based on:</a:t>
            </a:r>
          </a:p>
          <a:p>
            <a:pPr lvl="1">
              <a:spcBef>
                <a:spcPts val="600"/>
              </a:spcBef>
              <a:spcAft>
                <a:spcPts val="1200"/>
              </a:spcAft>
            </a:pPr>
            <a:r>
              <a:rPr lang="en-US" b="0" dirty="0"/>
              <a:t>Literature review</a:t>
            </a:r>
          </a:p>
          <a:p>
            <a:pPr lvl="1">
              <a:spcBef>
                <a:spcPts val="600"/>
              </a:spcBef>
              <a:spcAft>
                <a:spcPts val="1200"/>
              </a:spcAft>
            </a:pPr>
            <a:r>
              <a:rPr lang="en-US" b="0" dirty="0"/>
              <a:t>Stakeholders’ feedback</a:t>
            </a:r>
          </a:p>
          <a:p>
            <a:pPr lvl="1">
              <a:spcBef>
                <a:spcPts val="600"/>
              </a:spcBef>
              <a:spcAft>
                <a:spcPts val="1200"/>
              </a:spcAft>
            </a:pPr>
            <a:r>
              <a:rPr lang="en-US" b="0" dirty="0"/>
              <a:t>Study of TA databases (KBA &amp; RDW)</a:t>
            </a:r>
          </a:p>
          <a:p>
            <a:pPr lvl="1">
              <a:spcBef>
                <a:spcPts val="600"/>
              </a:spcBef>
              <a:spcAft>
                <a:spcPts val="1200"/>
              </a:spcAft>
            </a:pPr>
            <a:r>
              <a:rPr lang="en-US" b="0" dirty="0"/>
              <a:t>Vehicle testing results</a:t>
            </a:r>
          </a:p>
          <a:p>
            <a:pPr lvl="1">
              <a:spcBef>
                <a:spcPts val="600"/>
              </a:spcBef>
              <a:spcAft>
                <a:spcPts val="1200"/>
              </a:spcAft>
            </a:pPr>
            <a:r>
              <a:rPr lang="en-US" b="0" dirty="0"/>
              <a:t>CBA results</a:t>
            </a:r>
          </a:p>
          <a:p>
            <a:pPr marL="0" indent="0">
              <a:spcBef>
                <a:spcPts val="600"/>
              </a:spcBef>
              <a:spcAft>
                <a:spcPts val="1200"/>
              </a:spcAft>
              <a:buNone/>
            </a:pPr>
            <a:r>
              <a:rPr lang="en-US" i="0" dirty="0"/>
              <a:t>Drafting of the final report: On going</a:t>
            </a:r>
          </a:p>
        </p:txBody>
      </p:sp>
    </p:spTree>
    <p:extLst>
      <p:ext uri="{BB962C8B-B14F-4D97-AF65-F5344CB8AC3E}">
        <p14:creationId xmlns:p14="http://schemas.microsoft.com/office/powerpoint/2010/main" val="3026580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AA6F18-AC62-4E4C-AAA2-DD0B8F36378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914400" y="0"/>
            <a:ext cx="8229600" cy="549275"/>
          </a:xfrm>
        </p:spPr>
        <p:txBody>
          <a:bodyPr/>
          <a:lstStyle/>
          <a:p>
            <a:r>
              <a:rPr lang="en-US" dirty="0"/>
              <a:t>Subject and aim of the study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F5B9DE-5155-455E-A21B-6E6A2A3DF829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914400" y="579438"/>
            <a:ext cx="8229600" cy="4608512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sz="1800" b="0" dirty="0"/>
              <a:t>To study the sound level limits of M- and N-category vehicles and investigate on such limits update</a:t>
            </a:r>
          </a:p>
          <a:p>
            <a:pPr>
              <a:spcBef>
                <a:spcPts val="600"/>
              </a:spcBef>
            </a:pPr>
            <a:r>
              <a:rPr lang="en-US" sz="1800" b="1" dirty="0"/>
              <a:t>Background</a:t>
            </a:r>
            <a:endParaRPr lang="en-US" sz="1600" b="1" dirty="0"/>
          </a:p>
          <a:p>
            <a:pPr lvl="1">
              <a:spcBef>
                <a:spcPts val="1200"/>
              </a:spcBef>
            </a:pPr>
            <a:r>
              <a:rPr lang="en-US" sz="1600" b="0" dirty="0"/>
              <a:t>M- and N-category vehicles constitute a big part of the European fleet; as a result, they contribute significantly to the overall sound emissions</a:t>
            </a:r>
          </a:p>
          <a:p>
            <a:pPr lvl="1">
              <a:spcBef>
                <a:spcPts val="1200"/>
              </a:spcBef>
            </a:pPr>
            <a:r>
              <a:rPr lang="en-US" sz="1600" b="0" dirty="0"/>
              <a:t>Consequently, sound emission limits are legislated and need to represent the state of the art sound emission levels</a:t>
            </a:r>
          </a:p>
          <a:p>
            <a:pPr lvl="1">
              <a:spcBef>
                <a:spcPts val="1200"/>
              </a:spcBef>
            </a:pPr>
            <a:r>
              <a:rPr lang="en-US" sz="1600" b="0" dirty="0"/>
              <a:t>There is legal obligation of the Commission for a detailed study on sound level limits by 1 July 2021 and submit, as appropriate, a legislative proposal – Regulation (EU) No 540/2014</a:t>
            </a:r>
          </a:p>
          <a:p>
            <a:pPr>
              <a:spcBef>
                <a:spcPts val="1200"/>
              </a:spcBef>
            </a:pPr>
            <a:r>
              <a:rPr lang="en-US" sz="1800" b="1" dirty="0"/>
              <a:t>Objectives</a:t>
            </a:r>
          </a:p>
          <a:p>
            <a:pPr lvl="1">
              <a:spcBef>
                <a:spcPts val="600"/>
              </a:spcBef>
            </a:pPr>
            <a:r>
              <a:rPr lang="en-US" sz="1600" b="0" dirty="0"/>
              <a:t>Investigate the current sound emission levels of M- and N-category vehicles</a:t>
            </a:r>
          </a:p>
          <a:p>
            <a:pPr lvl="1">
              <a:spcBef>
                <a:spcPts val="1200"/>
              </a:spcBef>
            </a:pPr>
            <a:r>
              <a:rPr lang="en-US" sz="1600" b="0" dirty="0"/>
              <a:t>Propose possible new (improved) sound level limits for the next phases of the Regulation (EU) No 540/2014 in the coming years</a:t>
            </a:r>
          </a:p>
          <a:p>
            <a:pPr lvl="1">
              <a:spcBef>
                <a:spcPts val="1200"/>
              </a:spcBef>
            </a:pPr>
            <a:r>
              <a:rPr lang="en-US" sz="1600" b="0" dirty="0"/>
              <a:t>Overall: protect the environment and human health and contribute to the reduction of the so-called ‘noise pollution’ and real-world traffic noise</a:t>
            </a:r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2462785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E100F5-8937-40C4-8F50-C43E7C7189CD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914400" y="620713"/>
            <a:ext cx="8229600" cy="936625"/>
          </a:xfrm>
        </p:spPr>
        <p:txBody>
          <a:bodyPr/>
          <a:lstStyle/>
          <a:p>
            <a:r>
              <a:rPr lang="en-US" dirty="0"/>
              <a:t>Task overview and interaction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57D2033E-95DF-4E26-84A5-87CDFDF9F19E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467544" y="1780879"/>
            <a:ext cx="8229600" cy="4117975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42FEAB2D-AD31-4338-B377-6EFE9CB71760}"/>
              </a:ext>
            </a:extLst>
          </p:cNvPr>
          <p:cNvSpPr/>
          <p:nvPr/>
        </p:nvSpPr>
        <p:spPr>
          <a:xfrm>
            <a:off x="1547664" y="5900222"/>
            <a:ext cx="1008112" cy="337611"/>
          </a:xfrm>
          <a:prstGeom prst="rect">
            <a:avLst/>
          </a:prstGeom>
          <a:solidFill>
            <a:srgbClr val="00B050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100" b="0" dirty="0">
                <a:solidFill>
                  <a:schemeClr val="tx1"/>
                </a:solidFill>
              </a:rPr>
              <a:t>Completed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316F943-E726-4605-9F59-6A9CE9AA83F0}"/>
              </a:ext>
            </a:extLst>
          </p:cNvPr>
          <p:cNvSpPr/>
          <p:nvPr/>
        </p:nvSpPr>
        <p:spPr>
          <a:xfrm>
            <a:off x="2792711" y="5898855"/>
            <a:ext cx="1008112" cy="337611"/>
          </a:xfrm>
          <a:prstGeom prst="rect">
            <a:avLst/>
          </a:prstGeom>
          <a:solidFill>
            <a:srgbClr val="00B050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100" b="0" dirty="0">
                <a:solidFill>
                  <a:schemeClr val="tx1"/>
                </a:solidFill>
              </a:rPr>
              <a:t>Completed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6B2E4AD-E343-4F09-9751-DEAE0749308E}"/>
              </a:ext>
            </a:extLst>
          </p:cNvPr>
          <p:cNvSpPr/>
          <p:nvPr/>
        </p:nvSpPr>
        <p:spPr>
          <a:xfrm>
            <a:off x="3959783" y="5898854"/>
            <a:ext cx="1008112" cy="337611"/>
          </a:xfrm>
          <a:prstGeom prst="rect">
            <a:avLst/>
          </a:prstGeom>
          <a:solidFill>
            <a:srgbClr val="00B050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100" b="0" dirty="0">
                <a:solidFill>
                  <a:schemeClr val="tx1"/>
                </a:solidFill>
              </a:rPr>
              <a:t>Completed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56C8C62-E3AD-4B3F-97AD-343E5EAF9E44}"/>
              </a:ext>
            </a:extLst>
          </p:cNvPr>
          <p:cNvSpPr/>
          <p:nvPr/>
        </p:nvSpPr>
        <p:spPr>
          <a:xfrm>
            <a:off x="5126855" y="5898854"/>
            <a:ext cx="1008112" cy="337611"/>
          </a:xfrm>
          <a:prstGeom prst="rect">
            <a:avLst/>
          </a:prstGeom>
          <a:solidFill>
            <a:srgbClr val="00B050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100" b="0" dirty="0">
                <a:solidFill>
                  <a:schemeClr val="tx1"/>
                </a:solidFill>
              </a:rPr>
              <a:t>Completed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0ABA390-A691-48BE-A144-7C9BBA18EB5C}"/>
              </a:ext>
            </a:extLst>
          </p:cNvPr>
          <p:cNvSpPr/>
          <p:nvPr/>
        </p:nvSpPr>
        <p:spPr>
          <a:xfrm>
            <a:off x="6300358" y="5898854"/>
            <a:ext cx="1008112" cy="337611"/>
          </a:xfrm>
          <a:prstGeom prst="rect">
            <a:avLst/>
          </a:prstGeom>
          <a:solidFill>
            <a:srgbClr val="00B050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100" b="0" dirty="0">
                <a:solidFill>
                  <a:schemeClr val="tx1"/>
                </a:solidFill>
              </a:rPr>
              <a:t>Completed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62E10A6-6B59-4154-9834-7D20E7DC317B}"/>
              </a:ext>
            </a:extLst>
          </p:cNvPr>
          <p:cNvSpPr/>
          <p:nvPr/>
        </p:nvSpPr>
        <p:spPr>
          <a:xfrm>
            <a:off x="7498751" y="5898853"/>
            <a:ext cx="1008112" cy="337611"/>
          </a:xfrm>
          <a:prstGeom prst="rect">
            <a:avLst/>
          </a:prstGeom>
          <a:solidFill>
            <a:schemeClr val="accent2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100" b="0" dirty="0">
                <a:solidFill>
                  <a:schemeClr val="bg1"/>
                </a:solidFill>
              </a:rPr>
              <a:t>On going</a:t>
            </a:r>
          </a:p>
        </p:txBody>
      </p:sp>
    </p:spTree>
    <p:extLst>
      <p:ext uri="{BB962C8B-B14F-4D97-AF65-F5344CB8AC3E}">
        <p14:creationId xmlns:p14="http://schemas.microsoft.com/office/powerpoint/2010/main" val="33902585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4D8515-64E4-4C7D-8468-C97F19CB996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914400" y="620713"/>
            <a:ext cx="8229600" cy="936625"/>
          </a:xfrm>
        </p:spPr>
        <p:txBody>
          <a:bodyPr/>
          <a:lstStyle/>
          <a:p>
            <a:r>
              <a:rPr lang="en-US" dirty="0"/>
              <a:t>Time plan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EFD2050-9881-4316-B528-A6D92C0DD261}"/>
              </a:ext>
            </a:extLst>
          </p:cNvPr>
          <p:cNvSpPr/>
          <p:nvPr/>
        </p:nvSpPr>
        <p:spPr>
          <a:xfrm>
            <a:off x="3635896" y="6085758"/>
            <a:ext cx="3096344" cy="552955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600" b="0" dirty="0"/>
              <a:t>The final report is expected by the end of June 2021</a:t>
            </a:r>
          </a:p>
        </p:txBody>
      </p:sp>
      <p:graphicFrame>
        <p:nvGraphicFramePr>
          <p:cNvPr id="9" name="Content Placeholder 13">
            <a:extLst>
              <a:ext uri="{FF2B5EF4-FFF2-40B4-BE49-F238E27FC236}">
                <a16:creationId xmlns:a16="http://schemas.microsoft.com/office/drawing/2014/main" id="{84404516-B805-41F3-9C4E-57716B55300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08209763"/>
              </p:ext>
            </p:extLst>
          </p:nvPr>
        </p:nvGraphicFramePr>
        <p:xfrm>
          <a:off x="509027" y="1602991"/>
          <a:ext cx="8125946" cy="3769326"/>
        </p:xfrm>
        <a:graphic>
          <a:graphicData uri="http://schemas.openxmlformats.org/drawingml/2006/table">
            <a:tbl>
              <a:tblPr/>
              <a:tblGrid>
                <a:gridCol w="24927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62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51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269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70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862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862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8628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28628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28628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28628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28628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28628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286280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28628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286280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286280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286280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286280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286280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373916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  <a:gridCol w="373916">
                  <a:extLst>
                    <a:ext uri="{9D8B030D-6E8A-4147-A177-3AD203B41FA5}">
                      <a16:colId xmlns:a16="http://schemas.microsoft.com/office/drawing/2014/main" val="20021"/>
                    </a:ext>
                  </a:extLst>
                </a:gridCol>
              </a:tblGrid>
              <a:tr h="31935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1" marR="6211" marT="621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Month</a:t>
                      </a:r>
                    </a:p>
                  </a:txBody>
                  <a:tcPr marL="6211" marR="6211" marT="62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60000"/>
                        <a:lumOff val="4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935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91440"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Task</a:t>
                      </a:r>
                    </a:p>
                  </a:txBody>
                  <a:tcPr marL="6211" marR="6211" marT="62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211" marR="6211" marT="621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211" marR="6211" marT="62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211" marR="6211" marT="62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6211" marR="6211" marT="62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6211" marR="6211" marT="62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6211" marR="6211" marT="62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6211" marR="6211" marT="62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6211" marR="6211" marT="62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6211" marR="6211" marT="62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6211" marR="6211" marT="62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6211" marR="6211" marT="62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6211" marR="6211" marT="62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6211" marR="6211" marT="62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6211" marR="6211" marT="62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6211" marR="6211" marT="62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6211" marR="6211" marT="62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6211" marR="6211" marT="62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6211" marR="6211" marT="62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6211" marR="6211" marT="62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052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91440"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 Estimate of sound level limits for all M- and N-category vehicles</a:t>
                      </a:r>
                    </a:p>
                  </a:txBody>
                  <a:tcPr marL="6211" marR="6211" marT="621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20000"/>
                        <a:lumOff val="80000"/>
                      </a:srgbClr>
                    </a:solidFill>
                  </a:tcPr>
                </a:tc>
                <a:tc gridSpan="8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1" marR="6211" marT="62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CB644">
                        <a:lumMod val="60000"/>
                        <a:lumOff val="4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marL="6211" marR="6211" marT="621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marL="6211" marR="6211" marT="621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C0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0976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91440"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 Verification of vehicles’ sound level limits</a:t>
                      </a:r>
                    </a:p>
                  </a:txBody>
                  <a:tcPr marL="6211" marR="6211" marT="621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20000"/>
                        <a:lumOff val="80000"/>
                      </a:srgbClr>
                    </a:solidFill>
                  </a:tcPr>
                </a:tc>
                <a:tc gridSpan="1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1" marR="6211" marT="62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CB644">
                        <a:lumMod val="60000"/>
                        <a:lumOff val="4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marL="6211" marR="6211" marT="621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marL="6211" marR="6211" marT="621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8819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91440"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 Noise source ranking</a:t>
                      </a:r>
                    </a:p>
                  </a:txBody>
                  <a:tcPr marL="6211" marR="6211" marT="621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8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1" marR="6211" marT="62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CB644">
                        <a:lumMod val="60000"/>
                        <a:lumOff val="4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2050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91440"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 Cost-benefit analysis</a:t>
                      </a:r>
                    </a:p>
                  </a:txBody>
                  <a:tcPr marL="6211" marR="6211" marT="621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10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C0A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C0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91440"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 Validation tests</a:t>
                      </a:r>
                    </a:p>
                  </a:txBody>
                  <a:tcPr marL="6211" marR="6211" marT="621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7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1113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91440"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 Proposal for limit values and reporting</a:t>
                      </a:r>
                    </a:p>
                  </a:txBody>
                  <a:tcPr marL="6211" marR="6211" marT="621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6C0A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C0A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C0A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211" marR="6211" marT="62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6C0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881634A6-4CE7-4102-A71D-D45E372D303A}"/>
              </a:ext>
            </a:extLst>
          </p:cNvPr>
          <p:cNvSpPr txBox="1"/>
          <p:nvPr/>
        </p:nvSpPr>
        <p:spPr bwMode="auto">
          <a:xfrm>
            <a:off x="3766214" y="5713567"/>
            <a:ext cx="2137244" cy="37219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600">
                <a:solidFill>
                  <a:srgbClr val="818083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98830" indent="-341630" algn="l" rtl="0" eaLnBrk="1" fontAlgn="base" hangingPunct="1">
              <a:spcBef>
                <a:spcPct val="20000"/>
              </a:spcBef>
              <a:spcAft>
                <a:spcPct val="0"/>
              </a:spcAft>
              <a:buFont typeface="Calibri" panose="020F0502020204030204" pitchFamily="34" charset="0"/>
              <a:buChar char="-"/>
              <a:defRPr sz="2400">
                <a:solidFill>
                  <a:srgbClr val="818083"/>
                </a:solidFill>
                <a:latin typeface="Calibri" panose="020F0502020204030204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>
                <a:solidFill>
                  <a:srgbClr val="818083"/>
                </a:solidFill>
                <a:latin typeface="Calibri" panose="020F0502020204030204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600">
                <a:solidFill>
                  <a:srgbClr val="818083"/>
                </a:solidFill>
                <a:latin typeface="Calibri" panose="020F0502020204030204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818083"/>
                </a:solidFill>
                <a:latin typeface="Calibri" panose="020F0502020204030204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>
                <a:solidFill>
                  <a:srgbClr val="818083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>
                <a:solidFill>
                  <a:srgbClr val="818083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>
                <a:solidFill>
                  <a:srgbClr val="818083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>
                <a:solidFill>
                  <a:srgbClr val="818083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>
                  <a:lumMod val="65000"/>
                </a:srgbClr>
              </a:buClr>
              <a:buSzPct val="150000"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818083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en-US" sz="2400" b="0" i="0" u="none" strike="noStrike" kern="0" cap="none" spc="0" normalizeH="0" baseline="35000" noProof="0" dirty="0">
                <a:ln>
                  <a:noFill/>
                </a:ln>
                <a:solidFill>
                  <a:srgbClr val="818083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Time elapsed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8D34A6A9-29D9-4C96-BE45-29E17C40CA93}"/>
              </a:ext>
            </a:extLst>
          </p:cNvPr>
          <p:cNvSpPr txBox="1"/>
          <p:nvPr/>
        </p:nvSpPr>
        <p:spPr bwMode="auto">
          <a:xfrm>
            <a:off x="5708269" y="5688739"/>
            <a:ext cx="3261448" cy="3986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600">
                <a:solidFill>
                  <a:srgbClr val="818083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98830" indent="-341630" algn="l" rtl="0" eaLnBrk="1" fontAlgn="base" hangingPunct="1">
              <a:spcBef>
                <a:spcPct val="20000"/>
              </a:spcBef>
              <a:spcAft>
                <a:spcPct val="0"/>
              </a:spcAft>
              <a:buFont typeface="Calibri" panose="020F0502020204030204" pitchFamily="34" charset="0"/>
              <a:buChar char="-"/>
              <a:defRPr sz="2400">
                <a:solidFill>
                  <a:srgbClr val="818083"/>
                </a:solidFill>
                <a:latin typeface="Calibri" panose="020F0502020204030204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>
                <a:solidFill>
                  <a:srgbClr val="818083"/>
                </a:solidFill>
                <a:latin typeface="Calibri" panose="020F0502020204030204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600">
                <a:solidFill>
                  <a:srgbClr val="818083"/>
                </a:solidFill>
                <a:latin typeface="Calibri" panose="020F0502020204030204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818083"/>
                </a:solidFill>
                <a:latin typeface="Calibri" panose="020F0502020204030204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>
                <a:solidFill>
                  <a:srgbClr val="818083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>
                <a:solidFill>
                  <a:srgbClr val="818083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>
                <a:solidFill>
                  <a:srgbClr val="818083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>
                <a:solidFill>
                  <a:srgbClr val="818083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E46C0A"/>
              </a:buClr>
              <a:buSzPct val="150000"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818083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en-US" sz="2400" b="0" i="0" u="none" strike="noStrike" kern="0" cap="none" spc="0" normalizeH="0" baseline="30000" noProof="0" dirty="0">
                <a:ln>
                  <a:noFill/>
                </a:ln>
                <a:solidFill>
                  <a:srgbClr val="818083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Remaining time for each task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8486B5B6-7228-46D3-ABCA-EDA4E8E79EFE}"/>
              </a:ext>
            </a:extLst>
          </p:cNvPr>
          <p:cNvCxnSpPr>
            <a:cxnSpLocks/>
          </p:cNvCxnSpPr>
          <p:nvPr/>
        </p:nvCxnSpPr>
        <p:spPr>
          <a:xfrm flipV="1">
            <a:off x="7986895" y="2274479"/>
            <a:ext cx="0" cy="3240359"/>
          </a:xfrm>
          <a:prstGeom prst="straightConnector1">
            <a:avLst/>
          </a:prstGeom>
          <a:noFill/>
          <a:ln w="57150" cap="flat" cmpd="sng" algn="ctr">
            <a:solidFill>
              <a:srgbClr val="000000">
                <a:lumMod val="65000"/>
                <a:lumOff val="35000"/>
              </a:srgbClr>
            </a:solidFill>
            <a:prstDash val="solid"/>
            <a:miter lim="800000"/>
            <a:tailEnd type="triangle"/>
          </a:ln>
          <a:effectLst/>
        </p:spPr>
      </p:cxn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01AC9290-5BD5-4154-93B3-F9C325BC06FA}"/>
              </a:ext>
            </a:extLst>
          </p:cNvPr>
          <p:cNvSpPr txBox="1"/>
          <p:nvPr/>
        </p:nvSpPr>
        <p:spPr bwMode="auto">
          <a:xfrm>
            <a:off x="1666025" y="5715198"/>
            <a:ext cx="2137244" cy="37219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600">
                <a:solidFill>
                  <a:srgbClr val="818083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98830" indent="-341630" algn="l" rtl="0" eaLnBrk="1" fontAlgn="base" hangingPunct="1">
              <a:spcBef>
                <a:spcPct val="20000"/>
              </a:spcBef>
              <a:spcAft>
                <a:spcPct val="0"/>
              </a:spcAft>
              <a:buFont typeface="Calibri" panose="020F0502020204030204" pitchFamily="34" charset="0"/>
              <a:buChar char="-"/>
              <a:defRPr sz="2400">
                <a:solidFill>
                  <a:srgbClr val="818083"/>
                </a:solidFill>
                <a:latin typeface="Calibri" panose="020F0502020204030204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>
                <a:solidFill>
                  <a:srgbClr val="818083"/>
                </a:solidFill>
                <a:latin typeface="Calibri" panose="020F0502020204030204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600">
                <a:solidFill>
                  <a:srgbClr val="818083"/>
                </a:solidFill>
                <a:latin typeface="Calibri" panose="020F0502020204030204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818083"/>
                </a:solidFill>
                <a:latin typeface="Calibri" panose="020F0502020204030204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>
                <a:solidFill>
                  <a:srgbClr val="818083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>
                <a:solidFill>
                  <a:srgbClr val="818083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>
                <a:solidFill>
                  <a:srgbClr val="818083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>
                <a:solidFill>
                  <a:srgbClr val="818083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6CB644">
                  <a:lumMod val="60000"/>
                  <a:lumOff val="40000"/>
                </a:srgbClr>
              </a:buClr>
              <a:buSzPct val="150000"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818083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en-US" sz="2400" b="0" i="0" u="none" strike="noStrike" kern="0" cap="none" spc="0" normalizeH="0" baseline="35000" noProof="0" dirty="0">
                <a:ln>
                  <a:noFill/>
                </a:ln>
                <a:solidFill>
                  <a:srgbClr val="818083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Completed tasks</a:t>
            </a:r>
          </a:p>
        </p:txBody>
      </p:sp>
    </p:spTree>
    <p:extLst>
      <p:ext uri="{BB962C8B-B14F-4D97-AF65-F5344CB8AC3E}">
        <p14:creationId xmlns:p14="http://schemas.microsoft.com/office/powerpoint/2010/main" val="14700400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B92E97-1921-4F07-95DF-8A78A5ADC17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914400" y="620713"/>
            <a:ext cx="8229600" cy="936625"/>
          </a:xfrm>
        </p:spPr>
        <p:txBody>
          <a:bodyPr/>
          <a:lstStyle/>
          <a:p>
            <a:pPr marL="0" indent="0">
              <a:spcBef>
                <a:spcPts val="500"/>
              </a:spcBef>
              <a:buNone/>
            </a:pPr>
            <a:r>
              <a:rPr lang="en-US" sz="2400" dirty="0"/>
              <a:t>Task 1: Estimate of sound level limits for all M- and N-category vehicles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FBC9E-B1BF-4C40-AA81-BFC2370DCCA2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30213" y="1557338"/>
            <a:ext cx="8713787" cy="1404937"/>
          </a:xfrm>
        </p:spPr>
        <p:txBody>
          <a:bodyPr/>
          <a:lstStyle/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1400" b="1" i="0" u="sng" kern="1200" dirty="0"/>
              <a:t>Description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400" b="1" i="0" kern="1200" dirty="0"/>
              <a:t>Feedback gathering </a:t>
            </a:r>
            <a:r>
              <a:rPr lang="en-US" sz="1400" b="0" i="0" kern="1200" dirty="0"/>
              <a:t>procedure with questionnaire to stakeholders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400" b="1" i="0" kern="1200" dirty="0"/>
              <a:t>Literature review </a:t>
            </a:r>
            <a:r>
              <a:rPr lang="en-US" sz="1400" b="0" i="0" kern="1200" dirty="0"/>
              <a:t>to explore the current state-of-the-art sound emissions control technology and analysis of TA databases (KBA and RDW)</a:t>
            </a:r>
          </a:p>
          <a:p>
            <a:endParaRPr lang="en-US" sz="1400" b="0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FE221D93-BE04-4F64-886D-1181BCA3E7A6}"/>
              </a:ext>
            </a:extLst>
          </p:cNvPr>
          <p:cNvSpPr txBox="1">
            <a:spLocks/>
          </p:cNvSpPr>
          <p:nvPr/>
        </p:nvSpPr>
        <p:spPr bwMode="auto">
          <a:xfrm>
            <a:off x="215516" y="3194581"/>
            <a:ext cx="8712968" cy="3275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Font typeface="Arial" pitchFamily="34" charset="0"/>
              <a:buChar char="•"/>
              <a:defRPr sz="2400" b="1" i="0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SzPct val="80000"/>
              <a:buChar char="•"/>
              <a:defRPr sz="2000" b="0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1500" u="sng" kern="0" dirty="0"/>
              <a:t>Main findings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400" u="sng" dirty="0"/>
              <a:t>Sound limits reduction</a:t>
            </a:r>
            <a:r>
              <a:rPr lang="en-US" sz="1400" b="0" dirty="0"/>
              <a:t> seems feasible (by 1 or 2 dB) for all vehicle categories except for M3 vehicles with PN≤150 and N2 vehicles with PN≤250 kW (to be examined in the CBA)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400" u="sng" dirty="0" smtClean="0"/>
              <a:t>Testing </a:t>
            </a:r>
            <a:r>
              <a:rPr lang="en-US" sz="1400" u="sng" dirty="0"/>
              <a:t>conditions</a:t>
            </a:r>
            <a:r>
              <a:rPr lang="en-US" sz="1400" b="0" dirty="0"/>
              <a:t>: Better coverage of operation conditions is considered to be required for thorough sound emissions control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400" u="sng" dirty="0"/>
              <a:t>Technology</a:t>
            </a:r>
            <a:r>
              <a:rPr lang="en-US" sz="1400" b="0" dirty="0"/>
              <a:t>: Potential reductions  will require advancements in both vehicle and tyre technology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400" u="sng" dirty="0"/>
              <a:t>Additional measures</a:t>
            </a:r>
            <a:r>
              <a:rPr lang="en-US" sz="1400" b="0" dirty="0"/>
              <a:t>: Regulation enforcement is a recurring item that goes beyond current regulation but is known to provide sound benefits</a:t>
            </a:r>
          </a:p>
        </p:txBody>
      </p:sp>
    </p:spTree>
    <p:extLst>
      <p:ext uri="{BB962C8B-B14F-4D97-AF65-F5344CB8AC3E}">
        <p14:creationId xmlns:p14="http://schemas.microsoft.com/office/powerpoint/2010/main" val="7730366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B92E97-1921-4F07-95DF-8A78A5ADC17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914400" y="620713"/>
            <a:ext cx="8229600" cy="936625"/>
          </a:xfrm>
        </p:spPr>
        <p:txBody>
          <a:bodyPr/>
          <a:lstStyle/>
          <a:p>
            <a:pPr marL="0" indent="0">
              <a:spcBef>
                <a:spcPts val="500"/>
              </a:spcBef>
              <a:buNone/>
            </a:pPr>
            <a:r>
              <a:rPr lang="en-US" sz="2400" dirty="0"/>
              <a:t>Vehicle testing (Tasks 2, 3 and 5)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FBC9E-B1BF-4C40-AA81-BFC2370DCCA2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30213" y="1844675"/>
            <a:ext cx="8713787" cy="1584325"/>
          </a:xfrm>
        </p:spPr>
        <p:txBody>
          <a:bodyPr/>
          <a:lstStyle/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1600" b="1" i="0" u="sng" kern="1200" dirty="0"/>
              <a:t>Description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600" b="1" i="0" dirty="0"/>
              <a:t>Vehicle testing included CoP tests, ASEP and extended ASEP range testing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FE221D93-BE04-4F64-886D-1181BCA3E7A6}"/>
              </a:ext>
            </a:extLst>
          </p:cNvPr>
          <p:cNvSpPr txBox="1">
            <a:spLocks/>
          </p:cNvSpPr>
          <p:nvPr/>
        </p:nvSpPr>
        <p:spPr bwMode="auto">
          <a:xfrm>
            <a:off x="215516" y="3356992"/>
            <a:ext cx="8712968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Font typeface="Arial" pitchFamily="34" charset="0"/>
              <a:buChar char="•"/>
              <a:defRPr sz="2400" b="1" i="0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SzPct val="80000"/>
              <a:buChar char="•"/>
              <a:defRPr sz="2000" b="0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>
              <a:spcBef>
                <a:spcPts val="500"/>
              </a:spcBef>
              <a:buNone/>
            </a:pPr>
            <a:r>
              <a:rPr lang="en-US" sz="1600" u="sng" kern="0" dirty="0"/>
              <a:t>Current status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600" u="sng" dirty="0"/>
              <a:t>All of the planned measurements</a:t>
            </a:r>
            <a:r>
              <a:rPr lang="en-US" sz="1600" b="0" dirty="0"/>
              <a:t> for </a:t>
            </a:r>
            <a:r>
              <a:rPr lang="en-US" sz="1600" dirty="0"/>
              <a:t>Tasks 2</a:t>
            </a:r>
            <a:r>
              <a:rPr lang="en-US" sz="1600" b="0" dirty="0"/>
              <a:t>,</a:t>
            </a:r>
            <a:r>
              <a:rPr lang="en-US" sz="1600" dirty="0"/>
              <a:t> 3</a:t>
            </a:r>
            <a:r>
              <a:rPr lang="en-US" sz="1600" b="0" dirty="0"/>
              <a:t> and </a:t>
            </a:r>
            <a:r>
              <a:rPr lang="en-US" sz="1600" dirty="0"/>
              <a:t>5</a:t>
            </a:r>
            <a:r>
              <a:rPr lang="en-US" sz="1600" b="0" dirty="0"/>
              <a:t> have been </a:t>
            </a:r>
            <a:r>
              <a:rPr lang="en-US" sz="1600" u="sng" dirty="0"/>
              <a:t>completed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600" u="sng" dirty="0"/>
              <a:t>Additional testing beyond the agreed test matrix </a:t>
            </a:r>
            <a:r>
              <a:rPr lang="en-US" sz="1600" b="0" dirty="0"/>
              <a:t>(testing under an extended ASEP range), that have been beneficial for the study’s final </a:t>
            </a:r>
            <a:r>
              <a:rPr lang="en-US" sz="1600" b="0" dirty="0" smtClean="0"/>
              <a:t>outcome</a:t>
            </a:r>
            <a:endParaRPr lang="en-US" sz="1600" b="0" dirty="0"/>
          </a:p>
        </p:txBody>
      </p:sp>
    </p:spTree>
    <p:extLst>
      <p:ext uri="{BB962C8B-B14F-4D97-AF65-F5344CB8AC3E}">
        <p14:creationId xmlns:p14="http://schemas.microsoft.com/office/powerpoint/2010/main" val="16034639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B92E97-1921-4F07-95DF-8A78A5ADC17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914400" y="620713"/>
            <a:ext cx="8229600" cy="936625"/>
          </a:xfrm>
        </p:spPr>
        <p:txBody>
          <a:bodyPr/>
          <a:lstStyle/>
          <a:p>
            <a:pPr marL="0" indent="0">
              <a:spcBef>
                <a:spcPts val="500"/>
              </a:spcBef>
              <a:buNone/>
            </a:pPr>
            <a:r>
              <a:rPr lang="en-US" sz="2400" dirty="0"/>
              <a:t>Vehicle testing – Results of M1 vehicles (1/2)</a:t>
            </a:r>
          </a:p>
        </p:txBody>
      </p:sp>
      <p:pic>
        <p:nvPicPr>
          <p:cNvPr id="5" name="Grafik 5">
            <a:extLst>
              <a:ext uri="{FF2B5EF4-FFF2-40B4-BE49-F238E27FC236}">
                <a16:creationId xmlns:a16="http://schemas.microsoft.com/office/drawing/2014/main" id="{262C94C3-3BF8-4650-8016-A5CD7A7F85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4451" y="1772816"/>
            <a:ext cx="7535098" cy="4623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45216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B92E97-1921-4F07-95DF-8A78A5ADC17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914400" y="620713"/>
            <a:ext cx="8229600" cy="936625"/>
          </a:xfrm>
        </p:spPr>
        <p:txBody>
          <a:bodyPr/>
          <a:lstStyle/>
          <a:p>
            <a:pPr marL="0" indent="0">
              <a:spcBef>
                <a:spcPts val="500"/>
              </a:spcBef>
              <a:buNone/>
            </a:pPr>
            <a:r>
              <a:rPr lang="en-US" sz="2400" dirty="0"/>
              <a:t>Vehicle testing – Results of M1 vehicles (2/2)</a:t>
            </a:r>
          </a:p>
        </p:txBody>
      </p:sp>
      <p:pic>
        <p:nvPicPr>
          <p:cNvPr id="6" name="Grafik 12">
            <a:extLst>
              <a:ext uri="{FF2B5EF4-FFF2-40B4-BE49-F238E27FC236}">
                <a16:creationId xmlns:a16="http://schemas.microsoft.com/office/drawing/2014/main" id="{DBD84814-A08C-4D71-A1E5-37FC32AFCB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6827" y="1878386"/>
            <a:ext cx="6790346" cy="4356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60149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B92E97-1921-4F07-95DF-8A78A5ADC17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914400" y="620713"/>
            <a:ext cx="8229600" cy="936625"/>
          </a:xfrm>
        </p:spPr>
        <p:txBody>
          <a:bodyPr/>
          <a:lstStyle/>
          <a:p>
            <a:pPr marL="0" indent="0">
              <a:spcBef>
                <a:spcPts val="500"/>
              </a:spcBef>
            </a:pPr>
            <a:r>
              <a:rPr lang="en-US" sz="2400" dirty="0"/>
              <a:t>Cost-benefit analysis (CBA) (1/2)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FBC9E-B1BF-4C40-AA81-BFC2370DCCA2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30213" y="1557338"/>
            <a:ext cx="8713787" cy="4392612"/>
          </a:xfrm>
        </p:spPr>
        <p:txBody>
          <a:bodyPr/>
          <a:lstStyle/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1800" b="1" i="0" u="sng" kern="1200" dirty="0"/>
              <a:t>CBA Topics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800" i="0"/>
              <a:t>- </a:t>
            </a:r>
            <a:r>
              <a:rPr lang="en-US" sz="1800" b="0" i="0"/>
              <a:t>Environmental </a:t>
            </a:r>
            <a:r>
              <a:rPr lang="en-US" sz="1800" b="0" i="0" dirty="0"/>
              <a:t>model and input data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b="0" i="0" dirty="0"/>
              <a:t>- CBA procedure, costs and benefits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b="0" i="0" dirty="0"/>
              <a:t>- Description and motivation of scenarios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b="0" i="0" dirty="0"/>
              <a:t>- Input from consultation, type test databases and new test results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b="0" i="0" dirty="0"/>
              <a:t>- Scenario analysis and CBA results</a:t>
            </a:r>
          </a:p>
        </p:txBody>
      </p:sp>
    </p:spTree>
    <p:extLst>
      <p:ext uri="{BB962C8B-B14F-4D97-AF65-F5344CB8AC3E}">
        <p14:creationId xmlns:p14="http://schemas.microsoft.com/office/powerpoint/2010/main" val="844709181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33176"/>
        </a:solidFill>
        <a:ln>
          <a:solidFill>
            <a:srgbClr val="133176"/>
          </a:solidFill>
        </a:ln>
      </a:spPr>
      <a:bodyPr anchor="ctr"/>
      <a:lstStyle>
        <a:defPPr algn="ctr" defTabSz="457200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sz="2400" b="0" dirty="0" err="1" smtClean="0">
            <a:solidFill>
              <a:srgbClr val="0F5494"/>
            </a:solidFill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623</TotalTime>
  <Words>859</Words>
  <Application>Microsoft Office PowerPoint</Application>
  <PresentationFormat>On-screen Show (4:3)</PresentationFormat>
  <Paragraphs>194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Arial Narrow</vt:lpstr>
      <vt:lpstr>Calibri</vt:lpstr>
      <vt:lpstr>Times New Roman</vt:lpstr>
      <vt:lpstr>Verdana</vt:lpstr>
      <vt:lpstr>Wingdings</vt:lpstr>
      <vt:lpstr>Default Design</vt:lpstr>
      <vt:lpstr>PowerPoint Presentation</vt:lpstr>
      <vt:lpstr>Subject and aim of the study</vt:lpstr>
      <vt:lpstr>Task overview and interaction</vt:lpstr>
      <vt:lpstr>Time plan</vt:lpstr>
      <vt:lpstr>Task 1: Estimate of sound level limits for all M- and N-category vehicles</vt:lpstr>
      <vt:lpstr>Vehicle testing (Tasks 2, 3 and 5)</vt:lpstr>
      <vt:lpstr>Vehicle testing – Results of M1 vehicles (1/2)</vt:lpstr>
      <vt:lpstr>Vehicle testing – Results of M1 vehicles (2/2)</vt:lpstr>
      <vt:lpstr>Cost-benefit analysis (CBA) (1/2)</vt:lpstr>
      <vt:lpstr>Cost-benefit analysis (CBA) (2/2)</vt:lpstr>
      <vt:lpstr>PowerPoint Presentation</vt:lpstr>
      <vt:lpstr>Next steps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VOSINIS Andreas (GROW)</dc:creator>
  <cp:lastModifiedBy>VOSINIS Andreas (GROW)</cp:lastModifiedBy>
  <cp:revision>70</cp:revision>
  <dcterms:created xsi:type="dcterms:W3CDTF">2020-01-15T15:44:14Z</dcterms:created>
  <dcterms:modified xsi:type="dcterms:W3CDTF">2021-05-20T21:02:15Z</dcterms:modified>
</cp:coreProperties>
</file>