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7"/>
  </p:notesMasterIdLst>
  <p:handoutMasterIdLst>
    <p:handoutMasterId r:id="rId48"/>
  </p:handoutMasterIdLst>
  <p:sldIdLst>
    <p:sldId id="261" r:id="rId5"/>
    <p:sldId id="262" r:id="rId6"/>
    <p:sldId id="302" r:id="rId7"/>
    <p:sldId id="264" r:id="rId8"/>
    <p:sldId id="301" r:id="rId9"/>
    <p:sldId id="263" r:id="rId10"/>
    <p:sldId id="265" r:id="rId11"/>
    <p:sldId id="267" r:id="rId12"/>
    <p:sldId id="269" r:id="rId13"/>
    <p:sldId id="268" r:id="rId14"/>
    <p:sldId id="270" r:id="rId15"/>
    <p:sldId id="271" r:id="rId16"/>
    <p:sldId id="272" r:id="rId17"/>
    <p:sldId id="273" r:id="rId18"/>
    <p:sldId id="274" r:id="rId19"/>
    <p:sldId id="275" r:id="rId20"/>
    <p:sldId id="276" r:id="rId21"/>
    <p:sldId id="277" r:id="rId22"/>
    <p:sldId id="278" r:id="rId23"/>
    <p:sldId id="280" r:id="rId24"/>
    <p:sldId id="283" r:id="rId25"/>
    <p:sldId id="284" r:id="rId26"/>
    <p:sldId id="285" r:id="rId27"/>
    <p:sldId id="286" r:id="rId28"/>
    <p:sldId id="287" r:id="rId29"/>
    <p:sldId id="288" r:id="rId30"/>
    <p:sldId id="289" r:id="rId31"/>
    <p:sldId id="290" r:id="rId32"/>
    <p:sldId id="294" r:id="rId33"/>
    <p:sldId id="291" r:id="rId34"/>
    <p:sldId id="292" r:id="rId35"/>
    <p:sldId id="293" r:id="rId36"/>
    <p:sldId id="304" r:id="rId37"/>
    <p:sldId id="296" r:id="rId38"/>
    <p:sldId id="303" r:id="rId39"/>
    <p:sldId id="300" r:id="rId40"/>
    <p:sldId id="266" r:id="rId41"/>
    <p:sldId id="282" r:id="rId42"/>
    <p:sldId id="295" r:id="rId43"/>
    <p:sldId id="297" r:id="rId44"/>
    <p:sldId id="298" r:id="rId45"/>
    <p:sldId id="305" r:id="rId46"/>
  </p:sldIdLst>
  <p:sldSz cx="12192000" cy="6858000"/>
  <p:notesSz cx="6761163" cy="9856788"/>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560"/>
    <a:srgbClr val="FF9999"/>
    <a:srgbClr val="FF0000"/>
    <a:srgbClr val="0000FF"/>
    <a:srgbClr val="0033CC"/>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283" autoAdjust="0"/>
    <p:restoredTop sz="94737" autoAdjust="0"/>
  </p:normalViewPr>
  <p:slideViewPr>
    <p:cSldViewPr>
      <p:cViewPr varScale="1">
        <p:scale>
          <a:sx n="85" d="100"/>
          <a:sy n="85" d="100"/>
        </p:scale>
        <p:origin x="108" y="27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158"/>
    </p:cViewPr>
  </p:sorterViewPr>
  <p:notesViewPr>
    <p:cSldViewPr>
      <p:cViewPr varScale="1">
        <p:scale>
          <a:sx n="78" d="100"/>
          <a:sy n="78" d="100"/>
        </p:scale>
        <p:origin x="3990"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0B55DF59-0F53-4050-AF5E-93585945D414}"/>
              </a:ext>
            </a:extLst>
          </p:cNvPr>
          <p:cNvSpPr>
            <a:spLocks noGrp="1"/>
          </p:cNvSpPr>
          <p:nvPr>
            <p:ph type="hdr" sz="quarter"/>
          </p:nvPr>
        </p:nvSpPr>
        <p:spPr>
          <a:xfrm>
            <a:off x="0" y="0"/>
            <a:ext cx="2930525" cy="493713"/>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CF9FE615-1A8E-46A9-928A-77BADCFDED86}"/>
              </a:ext>
            </a:extLst>
          </p:cNvPr>
          <p:cNvSpPr>
            <a:spLocks noGrp="1"/>
          </p:cNvSpPr>
          <p:nvPr>
            <p:ph type="dt" sz="quarter" idx="1"/>
          </p:nvPr>
        </p:nvSpPr>
        <p:spPr>
          <a:xfrm>
            <a:off x="3829050" y="0"/>
            <a:ext cx="2930525" cy="493713"/>
          </a:xfrm>
          <a:prstGeom prst="rect">
            <a:avLst/>
          </a:prstGeom>
        </p:spPr>
        <p:txBody>
          <a:bodyPr vert="horz" lIns="91440" tIns="45720" rIns="91440" bIns="45720" rtlCol="0"/>
          <a:lstStyle>
            <a:lvl1pPr algn="r">
              <a:defRPr sz="1200"/>
            </a:lvl1pPr>
          </a:lstStyle>
          <a:p>
            <a:fld id="{C54D0299-3734-408F-BE89-7B5D604F3AE9}" type="datetimeFigureOut">
              <a:rPr lang="fr-FR" smtClean="0"/>
              <a:t>25/05/2021</a:t>
            </a:fld>
            <a:endParaRPr lang="fr-FR"/>
          </a:p>
        </p:txBody>
      </p:sp>
      <p:sp>
        <p:nvSpPr>
          <p:cNvPr id="4" name="Espace réservé du pied de page 3">
            <a:extLst>
              <a:ext uri="{FF2B5EF4-FFF2-40B4-BE49-F238E27FC236}">
                <a16:creationId xmlns:a16="http://schemas.microsoft.com/office/drawing/2014/main" id="{A4F20359-3716-4F65-9039-AF43318B20E6}"/>
              </a:ext>
            </a:extLst>
          </p:cNvPr>
          <p:cNvSpPr>
            <a:spLocks noGrp="1"/>
          </p:cNvSpPr>
          <p:nvPr>
            <p:ph type="ftr" sz="quarter" idx="2"/>
          </p:nvPr>
        </p:nvSpPr>
        <p:spPr>
          <a:xfrm>
            <a:off x="0" y="9363075"/>
            <a:ext cx="2930525" cy="49371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8B55E68-307C-4842-94B4-6ED33D51A791}"/>
              </a:ext>
            </a:extLst>
          </p:cNvPr>
          <p:cNvSpPr>
            <a:spLocks noGrp="1"/>
          </p:cNvSpPr>
          <p:nvPr>
            <p:ph type="sldNum" sz="quarter" idx="3"/>
          </p:nvPr>
        </p:nvSpPr>
        <p:spPr>
          <a:xfrm>
            <a:off x="3829050" y="9363075"/>
            <a:ext cx="2930525" cy="493713"/>
          </a:xfrm>
          <a:prstGeom prst="rect">
            <a:avLst/>
          </a:prstGeom>
        </p:spPr>
        <p:txBody>
          <a:bodyPr vert="horz" lIns="91440" tIns="45720" rIns="91440" bIns="45720" rtlCol="0" anchor="b"/>
          <a:lstStyle>
            <a:lvl1pPr algn="r">
              <a:defRPr sz="1200"/>
            </a:lvl1pPr>
          </a:lstStyle>
          <a:p>
            <a:fld id="{986FC91E-EDAE-45FA-B21E-72AE395D1EE3}" type="slidenum">
              <a:rPr lang="fr-FR" smtClean="0"/>
              <a:t>‹#›</a:t>
            </a:fld>
            <a:endParaRPr lang="fr-FR"/>
          </a:p>
        </p:txBody>
      </p:sp>
    </p:spTree>
    <p:extLst>
      <p:ext uri="{BB962C8B-B14F-4D97-AF65-F5344CB8AC3E}">
        <p14:creationId xmlns:p14="http://schemas.microsoft.com/office/powerpoint/2010/main" val="18246343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28938"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defTabSz="919163">
              <a:defRPr sz="1200"/>
            </a:lvl1pPr>
          </a:lstStyle>
          <a:p>
            <a:endParaRPr lang="fr-FR" altLang="ja-JP"/>
          </a:p>
        </p:txBody>
      </p:sp>
      <p:sp>
        <p:nvSpPr>
          <p:cNvPr id="29699" name="Rectangle 3"/>
          <p:cNvSpPr>
            <a:spLocks noGrp="1" noChangeArrowheads="1"/>
          </p:cNvSpPr>
          <p:nvPr>
            <p:ph type="dt" idx="1"/>
          </p:nvPr>
        </p:nvSpPr>
        <p:spPr bwMode="auto">
          <a:xfrm>
            <a:off x="3830638" y="0"/>
            <a:ext cx="2928937" cy="493713"/>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lvl1pPr algn="r" defTabSz="919163">
              <a:defRPr sz="1200"/>
            </a:lvl1pPr>
          </a:lstStyle>
          <a:p>
            <a:endParaRPr lang="fr-FR" altLang="ja-JP"/>
          </a:p>
        </p:txBody>
      </p:sp>
      <p:sp>
        <p:nvSpPr>
          <p:cNvPr id="29700" name="Rectangle 4"/>
          <p:cNvSpPr>
            <a:spLocks noGrp="1" noRot="1" noChangeAspect="1" noChangeArrowheads="1" noTextEdit="1"/>
          </p:cNvSpPr>
          <p:nvPr>
            <p:ph type="sldImg" idx="2"/>
          </p:nvPr>
        </p:nvSpPr>
        <p:spPr bwMode="auto">
          <a:xfrm>
            <a:off x="96838" y="739775"/>
            <a:ext cx="6569075" cy="3695700"/>
          </a:xfrm>
          <a:prstGeom prst="rect">
            <a:avLst/>
          </a:prstGeom>
          <a:noFill/>
          <a:ln w="9525">
            <a:solidFill>
              <a:srgbClr val="000000"/>
            </a:solidFill>
            <a:miter lim="800000"/>
            <a:headEnd/>
            <a:tailEnd/>
          </a:ln>
          <a:effectLst/>
        </p:spPr>
      </p:sp>
      <p:sp>
        <p:nvSpPr>
          <p:cNvPr id="29701" name="Rectangle 5"/>
          <p:cNvSpPr>
            <a:spLocks noGrp="1" noChangeArrowheads="1"/>
          </p:cNvSpPr>
          <p:nvPr>
            <p:ph type="body" sz="quarter" idx="3"/>
          </p:nvPr>
        </p:nvSpPr>
        <p:spPr bwMode="auto">
          <a:xfrm>
            <a:off x="676275" y="4681538"/>
            <a:ext cx="5408613" cy="4435475"/>
          </a:xfrm>
          <a:prstGeom prst="rect">
            <a:avLst/>
          </a:prstGeom>
          <a:noFill/>
          <a:ln w="9525">
            <a:noFill/>
            <a:miter lim="800000"/>
            <a:headEnd/>
            <a:tailEnd/>
          </a:ln>
          <a:effectLst/>
        </p:spPr>
        <p:txBody>
          <a:bodyPr vert="horz" wrap="square" lIns="91842" tIns="45921" rIns="91842" bIns="45921" numCol="1" anchor="t" anchorCtr="0" compatLnSpc="1">
            <a:prstTxWarp prst="textNoShape">
              <a:avLst/>
            </a:prstTxWarp>
          </a:bodyPr>
          <a:lstStyle/>
          <a:p>
            <a:pPr lvl="0"/>
            <a:r>
              <a:rPr lang="fr-FR" altLang="ja-JP"/>
              <a:t>Cliquez pour modifier les styles du texte du masque</a:t>
            </a:r>
          </a:p>
          <a:p>
            <a:pPr lvl="1"/>
            <a:r>
              <a:rPr lang="fr-FR" altLang="ja-JP"/>
              <a:t>Deuxième niveau</a:t>
            </a:r>
          </a:p>
          <a:p>
            <a:pPr lvl="2"/>
            <a:r>
              <a:rPr lang="fr-FR" altLang="ja-JP"/>
              <a:t>Troisième niveau</a:t>
            </a:r>
          </a:p>
          <a:p>
            <a:pPr lvl="3"/>
            <a:r>
              <a:rPr lang="fr-FR" altLang="ja-JP"/>
              <a:t>Quatrième niveau</a:t>
            </a:r>
          </a:p>
          <a:p>
            <a:pPr lvl="4"/>
            <a:r>
              <a:rPr lang="fr-FR" altLang="ja-JP"/>
              <a:t>Cinquième niveau</a:t>
            </a:r>
          </a:p>
        </p:txBody>
      </p:sp>
      <p:sp>
        <p:nvSpPr>
          <p:cNvPr id="29702" name="Rectangle 6"/>
          <p:cNvSpPr>
            <a:spLocks noGrp="1" noChangeArrowheads="1"/>
          </p:cNvSpPr>
          <p:nvPr>
            <p:ph type="ftr" sz="quarter" idx="4"/>
          </p:nvPr>
        </p:nvSpPr>
        <p:spPr bwMode="auto">
          <a:xfrm>
            <a:off x="0" y="9361488"/>
            <a:ext cx="2928938"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defTabSz="919163">
              <a:defRPr sz="1200"/>
            </a:lvl1pPr>
          </a:lstStyle>
          <a:p>
            <a:endParaRPr lang="fr-FR" altLang="ja-JP"/>
          </a:p>
        </p:txBody>
      </p:sp>
      <p:sp>
        <p:nvSpPr>
          <p:cNvPr id="29703" name="Rectangle 7"/>
          <p:cNvSpPr>
            <a:spLocks noGrp="1" noChangeArrowheads="1"/>
          </p:cNvSpPr>
          <p:nvPr>
            <p:ph type="sldNum" sz="quarter" idx="5"/>
          </p:nvPr>
        </p:nvSpPr>
        <p:spPr bwMode="auto">
          <a:xfrm>
            <a:off x="3830638" y="9361488"/>
            <a:ext cx="2928937" cy="493712"/>
          </a:xfrm>
          <a:prstGeom prst="rect">
            <a:avLst/>
          </a:prstGeom>
          <a:noFill/>
          <a:ln w="9525">
            <a:noFill/>
            <a:miter lim="800000"/>
            <a:headEnd/>
            <a:tailEnd/>
          </a:ln>
          <a:effectLst/>
        </p:spPr>
        <p:txBody>
          <a:bodyPr vert="horz" wrap="square" lIns="91842" tIns="45921" rIns="91842" bIns="45921" numCol="1" anchor="b" anchorCtr="0" compatLnSpc="1">
            <a:prstTxWarp prst="textNoShape">
              <a:avLst/>
            </a:prstTxWarp>
          </a:bodyPr>
          <a:lstStyle>
            <a:lvl1pPr algn="r" defTabSz="919163">
              <a:defRPr sz="1200"/>
            </a:lvl1pPr>
          </a:lstStyle>
          <a:p>
            <a:fld id="{41FE2CFF-C77F-45F5-8196-7FFE9E57B434}" type="slidenum">
              <a:rPr lang="ja-JP" altLang="fr-FR"/>
              <a:pPr/>
              <a:t>‹#›</a:t>
            </a:fld>
            <a:endParaRPr lang="fr-FR" altLang="ja-JP"/>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74625" y="481013"/>
            <a:ext cx="7134225" cy="40132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1143D2D7-4F35-42F2-BD56-11CB094AF259}" type="slidenum">
              <a:rPr lang="de-DE" smtClean="0"/>
              <a:t>20</a:t>
            </a:fld>
            <a:endParaRPr lang="de-DE"/>
          </a:p>
        </p:txBody>
      </p:sp>
    </p:spTree>
    <p:extLst>
      <p:ext uri="{BB962C8B-B14F-4D97-AF65-F5344CB8AC3E}">
        <p14:creationId xmlns:p14="http://schemas.microsoft.com/office/powerpoint/2010/main" val="745655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dirty="0"/>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endParaRPr lang="fr-FR" altLang="ja-JP" dirty="0"/>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876E22B0-3A17-45B7-AF4B-28357ACE90C3}" type="slidenum">
              <a:rPr lang="ja-JP" altLang="fr-FR"/>
              <a:pPr/>
              <a:t>‹#›</a:t>
            </a:fld>
            <a:endParaRPr lang="fr-FR"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D04D32B0-8A42-44E7-9B4D-3C2296BFBD2E}" type="slidenum">
              <a:rPr lang="ja-JP" altLang="fr-FR"/>
              <a:pPr/>
              <a:t>‹#›</a:t>
            </a:fld>
            <a:endParaRPr lang="fr-FR"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el und Text">
    <p:spTree>
      <p:nvGrpSpPr>
        <p:cNvPr id="1" name=""/>
        <p:cNvGrpSpPr/>
        <p:nvPr/>
      </p:nvGrpSpPr>
      <p:grpSpPr>
        <a:xfrm>
          <a:off x="0" y="0"/>
          <a:ext cx="0" cy="0"/>
          <a:chOff x="0" y="0"/>
          <a:chExt cx="0" cy="0"/>
        </a:xfrm>
      </p:grpSpPr>
      <p:sp>
        <p:nvSpPr>
          <p:cNvPr id="5" name="Textplatzhalter 6"/>
          <p:cNvSpPr>
            <a:spLocks noGrp="1"/>
          </p:cNvSpPr>
          <p:nvPr>
            <p:ph type="body" sz="quarter" idx="11" hasCustomPrompt="1"/>
          </p:nvPr>
        </p:nvSpPr>
        <p:spPr>
          <a:xfrm>
            <a:off x="211225" y="6216990"/>
            <a:ext cx="11765745" cy="194925"/>
          </a:xfrm>
        </p:spPr>
        <p:txBody>
          <a:bodyPr wrap="square" anchor="b" anchorCtr="0">
            <a:spAutoFit/>
          </a:bodyPr>
          <a:lstStyle>
            <a:lvl1pPr>
              <a:lnSpc>
                <a:spcPts val="719"/>
              </a:lnSpc>
              <a:defRPr sz="630"/>
            </a:lvl1pPr>
            <a:lvl2pPr marL="0" indent="0">
              <a:lnSpc>
                <a:spcPts val="719"/>
              </a:lnSpc>
              <a:buFontTx/>
              <a:buNone/>
              <a:defRPr sz="630"/>
            </a:lvl2pPr>
            <a:lvl3pPr marL="0" indent="0">
              <a:lnSpc>
                <a:spcPts val="719"/>
              </a:lnSpc>
              <a:buFontTx/>
              <a:buNone/>
              <a:defRPr sz="630"/>
            </a:lvl3pPr>
            <a:lvl4pPr marL="0" indent="0">
              <a:lnSpc>
                <a:spcPts val="719"/>
              </a:lnSpc>
              <a:buFontTx/>
              <a:buNone/>
              <a:defRPr sz="630"/>
            </a:lvl4pPr>
            <a:lvl5pPr marL="0" indent="0">
              <a:lnSpc>
                <a:spcPts val="719"/>
              </a:lnSpc>
              <a:buFontTx/>
              <a:buNone/>
              <a:defRPr sz="630"/>
            </a:lvl5pPr>
            <a:lvl6pPr marL="0" indent="0">
              <a:lnSpc>
                <a:spcPts val="719"/>
              </a:lnSpc>
              <a:buFontTx/>
              <a:buNone/>
              <a:defRPr sz="630"/>
            </a:lvl6pPr>
            <a:lvl7pPr marL="0" indent="0">
              <a:lnSpc>
                <a:spcPts val="719"/>
              </a:lnSpc>
              <a:buFontTx/>
              <a:buNone/>
              <a:defRPr sz="630"/>
            </a:lvl7pPr>
            <a:lvl8pPr marL="0" indent="0">
              <a:lnSpc>
                <a:spcPts val="719"/>
              </a:lnSpc>
              <a:buFontTx/>
              <a:buNone/>
              <a:defRPr sz="630"/>
            </a:lvl8pPr>
            <a:lvl9pPr marL="0" indent="0">
              <a:lnSpc>
                <a:spcPts val="719"/>
              </a:lnSpc>
              <a:buFontTx/>
              <a:buNone/>
              <a:defRPr sz="630"/>
            </a:lvl9pPr>
          </a:lstStyle>
          <a:p>
            <a:pPr lvl="0"/>
            <a:r>
              <a:rPr lang="de-DE" dirty="0"/>
              <a:t>Quelle &amp; Fußnoten</a:t>
            </a:r>
          </a:p>
        </p:txBody>
      </p:sp>
      <p:sp>
        <p:nvSpPr>
          <p:cNvPr id="2" name="Titel 1"/>
          <p:cNvSpPr>
            <a:spLocks noGrp="1"/>
          </p:cNvSpPr>
          <p:nvPr>
            <p:ph type="title"/>
          </p:nvPr>
        </p:nvSpPr>
        <p:spPr/>
        <p:txBody>
          <a:bodyPr/>
          <a:lstStyle/>
          <a:p>
            <a:r>
              <a:rPr lang="de-DE"/>
              <a:t>Titelmasterformat durch Klicken bearbeiten</a:t>
            </a:r>
          </a:p>
        </p:txBody>
      </p:sp>
      <p:sp>
        <p:nvSpPr>
          <p:cNvPr id="4" name="Textplatzhalter 3"/>
          <p:cNvSpPr>
            <a:spLocks noGrp="1"/>
          </p:cNvSpPr>
          <p:nvPr>
            <p:ph type="body" sz="quarter" idx="15"/>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3519663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E4A5D464-134C-4C80-B41F-7081051DEBC1}" type="slidenum">
              <a:rPr lang="ja-JP" altLang="fr-FR"/>
              <a:pPr/>
              <a:t>‹#›</a:t>
            </a:fld>
            <a:endParaRPr lang="fr-FR"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Espace réservé de la date 3"/>
          <p:cNvSpPr>
            <a:spLocks noGrp="1"/>
          </p:cNvSpPr>
          <p:nvPr>
            <p:ph type="dt" sz="half" idx="10"/>
          </p:nvPr>
        </p:nvSpPr>
        <p:spPr/>
        <p:txBody>
          <a:bodyPr/>
          <a:lstStyle>
            <a:lvl1pPr>
              <a:defRPr/>
            </a:lvl1pPr>
          </a:lstStyle>
          <a:p>
            <a:endParaRPr lang="fr-FR" altLang="ja-JP"/>
          </a:p>
        </p:txBody>
      </p:sp>
      <p:sp>
        <p:nvSpPr>
          <p:cNvPr id="5" name="Espace réservé du pied de page 4"/>
          <p:cNvSpPr>
            <a:spLocks noGrp="1"/>
          </p:cNvSpPr>
          <p:nvPr>
            <p:ph type="ftr" sz="quarter" idx="11"/>
          </p:nvPr>
        </p:nvSpPr>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p:txBody>
          <a:bodyPr/>
          <a:lstStyle>
            <a:lvl1pPr>
              <a:defRPr/>
            </a:lvl1pPr>
          </a:lstStyle>
          <a:p>
            <a:fld id="{FD7F56F4-53F4-4744-8FEF-840AE151320B}" type="slidenum">
              <a:rPr lang="ja-JP" altLang="fr-FR"/>
              <a:pPr/>
              <a:t>‹#›</a:t>
            </a:fld>
            <a:endParaRPr lang="fr-FR"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3ADCAE38-802C-4BCD-8E23-F653FABC34F1}" type="slidenum">
              <a:rPr lang="ja-JP" altLang="fr-FR"/>
              <a:pPr/>
              <a:t>‹#›</a:t>
            </a:fld>
            <a:endParaRPr lang="fr-FR"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p:txBody>
          <a:bodyPr/>
          <a:lstStyle>
            <a:lvl1pPr>
              <a:defRPr/>
            </a:lvl1pPr>
          </a:lstStyle>
          <a:p>
            <a:endParaRPr lang="fr-FR" altLang="ja-JP"/>
          </a:p>
        </p:txBody>
      </p:sp>
      <p:sp>
        <p:nvSpPr>
          <p:cNvPr id="8" name="Espace réservé du pied de page 7"/>
          <p:cNvSpPr>
            <a:spLocks noGrp="1"/>
          </p:cNvSpPr>
          <p:nvPr>
            <p:ph type="ftr" sz="quarter" idx="11"/>
          </p:nvPr>
        </p:nvSpPr>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p:txBody>
          <a:bodyPr/>
          <a:lstStyle>
            <a:lvl1pPr>
              <a:defRPr/>
            </a:lvl1pPr>
          </a:lstStyle>
          <a:p>
            <a:fld id="{36CF7609-A126-430D-864C-5251E8DC0566}" type="slidenum">
              <a:rPr lang="ja-JP" altLang="fr-FR"/>
              <a:pPr/>
              <a:t>‹#›</a:t>
            </a:fld>
            <a:endParaRPr lang="fr-FR"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p:txBody>
          <a:bodyPr/>
          <a:lstStyle>
            <a:lvl1pPr>
              <a:defRPr/>
            </a:lvl1pPr>
          </a:lstStyle>
          <a:p>
            <a:endParaRPr lang="fr-FR" altLang="ja-JP"/>
          </a:p>
        </p:txBody>
      </p:sp>
      <p:sp>
        <p:nvSpPr>
          <p:cNvPr id="4" name="Espace réservé du pied de page 3"/>
          <p:cNvSpPr>
            <a:spLocks noGrp="1"/>
          </p:cNvSpPr>
          <p:nvPr>
            <p:ph type="ftr" sz="quarter" idx="11"/>
          </p:nvPr>
        </p:nvSpPr>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p:txBody>
          <a:bodyPr/>
          <a:lstStyle>
            <a:lvl1pPr>
              <a:defRPr/>
            </a:lvl1pPr>
          </a:lstStyle>
          <a:p>
            <a:fld id="{21C2F580-C48E-4C14-8111-BE255E1134ED}" type="slidenum">
              <a:rPr lang="ja-JP" altLang="fr-FR"/>
              <a:pPr/>
              <a:t>‹#›</a:t>
            </a:fld>
            <a:endParaRPr lang="fr-FR"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lvl1pPr>
          </a:lstStyle>
          <a:p>
            <a:endParaRPr lang="fr-FR" altLang="ja-JP"/>
          </a:p>
        </p:txBody>
      </p:sp>
      <p:sp>
        <p:nvSpPr>
          <p:cNvPr id="3" name="Espace réservé du pied de page 2"/>
          <p:cNvSpPr>
            <a:spLocks noGrp="1"/>
          </p:cNvSpPr>
          <p:nvPr>
            <p:ph type="ftr" sz="quarter" idx="11"/>
          </p:nvPr>
        </p:nvSpPr>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p:txBody>
          <a:bodyPr/>
          <a:lstStyle>
            <a:lvl1pPr>
              <a:defRPr/>
            </a:lvl1pPr>
          </a:lstStyle>
          <a:p>
            <a:fld id="{D09A974D-1DC4-4C29-960C-4F23E42A2DA2}" type="slidenum">
              <a:rPr lang="ja-JP" altLang="fr-FR"/>
              <a:pPr/>
              <a:t>‹#›</a:t>
            </a:fld>
            <a:endParaRPr lang="fr-FR"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A4050A2B-ED20-46DB-805A-96BB748EB760}" type="slidenum">
              <a:rPr lang="ja-JP" altLang="fr-FR"/>
              <a:pPr/>
              <a:t>‹#›</a:t>
            </a:fld>
            <a:endParaRPr lang="fr-FR"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p:txBody>
          <a:bodyPr/>
          <a:lstStyle>
            <a:lvl1pPr>
              <a:defRPr/>
            </a:lvl1pPr>
          </a:lstStyle>
          <a:p>
            <a:endParaRPr lang="fr-FR" altLang="ja-JP"/>
          </a:p>
        </p:txBody>
      </p:sp>
      <p:sp>
        <p:nvSpPr>
          <p:cNvPr id="6" name="Espace réservé du pied de page 5"/>
          <p:cNvSpPr>
            <a:spLocks noGrp="1"/>
          </p:cNvSpPr>
          <p:nvPr>
            <p:ph type="ftr" sz="quarter" idx="11"/>
          </p:nvPr>
        </p:nvSpPr>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p:txBody>
          <a:bodyPr/>
          <a:lstStyle>
            <a:lvl1pPr>
              <a:defRPr/>
            </a:lvl1pPr>
          </a:lstStyle>
          <a:p>
            <a:fld id="{67F7C1A6-5432-4A88-9199-948E52B80477}" type="slidenum">
              <a:rPr lang="ja-JP" altLang="fr-FR"/>
              <a:pPr/>
              <a:t>‹#›</a:t>
            </a:fld>
            <a:endParaRPr lang="fr-FR"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34" charset="-128"/>
              </a:defRPr>
            </a:lvl1pPr>
          </a:lstStyle>
          <a:p>
            <a:endParaRPr lang="fr-FR"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34" charset="-128"/>
              </a:defRPr>
            </a:lvl1pPr>
          </a:lstStyle>
          <a:p>
            <a:endParaRPr lang="fr-FR" altLang="ja-JP" dirty="0"/>
          </a:p>
        </p:txBody>
      </p:sp>
      <p:sp>
        <p:nvSpPr>
          <p:cNvPr id="1030"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34" charset="-128"/>
              </a:defRPr>
            </a:lvl1pPr>
          </a:lstStyle>
          <a:p>
            <a:fld id="{841ADF96-E6CA-4184-9617-4AA0842E2F41}" type="slidenum">
              <a:rPr lang="ja-JP" altLang="fr-FR"/>
              <a:pPr/>
              <a:t>‹#›</a:t>
            </a:fld>
            <a:endParaRPr lang="fr-FR" altLang="ja-JP"/>
          </a:p>
        </p:txBody>
      </p:sp>
      <p:pic>
        <p:nvPicPr>
          <p:cNvPr id="7" name="Image 6">
            <a:extLst>
              <a:ext uri="{FF2B5EF4-FFF2-40B4-BE49-F238E27FC236}">
                <a16:creationId xmlns:a16="http://schemas.microsoft.com/office/drawing/2014/main" id="{4CB5CF22-54B9-40F4-91F9-FB0988E05961}"/>
              </a:ext>
            </a:extLst>
          </p:cNvPr>
          <p:cNvPicPr>
            <a:picLocks noChangeAspect="1"/>
          </p:cNvPicPr>
          <p:nvPr userDrawn="1"/>
        </p:nvPicPr>
        <p:blipFill>
          <a:blip r:embed="rId14"/>
          <a:stretch>
            <a:fillRect/>
          </a:stretch>
        </p:blipFill>
        <p:spPr>
          <a:xfrm>
            <a:off x="179512" y="20335"/>
            <a:ext cx="884497" cy="1404789"/>
          </a:xfrm>
          <a:prstGeom prst="rect">
            <a:avLst/>
          </a:prstGeom>
        </p:spPr>
      </p:pic>
      <p:sp>
        <p:nvSpPr>
          <p:cNvPr id="2" name="MSIPCMContentMarking" descr="{&quot;HashCode&quot;:-424964394,&quot;Placement&quot;:&quot;Footer&quot;,&quot;Top&quot;:520.3781,&quot;Left&quot;:874.774353,&quot;SlideWidth&quot;:960,&quot;SlideHeight&quot;:540}">
            <a:extLst>
              <a:ext uri="{FF2B5EF4-FFF2-40B4-BE49-F238E27FC236}">
                <a16:creationId xmlns:a16="http://schemas.microsoft.com/office/drawing/2014/main" id="{08299F44-8DB6-4B4C-AB7D-7E31E8D8CDBD}"/>
              </a:ext>
            </a:extLst>
          </p:cNvPr>
          <p:cNvSpPr txBox="1"/>
          <p:nvPr userDrawn="1"/>
        </p:nvSpPr>
        <p:spPr>
          <a:xfrm>
            <a:off x="11109634" y="6608802"/>
            <a:ext cx="1082366" cy="249198"/>
          </a:xfrm>
          <a:prstGeom prst="rect">
            <a:avLst/>
          </a:prstGeom>
          <a:noFill/>
        </p:spPr>
        <p:txBody>
          <a:bodyPr vert="horz" wrap="square" lIns="0" tIns="0" rIns="0" bIns="0" rtlCol="0" anchor="ctr" anchorCtr="1">
            <a:spAutoFit/>
          </a:bodyPr>
          <a:lstStyle/>
          <a:p>
            <a:pPr algn="r">
              <a:spcBef>
                <a:spcPct val="0"/>
              </a:spcBef>
              <a:spcAft>
                <a:spcPct val="0"/>
              </a:spcAft>
            </a:pPr>
            <a:r>
              <a:rPr lang="fr-FR" sz="1000">
                <a:solidFill>
                  <a:srgbClr val="000000"/>
                </a:solidFill>
                <a:latin typeface="Arial" panose="020B0604020202020204" pitchFamily="34" charset="0"/>
              </a:rPr>
              <a:t>Confidential C</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3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slideLayout" Target="../slideLayouts/slideLayout2.xml"/><Relationship Id="rId7" Type="http://schemas.openxmlformats.org/officeDocument/2006/relationships/image" Target="../media/image61.png"/><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60.png"/><Relationship Id="rId5" Type="http://schemas.openxmlformats.org/officeDocument/2006/relationships/image" Target="../media/image59.emf"/><Relationship Id="rId10" Type="http://schemas.openxmlformats.org/officeDocument/2006/relationships/image" Target="../media/image64.png"/><Relationship Id="rId4" Type="http://schemas.openxmlformats.org/officeDocument/2006/relationships/oleObject" Target="../embeddings/oleObject1.bin"/><Relationship Id="rId9" Type="http://schemas.openxmlformats.org/officeDocument/2006/relationships/image" Target="../media/image6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4" name="Picture 0" descr="OICA mediu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1313" y="1844675"/>
            <a:ext cx="3414712" cy="1716088"/>
          </a:xfrm>
          <a:prstGeom prst="rect">
            <a:avLst/>
          </a:prstGeom>
          <a:noFill/>
          <a:extLst>
            <a:ext uri="{909E8E84-426E-40DD-AFC4-6F175D3DCCD1}">
              <a14:hiddenFill xmlns:a14="http://schemas.microsoft.com/office/drawing/2010/main">
                <a:solidFill>
                  <a:srgbClr val="FFFFFF"/>
                </a:solidFill>
              </a14:hiddenFill>
            </a:ext>
          </a:extLst>
        </p:spPr>
      </p:pic>
      <p:sp>
        <p:nvSpPr>
          <p:cNvPr id="21513" name="Rectangle 9"/>
          <p:cNvSpPr>
            <a:spLocks noChangeArrowheads="1"/>
          </p:cNvSpPr>
          <p:nvPr/>
        </p:nvSpPr>
        <p:spPr bwMode="auto">
          <a:xfrm>
            <a:off x="3503614" y="1125538"/>
            <a:ext cx="5113337"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2321" tIns="51161" rIns="102321" bIns="51161" anchor="ctr"/>
          <a:lstStyle>
            <a:lvl1pPr>
              <a:defRPr b="1" i="1">
                <a:solidFill>
                  <a:schemeClr val="tx2"/>
                </a:solidFill>
                <a:latin typeface="Arial" charset="0"/>
              </a:defRPr>
            </a:lvl1pPr>
            <a:lvl2pPr>
              <a:defRPr b="1" i="1">
                <a:solidFill>
                  <a:schemeClr val="tx2"/>
                </a:solidFill>
                <a:latin typeface="Arial" charset="0"/>
              </a:defRPr>
            </a:lvl2pPr>
            <a:lvl3pPr>
              <a:defRPr b="1" i="1">
                <a:solidFill>
                  <a:schemeClr val="tx2"/>
                </a:solidFill>
                <a:latin typeface="Arial" charset="0"/>
              </a:defRPr>
            </a:lvl3pPr>
            <a:lvl4pPr>
              <a:defRPr b="1" i="1">
                <a:solidFill>
                  <a:schemeClr val="tx2"/>
                </a:solidFill>
                <a:latin typeface="Arial" charset="0"/>
              </a:defRPr>
            </a:lvl4pPr>
            <a:lvl5pPr>
              <a:defRPr b="1" i="1">
                <a:solidFill>
                  <a:schemeClr val="tx2"/>
                </a:solidFill>
                <a:latin typeface="Arial" charset="0"/>
              </a:defRPr>
            </a:lvl5pPr>
            <a:lvl6pPr marL="457200" fontAlgn="base">
              <a:spcBef>
                <a:spcPct val="0"/>
              </a:spcBef>
              <a:spcAft>
                <a:spcPct val="0"/>
              </a:spcAft>
              <a:defRPr b="1" i="1">
                <a:solidFill>
                  <a:schemeClr val="tx2"/>
                </a:solidFill>
                <a:latin typeface="Arial" charset="0"/>
              </a:defRPr>
            </a:lvl6pPr>
            <a:lvl7pPr marL="914400" fontAlgn="base">
              <a:spcBef>
                <a:spcPct val="0"/>
              </a:spcBef>
              <a:spcAft>
                <a:spcPct val="0"/>
              </a:spcAft>
              <a:defRPr b="1" i="1">
                <a:solidFill>
                  <a:schemeClr val="tx2"/>
                </a:solidFill>
                <a:latin typeface="Arial" charset="0"/>
              </a:defRPr>
            </a:lvl7pPr>
            <a:lvl8pPr marL="1371600" fontAlgn="base">
              <a:spcBef>
                <a:spcPct val="0"/>
              </a:spcBef>
              <a:spcAft>
                <a:spcPct val="0"/>
              </a:spcAft>
              <a:defRPr b="1" i="1">
                <a:solidFill>
                  <a:schemeClr val="tx2"/>
                </a:solidFill>
                <a:latin typeface="Arial" charset="0"/>
              </a:defRPr>
            </a:lvl8pPr>
            <a:lvl9pPr marL="1828800" fontAlgn="base">
              <a:spcBef>
                <a:spcPct val="0"/>
              </a:spcBef>
              <a:spcAft>
                <a:spcPct val="0"/>
              </a:spcAft>
              <a:defRPr b="1" i="1">
                <a:solidFill>
                  <a:schemeClr val="tx2"/>
                </a:solidFill>
                <a:latin typeface="Arial" charset="0"/>
              </a:defRPr>
            </a:lvl9pPr>
          </a:lstStyle>
          <a:p>
            <a:pPr algn="ctr"/>
            <a:r>
              <a:rPr lang="en-GB" altLang="de-DE" sz="1800" i="0">
                <a:solidFill>
                  <a:srgbClr val="000066"/>
                </a:solidFill>
              </a:rPr>
              <a:t>P R E S E N T A T I O N    O F</a:t>
            </a:r>
          </a:p>
        </p:txBody>
      </p:sp>
      <p:sp>
        <p:nvSpPr>
          <p:cNvPr id="21514" name="Text Box 10"/>
          <p:cNvSpPr txBox="1">
            <a:spLocks noChangeArrowheads="1"/>
          </p:cNvSpPr>
          <p:nvPr/>
        </p:nvSpPr>
        <p:spPr bwMode="auto">
          <a:xfrm>
            <a:off x="1744663" y="3902076"/>
            <a:ext cx="8763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GB" altLang="de-DE" sz="1800" b="1">
                <a:solidFill>
                  <a:srgbClr val="000066"/>
                </a:solidFill>
              </a:rPr>
              <a:t>INTERNATIONAL ORGANIZATION OF MOTOR VEHICLE MANUFACTURERS</a:t>
            </a:r>
          </a:p>
        </p:txBody>
      </p:sp>
      <p:sp>
        <p:nvSpPr>
          <p:cNvPr id="21515" name="Text Box 11"/>
          <p:cNvSpPr txBox="1">
            <a:spLocks noChangeArrowheads="1"/>
          </p:cNvSpPr>
          <p:nvPr/>
        </p:nvSpPr>
        <p:spPr bwMode="auto">
          <a:xfrm>
            <a:off x="2063751" y="404814"/>
            <a:ext cx="979288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r>
              <a:rPr lang="en-US" altLang="de-DE" sz="1200" b="1" dirty="0"/>
              <a:t>May 2021</a:t>
            </a:r>
            <a:endParaRPr lang="en-US" altLang="de-DE" sz="1200" i="1" dirty="0"/>
          </a:p>
        </p:txBody>
      </p:sp>
      <p:sp>
        <p:nvSpPr>
          <p:cNvPr id="21516" name="Text Box 12"/>
          <p:cNvSpPr txBox="1">
            <a:spLocks noChangeArrowheads="1"/>
          </p:cNvSpPr>
          <p:nvPr/>
        </p:nvSpPr>
        <p:spPr bwMode="auto">
          <a:xfrm>
            <a:off x="758536" y="4647328"/>
            <a:ext cx="10535231"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de-DE" sz="2800" b="1" u="sng" dirty="0">
                <a:effectLst>
                  <a:outerShdw blurRad="38100" dist="38100" dir="2700000" algn="tl">
                    <a:srgbClr val="000000">
                      <a:alpha val="43137"/>
                    </a:srgbClr>
                  </a:outerShdw>
                </a:effectLst>
              </a:rPr>
              <a:t>Considerations on Future Road Traffic Noise Regulations</a:t>
            </a:r>
            <a:endParaRPr lang="en-US" altLang="de-DE" sz="2800" b="1" dirty="0"/>
          </a:p>
          <a:p>
            <a:pPr algn="ctr"/>
            <a:endParaRPr lang="en-US" altLang="de-DE" sz="2400" b="1" dirty="0"/>
          </a:p>
          <a:p>
            <a:pPr algn="ctr"/>
            <a:r>
              <a:rPr lang="en-US" altLang="de-DE" sz="2400" b="1" dirty="0"/>
              <a:t>Status of Vehicle Sound Emission Regulations and </a:t>
            </a:r>
            <a:br>
              <a:rPr lang="en-US" altLang="de-DE" sz="2400" b="1" dirty="0"/>
            </a:br>
            <a:r>
              <a:rPr lang="en-US" altLang="de-DE" sz="2400" b="1" dirty="0"/>
              <a:t>their Contribution to lower Environmental Noise</a:t>
            </a:r>
            <a:endParaRPr lang="en-US" altLang="de-DE" sz="2000" b="1" dirty="0"/>
          </a:p>
        </p:txBody>
      </p:sp>
    </p:spTree>
    <p:extLst>
      <p:ext uri="{BB962C8B-B14F-4D97-AF65-F5344CB8AC3E}">
        <p14:creationId xmlns:p14="http://schemas.microsoft.com/office/powerpoint/2010/main" val="792379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2"/>
          <a:stretch>
            <a:fillRect/>
          </a:stretch>
        </p:blipFill>
        <p:spPr>
          <a:xfrm>
            <a:off x="6240016" y="1360672"/>
            <a:ext cx="5400000" cy="3696289"/>
          </a:xfrm>
          <a:prstGeom prst="rect">
            <a:avLst/>
          </a:prstGeom>
        </p:spPr>
      </p:pic>
      <p:pic>
        <p:nvPicPr>
          <p:cNvPr id="11" name="Grafik 10"/>
          <p:cNvPicPr>
            <a:picLocks noChangeAspect="1"/>
          </p:cNvPicPr>
          <p:nvPr/>
        </p:nvPicPr>
        <p:blipFill>
          <a:blip r:embed="rId3"/>
          <a:stretch>
            <a:fillRect/>
          </a:stretch>
        </p:blipFill>
        <p:spPr>
          <a:xfrm>
            <a:off x="512771" y="1360672"/>
            <a:ext cx="5400000" cy="3696289"/>
          </a:xfrm>
          <a:prstGeom prst="rect">
            <a:avLst/>
          </a:prstGeom>
        </p:spPr>
      </p:pic>
      <p:sp>
        <p:nvSpPr>
          <p:cNvPr id="214018" name="Rectangle 2"/>
          <p:cNvSpPr>
            <a:spLocks noChangeArrowheads="1"/>
          </p:cNvSpPr>
          <p:nvPr/>
        </p:nvSpPr>
        <p:spPr bwMode="auto">
          <a:xfrm>
            <a:off x="2423592" y="506938"/>
            <a:ext cx="92890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Expected Physical Sound Behavior – Examples</a:t>
            </a:r>
          </a:p>
        </p:txBody>
      </p:sp>
      <p:sp>
        <p:nvSpPr>
          <p:cNvPr id="6" name="Textfeld 5"/>
          <p:cNvSpPr txBox="1"/>
          <p:nvPr/>
        </p:nvSpPr>
        <p:spPr>
          <a:xfrm>
            <a:off x="1199456" y="1766797"/>
            <a:ext cx="1872208" cy="415498"/>
          </a:xfrm>
          <a:prstGeom prst="rect">
            <a:avLst/>
          </a:prstGeom>
          <a:solidFill>
            <a:schemeClr val="bg1"/>
          </a:solidFill>
          <a:ln>
            <a:solidFill>
              <a:schemeClr val="tx1"/>
            </a:solidFill>
          </a:ln>
        </p:spPr>
        <p:txBody>
          <a:bodyPr wrap="square" rtlCol="0">
            <a:spAutoFit/>
          </a:bodyPr>
          <a:lstStyle/>
          <a:p>
            <a:pPr>
              <a:spcBef>
                <a:spcPts val="1200"/>
              </a:spcBef>
            </a:pPr>
            <a:r>
              <a:rPr lang="de-DE" sz="1050" dirty="0" err="1"/>
              <a:t>Vehicle</a:t>
            </a:r>
            <a:r>
              <a:rPr lang="de-DE" sz="1050" dirty="0"/>
              <a:t> </a:t>
            </a:r>
            <a:r>
              <a:rPr lang="de-DE" sz="1050" dirty="0" err="1"/>
              <a:t>No</a:t>
            </a:r>
            <a:r>
              <a:rPr lang="de-DE" sz="1050" dirty="0"/>
              <a:t>. 15 </a:t>
            </a:r>
            <a:br>
              <a:rPr lang="de-DE" sz="1050" dirty="0"/>
            </a:br>
            <a:r>
              <a:rPr lang="de-DE" sz="1050" dirty="0"/>
              <a:t>IWG ASEP Database</a:t>
            </a:r>
          </a:p>
        </p:txBody>
      </p:sp>
      <p:sp>
        <p:nvSpPr>
          <p:cNvPr id="7" name="Pfeil nach rechts 6"/>
          <p:cNvSpPr/>
          <p:nvPr/>
        </p:nvSpPr>
        <p:spPr>
          <a:xfrm>
            <a:off x="509795" y="5373216"/>
            <a:ext cx="648072" cy="504056"/>
          </a:xfrm>
          <a:prstGeom prst="rightArrow">
            <a:avLst/>
          </a:prstGeom>
          <a:solidFill>
            <a:srgbClr val="6982AD"/>
          </a:solidFill>
          <a:ln>
            <a:solidFill>
              <a:srgbClr val="2E38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880B1"/>
              </a:solidFill>
            </a:endParaRPr>
          </a:p>
        </p:txBody>
      </p:sp>
      <p:sp>
        <p:nvSpPr>
          <p:cNvPr id="8" name="Textfeld 7"/>
          <p:cNvSpPr txBox="1"/>
          <p:nvPr/>
        </p:nvSpPr>
        <p:spPr>
          <a:xfrm>
            <a:off x="1231461" y="5415607"/>
            <a:ext cx="10441160" cy="923330"/>
          </a:xfrm>
          <a:prstGeom prst="rect">
            <a:avLst/>
          </a:prstGeom>
          <a:noFill/>
        </p:spPr>
        <p:txBody>
          <a:bodyPr wrap="square" rtlCol="0">
            <a:spAutoFit/>
          </a:bodyPr>
          <a:lstStyle/>
          <a:p>
            <a:r>
              <a:rPr lang="en-GB" dirty="0">
                <a:solidFill>
                  <a:srgbClr val="2E385D"/>
                </a:solidFill>
                <a:effectLst>
                  <a:outerShdw blurRad="38100" dist="38100" dir="2700000" algn="tl">
                    <a:srgbClr val="000000">
                      <a:alpha val="43137"/>
                    </a:srgbClr>
                  </a:outerShdw>
                </a:effectLst>
              </a:rPr>
              <a:t>The SEM covers almost all driving conditions. Once introduced on a mandatory basis all M1/N1 vehicles can be described by this model. Sound deviations as shown on the right diagram will no longer be feasible.</a:t>
            </a:r>
          </a:p>
        </p:txBody>
      </p:sp>
      <p:sp>
        <p:nvSpPr>
          <p:cNvPr id="13" name="Textfeld 12"/>
          <p:cNvSpPr txBox="1"/>
          <p:nvPr/>
        </p:nvSpPr>
        <p:spPr>
          <a:xfrm>
            <a:off x="6960096" y="1772815"/>
            <a:ext cx="1872208" cy="415498"/>
          </a:xfrm>
          <a:prstGeom prst="rect">
            <a:avLst/>
          </a:prstGeom>
          <a:solidFill>
            <a:schemeClr val="bg1"/>
          </a:solidFill>
          <a:ln>
            <a:solidFill>
              <a:schemeClr val="tx1"/>
            </a:solidFill>
          </a:ln>
        </p:spPr>
        <p:txBody>
          <a:bodyPr wrap="square" rtlCol="0">
            <a:spAutoFit/>
          </a:bodyPr>
          <a:lstStyle/>
          <a:p>
            <a:pPr>
              <a:spcBef>
                <a:spcPts val="1200"/>
              </a:spcBef>
            </a:pPr>
            <a:r>
              <a:rPr lang="de-DE" sz="1050" dirty="0" err="1"/>
              <a:t>Vehicle</a:t>
            </a:r>
            <a:r>
              <a:rPr lang="de-DE" sz="1050" dirty="0"/>
              <a:t> </a:t>
            </a:r>
            <a:r>
              <a:rPr lang="de-DE" sz="1050" dirty="0" err="1"/>
              <a:t>No</a:t>
            </a:r>
            <a:r>
              <a:rPr lang="de-DE" sz="1050" dirty="0"/>
              <a:t>. 47 </a:t>
            </a:r>
            <a:br>
              <a:rPr lang="de-DE" sz="1050" dirty="0"/>
            </a:br>
            <a:r>
              <a:rPr lang="de-DE" sz="1050" dirty="0"/>
              <a:t>IWG ASEP Database</a:t>
            </a:r>
          </a:p>
        </p:txBody>
      </p:sp>
      <p:sp>
        <p:nvSpPr>
          <p:cNvPr id="14" name="Textfeld 13"/>
          <p:cNvSpPr txBox="1"/>
          <p:nvPr/>
        </p:nvSpPr>
        <p:spPr>
          <a:xfrm>
            <a:off x="8112224" y="3717032"/>
            <a:ext cx="3274763" cy="1146468"/>
          </a:xfrm>
          <a:prstGeom prst="rect">
            <a:avLst/>
          </a:prstGeom>
          <a:noFill/>
        </p:spPr>
        <p:txBody>
          <a:bodyPr wrap="square" rtlCol="0">
            <a:spAutoFit/>
          </a:bodyPr>
          <a:lstStyle/>
          <a:p>
            <a:pPr>
              <a:spcBef>
                <a:spcPts val="300"/>
              </a:spcBef>
            </a:pPr>
            <a:r>
              <a:rPr lang="en-US" sz="1100" dirty="0">
                <a:solidFill>
                  <a:srgbClr val="FF0000"/>
                </a:solidFill>
              </a:rPr>
              <a:t>Vehicles with an unphysical </a:t>
            </a:r>
            <a:r>
              <a:rPr lang="en-US" sz="1100" dirty="0" err="1">
                <a:solidFill>
                  <a:srgbClr val="FF0000"/>
                </a:solidFill>
              </a:rPr>
              <a:t>behaviour</a:t>
            </a:r>
            <a:r>
              <a:rPr lang="en-US" sz="1100" dirty="0">
                <a:solidFill>
                  <a:srgbClr val="FF0000"/>
                </a:solidFill>
              </a:rPr>
              <a:t> are incompatible to the model. </a:t>
            </a:r>
          </a:p>
          <a:p>
            <a:pPr>
              <a:spcBef>
                <a:spcPts val="300"/>
              </a:spcBef>
            </a:pPr>
            <a:r>
              <a:rPr lang="en-US" sz="1100" dirty="0">
                <a:solidFill>
                  <a:srgbClr val="FF0000"/>
                </a:solidFill>
              </a:rPr>
              <a:t>This example shows a UN R51.02 approved with sound emission up to 15 dB(A) higher than the expected sound behavior.</a:t>
            </a:r>
            <a:br>
              <a:rPr lang="en-US" sz="1100" dirty="0">
                <a:solidFill>
                  <a:srgbClr val="FF0000"/>
                </a:solidFill>
              </a:rPr>
            </a:br>
            <a:endParaRPr lang="en-US" sz="1100" dirty="0">
              <a:solidFill>
                <a:srgbClr val="FF0000"/>
              </a:solidFill>
            </a:endParaRPr>
          </a:p>
        </p:txBody>
      </p:sp>
    </p:spTree>
    <p:extLst>
      <p:ext uri="{BB962C8B-B14F-4D97-AF65-F5344CB8AC3E}">
        <p14:creationId xmlns:p14="http://schemas.microsoft.com/office/powerpoint/2010/main" val="1835008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wipe(left)">
                                      <p:cBhvr>
                                        <p:cTn id="12" dur="500"/>
                                        <p:tgtEl>
                                          <p:spTgt spid="1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431704" y="512811"/>
            <a:ext cx="83379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Vehicles Selected for this Investigation</a:t>
            </a:r>
          </a:p>
        </p:txBody>
      </p:sp>
      <p:sp>
        <p:nvSpPr>
          <p:cNvPr id="5" name="Textfeld 4"/>
          <p:cNvSpPr txBox="1"/>
          <p:nvPr/>
        </p:nvSpPr>
        <p:spPr>
          <a:xfrm>
            <a:off x="614566" y="1405884"/>
            <a:ext cx="11015791" cy="1823576"/>
          </a:xfrm>
          <a:prstGeom prst="rect">
            <a:avLst/>
          </a:prstGeom>
          <a:noFill/>
        </p:spPr>
        <p:txBody>
          <a:bodyPr wrap="square" rtlCol="0">
            <a:spAutoFit/>
          </a:bodyPr>
          <a:lstStyle/>
          <a:p>
            <a:pPr marL="342900" indent="-342900">
              <a:spcBef>
                <a:spcPts val="900"/>
              </a:spcBef>
              <a:buFont typeface="Wingdings" panose="05000000000000000000" pitchFamily="2" charset="2"/>
              <a:buChar char="Ø"/>
            </a:pPr>
            <a:r>
              <a:rPr lang="en-US" sz="1800" dirty="0"/>
              <a:t>The Informal Working Group on ASEP works for the development of future ASEP provisions with a database to validate the RD-ASEP Model.</a:t>
            </a:r>
          </a:p>
          <a:p>
            <a:pPr marL="342900" indent="-342900">
              <a:spcBef>
                <a:spcPts val="900"/>
              </a:spcBef>
              <a:buFont typeface="Wingdings" panose="05000000000000000000" pitchFamily="2" charset="2"/>
              <a:buChar char="Ø"/>
            </a:pPr>
            <a:r>
              <a:rPr lang="en-US" sz="1800" dirty="0">
                <a:sym typeface="Wingdings" panose="05000000000000000000" pitchFamily="2" charset="2"/>
              </a:rPr>
              <a:t>From this database, three vehicles have been selected:</a:t>
            </a:r>
          </a:p>
          <a:p>
            <a:pPr marL="800100" lvl="1" indent="-342900">
              <a:spcBef>
                <a:spcPts val="900"/>
              </a:spcBef>
              <a:buFont typeface="Wingdings" panose="05000000000000000000" pitchFamily="2" charset="2"/>
              <a:buChar char="Ø"/>
            </a:pPr>
            <a:endParaRPr lang="en-US" sz="1800" dirty="0"/>
          </a:p>
          <a:p>
            <a:pPr marL="342900" indent="-342900">
              <a:spcBef>
                <a:spcPts val="900"/>
              </a:spcBef>
              <a:buFont typeface="Wingdings" panose="05000000000000000000" pitchFamily="2" charset="2"/>
              <a:buChar char="Ø"/>
            </a:pPr>
            <a:endParaRPr lang="en-US" sz="1800" dirty="0"/>
          </a:p>
        </p:txBody>
      </p:sp>
      <p:pic>
        <p:nvPicPr>
          <p:cNvPr id="2" name="Grafik 1"/>
          <p:cNvPicPr>
            <a:picLocks noChangeAspect="1"/>
          </p:cNvPicPr>
          <p:nvPr/>
        </p:nvPicPr>
        <p:blipFill>
          <a:blip r:embed="rId2"/>
          <a:stretch>
            <a:fillRect/>
          </a:stretch>
        </p:blipFill>
        <p:spPr>
          <a:xfrm>
            <a:off x="399132" y="2610809"/>
            <a:ext cx="3749857" cy="2520000"/>
          </a:xfrm>
          <a:prstGeom prst="rect">
            <a:avLst/>
          </a:prstGeom>
        </p:spPr>
      </p:pic>
      <p:sp>
        <p:nvSpPr>
          <p:cNvPr id="3" name="Textfeld 2"/>
          <p:cNvSpPr txBox="1"/>
          <p:nvPr/>
        </p:nvSpPr>
        <p:spPr>
          <a:xfrm>
            <a:off x="616721" y="2844449"/>
            <a:ext cx="2539028" cy="461665"/>
          </a:xfrm>
          <a:prstGeom prst="rect">
            <a:avLst/>
          </a:prstGeom>
          <a:noFill/>
        </p:spPr>
        <p:txBody>
          <a:bodyPr wrap="none" rtlCol="0">
            <a:spAutoFit/>
          </a:bodyPr>
          <a:lstStyle/>
          <a:p>
            <a:r>
              <a:rPr lang="en-GB" sz="1200" dirty="0"/>
              <a:t>Vehicle No 3 IWG ASEP Database</a:t>
            </a:r>
          </a:p>
          <a:p>
            <a:r>
              <a:rPr lang="en-GB" sz="1200" dirty="0"/>
              <a:t>Vehicle Category M1-A</a:t>
            </a:r>
          </a:p>
        </p:txBody>
      </p:sp>
      <p:pic>
        <p:nvPicPr>
          <p:cNvPr id="4" name="Grafik 3"/>
          <p:cNvPicPr>
            <a:picLocks noChangeAspect="1"/>
          </p:cNvPicPr>
          <p:nvPr/>
        </p:nvPicPr>
        <p:blipFill>
          <a:blip r:embed="rId3"/>
          <a:stretch>
            <a:fillRect/>
          </a:stretch>
        </p:blipFill>
        <p:spPr>
          <a:xfrm>
            <a:off x="4234050" y="2610809"/>
            <a:ext cx="3749857" cy="2520000"/>
          </a:xfrm>
          <a:prstGeom prst="rect">
            <a:avLst/>
          </a:prstGeom>
        </p:spPr>
      </p:pic>
      <p:sp>
        <p:nvSpPr>
          <p:cNvPr id="7" name="Textfeld 6"/>
          <p:cNvSpPr txBox="1"/>
          <p:nvPr/>
        </p:nvSpPr>
        <p:spPr>
          <a:xfrm>
            <a:off x="4439816" y="2844098"/>
            <a:ext cx="2612575" cy="461665"/>
          </a:xfrm>
          <a:prstGeom prst="rect">
            <a:avLst/>
          </a:prstGeom>
          <a:noFill/>
        </p:spPr>
        <p:txBody>
          <a:bodyPr wrap="none" rtlCol="0">
            <a:spAutoFit/>
          </a:bodyPr>
          <a:lstStyle/>
          <a:p>
            <a:r>
              <a:rPr lang="en-GB" sz="1200" dirty="0"/>
              <a:t>Vehicle No 11 IWG ASEP Database</a:t>
            </a:r>
          </a:p>
          <a:p>
            <a:r>
              <a:rPr lang="en-GB" sz="1200" dirty="0"/>
              <a:t>Vehicle Category M1-B</a:t>
            </a:r>
          </a:p>
        </p:txBody>
      </p:sp>
      <p:pic>
        <p:nvPicPr>
          <p:cNvPr id="6" name="Grafik 5"/>
          <p:cNvPicPr>
            <a:picLocks noChangeAspect="1"/>
          </p:cNvPicPr>
          <p:nvPr/>
        </p:nvPicPr>
        <p:blipFill>
          <a:blip r:embed="rId4"/>
          <a:stretch>
            <a:fillRect/>
          </a:stretch>
        </p:blipFill>
        <p:spPr>
          <a:xfrm>
            <a:off x="8055976" y="2610809"/>
            <a:ext cx="3749857" cy="2520000"/>
          </a:xfrm>
          <a:prstGeom prst="rect">
            <a:avLst/>
          </a:prstGeom>
        </p:spPr>
      </p:pic>
      <p:sp>
        <p:nvSpPr>
          <p:cNvPr id="9" name="Textfeld 8"/>
          <p:cNvSpPr txBox="1"/>
          <p:nvPr/>
        </p:nvSpPr>
        <p:spPr>
          <a:xfrm>
            <a:off x="8269766" y="4448955"/>
            <a:ext cx="2539028" cy="461665"/>
          </a:xfrm>
          <a:prstGeom prst="rect">
            <a:avLst/>
          </a:prstGeom>
          <a:noFill/>
        </p:spPr>
        <p:txBody>
          <a:bodyPr wrap="none" rtlCol="0">
            <a:spAutoFit/>
          </a:bodyPr>
          <a:lstStyle/>
          <a:p>
            <a:r>
              <a:rPr lang="en-GB" sz="1200" dirty="0"/>
              <a:t>Vehicle No 6 IWG ASEP Database</a:t>
            </a:r>
          </a:p>
          <a:p>
            <a:r>
              <a:rPr lang="en-GB" sz="1200" dirty="0"/>
              <a:t>Vehicle Category M1-D</a:t>
            </a:r>
          </a:p>
        </p:txBody>
      </p:sp>
      <p:sp>
        <p:nvSpPr>
          <p:cNvPr id="8" name="Textfeld 7"/>
          <p:cNvSpPr txBox="1"/>
          <p:nvPr/>
        </p:nvSpPr>
        <p:spPr>
          <a:xfrm>
            <a:off x="1080464" y="5166970"/>
            <a:ext cx="2387192" cy="584775"/>
          </a:xfrm>
          <a:prstGeom prst="rect">
            <a:avLst/>
          </a:prstGeom>
          <a:noFill/>
        </p:spPr>
        <p:txBody>
          <a:bodyPr wrap="none" rtlCol="0">
            <a:spAutoFit/>
          </a:bodyPr>
          <a:lstStyle/>
          <a:p>
            <a:pPr algn="ctr"/>
            <a:r>
              <a:rPr lang="en-GB" sz="1600" dirty="0"/>
              <a:t>Standard Vehicle</a:t>
            </a:r>
          </a:p>
          <a:p>
            <a:pPr algn="ctr"/>
            <a:r>
              <a:rPr lang="en-GB" sz="1600" dirty="0"/>
              <a:t>Represents 97% market</a:t>
            </a:r>
          </a:p>
        </p:txBody>
      </p:sp>
      <p:sp>
        <p:nvSpPr>
          <p:cNvPr id="11" name="Textfeld 10"/>
          <p:cNvSpPr txBox="1"/>
          <p:nvPr/>
        </p:nvSpPr>
        <p:spPr>
          <a:xfrm>
            <a:off x="4985771" y="5178082"/>
            <a:ext cx="2273379" cy="584775"/>
          </a:xfrm>
          <a:prstGeom prst="rect">
            <a:avLst/>
          </a:prstGeom>
          <a:noFill/>
        </p:spPr>
        <p:txBody>
          <a:bodyPr wrap="none" rtlCol="0">
            <a:spAutoFit/>
          </a:bodyPr>
          <a:lstStyle/>
          <a:p>
            <a:pPr algn="ctr"/>
            <a:r>
              <a:rPr lang="en-GB" sz="1600" dirty="0"/>
              <a:t>Performance Vehicle</a:t>
            </a:r>
          </a:p>
          <a:p>
            <a:pPr algn="ctr"/>
            <a:r>
              <a:rPr lang="en-GB" sz="1600" dirty="0"/>
              <a:t>Represents 3% market</a:t>
            </a:r>
          </a:p>
        </p:txBody>
      </p:sp>
      <p:sp>
        <p:nvSpPr>
          <p:cNvPr id="12" name="Textfeld 11"/>
          <p:cNvSpPr txBox="1"/>
          <p:nvPr/>
        </p:nvSpPr>
        <p:spPr>
          <a:xfrm>
            <a:off x="8700801" y="5166970"/>
            <a:ext cx="2743059" cy="584775"/>
          </a:xfrm>
          <a:prstGeom prst="rect">
            <a:avLst/>
          </a:prstGeom>
          <a:noFill/>
        </p:spPr>
        <p:txBody>
          <a:bodyPr wrap="none" rtlCol="0">
            <a:spAutoFit/>
          </a:bodyPr>
          <a:lstStyle/>
          <a:p>
            <a:pPr algn="ctr"/>
            <a:r>
              <a:rPr lang="en-GB" sz="1600" dirty="0"/>
              <a:t>Top Performance Vehicle</a:t>
            </a:r>
          </a:p>
          <a:p>
            <a:pPr algn="ctr"/>
            <a:r>
              <a:rPr lang="en-GB" sz="1600" dirty="0"/>
              <a:t>Represents &lt;&lt; 0.1% market</a:t>
            </a:r>
          </a:p>
        </p:txBody>
      </p:sp>
      <p:sp>
        <p:nvSpPr>
          <p:cNvPr id="10" name="Ellipse 9"/>
          <p:cNvSpPr/>
          <p:nvPr/>
        </p:nvSpPr>
        <p:spPr>
          <a:xfrm>
            <a:off x="9811755" y="3035682"/>
            <a:ext cx="1994078" cy="216024"/>
          </a:xfrm>
          <a:prstGeom prst="ellipse">
            <a:avLst/>
          </a:prstGeom>
          <a:solidFill>
            <a:srgbClr val="FF0000">
              <a:alpha val="10196"/>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feld 12"/>
          <p:cNvSpPr txBox="1"/>
          <p:nvPr/>
        </p:nvSpPr>
        <p:spPr>
          <a:xfrm>
            <a:off x="1203400" y="6064261"/>
            <a:ext cx="10005168" cy="646331"/>
          </a:xfrm>
          <a:prstGeom prst="rect">
            <a:avLst/>
          </a:prstGeom>
          <a:noFill/>
        </p:spPr>
        <p:txBody>
          <a:bodyPr wrap="square" rtlCol="0">
            <a:spAutoFit/>
          </a:bodyPr>
          <a:lstStyle/>
          <a:p>
            <a:r>
              <a:rPr lang="en-GB" b="1" dirty="0">
                <a:solidFill>
                  <a:srgbClr val="FF0000"/>
                </a:solidFill>
              </a:rPr>
              <a:t>The study assumes, that vehicles will have to comply to this future RD-ASEP model. Deviations as occurring with the top performance vehicle are not allowed.</a:t>
            </a:r>
          </a:p>
        </p:txBody>
      </p:sp>
      <p:sp>
        <p:nvSpPr>
          <p:cNvPr id="14" name="Textfeld 13"/>
          <p:cNvSpPr txBox="1"/>
          <p:nvPr/>
        </p:nvSpPr>
        <p:spPr>
          <a:xfrm>
            <a:off x="831182" y="6031965"/>
            <a:ext cx="372218" cy="769441"/>
          </a:xfrm>
          <a:prstGeom prst="rect">
            <a:avLst/>
          </a:prstGeom>
          <a:noFill/>
        </p:spPr>
        <p:txBody>
          <a:bodyPr wrap="none" rtlCol="0">
            <a:spAutoFit/>
          </a:bodyPr>
          <a:lstStyle/>
          <a:p>
            <a:r>
              <a:rPr lang="en-GB" sz="4400" dirty="0">
                <a:solidFill>
                  <a:srgbClr val="FF0000"/>
                </a:solidFill>
                <a:latin typeface="Arial Black" panose="020B0A04020102020204" pitchFamily="34" charset="0"/>
              </a:rPr>
              <a:t>!</a:t>
            </a:r>
          </a:p>
        </p:txBody>
      </p:sp>
      <p:sp>
        <p:nvSpPr>
          <p:cNvPr id="15" name="Pfeil nach oben 14"/>
          <p:cNvSpPr/>
          <p:nvPr/>
        </p:nvSpPr>
        <p:spPr>
          <a:xfrm>
            <a:off x="10506899" y="3202010"/>
            <a:ext cx="764940" cy="607267"/>
          </a:xfrm>
          <a:prstGeom prst="upArrow">
            <a:avLst/>
          </a:prstGeom>
          <a:solidFill>
            <a:srgbClr val="FF9999">
              <a:alpha val="2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6" name="Textfeld 15"/>
          <p:cNvSpPr txBox="1"/>
          <p:nvPr/>
        </p:nvSpPr>
        <p:spPr>
          <a:xfrm>
            <a:off x="10150465" y="3830563"/>
            <a:ext cx="1479892" cy="646331"/>
          </a:xfrm>
          <a:prstGeom prst="rect">
            <a:avLst/>
          </a:prstGeom>
          <a:noFill/>
        </p:spPr>
        <p:txBody>
          <a:bodyPr wrap="none" rtlCol="0">
            <a:spAutoFit/>
          </a:bodyPr>
          <a:lstStyle/>
          <a:p>
            <a:pPr algn="ctr"/>
            <a:r>
              <a:rPr lang="en-GB" dirty="0">
                <a:solidFill>
                  <a:srgbClr val="FF0000"/>
                </a:solidFill>
              </a:rPr>
              <a:t>RD-ASEP </a:t>
            </a:r>
          </a:p>
          <a:p>
            <a:pPr algn="ctr"/>
            <a:r>
              <a:rPr lang="en-GB" dirty="0">
                <a:solidFill>
                  <a:srgbClr val="FF0000"/>
                </a:solidFill>
              </a:rPr>
              <a:t>non-conform</a:t>
            </a:r>
          </a:p>
        </p:txBody>
      </p:sp>
    </p:spTree>
    <p:extLst>
      <p:ext uri="{BB962C8B-B14F-4D97-AF65-F5344CB8AC3E}">
        <p14:creationId xmlns:p14="http://schemas.microsoft.com/office/powerpoint/2010/main" val="22417126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p:cNvPicPr>
            <a:picLocks noChangeAspect="1"/>
          </p:cNvPicPr>
          <p:nvPr/>
        </p:nvPicPr>
        <p:blipFill>
          <a:blip r:embed="rId2"/>
          <a:stretch>
            <a:fillRect/>
          </a:stretch>
        </p:blipFill>
        <p:spPr>
          <a:xfrm>
            <a:off x="635326" y="1412776"/>
            <a:ext cx="3240000" cy="3293383"/>
          </a:xfrm>
          <a:prstGeom prst="rect">
            <a:avLst/>
          </a:prstGeom>
        </p:spPr>
      </p:pic>
      <p:pic>
        <p:nvPicPr>
          <p:cNvPr id="2" name="Grafik 1"/>
          <p:cNvPicPr>
            <a:picLocks/>
          </p:cNvPicPr>
          <p:nvPr/>
        </p:nvPicPr>
        <p:blipFill>
          <a:blip r:embed="rId3"/>
          <a:stretch>
            <a:fillRect/>
          </a:stretch>
        </p:blipFill>
        <p:spPr>
          <a:xfrm>
            <a:off x="4612571" y="1412776"/>
            <a:ext cx="3240000" cy="3240000"/>
          </a:xfrm>
          <a:prstGeom prst="rect">
            <a:avLst/>
          </a:prstGeom>
        </p:spPr>
      </p:pic>
      <p:sp>
        <p:nvSpPr>
          <p:cNvPr id="214018" name="Rectangle 2"/>
          <p:cNvSpPr>
            <a:spLocks noChangeArrowheads="1"/>
          </p:cNvSpPr>
          <p:nvPr/>
        </p:nvSpPr>
        <p:spPr bwMode="auto">
          <a:xfrm>
            <a:off x="876739" y="530251"/>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Sound Level Part Source Analysis </a:t>
            </a:r>
            <a:r>
              <a:rPr lang="en-GB" altLang="de-DE" sz="2400" b="1" u="sng" dirty="0"/>
              <a:t>M1 vehicles</a:t>
            </a:r>
            <a:r>
              <a:rPr lang="en-GB" altLang="de-DE" sz="2400" b="1" dirty="0"/>
              <a:t> (Various PMR)</a:t>
            </a:r>
            <a:endParaRPr lang="en-GB" altLang="de-DE" sz="2400" b="1" baseline="-25000" dirty="0"/>
          </a:p>
        </p:txBody>
      </p:sp>
      <p:pic>
        <p:nvPicPr>
          <p:cNvPr id="14" name="Grafik 13"/>
          <p:cNvPicPr>
            <a:picLocks noChangeAspect="1"/>
          </p:cNvPicPr>
          <p:nvPr/>
        </p:nvPicPr>
        <p:blipFill rotWithShape="1">
          <a:blip r:embed="rId4"/>
          <a:srcRect l="16761" t="2181" r="28356" b="9353"/>
          <a:stretch/>
        </p:blipFill>
        <p:spPr>
          <a:xfrm>
            <a:off x="2654002" y="3029535"/>
            <a:ext cx="1208770" cy="1259844"/>
          </a:xfrm>
          <a:prstGeom prst="rect">
            <a:avLst/>
          </a:prstGeom>
        </p:spPr>
      </p:pic>
      <p:sp>
        <p:nvSpPr>
          <p:cNvPr id="25" name="Textfeld 24"/>
          <p:cNvSpPr txBox="1"/>
          <p:nvPr/>
        </p:nvSpPr>
        <p:spPr>
          <a:xfrm>
            <a:off x="2680344" y="1860499"/>
            <a:ext cx="1156086" cy="261610"/>
          </a:xfrm>
          <a:prstGeom prst="rect">
            <a:avLst/>
          </a:prstGeom>
          <a:noFill/>
        </p:spPr>
        <p:txBody>
          <a:bodyPr wrap="none" rtlCol="0">
            <a:spAutoFit/>
          </a:bodyPr>
          <a:lstStyle/>
          <a:p>
            <a:r>
              <a:rPr lang="en-GB" sz="1050" dirty="0" err="1"/>
              <a:t>L</a:t>
            </a:r>
            <a:r>
              <a:rPr lang="en-GB" sz="1050" baseline="-25000" dirty="0" err="1"/>
              <a:t>max</a:t>
            </a:r>
            <a:r>
              <a:rPr lang="en-GB" sz="1050" dirty="0"/>
              <a:t> = 79 dB(A)</a:t>
            </a:r>
          </a:p>
        </p:txBody>
      </p:sp>
      <p:sp>
        <p:nvSpPr>
          <p:cNvPr id="26" name="Gleichschenkliges Dreieck 25"/>
          <p:cNvSpPr/>
          <p:nvPr/>
        </p:nvSpPr>
        <p:spPr>
          <a:xfrm>
            <a:off x="2884005" y="1816552"/>
            <a:ext cx="82701" cy="124839"/>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feld 26"/>
          <p:cNvSpPr txBox="1"/>
          <p:nvPr/>
        </p:nvSpPr>
        <p:spPr>
          <a:xfrm>
            <a:off x="915463" y="2663444"/>
            <a:ext cx="1883849" cy="369332"/>
          </a:xfrm>
          <a:prstGeom prst="rect">
            <a:avLst/>
          </a:prstGeom>
          <a:noFill/>
        </p:spPr>
        <p:txBody>
          <a:bodyPr wrap="none" rtlCol="0">
            <a:spAutoFit/>
          </a:bodyPr>
          <a:lstStyle/>
          <a:p>
            <a:pPr algn="ctr">
              <a:spcAft>
                <a:spcPts val="1200"/>
              </a:spcAft>
            </a:pPr>
            <a:r>
              <a:rPr lang="en-GB" sz="1800" dirty="0" err="1"/>
              <a:t>L</a:t>
            </a:r>
            <a:r>
              <a:rPr lang="en-GB" sz="1800" baseline="-25000" dirty="0" err="1"/>
              <a:t>A,eq</a:t>
            </a:r>
            <a:r>
              <a:rPr lang="en-GB" sz="1800" baseline="-25000" dirty="0"/>
              <a:t> </a:t>
            </a:r>
            <a:r>
              <a:rPr lang="en-GB" sz="1800" b="1" dirty="0"/>
              <a:t>= 66 dB(A)</a:t>
            </a:r>
          </a:p>
        </p:txBody>
      </p:sp>
      <p:sp>
        <p:nvSpPr>
          <p:cNvPr id="28" name="Textfeld 27"/>
          <p:cNvSpPr txBox="1"/>
          <p:nvPr/>
        </p:nvSpPr>
        <p:spPr>
          <a:xfrm>
            <a:off x="4899007" y="2660502"/>
            <a:ext cx="1819730" cy="369332"/>
          </a:xfrm>
          <a:prstGeom prst="rect">
            <a:avLst/>
          </a:prstGeom>
          <a:noFill/>
        </p:spPr>
        <p:txBody>
          <a:bodyPr wrap="none" rtlCol="0">
            <a:spAutoFit/>
          </a:bodyPr>
          <a:lstStyle/>
          <a:p>
            <a:pPr algn="ctr">
              <a:spcAft>
                <a:spcPts val="1200"/>
              </a:spcAft>
            </a:pPr>
            <a:r>
              <a:rPr lang="en-GB" sz="1800" dirty="0" err="1"/>
              <a:t>L</a:t>
            </a:r>
            <a:r>
              <a:rPr lang="en-GB" sz="1800" baseline="-25000" dirty="0" err="1"/>
              <a:t>A,eq</a:t>
            </a:r>
            <a:r>
              <a:rPr lang="en-GB" sz="1800" baseline="-25000" dirty="0"/>
              <a:t> </a:t>
            </a:r>
            <a:r>
              <a:rPr lang="en-GB" sz="1800" b="1" dirty="0"/>
              <a:t>= 67 dB(A)</a:t>
            </a:r>
          </a:p>
        </p:txBody>
      </p:sp>
      <p:pic>
        <p:nvPicPr>
          <p:cNvPr id="3" name="Grafik 2"/>
          <p:cNvPicPr>
            <a:picLocks noChangeAspect="1"/>
          </p:cNvPicPr>
          <p:nvPr/>
        </p:nvPicPr>
        <p:blipFill rotWithShape="1">
          <a:blip r:embed="rId5"/>
          <a:srcRect l="15989" t="2181" r="28355" b="8158"/>
          <a:stretch/>
        </p:blipFill>
        <p:spPr>
          <a:xfrm>
            <a:off x="6686600" y="2950380"/>
            <a:ext cx="1209600" cy="1260000"/>
          </a:xfrm>
          <a:prstGeom prst="rect">
            <a:avLst/>
          </a:prstGeom>
        </p:spPr>
      </p:pic>
      <p:sp>
        <p:nvSpPr>
          <p:cNvPr id="29" name="Textfeld 28"/>
          <p:cNvSpPr txBox="1"/>
          <p:nvPr/>
        </p:nvSpPr>
        <p:spPr>
          <a:xfrm>
            <a:off x="6569814" y="1829932"/>
            <a:ext cx="1114408" cy="253916"/>
          </a:xfrm>
          <a:prstGeom prst="rect">
            <a:avLst/>
          </a:prstGeom>
          <a:noFill/>
        </p:spPr>
        <p:txBody>
          <a:bodyPr wrap="none" rtlCol="0">
            <a:spAutoFit/>
          </a:bodyPr>
          <a:lstStyle/>
          <a:p>
            <a:r>
              <a:rPr lang="en-GB" sz="1050" dirty="0" err="1"/>
              <a:t>L</a:t>
            </a:r>
            <a:r>
              <a:rPr lang="en-GB" sz="1050" baseline="-25000" dirty="0" err="1"/>
              <a:t>max</a:t>
            </a:r>
            <a:r>
              <a:rPr lang="en-GB" sz="1050" dirty="0"/>
              <a:t> = 77 dB(A)</a:t>
            </a:r>
          </a:p>
        </p:txBody>
      </p:sp>
      <p:sp>
        <p:nvSpPr>
          <p:cNvPr id="30" name="Gleichschenkliges Dreieck 29"/>
          <p:cNvSpPr/>
          <p:nvPr/>
        </p:nvSpPr>
        <p:spPr>
          <a:xfrm>
            <a:off x="6773475" y="1785985"/>
            <a:ext cx="82701" cy="124839"/>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feld 30"/>
          <p:cNvSpPr txBox="1"/>
          <p:nvPr/>
        </p:nvSpPr>
        <p:spPr>
          <a:xfrm>
            <a:off x="640964" y="4455814"/>
            <a:ext cx="1058303" cy="215444"/>
          </a:xfrm>
          <a:prstGeom prst="rect">
            <a:avLst/>
          </a:prstGeom>
          <a:noFill/>
        </p:spPr>
        <p:txBody>
          <a:bodyPr wrap="none" rtlCol="0">
            <a:spAutoFit/>
          </a:bodyPr>
          <a:lstStyle/>
          <a:p>
            <a:r>
              <a:rPr lang="en-GB" sz="800" dirty="0"/>
              <a:t>Vehicle No: 3 / 801</a:t>
            </a:r>
          </a:p>
        </p:txBody>
      </p:sp>
      <p:sp>
        <p:nvSpPr>
          <p:cNvPr id="32" name="Textfeld 31"/>
          <p:cNvSpPr txBox="1"/>
          <p:nvPr/>
        </p:nvSpPr>
        <p:spPr>
          <a:xfrm>
            <a:off x="4604768" y="4455814"/>
            <a:ext cx="1116011" cy="215444"/>
          </a:xfrm>
          <a:prstGeom prst="rect">
            <a:avLst/>
          </a:prstGeom>
          <a:noFill/>
        </p:spPr>
        <p:txBody>
          <a:bodyPr wrap="none" rtlCol="0">
            <a:spAutoFit/>
          </a:bodyPr>
          <a:lstStyle/>
          <a:p>
            <a:r>
              <a:rPr lang="en-GB" sz="800" dirty="0"/>
              <a:t>Vehicle No: 12 / 601</a:t>
            </a:r>
          </a:p>
        </p:txBody>
      </p:sp>
      <p:pic>
        <p:nvPicPr>
          <p:cNvPr id="4" name="Grafik 3"/>
          <p:cNvPicPr>
            <a:picLocks noChangeAspect="1"/>
          </p:cNvPicPr>
          <p:nvPr/>
        </p:nvPicPr>
        <p:blipFill>
          <a:blip r:embed="rId6"/>
          <a:stretch>
            <a:fillRect/>
          </a:stretch>
        </p:blipFill>
        <p:spPr>
          <a:xfrm>
            <a:off x="8547326" y="1406516"/>
            <a:ext cx="3240000" cy="3240000"/>
          </a:xfrm>
          <a:prstGeom prst="rect">
            <a:avLst/>
          </a:prstGeom>
        </p:spPr>
      </p:pic>
      <p:sp>
        <p:nvSpPr>
          <p:cNvPr id="33" name="Textfeld 32"/>
          <p:cNvSpPr txBox="1"/>
          <p:nvPr/>
        </p:nvSpPr>
        <p:spPr>
          <a:xfrm>
            <a:off x="10585109" y="1831150"/>
            <a:ext cx="1114408" cy="253916"/>
          </a:xfrm>
          <a:prstGeom prst="rect">
            <a:avLst/>
          </a:prstGeom>
          <a:noFill/>
        </p:spPr>
        <p:txBody>
          <a:bodyPr wrap="none" rtlCol="0">
            <a:spAutoFit/>
          </a:bodyPr>
          <a:lstStyle/>
          <a:p>
            <a:r>
              <a:rPr lang="en-GB" sz="1050" dirty="0" err="1"/>
              <a:t>L</a:t>
            </a:r>
            <a:r>
              <a:rPr lang="en-GB" sz="1050" baseline="-25000" dirty="0" err="1"/>
              <a:t>max</a:t>
            </a:r>
            <a:r>
              <a:rPr lang="en-GB" sz="1050" dirty="0"/>
              <a:t> = 79 dB(A)</a:t>
            </a:r>
          </a:p>
        </p:txBody>
      </p:sp>
      <p:sp>
        <p:nvSpPr>
          <p:cNvPr id="34" name="Gleichschenkliges Dreieck 33"/>
          <p:cNvSpPr/>
          <p:nvPr/>
        </p:nvSpPr>
        <p:spPr>
          <a:xfrm>
            <a:off x="10788770" y="1787203"/>
            <a:ext cx="82701" cy="124839"/>
          </a:xfrm>
          <a:prstGeom prst="triangle">
            <a:avLst/>
          </a:prstGeom>
          <a:solidFill>
            <a:schemeClr val="tx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feld 34"/>
          <p:cNvSpPr txBox="1"/>
          <p:nvPr/>
        </p:nvSpPr>
        <p:spPr>
          <a:xfrm>
            <a:off x="8822534" y="2598275"/>
            <a:ext cx="1819730" cy="369332"/>
          </a:xfrm>
          <a:prstGeom prst="rect">
            <a:avLst/>
          </a:prstGeom>
          <a:noFill/>
        </p:spPr>
        <p:txBody>
          <a:bodyPr wrap="none" rtlCol="0">
            <a:spAutoFit/>
          </a:bodyPr>
          <a:lstStyle/>
          <a:p>
            <a:pPr algn="ctr">
              <a:spcAft>
                <a:spcPts val="1200"/>
              </a:spcAft>
            </a:pPr>
            <a:r>
              <a:rPr lang="en-GB" sz="1800" dirty="0" err="1"/>
              <a:t>L</a:t>
            </a:r>
            <a:r>
              <a:rPr lang="en-GB" sz="1800" baseline="-25000" dirty="0" err="1"/>
              <a:t>A,eq</a:t>
            </a:r>
            <a:r>
              <a:rPr lang="en-GB" sz="1800" baseline="-25000" dirty="0"/>
              <a:t> </a:t>
            </a:r>
            <a:r>
              <a:rPr lang="en-GB" sz="1800" b="1" dirty="0"/>
              <a:t>= 68 dB(A)</a:t>
            </a:r>
          </a:p>
        </p:txBody>
      </p:sp>
      <p:sp>
        <p:nvSpPr>
          <p:cNvPr id="36" name="Textfeld 35"/>
          <p:cNvSpPr txBox="1"/>
          <p:nvPr/>
        </p:nvSpPr>
        <p:spPr>
          <a:xfrm>
            <a:off x="8543620" y="4455814"/>
            <a:ext cx="1058303" cy="215444"/>
          </a:xfrm>
          <a:prstGeom prst="rect">
            <a:avLst/>
          </a:prstGeom>
          <a:noFill/>
        </p:spPr>
        <p:txBody>
          <a:bodyPr wrap="none" rtlCol="0">
            <a:spAutoFit/>
          </a:bodyPr>
          <a:lstStyle/>
          <a:p>
            <a:r>
              <a:rPr lang="en-GB" sz="800" dirty="0"/>
              <a:t>Vehicle No: 6 / 501</a:t>
            </a:r>
          </a:p>
        </p:txBody>
      </p:sp>
      <p:pic>
        <p:nvPicPr>
          <p:cNvPr id="5" name="Grafik 4"/>
          <p:cNvPicPr>
            <a:picLocks noChangeAspect="1"/>
          </p:cNvPicPr>
          <p:nvPr/>
        </p:nvPicPr>
        <p:blipFill rotWithShape="1">
          <a:blip r:embed="rId7"/>
          <a:srcRect l="13734" r="25909"/>
          <a:stretch/>
        </p:blipFill>
        <p:spPr>
          <a:xfrm>
            <a:off x="10680508" y="2919869"/>
            <a:ext cx="1176132" cy="1260000"/>
          </a:xfrm>
          <a:prstGeom prst="rect">
            <a:avLst/>
          </a:prstGeom>
        </p:spPr>
      </p:pic>
      <p:sp>
        <p:nvSpPr>
          <p:cNvPr id="38" name="Textfeld 37"/>
          <p:cNvSpPr txBox="1"/>
          <p:nvPr/>
        </p:nvSpPr>
        <p:spPr>
          <a:xfrm>
            <a:off x="716570" y="5001082"/>
            <a:ext cx="11158602" cy="1554272"/>
          </a:xfrm>
          <a:prstGeom prst="rect">
            <a:avLst/>
          </a:prstGeom>
          <a:noFill/>
        </p:spPr>
        <p:txBody>
          <a:bodyPr wrap="square" rtlCol="0">
            <a:spAutoFit/>
          </a:bodyPr>
          <a:lstStyle/>
          <a:p>
            <a:pPr marL="179388" indent="-179388">
              <a:spcBef>
                <a:spcPts val="600"/>
              </a:spcBef>
              <a:buFont typeface="Wingdings" panose="05000000000000000000" pitchFamily="2" charset="2"/>
              <a:buChar char="Ø"/>
            </a:pPr>
            <a:r>
              <a:rPr lang="en-US" sz="2000" dirty="0"/>
              <a:t>The differences between the vehicles are small for the parameters </a:t>
            </a:r>
            <a:r>
              <a:rPr lang="en-US" sz="2000" dirty="0" err="1"/>
              <a:t>L</a:t>
            </a:r>
            <a:r>
              <a:rPr lang="en-US" sz="2000" baseline="-25000" dirty="0" err="1"/>
              <a:t>max</a:t>
            </a:r>
            <a:r>
              <a:rPr lang="en-US" sz="2000" dirty="0"/>
              <a:t> and </a:t>
            </a:r>
            <a:r>
              <a:rPr lang="en-US" sz="2000" dirty="0" err="1"/>
              <a:t>L</a:t>
            </a:r>
            <a:r>
              <a:rPr lang="en-US" sz="2000" baseline="-25000" dirty="0" err="1"/>
              <a:t>A,eq</a:t>
            </a:r>
            <a:r>
              <a:rPr lang="en-US" sz="2000" dirty="0"/>
              <a:t>.</a:t>
            </a:r>
          </a:p>
          <a:p>
            <a:pPr marL="179388" indent="-179388">
              <a:spcBef>
                <a:spcPts val="600"/>
              </a:spcBef>
              <a:buFont typeface="Wingdings" panose="05000000000000000000" pitchFamily="2" charset="2"/>
              <a:buChar char="Ø"/>
            </a:pPr>
            <a:r>
              <a:rPr lang="en-US" sz="2000" b="1" dirty="0"/>
              <a:t>The type approval values </a:t>
            </a:r>
            <a:r>
              <a:rPr lang="en-US" sz="2000" b="1" dirty="0" err="1"/>
              <a:t>L</a:t>
            </a:r>
            <a:r>
              <a:rPr lang="en-US" sz="2000" b="1" baseline="-25000" dirty="0" err="1"/>
              <a:t>urban</a:t>
            </a:r>
            <a:r>
              <a:rPr lang="en-US" sz="2000" b="1" dirty="0"/>
              <a:t> represent at least 90% of the sound emitted.</a:t>
            </a:r>
            <a:endParaRPr lang="en-US" sz="2000" b="1" baseline="-25000" dirty="0"/>
          </a:p>
          <a:p>
            <a:pPr marL="179388" indent="-179388">
              <a:spcBef>
                <a:spcPts val="600"/>
              </a:spcBef>
              <a:buFont typeface="Wingdings" panose="05000000000000000000" pitchFamily="2" charset="2"/>
              <a:buChar char="Ø"/>
            </a:pPr>
            <a:r>
              <a:rPr lang="en-US" sz="2000" dirty="0"/>
              <a:t>The average sound </a:t>
            </a:r>
            <a:r>
              <a:rPr lang="en-US" sz="2000" dirty="0" err="1"/>
              <a:t>L</a:t>
            </a:r>
            <a:r>
              <a:rPr lang="en-US" sz="2000" baseline="-25000" dirty="0" err="1"/>
              <a:t>A,eq</a:t>
            </a:r>
            <a:r>
              <a:rPr lang="en-US" sz="2000" dirty="0"/>
              <a:t> is at least 3 dB lower than the type approval value </a:t>
            </a:r>
            <a:r>
              <a:rPr lang="en-US" sz="2000" dirty="0" err="1"/>
              <a:t>L</a:t>
            </a:r>
            <a:r>
              <a:rPr lang="en-US" sz="2000" baseline="-25000" dirty="0" err="1"/>
              <a:t>urban</a:t>
            </a:r>
            <a:r>
              <a:rPr lang="en-US" sz="2000" dirty="0"/>
              <a:t>.</a:t>
            </a:r>
          </a:p>
          <a:p>
            <a:pPr marL="179388" indent="-179388">
              <a:spcBef>
                <a:spcPts val="600"/>
              </a:spcBef>
              <a:buFont typeface="Wingdings" panose="05000000000000000000" pitchFamily="2" charset="2"/>
              <a:buChar char="Ø"/>
            </a:pPr>
            <a:r>
              <a:rPr lang="en-US" sz="2000" dirty="0" err="1"/>
              <a:t>Tyre</a:t>
            </a:r>
            <a:r>
              <a:rPr lang="en-US" sz="2000" dirty="0"/>
              <a:t> rolling sound is the dominant sound. </a:t>
            </a:r>
          </a:p>
        </p:txBody>
      </p:sp>
      <p:sp>
        <p:nvSpPr>
          <p:cNvPr id="6" name="Textfeld 5"/>
          <p:cNvSpPr txBox="1"/>
          <p:nvPr/>
        </p:nvSpPr>
        <p:spPr>
          <a:xfrm>
            <a:off x="932158" y="1698916"/>
            <a:ext cx="1326004" cy="261610"/>
          </a:xfrm>
          <a:prstGeom prst="rect">
            <a:avLst/>
          </a:prstGeom>
          <a:noFill/>
        </p:spPr>
        <p:txBody>
          <a:bodyPr wrap="none" rtlCol="0">
            <a:spAutoFit/>
          </a:bodyPr>
          <a:lstStyle/>
          <a:p>
            <a:r>
              <a:rPr lang="en-GB" sz="1100" dirty="0"/>
              <a:t>97% market share</a:t>
            </a:r>
          </a:p>
        </p:txBody>
      </p:sp>
      <p:sp>
        <p:nvSpPr>
          <p:cNvPr id="39" name="Textfeld 38"/>
          <p:cNvSpPr txBox="1"/>
          <p:nvPr/>
        </p:nvSpPr>
        <p:spPr>
          <a:xfrm>
            <a:off x="4956836" y="1698916"/>
            <a:ext cx="1329210" cy="261610"/>
          </a:xfrm>
          <a:prstGeom prst="rect">
            <a:avLst/>
          </a:prstGeom>
          <a:noFill/>
        </p:spPr>
        <p:txBody>
          <a:bodyPr wrap="none" rtlCol="0">
            <a:spAutoFit/>
          </a:bodyPr>
          <a:lstStyle/>
          <a:p>
            <a:r>
              <a:rPr lang="en-GB" sz="1100" dirty="0"/>
              <a:t>&lt;3% market share</a:t>
            </a:r>
          </a:p>
        </p:txBody>
      </p:sp>
      <p:sp>
        <p:nvSpPr>
          <p:cNvPr id="40" name="Textfeld 39"/>
          <p:cNvSpPr txBox="1"/>
          <p:nvPr/>
        </p:nvSpPr>
        <p:spPr>
          <a:xfrm>
            <a:off x="8867075" y="1698916"/>
            <a:ext cx="1446230" cy="261610"/>
          </a:xfrm>
          <a:prstGeom prst="rect">
            <a:avLst/>
          </a:prstGeom>
          <a:noFill/>
        </p:spPr>
        <p:txBody>
          <a:bodyPr wrap="none" rtlCol="0">
            <a:spAutoFit/>
          </a:bodyPr>
          <a:lstStyle/>
          <a:p>
            <a:r>
              <a:rPr lang="en-GB" sz="1100" dirty="0"/>
              <a:t>&lt;0.1% market share</a:t>
            </a:r>
          </a:p>
        </p:txBody>
      </p:sp>
      <p:sp>
        <p:nvSpPr>
          <p:cNvPr id="7" name="Textfeld 6"/>
          <p:cNvSpPr txBox="1"/>
          <p:nvPr/>
        </p:nvSpPr>
        <p:spPr>
          <a:xfrm rot="16200000">
            <a:off x="1997672" y="3835004"/>
            <a:ext cx="688009" cy="338554"/>
          </a:xfrm>
          <a:prstGeom prst="rect">
            <a:avLst/>
          </a:prstGeom>
          <a:noFill/>
        </p:spPr>
        <p:txBody>
          <a:bodyPr wrap="none" rtlCol="0">
            <a:spAutoFit/>
          </a:bodyPr>
          <a:lstStyle/>
          <a:p>
            <a:r>
              <a:rPr lang="en-GB" b="1" dirty="0" err="1">
                <a:solidFill>
                  <a:srgbClr val="6682B1"/>
                </a:solidFill>
              </a:rPr>
              <a:t>L</a:t>
            </a:r>
            <a:r>
              <a:rPr lang="en-GB" b="1" baseline="-25000" dirty="0" err="1">
                <a:solidFill>
                  <a:srgbClr val="6682B1"/>
                </a:solidFill>
              </a:rPr>
              <a:t>urban</a:t>
            </a:r>
            <a:endParaRPr lang="en-GB" b="1" baseline="-25000" dirty="0">
              <a:solidFill>
                <a:srgbClr val="6682B1"/>
              </a:solidFill>
            </a:endParaRPr>
          </a:p>
        </p:txBody>
      </p:sp>
      <p:sp>
        <p:nvSpPr>
          <p:cNvPr id="37" name="Textfeld 36"/>
          <p:cNvSpPr txBox="1"/>
          <p:nvPr/>
        </p:nvSpPr>
        <p:spPr>
          <a:xfrm rot="16200000">
            <a:off x="6045563" y="3770320"/>
            <a:ext cx="688009" cy="338554"/>
          </a:xfrm>
          <a:prstGeom prst="rect">
            <a:avLst/>
          </a:prstGeom>
          <a:noFill/>
        </p:spPr>
        <p:txBody>
          <a:bodyPr wrap="none" rtlCol="0">
            <a:spAutoFit/>
          </a:bodyPr>
          <a:lstStyle/>
          <a:p>
            <a:r>
              <a:rPr lang="en-GB" b="1" dirty="0" err="1">
                <a:solidFill>
                  <a:srgbClr val="6682B1"/>
                </a:solidFill>
              </a:rPr>
              <a:t>L</a:t>
            </a:r>
            <a:r>
              <a:rPr lang="en-GB" b="1" baseline="-25000" dirty="0" err="1">
                <a:solidFill>
                  <a:srgbClr val="6682B1"/>
                </a:solidFill>
              </a:rPr>
              <a:t>urban</a:t>
            </a:r>
            <a:endParaRPr lang="en-GB" b="1" baseline="-25000" dirty="0">
              <a:solidFill>
                <a:srgbClr val="6682B1"/>
              </a:solidFill>
            </a:endParaRPr>
          </a:p>
        </p:txBody>
      </p:sp>
      <p:sp>
        <p:nvSpPr>
          <p:cNvPr id="41" name="Textfeld 40"/>
          <p:cNvSpPr txBox="1"/>
          <p:nvPr/>
        </p:nvSpPr>
        <p:spPr>
          <a:xfrm rot="16200000">
            <a:off x="10128982" y="3775663"/>
            <a:ext cx="688009" cy="338554"/>
          </a:xfrm>
          <a:prstGeom prst="rect">
            <a:avLst/>
          </a:prstGeom>
          <a:noFill/>
        </p:spPr>
        <p:txBody>
          <a:bodyPr wrap="none" rtlCol="0">
            <a:spAutoFit/>
          </a:bodyPr>
          <a:lstStyle/>
          <a:p>
            <a:r>
              <a:rPr lang="en-GB" b="1" dirty="0" err="1">
                <a:solidFill>
                  <a:srgbClr val="6682B1"/>
                </a:solidFill>
              </a:rPr>
              <a:t>L</a:t>
            </a:r>
            <a:r>
              <a:rPr lang="en-GB" b="1" baseline="-25000" dirty="0" err="1">
                <a:solidFill>
                  <a:srgbClr val="6682B1"/>
                </a:solidFill>
              </a:rPr>
              <a:t>urban</a:t>
            </a:r>
            <a:endParaRPr lang="en-GB" b="1" baseline="-25000" dirty="0">
              <a:solidFill>
                <a:srgbClr val="6682B1"/>
              </a:solidFill>
            </a:endParaRPr>
          </a:p>
        </p:txBody>
      </p:sp>
      <p:sp>
        <p:nvSpPr>
          <p:cNvPr id="8" name="Textfeld 7"/>
          <p:cNvSpPr txBox="1"/>
          <p:nvPr/>
        </p:nvSpPr>
        <p:spPr>
          <a:xfrm rot="16200000">
            <a:off x="-91166" y="4024282"/>
            <a:ext cx="1258678" cy="261610"/>
          </a:xfrm>
          <a:prstGeom prst="rect">
            <a:avLst/>
          </a:prstGeom>
          <a:noFill/>
        </p:spPr>
        <p:txBody>
          <a:bodyPr wrap="none" rtlCol="0">
            <a:spAutoFit/>
          </a:bodyPr>
          <a:lstStyle/>
          <a:p>
            <a:r>
              <a:rPr lang="en-GB" sz="1050" b="1" dirty="0"/>
              <a:t>Limit = 70 dB(A)</a:t>
            </a:r>
          </a:p>
        </p:txBody>
      </p:sp>
      <p:sp>
        <p:nvSpPr>
          <p:cNvPr id="42" name="Textfeld 41"/>
          <p:cNvSpPr txBox="1"/>
          <p:nvPr/>
        </p:nvSpPr>
        <p:spPr>
          <a:xfrm rot="16200000">
            <a:off x="3896457" y="3974746"/>
            <a:ext cx="1212191" cy="253916"/>
          </a:xfrm>
          <a:prstGeom prst="rect">
            <a:avLst/>
          </a:prstGeom>
          <a:noFill/>
        </p:spPr>
        <p:txBody>
          <a:bodyPr wrap="none" rtlCol="0">
            <a:spAutoFit/>
          </a:bodyPr>
          <a:lstStyle/>
          <a:p>
            <a:r>
              <a:rPr lang="en-GB" sz="1050" b="1" dirty="0"/>
              <a:t>Limit = 71 dB(A)</a:t>
            </a:r>
          </a:p>
        </p:txBody>
      </p:sp>
      <p:sp>
        <p:nvSpPr>
          <p:cNvPr id="43" name="Textfeld 42"/>
          <p:cNvSpPr txBox="1"/>
          <p:nvPr/>
        </p:nvSpPr>
        <p:spPr>
          <a:xfrm rot="16200000">
            <a:off x="7853666" y="3996555"/>
            <a:ext cx="1212191" cy="253916"/>
          </a:xfrm>
          <a:prstGeom prst="rect">
            <a:avLst/>
          </a:prstGeom>
          <a:noFill/>
        </p:spPr>
        <p:txBody>
          <a:bodyPr wrap="none" rtlCol="0">
            <a:spAutoFit/>
          </a:bodyPr>
          <a:lstStyle/>
          <a:p>
            <a:r>
              <a:rPr lang="en-GB" sz="1050" b="1" dirty="0"/>
              <a:t>Limit = 74 dB(A)</a:t>
            </a:r>
          </a:p>
        </p:txBody>
      </p:sp>
      <p:sp>
        <p:nvSpPr>
          <p:cNvPr id="9" name="Rechteck 8"/>
          <p:cNvSpPr/>
          <p:nvPr/>
        </p:nvSpPr>
        <p:spPr>
          <a:xfrm>
            <a:off x="7047941" y="3426315"/>
            <a:ext cx="579005" cy="338554"/>
          </a:xfrm>
          <a:prstGeom prst="rect">
            <a:avLst/>
          </a:prstGeom>
        </p:spPr>
        <p:txBody>
          <a:bodyPr wrap="none">
            <a:spAutoFit/>
          </a:bodyPr>
          <a:lstStyle/>
          <a:p>
            <a:r>
              <a:rPr lang="en-GB" dirty="0" err="1"/>
              <a:t>L</a:t>
            </a:r>
            <a:r>
              <a:rPr lang="en-GB" baseline="-25000" dirty="0" err="1"/>
              <a:t>A,eq</a:t>
            </a:r>
            <a:endParaRPr lang="en-GB" dirty="0"/>
          </a:p>
        </p:txBody>
      </p:sp>
      <p:sp>
        <p:nvSpPr>
          <p:cNvPr id="44" name="Rechteck 43"/>
          <p:cNvSpPr/>
          <p:nvPr/>
        </p:nvSpPr>
        <p:spPr>
          <a:xfrm>
            <a:off x="2966706" y="3514505"/>
            <a:ext cx="579005" cy="338554"/>
          </a:xfrm>
          <a:prstGeom prst="rect">
            <a:avLst/>
          </a:prstGeom>
        </p:spPr>
        <p:txBody>
          <a:bodyPr wrap="none">
            <a:spAutoFit/>
          </a:bodyPr>
          <a:lstStyle/>
          <a:p>
            <a:r>
              <a:rPr lang="en-GB" dirty="0" err="1"/>
              <a:t>L</a:t>
            </a:r>
            <a:r>
              <a:rPr lang="en-GB" baseline="-25000" dirty="0" err="1"/>
              <a:t>A,eq</a:t>
            </a:r>
            <a:endParaRPr lang="en-GB" dirty="0"/>
          </a:p>
        </p:txBody>
      </p:sp>
      <p:sp>
        <p:nvSpPr>
          <p:cNvPr id="45" name="Rechteck 44"/>
          <p:cNvSpPr/>
          <p:nvPr/>
        </p:nvSpPr>
        <p:spPr>
          <a:xfrm>
            <a:off x="11132757" y="3380592"/>
            <a:ext cx="579005" cy="338554"/>
          </a:xfrm>
          <a:prstGeom prst="rect">
            <a:avLst/>
          </a:prstGeom>
        </p:spPr>
        <p:txBody>
          <a:bodyPr wrap="none">
            <a:spAutoFit/>
          </a:bodyPr>
          <a:lstStyle/>
          <a:p>
            <a:r>
              <a:rPr lang="en-GB" dirty="0" err="1"/>
              <a:t>L</a:t>
            </a:r>
            <a:r>
              <a:rPr lang="en-GB" baseline="-25000" dirty="0" err="1"/>
              <a:t>A,eq</a:t>
            </a:r>
            <a:endParaRPr lang="en-GB" dirty="0"/>
          </a:p>
        </p:txBody>
      </p:sp>
    </p:spTree>
    <p:extLst>
      <p:ext uri="{BB962C8B-B14F-4D97-AF65-F5344CB8AC3E}">
        <p14:creationId xmlns:p14="http://schemas.microsoft.com/office/powerpoint/2010/main" val="21491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wipe(left)">
                                      <p:cBhvr>
                                        <p:cTn id="7" dur="500"/>
                                        <p:tgtEl>
                                          <p:spTgt spid="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8">
                                            <p:txEl>
                                              <p:pRg st="1" end="1"/>
                                            </p:txEl>
                                          </p:spTgt>
                                        </p:tgtEl>
                                        <p:attrNameLst>
                                          <p:attrName>style.visibility</p:attrName>
                                        </p:attrNameLst>
                                      </p:cBhvr>
                                      <p:to>
                                        <p:strVal val="visible"/>
                                      </p:to>
                                    </p:set>
                                    <p:animEffect transition="in" filter="wipe(left)">
                                      <p:cBhvr>
                                        <p:cTn id="12" dur="500"/>
                                        <p:tgtEl>
                                          <p:spTgt spid="3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Grafik 32"/>
          <p:cNvPicPr>
            <a:picLocks noChangeAspect="1"/>
          </p:cNvPicPr>
          <p:nvPr/>
        </p:nvPicPr>
        <p:blipFill>
          <a:blip r:embed="rId2"/>
          <a:stretch>
            <a:fillRect/>
          </a:stretch>
        </p:blipFill>
        <p:spPr>
          <a:xfrm>
            <a:off x="10874991" y="3968175"/>
            <a:ext cx="1057606" cy="1260000"/>
          </a:xfrm>
          <a:prstGeom prst="rect">
            <a:avLst/>
          </a:prstGeom>
          <a:effectLst>
            <a:outerShdw blurRad="50800" dist="38100" dir="2700000" algn="tl" rotWithShape="0">
              <a:prstClr val="black">
                <a:alpha val="40000"/>
              </a:prstClr>
            </a:outerShdw>
          </a:effectLst>
        </p:spPr>
      </p:pic>
      <p:pic>
        <p:nvPicPr>
          <p:cNvPr id="32" name="Grafik 31"/>
          <p:cNvPicPr>
            <a:picLocks noChangeAspect="1"/>
          </p:cNvPicPr>
          <p:nvPr/>
        </p:nvPicPr>
        <p:blipFill>
          <a:blip r:embed="rId3"/>
          <a:stretch>
            <a:fillRect/>
          </a:stretch>
        </p:blipFill>
        <p:spPr>
          <a:xfrm>
            <a:off x="8418968" y="2334988"/>
            <a:ext cx="2332185" cy="2880000"/>
          </a:xfrm>
          <a:prstGeom prst="rect">
            <a:avLst/>
          </a:prstGeom>
        </p:spPr>
      </p:pic>
      <p:pic>
        <p:nvPicPr>
          <p:cNvPr id="31" name="Grafik 30"/>
          <p:cNvPicPr>
            <a:picLocks noChangeAspect="1"/>
          </p:cNvPicPr>
          <p:nvPr/>
        </p:nvPicPr>
        <p:blipFill>
          <a:blip r:embed="rId4"/>
          <a:stretch>
            <a:fillRect/>
          </a:stretch>
        </p:blipFill>
        <p:spPr>
          <a:xfrm>
            <a:off x="4534682" y="2348175"/>
            <a:ext cx="2332185" cy="2880000"/>
          </a:xfrm>
          <a:prstGeom prst="rect">
            <a:avLst/>
          </a:prstGeom>
          <a:effectLst>
            <a:outerShdw blurRad="50800" dist="38100" dir="2700000" algn="tl" rotWithShape="0">
              <a:prstClr val="black">
                <a:alpha val="40000"/>
              </a:prstClr>
            </a:outerShdw>
          </a:effectLst>
        </p:spPr>
      </p:pic>
      <p:pic>
        <p:nvPicPr>
          <p:cNvPr id="30" name="Grafik 29"/>
          <p:cNvPicPr>
            <a:picLocks noChangeAspect="1"/>
          </p:cNvPicPr>
          <p:nvPr/>
        </p:nvPicPr>
        <p:blipFill>
          <a:blip r:embed="rId5"/>
          <a:stretch>
            <a:fillRect/>
          </a:stretch>
        </p:blipFill>
        <p:spPr>
          <a:xfrm>
            <a:off x="6972011" y="3968175"/>
            <a:ext cx="1057606" cy="1260000"/>
          </a:xfrm>
          <a:prstGeom prst="rect">
            <a:avLst/>
          </a:prstGeom>
          <a:effectLst>
            <a:outerShdw blurRad="50800" dist="38100" dir="2700000" algn="tl" rotWithShape="0">
              <a:prstClr val="black">
                <a:alpha val="40000"/>
              </a:prstClr>
            </a:outerShdw>
          </a:effectLst>
        </p:spPr>
      </p:pic>
      <p:pic>
        <p:nvPicPr>
          <p:cNvPr id="28" name="Grafik 27"/>
          <p:cNvPicPr>
            <a:picLocks noChangeAspect="1"/>
          </p:cNvPicPr>
          <p:nvPr/>
        </p:nvPicPr>
        <p:blipFill>
          <a:blip r:embed="rId6"/>
          <a:stretch>
            <a:fillRect/>
          </a:stretch>
        </p:blipFill>
        <p:spPr>
          <a:xfrm>
            <a:off x="483197" y="2348175"/>
            <a:ext cx="2332185" cy="2880000"/>
          </a:xfrm>
          <a:prstGeom prst="rect">
            <a:avLst/>
          </a:prstGeom>
          <a:effectLst>
            <a:outerShdw blurRad="50800" dist="38100" dir="2700000" algn="tl" rotWithShape="0">
              <a:prstClr val="black">
                <a:alpha val="40000"/>
              </a:prstClr>
            </a:outerShdw>
          </a:effectLst>
        </p:spPr>
      </p:pic>
      <p:pic>
        <p:nvPicPr>
          <p:cNvPr id="24" name="Grafik 23"/>
          <p:cNvPicPr>
            <a:picLocks noChangeAspect="1"/>
          </p:cNvPicPr>
          <p:nvPr/>
        </p:nvPicPr>
        <p:blipFill>
          <a:blip r:embed="rId7"/>
          <a:stretch>
            <a:fillRect/>
          </a:stretch>
        </p:blipFill>
        <p:spPr>
          <a:xfrm>
            <a:off x="2920941" y="3968175"/>
            <a:ext cx="1057606" cy="1260000"/>
          </a:xfrm>
          <a:prstGeom prst="rect">
            <a:avLst/>
          </a:prstGeom>
          <a:effectLst>
            <a:outerShdw blurRad="50800" dist="38100" dir="2700000" algn="tl" rotWithShape="0">
              <a:prstClr val="black">
                <a:alpha val="40000"/>
              </a:prstClr>
            </a:outerShdw>
          </a:effectLst>
        </p:spPr>
      </p:pic>
      <p:pic>
        <p:nvPicPr>
          <p:cNvPr id="18" name="Grafik 17"/>
          <p:cNvPicPr>
            <a:picLocks noChangeAspect="1"/>
          </p:cNvPicPr>
          <p:nvPr/>
        </p:nvPicPr>
        <p:blipFill>
          <a:blip r:embed="rId8"/>
          <a:stretch>
            <a:fillRect/>
          </a:stretch>
        </p:blipFill>
        <p:spPr>
          <a:xfrm>
            <a:off x="8431334" y="2348175"/>
            <a:ext cx="2332185" cy="2880000"/>
          </a:xfrm>
          <a:prstGeom prst="rect">
            <a:avLst/>
          </a:prstGeom>
          <a:effectLst>
            <a:outerShdw blurRad="50800" dist="38100" dir="2700000" algn="tl" rotWithShape="0">
              <a:prstClr val="black">
                <a:alpha val="40000"/>
              </a:prstClr>
            </a:outerShdw>
          </a:effectLst>
        </p:spPr>
      </p:pic>
      <p:sp>
        <p:nvSpPr>
          <p:cNvPr id="214018" name="Rectangle 2"/>
          <p:cNvSpPr>
            <a:spLocks noChangeArrowheads="1"/>
          </p:cNvSpPr>
          <p:nvPr/>
        </p:nvSpPr>
        <p:spPr bwMode="auto">
          <a:xfrm>
            <a:off x="748504" y="509412"/>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Sound Level Part Source Analysis </a:t>
            </a:r>
            <a:r>
              <a:rPr lang="en-GB" altLang="de-DE" sz="2400" b="1" u="sng" dirty="0"/>
              <a:t>N2 and N3 vehicles</a:t>
            </a:r>
            <a:endParaRPr lang="en-GB" altLang="de-DE" sz="2400" b="1" u="sng" baseline="-25000" dirty="0"/>
          </a:p>
        </p:txBody>
      </p:sp>
      <p:sp>
        <p:nvSpPr>
          <p:cNvPr id="38" name="Textfeld 37"/>
          <p:cNvSpPr txBox="1"/>
          <p:nvPr/>
        </p:nvSpPr>
        <p:spPr>
          <a:xfrm>
            <a:off x="338921" y="5439758"/>
            <a:ext cx="11678835" cy="1354217"/>
          </a:xfrm>
          <a:prstGeom prst="rect">
            <a:avLst/>
          </a:prstGeom>
          <a:noFill/>
        </p:spPr>
        <p:txBody>
          <a:bodyPr wrap="square" rtlCol="0">
            <a:spAutoFit/>
          </a:bodyPr>
          <a:lstStyle/>
          <a:p>
            <a:pPr marL="271463" indent="-271463">
              <a:spcBef>
                <a:spcPts val="600"/>
              </a:spcBef>
              <a:buFont typeface="Wingdings" panose="05000000000000000000" pitchFamily="2" charset="2"/>
              <a:buChar char="Ø"/>
            </a:pPr>
            <a:r>
              <a:rPr lang="en-US" dirty="0"/>
              <a:t>UN R51.03 test condition for trucks is focusing on power train testing which is compatible to real urban driving. </a:t>
            </a:r>
          </a:p>
          <a:p>
            <a:pPr marL="271463" indent="-271463">
              <a:spcBef>
                <a:spcPts val="600"/>
              </a:spcBef>
              <a:buFont typeface="Wingdings" panose="05000000000000000000" pitchFamily="2" charset="2"/>
              <a:buChar char="Ø"/>
            </a:pPr>
            <a:r>
              <a:rPr lang="en-US" dirty="0"/>
              <a:t>Power train noise reduction would make HDV vehicle more quiet as single event in an urban environment, but these vehicles are rarely seen in urban environments and thus do little contribute to urban noise.</a:t>
            </a:r>
          </a:p>
          <a:p>
            <a:pPr marL="271463" indent="-271463">
              <a:spcBef>
                <a:spcPts val="600"/>
              </a:spcBef>
              <a:buFont typeface="Wingdings" panose="05000000000000000000" pitchFamily="2" charset="2"/>
              <a:buChar char="Ø"/>
            </a:pPr>
            <a:r>
              <a:rPr lang="en-US" dirty="0"/>
              <a:t>On motorways the </a:t>
            </a:r>
            <a:r>
              <a:rPr lang="en-US" dirty="0" err="1"/>
              <a:t>tyre</a:t>
            </a:r>
            <a:r>
              <a:rPr lang="en-US" dirty="0"/>
              <a:t> rolling sound becomes the dominating source for the overall sound emission.</a:t>
            </a:r>
          </a:p>
        </p:txBody>
      </p:sp>
      <p:sp>
        <p:nvSpPr>
          <p:cNvPr id="19" name="Textfeld 18"/>
          <p:cNvSpPr txBox="1"/>
          <p:nvPr/>
        </p:nvSpPr>
        <p:spPr>
          <a:xfrm>
            <a:off x="338921" y="1991087"/>
            <a:ext cx="2685480" cy="369332"/>
          </a:xfrm>
          <a:prstGeom prst="rect">
            <a:avLst/>
          </a:prstGeom>
          <a:noFill/>
        </p:spPr>
        <p:txBody>
          <a:bodyPr wrap="none" rtlCol="0">
            <a:spAutoFit/>
          </a:bodyPr>
          <a:lstStyle/>
          <a:p>
            <a:pPr algn="ctr"/>
            <a:r>
              <a:rPr lang="en-GB" dirty="0"/>
              <a:t>Type Approval Condition</a:t>
            </a:r>
          </a:p>
        </p:txBody>
      </p:sp>
      <p:sp>
        <p:nvSpPr>
          <p:cNvPr id="37" name="Textfeld 36"/>
          <p:cNvSpPr txBox="1"/>
          <p:nvPr/>
        </p:nvSpPr>
        <p:spPr>
          <a:xfrm>
            <a:off x="4508286" y="1988840"/>
            <a:ext cx="2390399" cy="369332"/>
          </a:xfrm>
          <a:prstGeom prst="rect">
            <a:avLst/>
          </a:prstGeom>
          <a:noFill/>
        </p:spPr>
        <p:txBody>
          <a:bodyPr wrap="none" rtlCol="0">
            <a:spAutoFit/>
          </a:bodyPr>
          <a:lstStyle/>
          <a:p>
            <a:pPr algn="ctr"/>
            <a:r>
              <a:rPr lang="en-GB" dirty="0"/>
              <a:t>Real Urban Condition</a:t>
            </a:r>
          </a:p>
        </p:txBody>
      </p:sp>
      <p:sp>
        <p:nvSpPr>
          <p:cNvPr id="41" name="Textfeld 40"/>
          <p:cNvSpPr txBox="1"/>
          <p:nvPr/>
        </p:nvSpPr>
        <p:spPr>
          <a:xfrm>
            <a:off x="8976320" y="1988840"/>
            <a:ext cx="1300357" cy="369332"/>
          </a:xfrm>
          <a:prstGeom prst="rect">
            <a:avLst/>
          </a:prstGeom>
          <a:noFill/>
        </p:spPr>
        <p:txBody>
          <a:bodyPr wrap="none" rtlCol="0">
            <a:spAutoFit/>
          </a:bodyPr>
          <a:lstStyle/>
          <a:p>
            <a:pPr algn="ctr"/>
            <a:r>
              <a:rPr lang="en-GB" dirty="0"/>
              <a:t>Motorways</a:t>
            </a:r>
          </a:p>
        </p:txBody>
      </p:sp>
      <p:sp>
        <p:nvSpPr>
          <p:cNvPr id="2" name="Textfeld 1"/>
          <p:cNvSpPr txBox="1"/>
          <p:nvPr/>
        </p:nvSpPr>
        <p:spPr>
          <a:xfrm>
            <a:off x="864640" y="2780928"/>
            <a:ext cx="915635" cy="338554"/>
          </a:xfrm>
          <a:prstGeom prst="rect">
            <a:avLst/>
          </a:prstGeom>
          <a:noFill/>
        </p:spPr>
        <p:txBody>
          <a:bodyPr wrap="none" rtlCol="0">
            <a:spAutoFit/>
          </a:bodyPr>
          <a:lstStyle/>
          <a:p>
            <a:r>
              <a:rPr lang="en-GB" dirty="0"/>
              <a:t>35 km/h</a:t>
            </a:r>
          </a:p>
        </p:txBody>
      </p:sp>
      <p:sp>
        <p:nvSpPr>
          <p:cNvPr id="14" name="Textfeld 13"/>
          <p:cNvSpPr txBox="1"/>
          <p:nvPr/>
        </p:nvSpPr>
        <p:spPr>
          <a:xfrm>
            <a:off x="4869923" y="2800630"/>
            <a:ext cx="915635" cy="338554"/>
          </a:xfrm>
          <a:prstGeom prst="rect">
            <a:avLst/>
          </a:prstGeom>
          <a:noFill/>
        </p:spPr>
        <p:txBody>
          <a:bodyPr wrap="none" rtlCol="0">
            <a:spAutoFit/>
          </a:bodyPr>
          <a:lstStyle/>
          <a:p>
            <a:r>
              <a:rPr lang="en-GB" dirty="0"/>
              <a:t>35 km/h</a:t>
            </a:r>
          </a:p>
        </p:txBody>
      </p:sp>
      <p:sp>
        <p:nvSpPr>
          <p:cNvPr id="16" name="Textfeld 15"/>
          <p:cNvSpPr txBox="1"/>
          <p:nvPr/>
        </p:nvSpPr>
        <p:spPr>
          <a:xfrm>
            <a:off x="9264352" y="4050416"/>
            <a:ext cx="915635" cy="338554"/>
          </a:xfrm>
          <a:prstGeom prst="rect">
            <a:avLst/>
          </a:prstGeom>
          <a:noFill/>
        </p:spPr>
        <p:txBody>
          <a:bodyPr wrap="none" rtlCol="0">
            <a:spAutoFit/>
          </a:bodyPr>
          <a:lstStyle/>
          <a:p>
            <a:r>
              <a:rPr lang="en-GB" dirty="0"/>
              <a:t>85 km/h</a:t>
            </a:r>
          </a:p>
        </p:txBody>
      </p:sp>
      <p:pic>
        <p:nvPicPr>
          <p:cNvPr id="25" name="Grafik 24"/>
          <p:cNvPicPr>
            <a:picLocks noChangeAspect="1"/>
          </p:cNvPicPr>
          <p:nvPr/>
        </p:nvPicPr>
        <p:blipFill rotWithShape="1">
          <a:blip r:embed="rId9"/>
          <a:srcRect b="49376"/>
          <a:stretch/>
        </p:blipFill>
        <p:spPr>
          <a:xfrm>
            <a:off x="6203938" y="1053870"/>
            <a:ext cx="3060414" cy="972000"/>
          </a:xfrm>
          <a:prstGeom prst="rect">
            <a:avLst/>
          </a:prstGeom>
        </p:spPr>
      </p:pic>
      <p:grpSp>
        <p:nvGrpSpPr>
          <p:cNvPr id="11" name="Gruppieren 10"/>
          <p:cNvGrpSpPr>
            <a:grpSpLocks noChangeAspect="1"/>
          </p:cNvGrpSpPr>
          <p:nvPr/>
        </p:nvGrpSpPr>
        <p:grpSpPr>
          <a:xfrm>
            <a:off x="1187068" y="1052746"/>
            <a:ext cx="1186414" cy="972000"/>
            <a:chOff x="767407" y="1007447"/>
            <a:chExt cx="2664297" cy="2182793"/>
          </a:xfrm>
        </p:grpSpPr>
        <p:pic>
          <p:nvPicPr>
            <p:cNvPr id="26" name="Grafik 25"/>
            <p:cNvPicPr>
              <a:picLocks noChangeAspect="1"/>
            </p:cNvPicPr>
            <p:nvPr/>
          </p:nvPicPr>
          <p:blipFill rotWithShape="1">
            <a:blip r:embed="rId9"/>
            <a:srcRect l="5261" r="55971" b="49376"/>
            <a:stretch/>
          </p:blipFill>
          <p:spPr>
            <a:xfrm>
              <a:off x="767407" y="1007447"/>
              <a:ext cx="2664297" cy="2182793"/>
            </a:xfrm>
            <a:prstGeom prst="rect">
              <a:avLst/>
            </a:prstGeom>
          </p:spPr>
        </p:pic>
        <p:sp>
          <p:nvSpPr>
            <p:cNvPr id="27" name="Rechteck 26"/>
            <p:cNvSpPr/>
            <p:nvPr/>
          </p:nvSpPr>
          <p:spPr>
            <a:xfrm>
              <a:off x="2011681" y="1422400"/>
              <a:ext cx="1414316" cy="1185333"/>
            </a:xfrm>
            <a:prstGeom prst="rect">
              <a:avLst/>
            </a:prstGeom>
            <a:solidFill>
              <a:srgbClr val="99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hteck 28"/>
            <p:cNvSpPr/>
            <p:nvPr/>
          </p:nvSpPr>
          <p:spPr>
            <a:xfrm>
              <a:off x="2167467" y="2015066"/>
              <a:ext cx="1193477" cy="592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err="1">
                  <a:solidFill>
                    <a:schemeClr val="tx1"/>
                  </a:solidFill>
                </a:rPr>
                <a:t>m</a:t>
              </a:r>
              <a:r>
                <a:rPr lang="en-GB" sz="800" baseline="-25000" dirty="0" err="1">
                  <a:solidFill>
                    <a:schemeClr val="tx1"/>
                  </a:solidFill>
                </a:rPr>
                <a:t>x,load</a:t>
              </a:r>
              <a:endParaRPr lang="en-GB" sz="800" baseline="-25000" dirty="0">
                <a:solidFill>
                  <a:schemeClr val="tx1"/>
                </a:solidFill>
              </a:endParaRPr>
            </a:p>
          </p:txBody>
        </p:sp>
      </p:grpSp>
    </p:spTree>
    <p:extLst>
      <p:ext uri="{BB962C8B-B14F-4D97-AF65-F5344CB8AC3E}">
        <p14:creationId xmlns:p14="http://schemas.microsoft.com/office/powerpoint/2010/main" val="420456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wipe(left)">
                                      <p:cBhvr>
                                        <p:cTn id="7" dur="500"/>
                                        <p:tgtEl>
                                          <p:spTgt spid="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8">
                                            <p:txEl>
                                              <p:pRg st="1" end="1"/>
                                            </p:txEl>
                                          </p:spTgt>
                                        </p:tgtEl>
                                        <p:attrNameLst>
                                          <p:attrName>style.visibility</p:attrName>
                                        </p:attrNameLst>
                                      </p:cBhvr>
                                      <p:to>
                                        <p:strVal val="visible"/>
                                      </p:to>
                                    </p:set>
                                    <p:animEffect transition="in" filter="wipe(left)">
                                      <p:cBhvr>
                                        <p:cTn id="12" dur="500"/>
                                        <p:tgtEl>
                                          <p:spTgt spid="3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8">
                                            <p:txEl>
                                              <p:pRg st="2" end="2"/>
                                            </p:txEl>
                                          </p:spTgt>
                                        </p:tgtEl>
                                        <p:attrNameLst>
                                          <p:attrName>style.visibility</p:attrName>
                                        </p:attrNameLst>
                                      </p:cBhvr>
                                      <p:to>
                                        <p:strVal val="visible"/>
                                      </p:to>
                                    </p:set>
                                    <p:animEffect transition="in" filter="wipe(left)">
                                      <p:cBhvr>
                                        <p:cTn id="17" dur="500"/>
                                        <p:tgtEl>
                                          <p:spTgt spid="3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1045089" y="476672"/>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Sound Level Part Source and Vehicle Category Analysis – URBAN AREA</a:t>
            </a:r>
            <a:endParaRPr lang="en-GB" altLang="de-DE" sz="2400" b="1" baseline="-25000" dirty="0"/>
          </a:p>
        </p:txBody>
      </p:sp>
      <p:sp>
        <p:nvSpPr>
          <p:cNvPr id="38" name="Textfeld 37"/>
          <p:cNvSpPr txBox="1"/>
          <p:nvPr/>
        </p:nvSpPr>
        <p:spPr>
          <a:xfrm>
            <a:off x="6234416" y="980728"/>
            <a:ext cx="5755889" cy="5801588"/>
          </a:xfrm>
          <a:prstGeom prst="rect">
            <a:avLst/>
          </a:prstGeom>
          <a:noFill/>
        </p:spPr>
        <p:txBody>
          <a:bodyPr wrap="square" rtlCol="0">
            <a:spAutoFit/>
          </a:bodyPr>
          <a:lstStyle/>
          <a:p>
            <a:pPr marL="179388" indent="-179388">
              <a:spcBef>
                <a:spcPts val="1200"/>
              </a:spcBef>
              <a:buFont typeface="Wingdings" panose="05000000000000000000" pitchFamily="2" charset="2"/>
              <a:buChar char="Ø"/>
            </a:pPr>
            <a:r>
              <a:rPr lang="en-US" sz="1800" dirty="0"/>
              <a:t>M1 and N1 vehicles:</a:t>
            </a:r>
          </a:p>
          <a:p>
            <a:pPr marL="636588" lvl="1" indent="-179388">
              <a:spcBef>
                <a:spcPts val="600"/>
              </a:spcBef>
              <a:buFont typeface="Wingdings" panose="05000000000000000000" pitchFamily="2" charset="2"/>
              <a:buChar char="Ø"/>
            </a:pPr>
            <a:r>
              <a:rPr lang="en-US" u="sng" dirty="0" err="1">
                <a:solidFill>
                  <a:srgbClr val="6682B1"/>
                </a:solidFill>
                <a:effectLst>
                  <a:outerShdw blurRad="38100" dist="38100" dir="2700000" algn="tl">
                    <a:srgbClr val="000000">
                      <a:alpha val="43137"/>
                    </a:srgbClr>
                  </a:outerShdw>
                </a:effectLst>
              </a:rPr>
              <a:t>Tyre</a:t>
            </a:r>
            <a:r>
              <a:rPr lang="en-US" u="sng" dirty="0">
                <a:solidFill>
                  <a:srgbClr val="6682B1"/>
                </a:solidFill>
                <a:effectLst>
                  <a:outerShdw blurRad="38100" dist="38100" dir="2700000" algn="tl">
                    <a:srgbClr val="000000">
                      <a:alpha val="43137"/>
                    </a:srgbClr>
                  </a:outerShdw>
                </a:effectLst>
              </a:rPr>
              <a:t> rolling is the predominant source. Could be addressed via UN R117. </a:t>
            </a:r>
          </a:p>
          <a:p>
            <a:pPr marL="636588" lvl="1" indent="-179388">
              <a:spcBef>
                <a:spcPts val="600"/>
              </a:spcBef>
              <a:buFont typeface="Wingdings" panose="05000000000000000000" pitchFamily="2" charset="2"/>
              <a:buChar char="Ø"/>
            </a:pPr>
            <a:r>
              <a:rPr lang="en-US" dirty="0"/>
              <a:t>Power train sound share is low, further optimization will not provide progress. </a:t>
            </a:r>
          </a:p>
          <a:p>
            <a:pPr marL="636588" lvl="1" indent="-179388">
              <a:spcBef>
                <a:spcPts val="600"/>
              </a:spcBef>
              <a:buFont typeface="Wingdings" panose="05000000000000000000" pitchFamily="2" charset="2"/>
              <a:buChar char="Ø"/>
            </a:pPr>
            <a:r>
              <a:rPr lang="en-US" dirty="0"/>
              <a:t>Single Events require a separate consideration.</a:t>
            </a:r>
          </a:p>
          <a:p>
            <a:pPr marL="179388" indent="-179388">
              <a:spcBef>
                <a:spcPts val="1800"/>
              </a:spcBef>
              <a:buFont typeface="Wingdings" panose="05000000000000000000" pitchFamily="2" charset="2"/>
              <a:buChar char="Ø"/>
            </a:pPr>
            <a:r>
              <a:rPr lang="en-US" sz="1800" dirty="0"/>
              <a:t>N2 and N3 vehicles:</a:t>
            </a:r>
          </a:p>
          <a:p>
            <a:pPr marL="636588" lvl="1" indent="-179388">
              <a:spcBef>
                <a:spcPts val="600"/>
              </a:spcBef>
              <a:buFont typeface="Wingdings" panose="05000000000000000000" pitchFamily="2" charset="2"/>
              <a:buChar char="Ø"/>
            </a:pPr>
            <a:r>
              <a:rPr lang="en-US" dirty="0"/>
              <a:t>Big trucks are rarely seen in urban areas.</a:t>
            </a:r>
          </a:p>
          <a:p>
            <a:pPr marL="636588" lvl="1" indent="-179388">
              <a:spcBef>
                <a:spcPts val="600"/>
              </a:spcBef>
              <a:buFont typeface="Wingdings" panose="05000000000000000000" pitchFamily="2" charset="2"/>
              <a:buChar char="Ø"/>
            </a:pPr>
            <a:r>
              <a:rPr lang="en-US" dirty="0"/>
              <a:t>Power train sound is higher compared to other vehicle categories, but less important compared to </a:t>
            </a:r>
            <a:r>
              <a:rPr lang="en-US" dirty="0" err="1"/>
              <a:t>tyres</a:t>
            </a:r>
            <a:r>
              <a:rPr lang="en-US" dirty="0"/>
              <a:t>.</a:t>
            </a:r>
          </a:p>
          <a:p>
            <a:pPr marL="636588" lvl="1" indent="-179388">
              <a:spcBef>
                <a:spcPts val="600"/>
              </a:spcBef>
              <a:buFont typeface="Wingdings" panose="05000000000000000000" pitchFamily="2" charset="2"/>
              <a:buChar char="Ø"/>
            </a:pPr>
            <a:r>
              <a:rPr lang="en-US" u="sng" dirty="0">
                <a:solidFill>
                  <a:srgbClr val="6682B1"/>
                </a:solidFill>
                <a:effectLst>
                  <a:outerShdw blurRad="38100" dist="38100" dir="2700000" algn="tl">
                    <a:srgbClr val="000000">
                      <a:alpha val="43137"/>
                    </a:srgbClr>
                  </a:outerShdw>
                </a:effectLst>
              </a:rPr>
              <a:t>Lower limits for trucks will have little impact in urban conditions.</a:t>
            </a:r>
          </a:p>
          <a:p>
            <a:pPr marL="179388" indent="-179388">
              <a:spcBef>
                <a:spcPts val="1800"/>
              </a:spcBef>
              <a:buFont typeface="Wingdings" panose="05000000000000000000" pitchFamily="2" charset="2"/>
              <a:buChar char="Ø"/>
            </a:pPr>
            <a:r>
              <a:rPr lang="en-US" dirty="0"/>
              <a:t>M2 and M3 vehicles:</a:t>
            </a:r>
          </a:p>
          <a:p>
            <a:pPr marL="636588" lvl="1" indent="-179388">
              <a:spcBef>
                <a:spcPts val="600"/>
              </a:spcBef>
              <a:buFont typeface="Wingdings" panose="05000000000000000000" pitchFamily="2" charset="2"/>
              <a:buChar char="Ø"/>
            </a:pPr>
            <a:r>
              <a:rPr lang="en-US" dirty="0"/>
              <a:t>Do not contribute to </a:t>
            </a:r>
            <a:r>
              <a:rPr lang="en-US" dirty="0" err="1"/>
              <a:t>Leq</a:t>
            </a:r>
            <a:r>
              <a:rPr lang="en-US" dirty="0"/>
              <a:t> traffic noise in a significant way. Are relevant to single event consideration</a:t>
            </a:r>
            <a:endParaRPr lang="en-US" sz="1800" dirty="0"/>
          </a:p>
        </p:txBody>
      </p:sp>
      <p:sp>
        <p:nvSpPr>
          <p:cNvPr id="3" name="Textfeld 2"/>
          <p:cNvSpPr txBox="1"/>
          <p:nvPr/>
        </p:nvSpPr>
        <p:spPr>
          <a:xfrm>
            <a:off x="368083" y="5727776"/>
            <a:ext cx="3350341" cy="307777"/>
          </a:xfrm>
          <a:prstGeom prst="rect">
            <a:avLst/>
          </a:prstGeom>
          <a:noFill/>
        </p:spPr>
        <p:txBody>
          <a:bodyPr wrap="none" rtlCol="0">
            <a:spAutoFit/>
          </a:bodyPr>
          <a:lstStyle/>
          <a:p>
            <a:r>
              <a:rPr lang="en-GB" sz="1400" dirty="0"/>
              <a:t>Source: OICA 2021 internal calculations</a:t>
            </a:r>
          </a:p>
        </p:txBody>
      </p:sp>
      <p:pic>
        <p:nvPicPr>
          <p:cNvPr id="4" name="Grafik 3"/>
          <p:cNvPicPr>
            <a:picLocks noChangeAspect="1"/>
          </p:cNvPicPr>
          <p:nvPr/>
        </p:nvPicPr>
        <p:blipFill>
          <a:blip r:embed="rId2"/>
          <a:stretch>
            <a:fillRect/>
          </a:stretch>
        </p:blipFill>
        <p:spPr>
          <a:xfrm>
            <a:off x="407368" y="1727245"/>
            <a:ext cx="5785282" cy="3960000"/>
          </a:xfrm>
          <a:prstGeom prst="rect">
            <a:avLst/>
          </a:prstGeom>
        </p:spPr>
      </p:pic>
      <p:pic>
        <p:nvPicPr>
          <p:cNvPr id="6" name="Grafik 5"/>
          <p:cNvPicPr>
            <a:picLocks noChangeAspect="1"/>
          </p:cNvPicPr>
          <p:nvPr/>
        </p:nvPicPr>
        <p:blipFill>
          <a:blip r:embed="rId3"/>
          <a:stretch>
            <a:fillRect/>
          </a:stretch>
        </p:blipFill>
        <p:spPr>
          <a:xfrm>
            <a:off x="407368" y="1727245"/>
            <a:ext cx="5785282" cy="3960000"/>
          </a:xfrm>
          <a:prstGeom prst="rect">
            <a:avLst/>
          </a:prstGeom>
        </p:spPr>
      </p:pic>
      <p:sp>
        <p:nvSpPr>
          <p:cNvPr id="7" name="Textfeld 6"/>
          <p:cNvSpPr txBox="1"/>
          <p:nvPr/>
        </p:nvSpPr>
        <p:spPr>
          <a:xfrm>
            <a:off x="449134" y="1745724"/>
            <a:ext cx="5688632" cy="430887"/>
          </a:xfrm>
          <a:prstGeom prst="rect">
            <a:avLst/>
          </a:prstGeom>
          <a:solidFill>
            <a:schemeClr val="bg1"/>
          </a:solidFill>
        </p:spPr>
        <p:txBody>
          <a:bodyPr wrap="square" rtlCol="0">
            <a:spAutoFit/>
          </a:bodyPr>
          <a:lstStyle/>
          <a:p>
            <a:pPr algn="ctr"/>
            <a:r>
              <a:rPr lang="en-GB" sz="1100" dirty="0"/>
              <a:t>Traffic Noise Based of Flowing Traffic in Cities</a:t>
            </a:r>
          </a:p>
          <a:p>
            <a:pPr algn="ctr"/>
            <a:r>
              <a:rPr lang="en-GB" sz="1100" dirty="0"/>
              <a:t>(without Single Event Contribution)</a:t>
            </a:r>
          </a:p>
        </p:txBody>
      </p:sp>
      <p:sp>
        <p:nvSpPr>
          <p:cNvPr id="8" name="Textfeld 7"/>
          <p:cNvSpPr txBox="1"/>
          <p:nvPr/>
        </p:nvSpPr>
        <p:spPr>
          <a:xfrm>
            <a:off x="1045089" y="1378937"/>
            <a:ext cx="4556055" cy="307777"/>
          </a:xfrm>
          <a:prstGeom prst="rect">
            <a:avLst/>
          </a:prstGeom>
          <a:noFill/>
        </p:spPr>
        <p:txBody>
          <a:bodyPr wrap="none" rtlCol="0">
            <a:spAutoFit/>
          </a:bodyPr>
          <a:lstStyle/>
          <a:p>
            <a:r>
              <a:rPr lang="en-GB" sz="1400" dirty="0"/>
              <a:t>City Main Street: 20.000 vehicles per day with 1% HDV</a:t>
            </a:r>
          </a:p>
        </p:txBody>
      </p:sp>
    </p:spTree>
    <p:extLst>
      <p:ext uri="{BB962C8B-B14F-4D97-AF65-F5344CB8AC3E}">
        <p14:creationId xmlns:p14="http://schemas.microsoft.com/office/powerpoint/2010/main" val="2176432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wipe(left)">
                                      <p:cBhvr>
                                        <p:cTn id="7" dur="500"/>
                                        <p:tgtEl>
                                          <p:spTgt spid="38">
                                            <p:txEl>
                                              <p:pRg st="0" end="0"/>
                                            </p:txEl>
                                          </p:spTgt>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8">
                                            <p:txEl>
                                              <p:pRg st="1" end="1"/>
                                            </p:txEl>
                                          </p:spTgt>
                                        </p:tgtEl>
                                        <p:attrNameLst>
                                          <p:attrName>style.visibility</p:attrName>
                                        </p:attrNameLst>
                                      </p:cBhvr>
                                      <p:to>
                                        <p:strVal val="visible"/>
                                      </p:to>
                                    </p:set>
                                    <p:animEffect transition="in" filter="wipe(left)">
                                      <p:cBhvr>
                                        <p:cTn id="10" dur="500"/>
                                        <p:tgtEl>
                                          <p:spTgt spid="38">
                                            <p:txEl>
                                              <p:pRg st="1" end="1"/>
                                            </p:txEl>
                                          </p:spTgt>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xEl>
                                              <p:pRg st="2" end="2"/>
                                            </p:txEl>
                                          </p:spTgt>
                                        </p:tgtEl>
                                        <p:attrNameLst>
                                          <p:attrName>style.visibility</p:attrName>
                                        </p:attrNameLst>
                                      </p:cBhvr>
                                      <p:to>
                                        <p:strVal val="visible"/>
                                      </p:to>
                                    </p:set>
                                    <p:animEffect transition="in" filter="wipe(left)">
                                      <p:cBhvr>
                                        <p:cTn id="13" dur="500"/>
                                        <p:tgtEl>
                                          <p:spTgt spid="38">
                                            <p:txEl>
                                              <p:pRg st="2" end="2"/>
                                            </p:txEl>
                                          </p:spTgt>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8">
                                            <p:txEl>
                                              <p:pRg st="3" end="3"/>
                                            </p:txEl>
                                          </p:spTgt>
                                        </p:tgtEl>
                                        <p:attrNameLst>
                                          <p:attrName>style.visibility</p:attrName>
                                        </p:attrNameLst>
                                      </p:cBhvr>
                                      <p:to>
                                        <p:strVal val="visible"/>
                                      </p:to>
                                    </p:set>
                                    <p:animEffect transition="in" filter="wipe(left)">
                                      <p:cBhvr>
                                        <p:cTn id="16" dur="500"/>
                                        <p:tgtEl>
                                          <p:spTgt spid="38">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38">
                                            <p:txEl>
                                              <p:pRg st="4" end="4"/>
                                            </p:txEl>
                                          </p:spTgt>
                                        </p:tgtEl>
                                        <p:attrNameLst>
                                          <p:attrName>style.visibility</p:attrName>
                                        </p:attrNameLst>
                                      </p:cBhvr>
                                      <p:to>
                                        <p:strVal val="visible"/>
                                      </p:to>
                                    </p:set>
                                    <p:animEffect transition="in" filter="wipe(left)">
                                      <p:cBhvr>
                                        <p:cTn id="21" dur="500"/>
                                        <p:tgtEl>
                                          <p:spTgt spid="38">
                                            <p:txEl>
                                              <p:pRg st="4" end="4"/>
                                            </p:txEl>
                                          </p:spTgt>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38">
                                            <p:txEl>
                                              <p:pRg st="5" end="5"/>
                                            </p:txEl>
                                          </p:spTgt>
                                        </p:tgtEl>
                                        <p:attrNameLst>
                                          <p:attrName>style.visibility</p:attrName>
                                        </p:attrNameLst>
                                      </p:cBhvr>
                                      <p:to>
                                        <p:strVal val="visible"/>
                                      </p:to>
                                    </p:set>
                                    <p:animEffect transition="in" filter="wipe(left)">
                                      <p:cBhvr>
                                        <p:cTn id="24" dur="500"/>
                                        <p:tgtEl>
                                          <p:spTgt spid="38">
                                            <p:txEl>
                                              <p:pRg st="5" end="5"/>
                                            </p:txEl>
                                          </p:spTgt>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38">
                                            <p:txEl>
                                              <p:pRg st="6" end="6"/>
                                            </p:txEl>
                                          </p:spTgt>
                                        </p:tgtEl>
                                        <p:attrNameLst>
                                          <p:attrName>style.visibility</p:attrName>
                                        </p:attrNameLst>
                                      </p:cBhvr>
                                      <p:to>
                                        <p:strVal val="visible"/>
                                      </p:to>
                                    </p:set>
                                    <p:animEffect transition="in" filter="wipe(left)">
                                      <p:cBhvr>
                                        <p:cTn id="27" dur="500"/>
                                        <p:tgtEl>
                                          <p:spTgt spid="38">
                                            <p:txEl>
                                              <p:pRg st="6" end="6"/>
                                            </p:txEl>
                                          </p:spTgt>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38">
                                            <p:txEl>
                                              <p:pRg st="7" end="7"/>
                                            </p:txEl>
                                          </p:spTgt>
                                        </p:tgtEl>
                                        <p:attrNameLst>
                                          <p:attrName>style.visibility</p:attrName>
                                        </p:attrNameLst>
                                      </p:cBhvr>
                                      <p:to>
                                        <p:strVal val="visible"/>
                                      </p:to>
                                    </p:set>
                                    <p:animEffect transition="in" filter="wipe(left)">
                                      <p:cBhvr>
                                        <p:cTn id="30" dur="500"/>
                                        <p:tgtEl>
                                          <p:spTgt spid="38">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38">
                                            <p:txEl>
                                              <p:pRg st="8" end="8"/>
                                            </p:txEl>
                                          </p:spTgt>
                                        </p:tgtEl>
                                        <p:attrNameLst>
                                          <p:attrName>style.visibility</p:attrName>
                                        </p:attrNameLst>
                                      </p:cBhvr>
                                      <p:to>
                                        <p:strVal val="visible"/>
                                      </p:to>
                                    </p:set>
                                    <p:animEffect transition="in" filter="wipe(left)">
                                      <p:cBhvr>
                                        <p:cTn id="35" dur="500"/>
                                        <p:tgtEl>
                                          <p:spTgt spid="38">
                                            <p:txEl>
                                              <p:pRg st="8" end="8"/>
                                            </p:txEl>
                                          </p:spTgt>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8">
                                            <p:txEl>
                                              <p:pRg st="9" end="9"/>
                                            </p:txEl>
                                          </p:spTgt>
                                        </p:tgtEl>
                                        <p:attrNameLst>
                                          <p:attrName>style.visibility</p:attrName>
                                        </p:attrNameLst>
                                      </p:cBhvr>
                                      <p:to>
                                        <p:strVal val="visible"/>
                                      </p:to>
                                    </p:set>
                                    <p:animEffect transition="in" filter="wipe(left)">
                                      <p:cBhvr>
                                        <p:cTn id="38" dur="500"/>
                                        <p:tgtEl>
                                          <p:spTgt spid="3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911424" y="476672"/>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Sound Level Part Source and Vehicle Category Analysis – MOTORWAYS</a:t>
            </a:r>
            <a:endParaRPr lang="en-GB" altLang="de-DE" sz="2400" b="1" baseline="-25000" dirty="0"/>
          </a:p>
        </p:txBody>
      </p:sp>
      <p:sp>
        <p:nvSpPr>
          <p:cNvPr id="38" name="Textfeld 37"/>
          <p:cNvSpPr txBox="1"/>
          <p:nvPr/>
        </p:nvSpPr>
        <p:spPr>
          <a:xfrm>
            <a:off x="6744073" y="1700808"/>
            <a:ext cx="4968551" cy="4031873"/>
          </a:xfrm>
          <a:prstGeom prst="rect">
            <a:avLst/>
          </a:prstGeom>
          <a:noFill/>
        </p:spPr>
        <p:txBody>
          <a:bodyPr wrap="square" rtlCol="0">
            <a:spAutoFit/>
          </a:bodyPr>
          <a:lstStyle/>
          <a:p>
            <a:pPr marL="179388" indent="-179388">
              <a:spcBef>
                <a:spcPts val="1200"/>
              </a:spcBef>
              <a:buFont typeface="Wingdings" panose="05000000000000000000" pitchFamily="2" charset="2"/>
              <a:buChar char="Ø"/>
            </a:pPr>
            <a:r>
              <a:rPr lang="en-US" sz="1800" u="sng" dirty="0" err="1">
                <a:solidFill>
                  <a:srgbClr val="23487D"/>
                </a:solidFill>
                <a:effectLst>
                  <a:outerShdw blurRad="38100" dist="38100" dir="2700000" algn="tl">
                    <a:srgbClr val="000000">
                      <a:alpha val="43137"/>
                    </a:srgbClr>
                  </a:outerShdw>
                </a:effectLst>
              </a:rPr>
              <a:t>Tyre</a:t>
            </a:r>
            <a:r>
              <a:rPr lang="en-US" sz="1800" u="sng" dirty="0">
                <a:solidFill>
                  <a:srgbClr val="23487D"/>
                </a:solidFill>
                <a:effectLst>
                  <a:outerShdw blurRad="38100" dist="38100" dir="2700000" algn="tl">
                    <a:srgbClr val="000000">
                      <a:alpha val="43137"/>
                    </a:srgbClr>
                  </a:outerShdw>
                </a:effectLst>
              </a:rPr>
              <a:t> rolling sound is the dominant for all vehicles categories on motorways.</a:t>
            </a:r>
          </a:p>
          <a:p>
            <a:pPr marL="179388" indent="-179388">
              <a:spcBef>
                <a:spcPts val="12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Truck </a:t>
            </a:r>
            <a:r>
              <a:rPr lang="en-US" u="sng" dirty="0" err="1">
                <a:solidFill>
                  <a:srgbClr val="23487D"/>
                </a:solidFill>
                <a:effectLst>
                  <a:outerShdw blurRad="38100" dist="38100" dir="2700000" algn="tl">
                    <a:srgbClr val="000000">
                      <a:alpha val="43137"/>
                    </a:srgbClr>
                  </a:outerShdw>
                </a:effectLst>
              </a:rPr>
              <a:t>tyres</a:t>
            </a:r>
            <a:r>
              <a:rPr lang="en-US" u="sng" dirty="0">
                <a:solidFill>
                  <a:srgbClr val="23487D"/>
                </a:solidFill>
                <a:effectLst>
                  <a:outerShdw blurRad="38100" dist="38100" dir="2700000" algn="tl">
                    <a:srgbClr val="000000">
                      <a:alpha val="43137"/>
                    </a:srgbClr>
                  </a:outerShdw>
                </a:effectLst>
              </a:rPr>
              <a:t> are not covered by UN R51.03</a:t>
            </a:r>
          </a:p>
          <a:p>
            <a:pPr marL="179388" indent="-179388">
              <a:spcBef>
                <a:spcPts val="1200"/>
              </a:spcBef>
              <a:buFont typeface="Wingdings" panose="05000000000000000000" pitchFamily="2" charset="2"/>
              <a:buChar char="Ø"/>
            </a:pPr>
            <a:r>
              <a:rPr lang="en-US" sz="1800" dirty="0"/>
              <a:t>With a share of 10%-15% of heavy commercial vehicles on motorways during daytime, trucks create the major source for environmental noise.</a:t>
            </a:r>
          </a:p>
          <a:p>
            <a:pPr marL="179388" indent="-179388">
              <a:spcBef>
                <a:spcPts val="1200"/>
              </a:spcBef>
              <a:buFont typeface="Wingdings" panose="05000000000000000000" pitchFamily="2" charset="2"/>
              <a:buChar char="Ø"/>
            </a:pPr>
            <a:r>
              <a:rPr lang="en-US" sz="1800" u="sng" dirty="0">
                <a:solidFill>
                  <a:srgbClr val="23487D"/>
                </a:solidFill>
                <a:effectLst>
                  <a:outerShdw blurRad="38100" dist="38100" dir="2700000" algn="tl">
                    <a:srgbClr val="000000">
                      <a:alpha val="43137"/>
                    </a:srgbClr>
                  </a:outerShdw>
                </a:effectLst>
              </a:rPr>
              <a:t>Powertrain sound from trucks contributes little to the overall sound situation.</a:t>
            </a:r>
          </a:p>
          <a:p>
            <a:pPr marL="179388" indent="-179388">
              <a:spcBef>
                <a:spcPts val="1200"/>
              </a:spcBef>
              <a:buFont typeface="Wingdings" panose="05000000000000000000" pitchFamily="2" charset="2"/>
              <a:buChar char="Ø"/>
            </a:pPr>
            <a:r>
              <a:rPr lang="en-US" sz="1800" u="sng" dirty="0">
                <a:solidFill>
                  <a:srgbClr val="23487D"/>
                </a:solidFill>
                <a:effectLst>
                  <a:outerShdw blurRad="38100" dist="38100" dir="2700000" algn="tl">
                    <a:srgbClr val="000000">
                      <a:alpha val="43137"/>
                    </a:srgbClr>
                  </a:outerShdw>
                </a:effectLst>
              </a:rPr>
              <a:t>Lower powertrain limits for trucks will not result</a:t>
            </a:r>
            <a:r>
              <a:rPr lang="en-US" u="sng" dirty="0">
                <a:solidFill>
                  <a:srgbClr val="23487D"/>
                </a:solidFill>
                <a:effectLst>
                  <a:outerShdw blurRad="38100" dist="38100" dir="2700000" algn="tl">
                    <a:srgbClr val="000000">
                      <a:alpha val="43137"/>
                    </a:srgbClr>
                  </a:outerShdw>
                </a:effectLst>
              </a:rPr>
              <a:t> in </a:t>
            </a:r>
            <a:r>
              <a:rPr lang="en-US" sz="1800" u="sng" dirty="0">
                <a:solidFill>
                  <a:srgbClr val="23487D"/>
                </a:solidFill>
                <a:effectLst>
                  <a:outerShdw blurRad="38100" dist="38100" dir="2700000" algn="tl">
                    <a:srgbClr val="000000">
                      <a:alpha val="43137"/>
                    </a:srgbClr>
                  </a:outerShdw>
                </a:effectLst>
              </a:rPr>
              <a:t>a comparable improvement on highway situation.</a:t>
            </a:r>
          </a:p>
        </p:txBody>
      </p:sp>
      <p:sp>
        <p:nvSpPr>
          <p:cNvPr id="3" name="Textfeld 2"/>
          <p:cNvSpPr txBox="1"/>
          <p:nvPr/>
        </p:nvSpPr>
        <p:spPr>
          <a:xfrm>
            <a:off x="1116850" y="1359084"/>
            <a:ext cx="5003293" cy="307777"/>
          </a:xfrm>
          <a:prstGeom prst="rect">
            <a:avLst/>
          </a:prstGeom>
          <a:noFill/>
        </p:spPr>
        <p:txBody>
          <a:bodyPr wrap="none" rtlCol="0">
            <a:spAutoFit/>
          </a:bodyPr>
          <a:lstStyle/>
          <a:p>
            <a:r>
              <a:rPr lang="en-GB" sz="1400" dirty="0"/>
              <a:t>Motorways Scenario: 50.000 vehicles per day with 13% HDV</a:t>
            </a:r>
          </a:p>
        </p:txBody>
      </p:sp>
      <p:pic>
        <p:nvPicPr>
          <p:cNvPr id="4" name="Grafik 3"/>
          <p:cNvPicPr>
            <a:picLocks noChangeAspect="1"/>
          </p:cNvPicPr>
          <p:nvPr/>
        </p:nvPicPr>
        <p:blipFill>
          <a:blip r:embed="rId2"/>
          <a:stretch>
            <a:fillRect/>
          </a:stretch>
        </p:blipFill>
        <p:spPr>
          <a:xfrm>
            <a:off x="732415" y="1727245"/>
            <a:ext cx="5785282" cy="3960000"/>
          </a:xfrm>
          <a:prstGeom prst="rect">
            <a:avLst/>
          </a:prstGeom>
        </p:spPr>
      </p:pic>
      <p:sp>
        <p:nvSpPr>
          <p:cNvPr id="6" name="Textfeld 5"/>
          <p:cNvSpPr txBox="1"/>
          <p:nvPr/>
        </p:nvSpPr>
        <p:spPr>
          <a:xfrm>
            <a:off x="774181" y="1745724"/>
            <a:ext cx="5688632" cy="430887"/>
          </a:xfrm>
          <a:prstGeom prst="rect">
            <a:avLst/>
          </a:prstGeom>
          <a:solidFill>
            <a:schemeClr val="bg1"/>
          </a:solidFill>
        </p:spPr>
        <p:txBody>
          <a:bodyPr wrap="square" rtlCol="0">
            <a:spAutoFit/>
          </a:bodyPr>
          <a:lstStyle/>
          <a:p>
            <a:pPr algn="ctr"/>
            <a:r>
              <a:rPr lang="en-GB" sz="1100" dirty="0"/>
              <a:t>Traffic Noise Based of Flowing Traffic on Motorways</a:t>
            </a:r>
          </a:p>
          <a:p>
            <a:pPr algn="ctr"/>
            <a:r>
              <a:rPr lang="en-GB" sz="1100" dirty="0"/>
              <a:t>(without Single Event Contribution)</a:t>
            </a:r>
          </a:p>
        </p:txBody>
      </p:sp>
      <p:sp>
        <p:nvSpPr>
          <p:cNvPr id="7" name="Textfeld 6"/>
          <p:cNvSpPr txBox="1"/>
          <p:nvPr/>
        </p:nvSpPr>
        <p:spPr>
          <a:xfrm>
            <a:off x="703987" y="5705724"/>
            <a:ext cx="3350341" cy="307777"/>
          </a:xfrm>
          <a:prstGeom prst="rect">
            <a:avLst/>
          </a:prstGeom>
          <a:noFill/>
        </p:spPr>
        <p:txBody>
          <a:bodyPr wrap="none" rtlCol="0">
            <a:spAutoFit/>
          </a:bodyPr>
          <a:lstStyle/>
          <a:p>
            <a:r>
              <a:rPr lang="en-GB" sz="1400" dirty="0"/>
              <a:t>Source: OICA 2021 internal calculations</a:t>
            </a:r>
          </a:p>
        </p:txBody>
      </p:sp>
    </p:spTree>
    <p:extLst>
      <p:ext uri="{BB962C8B-B14F-4D97-AF65-F5344CB8AC3E}">
        <p14:creationId xmlns:p14="http://schemas.microsoft.com/office/powerpoint/2010/main" val="649801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8">
                                            <p:txEl>
                                              <p:pRg st="0" end="0"/>
                                            </p:txEl>
                                          </p:spTgt>
                                        </p:tgtEl>
                                        <p:attrNameLst>
                                          <p:attrName>style.visibility</p:attrName>
                                        </p:attrNameLst>
                                      </p:cBhvr>
                                      <p:to>
                                        <p:strVal val="visible"/>
                                      </p:to>
                                    </p:set>
                                    <p:animEffect transition="in" filter="wipe(left)">
                                      <p:cBhvr>
                                        <p:cTn id="7" dur="500"/>
                                        <p:tgtEl>
                                          <p:spTgt spid="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8">
                                            <p:txEl>
                                              <p:pRg st="1" end="1"/>
                                            </p:txEl>
                                          </p:spTgt>
                                        </p:tgtEl>
                                        <p:attrNameLst>
                                          <p:attrName>style.visibility</p:attrName>
                                        </p:attrNameLst>
                                      </p:cBhvr>
                                      <p:to>
                                        <p:strVal val="visible"/>
                                      </p:to>
                                    </p:set>
                                    <p:animEffect transition="in" filter="wipe(left)">
                                      <p:cBhvr>
                                        <p:cTn id="12" dur="500"/>
                                        <p:tgtEl>
                                          <p:spTgt spid="3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8">
                                            <p:txEl>
                                              <p:pRg st="2" end="2"/>
                                            </p:txEl>
                                          </p:spTgt>
                                        </p:tgtEl>
                                        <p:attrNameLst>
                                          <p:attrName>style.visibility</p:attrName>
                                        </p:attrNameLst>
                                      </p:cBhvr>
                                      <p:to>
                                        <p:strVal val="visible"/>
                                      </p:to>
                                    </p:set>
                                    <p:animEffect transition="in" filter="wipe(left)">
                                      <p:cBhvr>
                                        <p:cTn id="17" dur="500"/>
                                        <p:tgtEl>
                                          <p:spTgt spid="3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8">
                                            <p:txEl>
                                              <p:pRg st="3" end="3"/>
                                            </p:txEl>
                                          </p:spTgt>
                                        </p:tgtEl>
                                        <p:attrNameLst>
                                          <p:attrName>style.visibility</p:attrName>
                                        </p:attrNameLst>
                                      </p:cBhvr>
                                      <p:to>
                                        <p:strVal val="visible"/>
                                      </p:to>
                                    </p:set>
                                    <p:animEffect transition="in" filter="wipe(left)">
                                      <p:cBhvr>
                                        <p:cTn id="22" dur="500"/>
                                        <p:tgtEl>
                                          <p:spTgt spid="3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8">
                                            <p:txEl>
                                              <p:pRg st="4" end="4"/>
                                            </p:txEl>
                                          </p:spTgt>
                                        </p:tgtEl>
                                        <p:attrNameLst>
                                          <p:attrName>style.visibility</p:attrName>
                                        </p:attrNameLst>
                                      </p:cBhvr>
                                      <p:to>
                                        <p:strVal val="visible"/>
                                      </p:to>
                                    </p:set>
                                    <p:animEffect transition="in" filter="wipe(left)">
                                      <p:cBhvr>
                                        <p:cTn id="27" dur="500"/>
                                        <p:tgtEl>
                                          <p:spTgt spid="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623392" y="476672"/>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Conclusions</a:t>
            </a:r>
          </a:p>
        </p:txBody>
      </p:sp>
      <p:sp>
        <p:nvSpPr>
          <p:cNvPr id="5" name="Textfeld 4"/>
          <p:cNvSpPr txBox="1"/>
          <p:nvPr/>
        </p:nvSpPr>
        <p:spPr>
          <a:xfrm>
            <a:off x="803412" y="1340768"/>
            <a:ext cx="10585176" cy="5170646"/>
          </a:xfrm>
          <a:prstGeom prst="rect">
            <a:avLst/>
          </a:prstGeom>
          <a:noFill/>
        </p:spPr>
        <p:txBody>
          <a:bodyPr wrap="square" rtlCol="0">
            <a:spAutoFit/>
          </a:bodyPr>
          <a:lstStyle/>
          <a:p>
            <a:pPr marL="342900" indent="-342900">
              <a:spcBef>
                <a:spcPts val="1800"/>
              </a:spcBef>
              <a:buFont typeface="Wingdings" panose="05000000000000000000" pitchFamily="2" charset="2"/>
              <a:buChar char="Ø"/>
            </a:pPr>
            <a:r>
              <a:rPr lang="en-US" dirty="0"/>
              <a:t>Although UN R51.03 (Annex 3) has been designed already in the years 2000-2005 based on real in-use driving statistics of the 1990’s and products representative for that time, the test procedure does still cover the urban relevant sound sources for all vehicle categories in a representative way.</a:t>
            </a:r>
          </a:p>
          <a:p>
            <a:pPr marL="342900" indent="-342900">
              <a:spcBef>
                <a:spcPts val="1800"/>
              </a:spcBef>
              <a:buFont typeface="Wingdings" panose="05000000000000000000" pitchFamily="2" charset="2"/>
              <a:buChar char="Ø"/>
            </a:pPr>
            <a:r>
              <a:rPr lang="en-US" dirty="0"/>
              <a:t>The sound behavior under different driving situations is still covered by the test procedures of Regulation UN R51.03 for passenger cars. </a:t>
            </a:r>
          </a:p>
          <a:p>
            <a:pPr marL="800100" lvl="1" indent="-342900">
              <a:spcBef>
                <a:spcPts val="600"/>
              </a:spcBef>
              <a:buFont typeface="Wingdings" panose="05000000000000000000" pitchFamily="2" charset="2"/>
              <a:buChar char="Ø"/>
            </a:pPr>
            <a:r>
              <a:rPr lang="en-US" dirty="0"/>
              <a:t>UN R51.03 ASEP has already brought a significant progress for the sound emission in driving situations other than type approval condition. RD-ASEP will further optimize ASEP.</a:t>
            </a:r>
          </a:p>
          <a:p>
            <a:pPr marL="800100" lvl="1" indent="-342900">
              <a:spcBef>
                <a:spcPts val="600"/>
              </a:spcBef>
              <a:buFont typeface="Wingdings" panose="05000000000000000000" pitchFamily="2" charset="2"/>
              <a:buChar char="Ø"/>
            </a:pPr>
            <a:r>
              <a:rPr lang="en-US" dirty="0"/>
              <a:t>The major sound source on motorways is </a:t>
            </a:r>
            <a:r>
              <a:rPr lang="en-US" dirty="0" err="1"/>
              <a:t>tyre</a:t>
            </a:r>
            <a:r>
              <a:rPr lang="en-US" dirty="0"/>
              <a:t> rolling sound from truck </a:t>
            </a:r>
            <a:r>
              <a:rPr lang="en-US" dirty="0" err="1"/>
              <a:t>tyres</a:t>
            </a:r>
            <a:r>
              <a:rPr lang="en-US" dirty="0"/>
              <a:t>, which are not covered by UN R51.03.</a:t>
            </a:r>
          </a:p>
          <a:p>
            <a:pPr marL="342900" indent="-342900">
              <a:spcBef>
                <a:spcPts val="1800"/>
              </a:spcBef>
              <a:buFont typeface="Wingdings" panose="05000000000000000000" pitchFamily="2" charset="2"/>
              <a:buChar char="Ø"/>
            </a:pPr>
            <a:r>
              <a:rPr lang="en-US" dirty="0"/>
              <a:t>UN R51.03 alone cannot cover environmental noise in a holistic way. Within the frame of the UN type approval system, more regulations address environmentally relevant sources</a:t>
            </a:r>
          </a:p>
          <a:p>
            <a:pPr marL="800100" lvl="1" indent="-342900">
              <a:spcBef>
                <a:spcPts val="600"/>
              </a:spcBef>
              <a:buFont typeface="Wingdings" panose="05000000000000000000" pitchFamily="2" charset="2"/>
              <a:buChar char="Ø"/>
            </a:pPr>
            <a:r>
              <a:rPr lang="en-US" dirty="0"/>
              <a:t>AVAS for electric vehicles in urban areas</a:t>
            </a:r>
          </a:p>
          <a:p>
            <a:pPr marL="800100" lvl="1" indent="-342900">
              <a:spcBef>
                <a:spcPts val="600"/>
              </a:spcBef>
              <a:buFont typeface="Wingdings" panose="05000000000000000000" pitchFamily="2" charset="2"/>
              <a:buChar char="Ø"/>
            </a:pPr>
            <a:r>
              <a:rPr lang="en-US" dirty="0"/>
              <a:t>UN R117 for especially C2 and C3 </a:t>
            </a:r>
            <a:r>
              <a:rPr lang="en-US" dirty="0" err="1"/>
              <a:t>tyres</a:t>
            </a:r>
            <a:r>
              <a:rPr lang="en-US" dirty="0"/>
              <a:t> (retreaded </a:t>
            </a:r>
            <a:r>
              <a:rPr lang="en-US" dirty="0" err="1"/>
              <a:t>tyres</a:t>
            </a:r>
            <a:r>
              <a:rPr lang="en-US" dirty="0"/>
              <a:t>?)</a:t>
            </a:r>
          </a:p>
          <a:p>
            <a:pPr marL="800100" lvl="1" indent="-342900">
              <a:spcBef>
                <a:spcPts val="600"/>
              </a:spcBef>
              <a:buFont typeface="Wingdings" panose="05000000000000000000" pitchFamily="2" charset="2"/>
              <a:buChar char="Ø"/>
            </a:pPr>
            <a:r>
              <a:rPr lang="en-US" dirty="0"/>
              <a:t>UN R28 on the horn (see data analysis by BRUITPARIF)</a:t>
            </a:r>
          </a:p>
          <a:p>
            <a:pPr marL="800100" lvl="1" indent="-342900">
              <a:spcBef>
                <a:spcPts val="600"/>
              </a:spcBef>
              <a:buFont typeface="Wingdings" panose="05000000000000000000" pitchFamily="2" charset="2"/>
              <a:buChar char="Ø"/>
            </a:pPr>
            <a:r>
              <a:rPr lang="en-US" dirty="0"/>
              <a:t>UN R59 for NORESS (Non-original replacement silencer systems)</a:t>
            </a:r>
          </a:p>
        </p:txBody>
      </p:sp>
    </p:spTree>
    <p:extLst>
      <p:ext uri="{BB962C8B-B14F-4D97-AF65-F5344CB8AC3E}">
        <p14:creationId xmlns:p14="http://schemas.microsoft.com/office/powerpoint/2010/main" val="151202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4151784" y="2996952"/>
            <a:ext cx="4339650" cy="1200329"/>
          </a:xfrm>
          <a:prstGeom prst="rect">
            <a:avLst/>
          </a:prstGeom>
          <a:noFill/>
        </p:spPr>
        <p:txBody>
          <a:bodyPr wrap="none" rtlCol="0">
            <a:spAutoFit/>
          </a:bodyPr>
          <a:lstStyle/>
          <a:p>
            <a:pPr algn="ctr"/>
            <a:r>
              <a:rPr lang="en-GB" sz="3600" dirty="0">
                <a:latin typeface="Arial Black" panose="020B0A04020102020204" pitchFamily="34" charset="0"/>
              </a:rPr>
              <a:t>SINGLE EVENTS</a:t>
            </a:r>
          </a:p>
          <a:p>
            <a:pPr algn="ctr"/>
            <a:r>
              <a:rPr lang="en-GB" sz="3600" dirty="0">
                <a:latin typeface="Arial Black" panose="020B0A04020102020204" pitchFamily="34" charset="0"/>
              </a:rPr>
              <a:t>RD-ASEP</a:t>
            </a:r>
          </a:p>
        </p:txBody>
      </p:sp>
    </p:spTree>
    <p:extLst>
      <p:ext uri="{BB962C8B-B14F-4D97-AF65-F5344CB8AC3E}">
        <p14:creationId xmlns:p14="http://schemas.microsoft.com/office/powerpoint/2010/main" val="1649678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767408" y="476672"/>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Single Events in the Environment</a:t>
            </a:r>
          </a:p>
        </p:txBody>
      </p:sp>
      <p:sp>
        <p:nvSpPr>
          <p:cNvPr id="5" name="Textfeld 4"/>
          <p:cNvSpPr txBox="1"/>
          <p:nvPr/>
        </p:nvSpPr>
        <p:spPr>
          <a:xfrm>
            <a:off x="5303912" y="1340768"/>
            <a:ext cx="6552728" cy="4216539"/>
          </a:xfrm>
          <a:prstGeom prst="rect">
            <a:avLst/>
          </a:prstGeom>
          <a:noFill/>
        </p:spPr>
        <p:txBody>
          <a:bodyPr wrap="square" rtlCol="0">
            <a:spAutoFit/>
          </a:bodyPr>
          <a:lstStyle/>
          <a:p>
            <a:pPr marL="342900" indent="-342900">
              <a:spcBef>
                <a:spcPts val="1800"/>
              </a:spcBef>
              <a:spcAft>
                <a:spcPts val="0"/>
              </a:spcAft>
              <a:buFont typeface="Wingdings" panose="05000000000000000000" pitchFamily="2" charset="2"/>
              <a:buChar char="Ø"/>
            </a:pPr>
            <a:r>
              <a:rPr lang="en-US" sz="1600" dirty="0"/>
              <a:t>Noise annoyance from a single event is well know</a:t>
            </a:r>
            <a:r>
              <a:rPr lang="en-US" sz="1600" dirty="0">
                <a:solidFill>
                  <a:srgbClr val="FFC000"/>
                </a:solidFill>
              </a:rPr>
              <a:t>n </a:t>
            </a:r>
            <a:r>
              <a:rPr lang="en-US" sz="1600" dirty="0"/>
              <a:t>to everybody. Single events have very different natures, some are loud and of short time duration, others are long in time duration but less loud.</a:t>
            </a:r>
          </a:p>
          <a:p>
            <a:pPr marL="342900" indent="-342900">
              <a:spcBef>
                <a:spcPts val="1800"/>
              </a:spcBef>
              <a:spcAft>
                <a:spcPts val="0"/>
              </a:spcAft>
              <a:buFont typeface="Wingdings" panose="05000000000000000000" pitchFamily="2" charset="2"/>
              <a:buChar char="Ø"/>
            </a:pPr>
            <a:r>
              <a:rPr lang="en-US" sz="1600" dirty="0"/>
              <a:t>The perception of “annoyance” is context dependent and cannot be generalized.</a:t>
            </a:r>
          </a:p>
          <a:p>
            <a:pPr marL="342900" indent="-342900">
              <a:spcBef>
                <a:spcPts val="1800"/>
              </a:spcBef>
              <a:spcAft>
                <a:spcPts val="0"/>
              </a:spcAft>
              <a:buFont typeface="Wingdings" panose="05000000000000000000" pitchFamily="2" charset="2"/>
              <a:buChar char="Ø"/>
            </a:pPr>
            <a:r>
              <a:rPr lang="en-US" sz="1600" dirty="0"/>
              <a:t>Discussion about single events is difficult, as those are related to emotional positions, pushed by media and often enough controversially discussed.</a:t>
            </a:r>
          </a:p>
          <a:p>
            <a:pPr marL="342900" indent="-342900">
              <a:spcBef>
                <a:spcPts val="1800"/>
              </a:spcBef>
              <a:spcAft>
                <a:spcPts val="0"/>
              </a:spcAft>
              <a:buFont typeface="Wingdings" panose="05000000000000000000" pitchFamily="2" charset="2"/>
              <a:buChar char="Ø"/>
            </a:pPr>
            <a:r>
              <a:rPr lang="en-US" sz="1600" dirty="0"/>
              <a:t>WHO does not provide by now any recommendation, “</a:t>
            </a:r>
            <a:r>
              <a:rPr lang="en-US" sz="1600" u="sng" dirty="0">
                <a:solidFill>
                  <a:srgbClr val="23487D"/>
                </a:solidFill>
                <a:effectLst>
                  <a:outerShdw blurRad="38100" dist="38100" dir="2700000" algn="tl">
                    <a:srgbClr val="000000">
                      <a:alpha val="43137"/>
                    </a:srgbClr>
                  </a:outerShdw>
                </a:effectLst>
              </a:rPr>
              <a:t>as a relationship between single events and long-term negative health effects could not been proven</a:t>
            </a:r>
            <a:r>
              <a:rPr lang="en-US" sz="1600" dirty="0"/>
              <a:t>”.</a:t>
            </a:r>
          </a:p>
          <a:p>
            <a:pPr marL="342900" indent="-342900">
              <a:spcBef>
                <a:spcPts val="1800"/>
              </a:spcBef>
              <a:spcAft>
                <a:spcPts val="0"/>
              </a:spcAft>
              <a:buFont typeface="Wingdings" panose="05000000000000000000" pitchFamily="2" charset="2"/>
              <a:buChar char="Ø"/>
            </a:pPr>
            <a:r>
              <a:rPr lang="en-US" sz="1600" dirty="0"/>
              <a:t>Single Events can have a sound emission that influences average noise indicators </a:t>
            </a:r>
            <a:r>
              <a:rPr lang="en-US" sz="1600" dirty="0" err="1"/>
              <a:t>L</a:t>
            </a:r>
            <a:r>
              <a:rPr lang="en-US" sz="1600" baseline="-25000" dirty="0" err="1"/>
              <a:t>A,eq</a:t>
            </a:r>
            <a:r>
              <a:rPr lang="en-US" sz="1600" dirty="0"/>
              <a:t> used for noise maps (like </a:t>
            </a:r>
            <a:r>
              <a:rPr lang="en-US" sz="1600" dirty="0" err="1"/>
              <a:t>L</a:t>
            </a:r>
            <a:r>
              <a:rPr lang="en-US" sz="1600" baseline="-25000" dirty="0" err="1"/>
              <a:t>den</a:t>
            </a:r>
            <a:r>
              <a:rPr lang="en-US" sz="1600" dirty="0"/>
              <a:t> for Europe). </a:t>
            </a:r>
          </a:p>
        </p:txBody>
      </p:sp>
      <p:pic>
        <p:nvPicPr>
          <p:cNvPr id="2" name="Grafik 1"/>
          <p:cNvPicPr>
            <a:picLocks noChangeAspect="1"/>
          </p:cNvPicPr>
          <p:nvPr/>
        </p:nvPicPr>
        <p:blipFill rotWithShape="1">
          <a:blip r:embed="rId2"/>
          <a:srcRect l="11393"/>
          <a:stretch/>
        </p:blipFill>
        <p:spPr>
          <a:xfrm>
            <a:off x="767408" y="1340768"/>
            <a:ext cx="4392488" cy="4392488"/>
          </a:xfrm>
          <a:prstGeom prst="rect">
            <a:avLst/>
          </a:prstGeom>
        </p:spPr>
      </p:pic>
      <p:sp>
        <p:nvSpPr>
          <p:cNvPr id="3" name="Textfeld 2"/>
          <p:cNvSpPr txBox="1"/>
          <p:nvPr/>
        </p:nvSpPr>
        <p:spPr>
          <a:xfrm>
            <a:off x="551384" y="5877272"/>
            <a:ext cx="11089232" cy="707886"/>
          </a:xfrm>
          <a:prstGeom prst="rect">
            <a:avLst/>
          </a:prstGeom>
          <a:noFill/>
        </p:spPr>
        <p:txBody>
          <a:bodyPr wrap="square" rtlCol="0">
            <a:spAutoFit/>
          </a:bodyPr>
          <a:lstStyle/>
          <a:p>
            <a:r>
              <a:rPr lang="en-US" sz="2000" u="sng" dirty="0">
                <a:solidFill>
                  <a:srgbClr val="1C3560"/>
                </a:solidFill>
                <a:effectLst>
                  <a:outerShdw blurRad="38100" dist="38100" dir="2700000" algn="tl">
                    <a:srgbClr val="000000">
                      <a:alpha val="43137"/>
                    </a:srgbClr>
                  </a:outerShdw>
                </a:effectLst>
              </a:rPr>
              <a:t>The vehicle sound emission regulation UN R51.03 shall ensure that type approved vehicles have a sound performance consistent with physics and in line with the type approved sound character.</a:t>
            </a:r>
          </a:p>
        </p:txBody>
      </p:sp>
      <p:sp>
        <p:nvSpPr>
          <p:cNvPr id="6" name="Rechteck 5"/>
          <p:cNvSpPr/>
          <p:nvPr/>
        </p:nvSpPr>
        <p:spPr>
          <a:xfrm rot="16200000">
            <a:off x="-2087935" y="3031069"/>
            <a:ext cx="5040560" cy="507831"/>
          </a:xfrm>
          <a:prstGeom prst="rect">
            <a:avLst/>
          </a:prstGeom>
        </p:spPr>
        <p:txBody>
          <a:bodyPr wrap="square">
            <a:spAutoFit/>
          </a:bodyPr>
          <a:lstStyle/>
          <a:p>
            <a:r>
              <a:rPr lang="en-US" sz="900" dirty="0"/>
              <a:t>SOURCE: </a:t>
            </a:r>
          </a:p>
          <a:p>
            <a:r>
              <a:rPr lang="fr-FR" sz="900" dirty="0"/>
              <a:t>PRÉSENTATION DE BRUITPARIF « LE BRUIT ROUTIER DANS L’ENVIRONNEMENT »</a:t>
            </a:r>
          </a:p>
          <a:p>
            <a:r>
              <a:rPr lang="fr-FR" sz="900" dirty="0"/>
              <a:t>COMMUNAUTÉ D’EXPERTS NVH, SIA, 4 OCTOBRE 2019</a:t>
            </a:r>
            <a:endParaRPr lang="en-GB" sz="900" dirty="0"/>
          </a:p>
        </p:txBody>
      </p:sp>
    </p:spTree>
    <p:extLst>
      <p:ext uri="{BB962C8B-B14F-4D97-AF65-F5344CB8AC3E}">
        <p14:creationId xmlns:p14="http://schemas.microsoft.com/office/powerpoint/2010/main" val="22538145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911424" y="476672"/>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Progress of UN R51 in Covering Single Event Related Sound Emission </a:t>
            </a:r>
          </a:p>
        </p:txBody>
      </p:sp>
      <p:pic>
        <p:nvPicPr>
          <p:cNvPr id="2" name="Grafik 1"/>
          <p:cNvPicPr>
            <a:picLocks noChangeAspect="1"/>
          </p:cNvPicPr>
          <p:nvPr/>
        </p:nvPicPr>
        <p:blipFill>
          <a:blip r:embed="rId2"/>
          <a:stretch>
            <a:fillRect/>
          </a:stretch>
        </p:blipFill>
        <p:spPr>
          <a:xfrm>
            <a:off x="1487488" y="1484784"/>
            <a:ext cx="9239250" cy="4476750"/>
          </a:xfrm>
          <a:prstGeom prst="rect">
            <a:avLst/>
          </a:prstGeom>
        </p:spPr>
      </p:pic>
      <p:sp>
        <p:nvSpPr>
          <p:cNvPr id="4" name="TextBox 3">
            <a:extLst>
              <a:ext uri="{FF2B5EF4-FFF2-40B4-BE49-F238E27FC236}">
                <a16:creationId xmlns:a16="http://schemas.microsoft.com/office/drawing/2014/main" id="{D3B01D20-8672-446E-B89C-424938E2E02C}"/>
              </a:ext>
            </a:extLst>
          </p:cNvPr>
          <p:cNvSpPr txBox="1"/>
          <p:nvPr/>
        </p:nvSpPr>
        <p:spPr>
          <a:xfrm>
            <a:off x="8904312" y="6138649"/>
            <a:ext cx="2313454" cy="369332"/>
          </a:xfrm>
          <a:prstGeom prst="rect">
            <a:avLst/>
          </a:prstGeom>
          <a:noFill/>
        </p:spPr>
        <p:txBody>
          <a:bodyPr wrap="none" rtlCol="0">
            <a:spAutoFit/>
          </a:bodyPr>
          <a:lstStyle/>
          <a:p>
            <a:r>
              <a:rPr lang="en-US" dirty="0">
                <a:solidFill>
                  <a:srgbClr val="FF0000"/>
                </a:solidFill>
              </a:rPr>
              <a:t>Extremely Restricted</a:t>
            </a:r>
          </a:p>
        </p:txBody>
      </p:sp>
      <p:cxnSp>
        <p:nvCxnSpPr>
          <p:cNvPr id="5" name="Straight Arrow Connector 4">
            <a:extLst>
              <a:ext uri="{FF2B5EF4-FFF2-40B4-BE49-F238E27FC236}">
                <a16:creationId xmlns:a16="http://schemas.microsoft.com/office/drawing/2014/main" id="{D52BBAB4-5BD5-42E4-8854-3DDDACF547B1}"/>
              </a:ext>
            </a:extLst>
          </p:cNvPr>
          <p:cNvCxnSpPr/>
          <p:nvPr/>
        </p:nvCxnSpPr>
        <p:spPr>
          <a:xfrm flipH="1" flipV="1">
            <a:off x="10272464" y="5961534"/>
            <a:ext cx="72008" cy="20377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61042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623392" y="1022830"/>
            <a:ext cx="83379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20000"/>
              </a:spcBef>
            </a:pPr>
            <a:r>
              <a:rPr lang="en-US" altLang="de-DE" sz="2400" b="1" dirty="0"/>
              <a:t>Objective</a:t>
            </a:r>
          </a:p>
        </p:txBody>
      </p:sp>
      <p:sp>
        <p:nvSpPr>
          <p:cNvPr id="5" name="Textfeld 4"/>
          <p:cNvSpPr txBox="1"/>
          <p:nvPr/>
        </p:nvSpPr>
        <p:spPr>
          <a:xfrm>
            <a:off x="624824" y="1628800"/>
            <a:ext cx="11015791" cy="4093428"/>
          </a:xfrm>
          <a:prstGeom prst="rect">
            <a:avLst/>
          </a:prstGeom>
          <a:noFill/>
        </p:spPr>
        <p:txBody>
          <a:bodyPr wrap="square" rtlCol="0">
            <a:spAutoFit/>
          </a:bodyPr>
          <a:lstStyle/>
          <a:p>
            <a:pPr marL="342900" indent="-342900">
              <a:spcBef>
                <a:spcPts val="2400"/>
              </a:spcBef>
              <a:buFont typeface="Wingdings" panose="05000000000000000000" pitchFamily="2" charset="2"/>
              <a:buChar char="Ø"/>
            </a:pPr>
            <a:r>
              <a:rPr lang="en-US" sz="2000" dirty="0"/>
              <a:t>Environmental noise is a society pressing important problem and OICA is well aware about the need to implement effective and efficient measures to reduce environmental noise.</a:t>
            </a:r>
          </a:p>
          <a:p>
            <a:pPr marL="342900" indent="-342900">
              <a:spcBef>
                <a:spcPts val="2400"/>
              </a:spcBef>
              <a:buFont typeface="Wingdings" panose="05000000000000000000" pitchFamily="2" charset="2"/>
              <a:buChar char="Ø"/>
            </a:pPr>
            <a:r>
              <a:rPr lang="en-US" sz="2000" dirty="0"/>
              <a:t>The presentation provides background information to explain and justify industry’s position towards a future development of UN R51.03, especially regarding phase 3 limits and eventual enforcement considerations beyond phase 3 limits.</a:t>
            </a:r>
          </a:p>
          <a:p>
            <a:pPr marL="342900" indent="-342900">
              <a:spcBef>
                <a:spcPts val="2400"/>
              </a:spcBef>
              <a:buFont typeface="Wingdings" panose="05000000000000000000" pitchFamily="2" charset="2"/>
              <a:buChar char="Ø"/>
            </a:pPr>
            <a:r>
              <a:rPr lang="en-US" sz="2000" dirty="0"/>
              <a:t>The technical basis for this assessment is a forecast from today’s situation into a future based on vehicles compliant with phase 2 limits and conformity with RD-ASEP. </a:t>
            </a:r>
          </a:p>
          <a:p>
            <a:pPr marL="342900" indent="-342900">
              <a:spcBef>
                <a:spcPts val="2400"/>
              </a:spcBef>
              <a:buFont typeface="Wingdings" panose="05000000000000000000" pitchFamily="2" charset="2"/>
              <a:buChar char="Ø"/>
            </a:pPr>
            <a:r>
              <a:rPr lang="en-US" sz="2000" dirty="0"/>
              <a:t>More detailed analysis is in preparation based on databases established by ACEA in 2010 and OICA in 2020 on type approval of vehicles and by the ongoing ACEA study from which we expect interim results for the next GRBP in September 2020.</a:t>
            </a:r>
          </a:p>
        </p:txBody>
      </p:sp>
    </p:spTree>
    <p:extLst>
      <p:ext uri="{BB962C8B-B14F-4D97-AF65-F5344CB8AC3E}">
        <p14:creationId xmlns:p14="http://schemas.microsoft.com/office/powerpoint/2010/main" val="13798766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87488" y="460153"/>
            <a:ext cx="10605864" cy="452803"/>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sz="2800" b="1" kern="1200" dirty="0">
                <a:solidFill>
                  <a:schemeClr val="tx1"/>
                </a:solidFill>
                <a:latin typeface="Arial" charset="0"/>
                <a:ea typeface="+mn-ea"/>
                <a:cs typeface="+mn-cs"/>
              </a:rPr>
              <a:t>Sound Behaviour in Real Driving Under UN R51 Series</a:t>
            </a:r>
          </a:p>
        </p:txBody>
      </p:sp>
      <p:pic>
        <p:nvPicPr>
          <p:cNvPr id="16" name="Grafik 15"/>
          <p:cNvPicPr>
            <a:picLocks noChangeAspect="1"/>
          </p:cNvPicPr>
          <p:nvPr/>
        </p:nvPicPr>
        <p:blipFill rotWithShape="1">
          <a:blip r:embed="rId3"/>
          <a:srcRect l="25131" t="14328" r="24609"/>
          <a:stretch/>
        </p:blipFill>
        <p:spPr>
          <a:xfrm>
            <a:off x="4765638" y="3067219"/>
            <a:ext cx="1800000" cy="1844168"/>
          </a:xfrm>
          <a:prstGeom prst="rect">
            <a:avLst/>
          </a:prstGeom>
        </p:spPr>
      </p:pic>
      <p:pic>
        <p:nvPicPr>
          <p:cNvPr id="20" name="Grafik 19"/>
          <p:cNvPicPr>
            <a:picLocks noChangeAspect="1"/>
          </p:cNvPicPr>
          <p:nvPr/>
        </p:nvPicPr>
        <p:blipFill rotWithShape="1">
          <a:blip r:embed="rId4"/>
          <a:srcRect l="24870" t="14443" r="24870"/>
          <a:stretch/>
        </p:blipFill>
        <p:spPr>
          <a:xfrm>
            <a:off x="6878263" y="3073763"/>
            <a:ext cx="1800000" cy="1837624"/>
          </a:xfrm>
          <a:prstGeom prst="rect">
            <a:avLst/>
          </a:prstGeom>
        </p:spPr>
      </p:pic>
      <p:pic>
        <p:nvPicPr>
          <p:cNvPr id="21" name="Grafik 20"/>
          <p:cNvPicPr>
            <a:picLocks noChangeAspect="1"/>
          </p:cNvPicPr>
          <p:nvPr/>
        </p:nvPicPr>
        <p:blipFill rotWithShape="1">
          <a:blip r:embed="rId5"/>
          <a:srcRect l="24870" t="13411" r="24870"/>
          <a:stretch/>
        </p:blipFill>
        <p:spPr>
          <a:xfrm>
            <a:off x="8969386" y="3073763"/>
            <a:ext cx="1800000" cy="1859803"/>
          </a:xfrm>
          <a:prstGeom prst="rect">
            <a:avLst/>
          </a:prstGeom>
        </p:spPr>
      </p:pic>
      <p:sp>
        <p:nvSpPr>
          <p:cNvPr id="22" name="Textfeld 21"/>
          <p:cNvSpPr txBox="1"/>
          <p:nvPr/>
        </p:nvSpPr>
        <p:spPr>
          <a:xfrm>
            <a:off x="4749011" y="4933566"/>
            <a:ext cx="1832553" cy="666016"/>
          </a:xfrm>
          <a:prstGeom prst="rect">
            <a:avLst/>
          </a:prstGeom>
          <a:noFill/>
        </p:spPr>
        <p:txBody>
          <a:bodyPr wrap="none" rtlCol="0">
            <a:spAutoFit/>
          </a:bodyPr>
          <a:lstStyle/>
          <a:p>
            <a:pPr algn="ctr">
              <a:lnSpc>
                <a:spcPts val="2400"/>
              </a:lnSpc>
            </a:pPr>
            <a:r>
              <a:rPr lang="en-GB" sz="1600" b="1" dirty="0" err="1"/>
              <a:t>L</a:t>
            </a:r>
            <a:r>
              <a:rPr lang="en-GB" sz="1600" b="1" baseline="-25000" dirty="0" err="1"/>
              <a:t>max</a:t>
            </a:r>
            <a:r>
              <a:rPr lang="en-GB" sz="1600" b="1" dirty="0"/>
              <a:t> = 93,2 dB(A)</a:t>
            </a:r>
          </a:p>
          <a:p>
            <a:pPr algn="ctr">
              <a:lnSpc>
                <a:spcPts val="2400"/>
              </a:lnSpc>
            </a:pPr>
            <a:r>
              <a:rPr lang="en-GB" sz="1200" b="1" dirty="0" err="1"/>
              <a:t>L</a:t>
            </a:r>
            <a:r>
              <a:rPr lang="en-GB" sz="1200" b="1" baseline="-25000" dirty="0" err="1"/>
              <a:t>A,eq</a:t>
            </a:r>
            <a:r>
              <a:rPr lang="en-GB" sz="1200" b="1" dirty="0"/>
              <a:t> = 75,2 dB(A)</a:t>
            </a:r>
          </a:p>
        </p:txBody>
      </p:sp>
      <p:sp>
        <p:nvSpPr>
          <p:cNvPr id="24" name="Textfeld 23"/>
          <p:cNvSpPr txBox="1"/>
          <p:nvPr/>
        </p:nvSpPr>
        <p:spPr>
          <a:xfrm>
            <a:off x="8953109" y="4933566"/>
            <a:ext cx="1832554" cy="707886"/>
          </a:xfrm>
          <a:prstGeom prst="rect">
            <a:avLst/>
          </a:prstGeom>
          <a:noFill/>
        </p:spPr>
        <p:txBody>
          <a:bodyPr wrap="none" rtlCol="0">
            <a:spAutoFit/>
          </a:bodyPr>
          <a:lstStyle/>
          <a:p>
            <a:pPr algn="ctr">
              <a:lnSpc>
                <a:spcPts val="2400"/>
              </a:lnSpc>
            </a:pPr>
            <a:r>
              <a:rPr lang="en-GB" sz="1600" b="1" dirty="0" err="1"/>
              <a:t>L</a:t>
            </a:r>
            <a:r>
              <a:rPr lang="en-GB" sz="1600" b="1" baseline="-25000" dirty="0" err="1"/>
              <a:t>max</a:t>
            </a:r>
            <a:r>
              <a:rPr lang="en-GB" sz="1600" b="1" dirty="0"/>
              <a:t> = 81,0 dB(A)</a:t>
            </a:r>
          </a:p>
          <a:p>
            <a:pPr algn="ctr">
              <a:lnSpc>
                <a:spcPts val="2400"/>
              </a:lnSpc>
            </a:pPr>
            <a:r>
              <a:rPr lang="en-GB" sz="1200" b="1" dirty="0" err="1"/>
              <a:t>L</a:t>
            </a:r>
            <a:r>
              <a:rPr lang="en-GB" sz="1200" b="1" baseline="-25000" dirty="0" err="1"/>
              <a:t>A,eq</a:t>
            </a:r>
            <a:r>
              <a:rPr lang="en-GB" sz="1200" b="1" dirty="0"/>
              <a:t> = 69,2 dB(A)</a:t>
            </a:r>
          </a:p>
        </p:txBody>
      </p:sp>
      <p:sp>
        <p:nvSpPr>
          <p:cNvPr id="25" name="Textfeld 24"/>
          <p:cNvSpPr txBox="1"/>
          <p:nvPr/>
        </p:nvSpPr>
        <p:spPr>
          <a:xfrm>
            <a:off x="6864877" y="4933566"/>
            <a:ext cx="1832554" cy="707886"/>
          </a:xfrm>
          <a:prstGeom prst="rect">
            <a:avLst/>
          </a:prstGeom>
          <a:noFill/>
        </p:spPr>
        <p:txBody>
          <a:bodyPr wrap="none" rtlCol="0">
            <a:spAutoFit/>
          </a:bodyPr>
          <a:lstStyle/>
          <a:p>
            <a:pPr algn="ctr">
              <a:lnSpc>
                <a:spcPts val="2400"/>
              </a:lnSpc>
            </a:pPr>
            <a:r>
              <a:rPr lang="en-GB" sz="1600" b="1" dirty="0" err="1"/>
              <a:t>L</a:t>
            </a:r>
            <a:r>
              <a:rPr lang="en-GB" sz="1600" b="1" baseline="-25000" dirty="0" err="1"/>
              <a:t>max</a:t>
            </a:r>
            <a:r>
              <a:rPr lang="en-GB" sz="1600" b="1" dirty="0"/>
              <a:t> = 86,7 dB(A)</a:t>
            </a:r>
          </a:p>
          <a:p>
            <a:pPr algn="ctr">
              <a:lnSpc>
                <a:spcPts val="2400"/>
              </a:lnSpc>
            </a:pPr>
            <a:r>
              <a:rPr lang="en-GB" sz="1200" b="1" dirty="0" err="1"/>
              <a:t>L</a:t>
            </a:r>
            <a:r>
              <a:rPr lang="en-GB" sz="1200" b="1" baseline="-25000" dirty="0" err="1"/>
              <a:t>A,eq</a:t>
            </a:r>
            <a:r>
              <a:rPr lang="en-GB" sz="1200" b="1" dirty="0"/>
              <a:t> = 70,1 dB(A)</a:t>
            </a:r>
          </a:p>
        </p:txBody>
      </p:sp>
      <p:sp>
        <p:nvSpPr>
          <p:cNvPr id="26" name="Textfeld 25"/>
          <p:cNvSpPr txBox="1"/>
          <p:nvPr/>
        </p:nvSpPr>
        <p:spPr>
          <a:xfrm>
            <a:off x="10918308" y="4361119"/>
            <a:ext cx="783099" cy="369332"/>
          </a:xfrm>
          <a:prstGeom prst="rect">
            <a:avLst/>
          </a:prstGeom>
          <a:noFill/>
        </p:spPr>
        <p:txBody>
          <a:bodyPr wrap="none" rtlCol="0">
            <a:spAutoFit/>
          </a:bodyPr>
          <a:lstStyle/>
          <a:p>
            <a:r>
              <a:rPr lang="en-GB" b="1" dirty="0">
                <a:solidFill>
                  <a:srgbClr val="00B050"/>
                </a:solidFill>
                <a:effectLst>
                  <a:outerShdw blurRad="38100" dist="38100" dir="2700000" algn="tl">
                    <a:srgbClr val="000000">
                      <a:alpha val="43137"/>
                    </a:srgbClr>
                  </a:outerShdw>
                </a:effectLst>
              </a:rPr>
              <a:t>Tyres</a:t>
            </a:r>
          </a:p>
        </p:txBody>
      </p:sp>
      <p:sp>
        <p:nvSpPr>
          <p:cNvPr id="27" name="Textfeld 26"/>
          <p:cNvSpPr txBox="1"/>
          <p:nvPr/>
        </p:nvSpPr>
        <p:spPr>
          <a:xfrm>
            <a:off x="10918308" y="3258953"/>
            <a:ext cx="954107" cy="369332"/>
          </a:xfrm>
          <a:prstGeom prst="rect">
            <a:avLst/>
          </a:prstGeom>
          <a:noFill/>
        </p:spPr>
        <p:txBody>
          <a:bodyPr wrap="none" rtlCol="0">
            <a:spAutoFit/>
          </a:bodyPr>
          <a:lstStyle/>
          <a:p>
            <a:r>
              <a:rPr lang="en-GB" b="1" dirty="0">
                <a:solidFill>
                  <a:srgbClr val="D09E00"/>
                </a:solidFill>
                <a:effectLst>
                  <a:outerShdw blurRad="38100" dist="38100" dir="2700000" algn="tl">
                    <a:srgbClr val="000000">
                      <a:alpha val="43137"/>
                    </a:srgbClr>
                  </a:outerShdw>
                </a:effectLst>
              </a:rPr>
              <a:t>Engine</a:t>
            </a:r>
          </a:p>
        </p:txBody>
      </p:sp>
      <p:sp>
        <p:nvSpPr>
          <p:cNvPr id="28" name="Textfeld 27"/>
          <p:cNvSpPr txBox="1"/>
          <p:nvPr/>
        </p:nvSpPr>
        <p:spPr>
          <a:xfrm>
            <a:off x="10918308" y="3809364"/>
            <a:ext cx="1082348" cy="369332"/>
          </a:xfrm>
          <a:prstGeom prst="rect">
            <a:avLst/>
          </a:prstGeom>
          <a:noFill/>
        </p:spPr>
        <p:txBody>
          <a:bodyPr wrap="none" rtlCol="0">
            <a:spAutoFit/>
          </a:bodyPr>
          <a:lstStyle/>
          <a:p>
            <a:r>
              <a:rPr lang="en-GB" b="1" dirty="0">
                <a:solidFill>
                  <a:srgbClr val="FF0000"/>
                </a:solidFill>
                <a:effectLst>
                  <a:outerShdw blurRad="38100" dist="38100" dir="2700000" algn="tl">
                    <a:srgbClr val="000000">
                      <a:alpha val="43137"/>
                    </a:srgbClr>
                  </a:outerShdw>
                </a:effectLst>
              </a:rPr>
              <a:t>Exhaust</a:t>
            </a:r>
          </a:p>
        </p:txBody>
      </p:sp>
      <p:pic>
        <p:nvPicPr>
          <p:cNvPr id="31" name="Grafik 30"/>
          <p:cNvPicPr>
            <a:picLocks noChangeAspect="1"/>
          </p:cNvPicPr>
          <p:nvPr/>
        </p:nvPicPr>
        <p:blipFill>
          <a:blip r:embed="rId6"/>
          <a:stretch>
            <a:fillRect/>
          </a:stretch>
        </p:blipFill>
        <p:spPr>
          <a:xfrm>
            <a:off x="335360" y="1351567"/>
            <a:ext cx="3744416" cy="5239142"/>
          </a:xfrm>
          <a:prstGeom prst="rect">
            <a:avLst/>
          </a:prstGeom>
        </p:spPr>
      </p:pic>
      <p:sp>
        <p:nvSpPr>
          <p:cNvPr id="32" name="Textfeld 31"/>
          <p:cNvSpPr txBox="1"/>
          <p:nvPr/>
        </p:nvSpPr>
        <p:spPr>
          <a:xfrm>
            <a:off x="1559496" y="5541701"/>
            <a:ext cx="2360646" cy="646331"/>
          </a:xfrm>
          <a:prstGeom prst="rect">
            <a:avLst/>
          </a:prstGeom>
          <a:noFill/>
        </p:spPr>
        <p:txBody>
          <a:bodyPr wrap="none" rtlCol="0">
            <a:spAutoFit/>
          </a:bodyPr>
          <a:lstStyle/>
          <a:p>
            <a:r>
              <a:rPr lang="en-GB" dirty="0"/>
              <a:t>Vehicle No 47</a:t>
            </a:r>
          </a:p>
          <a:p>
            <a:r>
              <a:rPr lang="en-GB" dirty="0"/>
              <a:t>IWG ASEP Database</a:t>
            </a:r>
          </a:p>
        </p:txBody>
      </p:sp>
      <p:sp>
        <p:nvSpPr>
          <p:cNvPr id="33" name="Textfeld 32"/>
          <p:cNvSpPr txBox="1"/>
          <p:nvPr/>
        </p:nvSpPr>
        <p:spPr>
          <a:xfrm>
            <a:off x="4223792" y="1297944"/>
            <a:ext cx="7869559" cy="923330"/>
          </a:xfrm>
          <a:prstGeom prst="rect">
            <a:avLst/>
          </a:prstGeom>
          <a:noFill/>
        </p:spPr>
        <p:txBody>
          <a:bodyPr wrap="square" rtlCol="0">
            <a:spAutoFit/>
          </a:bodyPr>
          <a:lstStyle/>
          <a:p>
            <a:pPr marL="342900" indent="-342900">
              <a:spcBef>
                <a:spcPts val="1800"/>
              </a:spcBef>
              <a:spcAft>
                <a:spcPts val="0"/>
              </a:spcAft>
              <a:buFont typeface="Wingdings" panose="05000000000000000000" pitchFamily="2" charset="2"/>
              <a:buChar char="Ø"/>
            </a:pPr>
            <a:r>
              <a:rPr lang="en-US" sz="1800" dirty="0"/>
              <a:t>The </a:t>
            </a:r>
            <a:r>
              <a:rPr lang="en-US" dirty="0"/>
              <a:t>IWG ASEP Database on vehicles provides as well examples, which can be used to simulate a sound emission compliant to the various series of amendments.</a:t>
            </a:r>
          </a:p>
        </p:txBody>
      </p:sp>
      <p:sp>
        <p:nvSpPr>
          <p:cNvPr id="34" name="Textfeld 33"/>
          <p:cNvSpPr txBox="1"/>
          <p:nvPr/>
        </p:nvSpPr>
        <p:spPr>
          <a:xfrm>
            <a:off x="4234498" y="5908789"/>
            <a:ext cx="7675816" cy="923330"/>
          </a:xfrm>
          <a:prstGeom prst="rect">
            <a:avLst/>
          </a:prstGeom>
          <a:noFill/>
        </p:spPr>
        <p:txBody>
          <a:bodyPr wrap="square" rtlCol="0">
            <a:spAutoFit/>
          </a:bodyPr>
          <a:lstStyle/>
          <a:p>
            <a:pPr marL="342900" indent="-342900">
              <a:spcBef>
                <a:spcPts val="1800"/>
              </a:spcBef>
              <a:spcAft>
                <a:spcPts val="0"/>
              </a:spcAft>
              <a:buFont typeface="Wingdings" panose="05000000000000000000" pitchFamily="2" charset="2"/>
              <a:buChar char="Ø"/>
            </a:pPr>
            <a:r>
              <a:rPr lang="en-US" dirty="0"/>
              <a:t>The provisions on ASEP introduced with UN R51.03 provide already a good step forward, but RD-ASEP with its holistic approach will provide further progress especially on the maximum sound emission.</a:t>
            </a:r>
          </a:p>
        </p:txBody>
      </p:sp>
      <p:sp>
        <p:nvSpPr>
          <p:cNvPr id="35" name="Textfeld 34"/>
          <p:cNvSpPr txBox="1"/>
          <p:nvPr/>
        </p:nvSpPr>
        <p:spPr>
          <a:xfrm>
            <a:off x="5002285" y="2420888"/>
            <a:ext cx="1326004" cy="646331"/>
          </a:xfrm>
          <a:prstGeom prst="rect">
            <a:avLst/>
          </a:prstGeom>
          <a:noFill/>
        </p:spPr>
        <p:txBody>
          <a:bodyPr wrap="none" rtlCol="0">
            <a:spAutoFit/>
          </a:bodyPr>
          <a:lstStyle/>
          <a:p>
            <a:pPr algn="ctr"/>
            <a:r>
              <a:rPr lang="en-GB" b="1" dirty="0"/>
              <a:t>UN R51.02</a:t>
            </a:r>
          </a:p>
          <a:p>
            <a:pPr algn="ctr"/>
            <a:r>
              <a:rPr lang="en-GB" dirty="0"/>
              <a:t>Approved</a:t>
            </a:r>
          </a:p>
        </p:txBody>
      </p:sp>
      <p:sp>
        <p:nvSpPr>
          <p:cNvPr id="36" name="Textfeld 35"/>
          <p:cNvSpPr txBox="1"/>
          <p:nvPr/>
        </p:nvSpPr>
        <p:spPr>
          <a:xfrm>
            <a:off x="7091424" y="2424307"/>
            <a:ext cx="1326004" cy="646331"/>
          </a:xfrm>
          <a:prstGeom prst="rect">
            <a:avLst/>
          </a:prstGeom>
          <a:noFill/>
        </p:spPr>
        <p:txBody>
          <a:bodyPr wrap="none" rtlCol="0">
            <a:spAutoFit/>
          </a:bodyPr>
          <a:lstStyle/>
          <a:p>
            <a:pPr algn="ctr"/>
            <a:r>
              <a:rPr lang="en-GB" b="1" dirty="0"/>
              <a:t>UN R51.03</a:t>
            </a:r>
            <a:endParaRPr lang="en-GB" b="1" baseline="30000" dirty="0"/>
          </a:p>
          <a:p>
            <a:pPr algn="ctr"/>
            <a:r>
              <a:rPr lang="en-GB" dirty="0"/>
              <a:t>Conform</a:t>
            </a:r>
          </a:p>
        </p:txBody>
      </p:sp>
      <p:sp>
        <p:nvSpPr>
          <p:cNvPr id="37" name="Textfeld 36"/>
          <p:cNvSpPr txBox="1"/>
          <p:nvPr/>
        </p:nvSpPr>
        <p:spPr>
          <a:xfrm>
            <a:off x="9151240" y="2427432"/>
            <a:ext cx="1326004" cy="646331"/>
          </a:xfrm>
          <a:prstGeom prst="rect">
            <a:avLst/>
          </a:prstGeom>
          <a:noFill/>
        </p:spPr>
        <p:txBody>
          <a:bodyPr wrap="none" rtlCol="0">
            <a:spAutoFit/>
          </a:bodyPr>
          <a:lstStyle/>
          <a:p>
            <a:pPr algn="ctr"/>
            <a:r>
              <a:rPr lang="en-GB" b="1" dirty="0"/>
              <a:t>UN R51.04</a:t>
            </a:r>
          </a:p>
          <a:p>
            <a:pPr algn="ctr"/>
            <a:r>
              <a:rPr lang="en-GB" dirty="0"/>
              <a:t>Conform</a:t>
            </a:r>
          </a:p>
        </p:txBody>
      </p:sp>
      <p:sp>
        <p:nvSpPr>
          <p:cNvPr id="19" name="Rechteck 18"/>
          <p:cNvSpPr/>
          <p:nvPr/>
        </p:nvSpPr>
        <p:spPr>
          <a:xfrm rot="16200000">
            <a:off x="3437211" y="3697451"/>
            <a:ext cx="2056973" cy="507831"/>
          </a:xfrm>
          <a:prstGeom prst="rect">
            <a:avLst/>
          </a:prstGeom>
        </p:spPr>
        <p:txBody>
          <a:bodyPr wrap="none">
            <a:spAutoFit/>
          </a:bodyPr>
          <a:lstStyle/>
          <a:p>
            <a:r>
              <a:rPr lang="en-US" sz="900" dirty="0"/>
              <a:t>SOURCE: </a:t>
            </a:r>
          </a:p>
          <a:p>
            <a:r>
              <a:rPr lang="en-US" sz="900" dirty="0"/>
              <a:t>Diagrams based on real driving data </a:t>
            </a:r>
          </a:p>
          <a:p>
            <a:r>
              <a:rPr lang="en-US" sz="900" dirty="0"/>
              <a:t>in combination with RD-ASEP Model</a:t>
            </a:r>
            <a:endParaRPr lang="en-GB" sz="900" dirty="0"/>
          </a:p>
        </p:txBody>
      </p:sp>
    </p:spTree>
    <p:extLst>
      <p:ext uri="{BB962C8B-B14F-4D97-AF65-F5344CB8AC3E}">
        <p14:creationId xmlns:p14="http://schemas.microsoft.com/office/powerpoint/2010/main" val="3622154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invX="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839416" y="476672"/>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Sound Dynamic of EVs compared to ICE vehicles</a:t>
            </a:r>
          </a:p>
        </p:txBody>
      </p:sp>
      <p:sp>
        <p:nvSpPr>
          <p:cNvPr id="5" name="Textfeld 4"/>
          <p:cNvSpPr txBox="1"/>
          <p:nvPr/>
        </p:nvSpPr>
        <p:spPr>
          <a:xfrm>
            <a:off x="623392" y="1484784"/>
            <a:ext cx="11017223" cy="4478149"/>
          </a:xfrm>
          <a:prstGeom prst="rect">
            <a:avLst/>
          </a:prstGeom>
          <a:noFill/>
        </p:spPr>
        <p:txBody>
          <a:bodyPr wrap="square" rtlCol="0">
            <a:spAutoFit/>
          </a:bodyPr>
          <a:lstStyle/>
          <a:p>
            <a:pPr marL="342900" indent="-342900">
              <a:spcBef>
                <a:spcPts val="1800"/>
              </a:spcBef>
              <a:buFont typeface="Wingdings" panose="05000000000000000000" pitchFamily="2" charset="2"/>
              <a:buChar char="Ø"/>
            </a:pPr>
            <a:r>
              <a:rPr lang="en-US" sz="2400" dirty="0"/>
              <a:t>Electric vehicles have a lower sound dynamic under high engine loads compared to ICE vehicles.</a:t>
            </a:r>
          </a:p>
          <a:p>
            <a:pPr marL="342900" indent="-342900">
              <a:spcBef>
                <a:spcPts val="1800"/>
              </a:spcBef>
              <a:buFont typeface="Wingdings" panose="05000000000000000000" pitchFamily="2" charset="2"/>
              <a:buChar char="Ø"/>
            </a:pPr>
            <a:r>
              <a:rPr lang="en-US" sz="2400" dirty="0"/>
              <a:t>More pure electric vehicles in traffic will help to reduce potential annoyance as single event from vehicles under extreme driving conditions.</a:t>
            </a:r>
          </a:p>
          <a:p>
            <a:pPr marL="342900" indent="-342900">
              <a:spcBef>
                <a:spcPts val="1800"/>
              </a:spcBef>
              <a:buFont typeface="Wingdings" panose="05000000000000000000" pitchFamily="2" charset="2"/>
              <a:buChar char="Ø"/>
            </a:pPr>
            <a:r>
              <a:rPr lang="en-US" sz="2400" dirty="0"/>
              <a:t>The public generally expects a quickly increasing market contribution of </a:t>
            </a:r>
            <a:r>
              <a:rPr lang="en-US" sz="2400" dirty="0" err="1"/>
              <a:t>xEVs</a:t>
            </a:r>
            <a:r>
              <a:rPr lang="en-US" sz="2400" dirty="0"/>
              <a:t> and a fade-out of ICE. However, among </a:t>
            </a:r>
            <a:r>
              <a:rPr lang="en-US" sz="2400" dirty="0" err="1"/>
              <a:t>xEVs</a:t>
            </a:r>
            <a:r>
              <a:rPr lang="en-US" sz="2400" dirty="0"/>
              <a:t> many HEVs will still be needed for long distance travelling.</a:t>
            </a:r>
          </a:p>
          <a:p>
            <a:pPr marL="342900" indent="-342900">
              <a:spcBef>
                <a:spcPts val="1800"/>
              </a:spcBef>
              <a:buFont typeface="Wingdings" panose="05000000000000000000" pitchFamily="2" charset="2"/>
              <a:buChar char="Ø"/>
            </a:pPr>
            <a:r>
              <a:rPr lang="en-US" sz="2400" u="sng" dirty="0">
                <a:solidFill>
                  <a:srgbClr val="23487D"/>
                </a:solidFill>
                <a:effectLst>
                  <a:outerShdw blurRad="38100" dist="38100" dir="2700000" algn="tl">
                    <a:srgbClr val="000000">
                      <a:alpha val="43137"/>
                    </a:srgbClr>
                  </a:outerShdw>
                </a:effectLst>
              </a:rPr>
              <a:t>RD-ASEP is the right interim solution, to make sure that vehicles perform as technically foreseeable from the type approval and their sound emission will be dynamic limited.</a:t>
            </a:r>
          </a:p>
        </p:txBody>
      </p:sp>
    </p:spTree>
    <p:extLst>
      <p:ext uri="{BB962C8B-B14F-4D97-AF65-F5344CB8AC3E}">
        <p14:creationId xmlns:p14="http://schemas.microsoft.com/office/powerpoint/2010/main" val="11043553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767408" y="548680"/>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Conclusions on Single Events</a:t>
            </a:r>
          </a:p>
        </p:txBody>
      </p:sp>
      <p:sp>
        <p:nvSpPr>
          <p:cNvPr id="5" name="Textfeld 4"/>
          <p:cNvSpPr txBox="1"/>
          <p:nvPr/>
        </p:nvSpPr>
        <p:spPr>
          <a:xfrm>
            <a:off x="623392" y="1340768"/>
            <a:ext cx="10799768" cy="5504071"/>
          </a:xfrm>
          <a:prstGeom prst="rect">
            <a:avLst/>
          </a:prstGeom>
          <a:noFill/>
        </p:spPr>
        <p:txBody>
          <a:bodyPr wrap="square" rtlCol="0">
            <a:spAutoFit/>
          </a:bodyPr>
          <a:lstStyle/>
          <a:p>
            <a:pPr marL="342900" indent="-342900">
              <a:spcBef>
                <a:spcPts val="1800"/>
              </a:spcBef>
              <a:spcAft>
                <a:spcPts val="0"/>
              </a:spcAft>
              <a:buFont typeface="Wingdings" panose="05000000000000000000" pitchFamily="2" charset="2"/>
              <a:buChar char="Ø"/>
            </a:pPr>
            <a:r>
              <a:rPr lang="en-US" sz="2000" dirty="0"/>
              <a:t>UN R51.03 introduced extended requirements to cover not only urban driving situations, but as well other typical on road driving situations inclusive aggressive driving.</a:t>
            </a:r>
          </a:p>
          <a:p>
            <a:pPr marL="342900" indent="-342900">
              <a:spcBef>
                <a:spcPts val="1800"/>
              </a:spcBef>
              <a:spcAft>
                <a:spcPts val="0"/>
              </a:spcAft>
              <a:buFont typeface="Wingdings" panose="05000000000000000000" pitchFamily="2" charset="2"/>
              <a:buChar char="Ø"/>
            </a:pPr>
            <a:r>
              <a:rPr lang="en-US" sz="2000" dirty="0"/>
              <a:t>ASEP has brought already significant improvements and RD-ASEP will provide further improvements. </a:t>
            </a:r>
          </a:p>
          <a:p>
            <a:pPr marL="342900" indent="-342900">
              <a:spcBef>
                <a:spcPts val="800"/>
              </a:spcBef>
              <a:spcAft>
                <a:spcPts val="0"/>
              </a:spcAft>
              <a:buFont typeface="Wingdings" panose="05000000000000000000" pitchFamily="2" charset="2"/>
              <a:buChar char="Ø"/>
            </a:pPr>
            <a:r>
              <a:rPr lang="en-US" sz="2000" dirty="0"/>
              <a:t>The UN Regulation R51 is a type approval regulation on original equipment.</a:t>
            </a:r>
          </a:p>
          <a:p>
            <a:pPr marL="800100" lvl="1" indent="-342900">
              <a:spcBef>
                <a:spcPts val="800"/>
              </a:spcBef>
              <a:spcAft>
                <a:spcPts val="0"/>
              </a:spcAft>
              <a:buFont typeface="Wingdings" panose="05000000000000000000" pitchFamily="2" charset="2"/>
              <a:buChar char="Ø"/>
            </a:pPr>
            <a:r>
              <a:rPr lang="en-US" sz="2000" dirty="0"/>
              <a:t>It cannot handle abuse of a vehicle and reckless driving behavior. </a:t>
            </a:r>
          </a:p>
          <a:p>
            <a:pPr marL="800100" lvl="1" indent="-342900">
              <a:spcBef>
                <a:spcPts val="800"/>
              </a:spcBef>
              <a:spcAft>
                <a:spcPts val="0"/>
              </a:spcAft>
              <a:buFont typeface="Wingdings" panose="05000000000000000000" pitchFamily="2" charset="2"/>
              <a:buChar char="Ø"/>
            </a:pPr>
            <a:r>
              <a:rPr lang="en-US" sz="2000" dirty="0"/>
              <a:t>It does neither address nor cover aftermarket parts, such as replacement </a:t>
            </a:r>
            <a:r>
              <a:rPr lang="en-US" sz="2000" dirty="0" err="1"/>
              <a:t>tyres</a:t>
            </a:r>
            <a:r>
              <a:rPr lang="en-US" sz="2000" dirty="0"/>
              <a:t> or silencers.</a:t>
            </a:r>
          </a:p>
          <a:p>
            <a:pPr marL="342900" indent="-342900">
              <a:spcBef>
                <a:spcPts val="1800"/>
              </a:spcBef>
              <a:spcAft>
                <a:spcPts val="0"/>
              </a:spcAft>
              <a:buFont typeface="Wingdings" panose="05000000000000000000" pitchFamily="2" charset="2"/>
              <a:buChar char="Ø"/>
            </a:pPr>
            <a:r>
              <a:rPr lang="en-US" sz="2000" dirty="0"/>
              <a:t>An increase of the market share of </a:t>
            </a:r>
            <a:r>
              <a:rPr lang="en-US" sz="2000" dirty="0" err="1"/>
              <a:t>xEVs</a:t>
            </a:r>
            <a:r>
              <a:rPr lang="en-US" sz="2000" dirty="0"/>
              <a:t> will help to reduce annoyance by single vehicles as their sound dynamic is much lower compared to combustion engine vehicles.</a:t>
            </a:r>
          </a:p>
          <a:p>
            <a:pPr marL="342900" indent="-342900">
              <a:spcBef>
                <a:spcPts val="1800"/>
              </a:spcBef>
              <a:spcAft>
                <a:spcPts val="0"/>
              </a:spcAft>
              <a:buFont typeface="Wingdings" panose="05000000000000000000" pitchFamily="2" charset="2"/>
              <a:buChar char="Ø"/>
            </a:pPr>
            <a:r>
              <a:rPr lang="en-US" sz="2000" dirty="0"/>
              <a:t>OICA does not support a fixed limit on all driving conditions nor a limit on the acceleration test result similar to UN R41.</a:t>
            </a:r>
          </a:p>
          <a:p>
            <a:pPr marL="800100" lvl="1" indent="-342900">
              <a:spcBef>
                <a:spcPts val="800"/>
              </a:spcBef>
              <a:spcAft>
                <a:spcPts val="0"/>
              </a:spcAft>
              <a:buFont typeface="Wingdings" panose="05000000000000000000" pitchFamily="2" charset="2"/>
              <a:buChar char="Ø"/>
            </a:pPr>
            <a:r>
              <a:rPr lang="en-US" sz="2000" dirty="0"/>
              <a:t>Both ideas are not technically justified and will not provide a substantial benefit for the environment especially when looking to the wide field of “single events”.</a:t>
            </a:r>
          </a:p>
        </p:txBody>
      </p:sp>
    </p:spTree>
    <p:extLst>
      <p:ext uri="{BB962C8B-B14F-4D97-AF65-F5344CB8AC3E}">
        <p14:creationId xmlns:p14="http://schemas.microsoft.com/office/powerpoint/2010/main" val="14956823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567608" y="2852936"/>
            <a:ext cx="7443063" cy="1200329"/>
          </a:xfrm>
          <a:prstGeom prst="rect">
            <a:avLst/>
          </a:prstGeom>
          <a:noFill/>
        </p:spPr>
        <p:txBody>
          <a:bodyPr wrap="none" rtlCol="0">
            <a:spAutoFit/>
          </a:bodyPr>
          <a:lstStyle/>
          <a:p>
            <a:pPr algn="ctr"/>
            <a:r>
              <a:rPr lang="en-GB" sz="3600" dirty="0">
                <a:latin typeface="Arial Black" panose="020B0A04020102020204" pitchFamily="34" charset="0"/>
              </a:rPr>
              <a:t>ELECTRIC VEHICLES (</a:t>
            </a:r>
            <a:r>
              <a:rPr lang="en-GB" sz="3600" dirty="0" err="1">
                <a:latin typeface="Arial Black" panose="020B0A04020102020204" pitchFamily="34" charset="0"/>
              </a:rPr>
              <a:t>xEVs</a:t>
            </a:r>
            <a:r>
              <a:rPr lang="en-GB" sz="3600" dirty="0">
                <a:latin typeface="Arial Black" panose="020B0A04020102020204" pitchFamily="34" charset="0"/>
              </a:rPr>
              <a:t>) </a:t>
            </a:r>
          </a:p>
          <a:p>
            <a:pPr algn="ctr"/>
            <a:r>
              <a:rPr lang="en-GB" sz="3600" dirty="0">
                <a:latin typeface="Arial Black" panose="020B0A04020102020204" pitchFamily="34" charset="0"/>
              </a:rPr>
              <a:t>and AVAS</a:t>
            </a:r>
          </a:p>
        </p:txBody>
      </p:sp>
    </p:spTree>
    <p:extLst>
      <p:ext uri="{BB962C8B-B14F-4D97-AF65-F5344CB8AC3E}">
        <p14:creationId xmlns:p14="http://schemas.microsoft.com/office/powerpoint/2010/main" val="23772866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rotWithShape="1">
          <a:blip r:embed="rId2"/>
          <a:srcRect l="17271" t="917" r="27761" b="2489"/>
          <a:stretch/>
        </p:blipFill>
        <p:spPr>
          <a:xfrm>
            <a:off x="7896200" y="1628800"/>
            <a:ext cx="2448273" cy="2781920"/>
          </a:xfrm>
          <a:prstGeom prst="rect">
            <a:avLst/>
          </a:prstGeom>
        </p:spPr>
      </p:pic>
      <p:sp>
        <p:nvSpPr>
          <p:cNvPr id="214018" name="Rectangle 2"/>
          <p:cNvSpPr>
            <a:spLocks noChangeArrowheads="1"/>
          </p:cNvSpPr>
          <p:nvPr/>
        </p:nvSpPr>
        <p:spPr bwMode="auto">
          <a:xfrm>
            <a:off x="825085" y="511711"/>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URBAN CONDITION (&lt; 55 km/h) – Impact of Electric M1 Vehicles</a:t>
            </a:r>
            <a:endParaRPr lang="en-GB" altLang="de-DE" sz="2400" b="1" baseline="-25000" dirty="0"/>
          </a:p>
        </p:txBody>
      </p:sp>
      <p:sp>
        <p:nvSpPr>
          <p:cNvPr id="17" name="Textfeld 16"/>
          <p:cNvSpPr txBox="1"/>
          <p:nvPr/>
        </p:nvSpPr>
        <p:spPr>
          <a:xfrm>
            <a:off x="10569476" y="2979604"/>
            <a:ext cx="783099" cy="369332"/>
          </a:xfrm>
          <a:prstGeom prst="rect">
            <a:avLst/>
          </a:prstGeom>
          <a:noFill/>
        </p:spPr>
        <p:txBody>
          <a:bodyPr wrap="none" rtlCol="0">
            <a:spAutoFit/>
          </a:bodyPr>
          <a:lstStyle/>
          <a:p>
            <a:r>
              <a:rPr lang="en-GB" b="1" dirty="0">
                <a:solidFill>
                  <a:srgbClr val="00B050"/>
                </a:solidFill>
                <a:effectLst>
                  <a:outerShdw blurRad="38100" dist="38100" dir="2700000" algn="tl">
                    <a:srgbClr val="000000">
                      <a:alpha val="43137"/>
                    </a:srgbClr>
                  </a:outerShdw>
                </a:effectLst>
              </a:rPr>
              <a:t>Tyres</a:t>
            </a:r>
          </a:p>
        </p:txBody>
      </p:sp>
      <p:sp>
        <p:nvSpPr>
          <p:cNvPr id="19" name="Textfeld 18"/>
          <p:cNvSpPr txBox="1"/>
          <p:nvPr/>
        </p:nvSpPr>
        <p:spPr>
          <a:xfrm>
            <a:off x="10569476" y="1877438"/>
            <a:ext cx="954107" cy="369332"/>
          </a:xfrm>
          <a:prstGeom prst="rect">
            <a:avLst/>
          </a:prstGeom>
          <a:noFill/>
        </p:spPr>
        <p:txBody>
          <a:bodyPr wrap="none" rtlCol="0">
            <a:spAutoFit/>
          </a:bodyPr>
          <a:lstStyle/>
          <a:p>
            <a:r>
              <a:rPr lang="en-GB" b="1" dirty="0">
                <a:solidFill>
                  <a:srgbClr val="D09E00"/>
                </a:solidFill>
                <a:effectLst>
                  <a:outerShdw blurRad="38100" dist="38100" dir="2700000" algn="tl">
                    <a:srgbClr val="000000">
                      <a:alpha val="43137"/>
                    </a:srgbClr>
                  </a:outerShdw>
                </a:effectLst>
              </a:rPr>
              <a:t>Engine</a:t>
            </a:r>
          </a:p>
        </p:txBody>
      </p:sp>
      <p:sp>
        <p:nvSpPr>
          <p:cNvPr id="20" name="Textfeld 19"/>
          <p:cNvSpPr txBox="1"/>
          <p:nvPr/>
        </p:nvSpPr>
        <p:spPr>
          <a:xfrm>
            <a:off x="10569476" y="2427849"/>
            <a:ext cx="1082348" cy="369332"/>
          </a:xfrm>
          <a:prstGeom prst="rect">
            <a:avLst/>
          </a:prstGeom>
          <a:noFill/>
        </p:spPr>
        <p:txBody>
          <a:bodyPr wrap="none" rtlCol="0">
            <a:spAutoFit/>
          </a:bodyPr>
          <a:lstStyle/>
          <a:p>
            <a:r>
              <a:rPr lang="en-GB" b="1" dirty="0">
                <a:solidFill>
                  <a:srgbClr val="FF0000"/>
                </a:solidFill>
                <a:effectLst>
                  <a:outerShdw blurRad="38100" dist="38100" dir="2700000" algn="tl">
                    <a:srgbClr val="000000">
                      <a:alpha val="43137"/>
                    </a:srgbClr>
                  </a:outerShdw>
                </a:effectLst>
              </a:rPr>
              <a:t>Exhaust</a:t>
            </a:r>
          </a:p>
        </p:txBody>
      </p:sp>
      <p:sp>
        <p:nvSpPr>
          <p:cNvPr id="21" name="Textfeld 20"/>
          <p:cNvSpPr txBox="1"/>
          <p:nvPr/>
        </p:nvSpPr>
        <p:spPr>
          <a:xfrm>
            <a:off x="8472263" y="4122688"/>
            <a:ext cx="1707520" cy="984885"/>
          </a:xfrm>
          <a:prstGeom prst="rect">
            <a:avLst/>
          </a:prstGeom>
          <a:noFill/>
        </p:spPr>
        <p:txBody>
          <a:bodyPr wrap="none" rtlCol="0">
            <a:spAutoFit/>
          </a:bodyPr>
          <a:lstStyle/>
          <a:p>
            <a:pPr algn="ctr">
              <a:spcAft>
                <a:spcPts val="1200"/>
              </a:spcAft>
            </a:pPr>
            <a:r>
              <a:rPr lang="en-GB" sz="2400" dirty="0"/>
              <a:t>L</a:t>
            </a:r>
            <a:r>
              <a:rPr lang="en-GB" sz="2400" baseline="-25000" dirty="0"/>
              <a:t>A,eq,SMA11</a:t>
            </a:r>
          </a:p>
          <a:p>
            <a:pPr algn="ctr">
              <a:spcAft>
                <a:spcPts val="1200"/>
              </a:spcAft>
            </a:pPr>
            <a:r>
              <a:rPr lang="en-GB" sz="2400" b="1" dirty="0"/>
              <a:t>67,5 dB(A)</a:t>
            </a:r>
          </a:p>
        </p:txBody>
      </p:sp>
      <p:pic>
        <p:nvPicPr>
          <p:cNvPr id="11" name="Grafik 10"/>
          <p:cNvPicPr>
            <a:picLocks noChangeAspect="1"/>
          </p:cNvPicPr>
          <p:nvPr/>
        </p:nvPicPr>
        <p:blipFill rotWithShape="1">
          <a:blip r:embed="rId3"/>
          <a:srcRect l="15655" t="2501" r="27761" b="2489"/>
          <a:stretch/>
        </p:blipFill>
        <p:spPr>
          <a:xfrm>
            <a:off x="839416" y="1674416"/>
            <a:ext cx="2520281" cy="2736304"/>
          </a:xfrm>
          <a:prstGeom prst="rect">
            <a:avLst/>
          </a:prstGeom>
        </p:spPr>
      </p:pic>
      <p:sp>
        <p:nvSpPr>
          <p:cNvPr id="12" name="Textfeld 11"/>
          <p:cNvSpPr txBox="1"/>
          <p:nvPr/>
        </p:nvSpPr>
        <p:spPr>
          <a:xfrm>
            <a:off x="1174904" y="4115821"/>
            <a:ext cx="1707519" cy="907941"/>
          </a:xfrm>
          <a:prstGeom prst="rect">
            <a:avLst/>
          </a:prstGeom>
          <a:noFill/>
        </p:spPr>
        <p:txBody>
          <a:bodyPr wrap="none" rtlCol="0">
            <a:spAutoFit/>
          </a:bodyPr>
          <a:lstStyle/>
          <a:p>
            <a:pPr algn="ctr">
              <a:spcAft>
                <a:spcPts val="600"/>
              </a:spcAft>
            </a:pPr>
            <a:r>
              <a:rPr lang="en-GB" sz="2400" dirty="0"/>
              <a:t>L</a:t>
            </a:r>
            <a:r>
              <a:rPr lang="en-GB" sz="2400" baseline="-25000" dirty="0"/>
              <a:t>A,eq,SMA11</a:t>
            </a:r>
          </a:p>
          <a:p>
            <a:pPr algn="ctr">
              <a:spcAft>
                <a:spcPts val="600"/>
              </a:spcAft>
            </a:pPr>
            <a:r>
              <a:rPr lang="en-GB" sz="2400" b="1" dirty="0"/>
              <a:t>68,1 dB(A)</a:t>
            </a:r>
          </a:p>
        </p:txBody>
      </p:sp>
      <p:sp>
        <p:nvSpPr>
          <p:cNvPr id="2" name="Gleichschenkliges Dreieck 1"/>
          <p:cNvSpPr/>
          <p:nvPr/>
        </p:nvSpPr>
        <p:spPr>
          <a:xfrm rot="5400000">
            <a:off x="4564593" y="2888762"/>
            <a:ext cx="1980220" cy="634681"/>
          </a:xfrm>
          <a:prstGeom prst="triangle">
            <a:avLst/>
          </a:prstGeom>
          <a:solidFill>
            <a:srgbClr val="6682B1"/>
          </a:solidFill>
          <a:ln>
            <a:solidFill>
              <a:srgbClr val="2E38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 name="Gerader Verbinder 3"/>
          <p:cNvCxnSpPr/>
          <p:nvPr/>
        </p:nvCxnSpPr>
        <p:spPr>
          <a:xfrm flipV="1">
            <a:off x="839416" y="2133605"/>
            <a:ext cx="1296144" cy="86409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r Verbinder 15"/>
          <p:cNvCxnSpPr/>
          <p:nvPr/>
        </p:nvCxnSpPr>
        <p:spPr>
          <a:xfrm>
            <a:off x="839416" y="2133605"/>
            <a:ext cx="1296144" cy="864096"/>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Textfeld 4"/>
          <p:cNvSpPr txBox="1"/>
          <p:nvPr/>
        </p:nvSpPr>
        <p:spPr>
          <a:xfrm>
            <a:off x="3379662" y="1962448"/>
            <a:ext cx="1764368" cy="830997"/>
          </a:xfrm>
          <a:prstGeom prst="rect">
            <a:avLst/>
          </a:prstGeom>
          <a:noFill/>
        </p:spPr>
        <p:txBody>
          <a:bodyPr wrap="square" rtlCol="0">
            <a:spAutoFit/>
          </a:bodyPr>
          <a:lstStyle/>
          <a:p>
            <a:r>
              <a:rPr lang="en-GB" sz="1200" dirty="0"/>
              <a:t>ICE Vehicle have typically 25% power train contribution.</a:t>
            </a:r>
          </a:p>
          <a:p>
            <a:r>
              <a:rPr lang="en-GB" sz="1200" dirty="0"/>
              <a:t>Completely removed…</a:t>
            </a:r>
          </a:p>
        </p:txBody>
      </p:sp>
      <p:sp>
        <p:nvSpPr>
          <p:cNvPr id="22" name="Textfeld 21"/>
          <p:cNvSpPr txBox="1"/>
          <p:nvPr/>
        </p:nvSpPr>
        <p:spPr>
          <a:xfrm>
            <a:off x="5965376" y="2050973"/>
            <a:ext cx="1910859" cy="2431435"/>
          </a:xfrm>
          <a:prstGeom prst="rect">
            <a:avLst/>
          </a:prstGeom>
          <a:noFill/>
        </p:spPr>
        <p:txBody>
          <a:bodyPr wrap="square" rtlCol="0">
            <a:spAutoFit/>
          </a:bodyPr>
          <a:lstStyle/>
          <a:p>
            <a:r>
              <a:rPr lang="en-GB" sz="1200" dirty="0"/>
              <a:t>However, power train noise is not ZERO for Electric vehicles (EVs).</a:t>
            </a:r>
          </a:p>
          <a:p>
            <a:endParaRPr lang="en-GB" sz="1200" dirty="0"/>
          </a:p>
          <a:p>
            <a:r>
              <a:rPr lang="en-GB" sz="1400" b="1" dirty="0">
                <a:solidFill>
                  <a:srgbClr val="23487D"/>
                </a:solidFill>
                <a:effectLst>
                  <a:outerShdw blurRad="38100" dist="38100" dir="2700000" algn="tl">
                    <a:srgbClr val="000000">
                      <a:alpha val="43137"/>
                    </a:srgbClr>
                  </a:outerShdw>
                </a:effectLst>
              </a:rPr>
              <a:t>AVAS determines the minimum “mechanical sound” of a vehicle</a:t>
            </a:r>
          </a:p>
          <a:p>
            <a:endParaRPr lang="en-GB" sz="1200" dirty="0"/>
          </a:p>
          <a:p>
            <a:r>
              <a:rPr lang="en-GB" sz="1200" b="1" dirty="0">
                <a:solidFill>
                  <a:srgbClr val="FF0000"/>
                </a:solidFill>
              </a:rPr>
              <a:t>AVAS is needed in low vehicle speeds to alert pedestrians and cyclist. </a:t>
            </a:r>
          </a:p>
        </p:txBody>
      </p:sp>
      <p:pic>
        <p:nvPicPr>
          <p:cNvPr id="7" name="Grafik 6"/>
          <p:cNvPicPr>
            <a:picLocks noChangeAspect="1"/>
          </p:cNvPicPr>
          <p:nvPr/>
        </p:nvPicPr>
        <p:blipFill rotWithShape="1">
          <a:blip r:embed="rId4"/>
          <a:srcRect l="15144" t="1653" r="26656" b="3336"/>
          <a:stretch/>
        </p:blipFill>
        <p:spPr>
          <a:xfrm>
            <a:off x="3517103" y="2898552"/>
            <a:ext cx="1296144" cy="1368152"/>
          </a:xfrm>
          <a:prstGeom prst="rect">
            <a:avLst/>
          </a:prstGeom>
        </p:spPr>
      </p:pic>
      <p:sp>
        <p:nvSpPr>
          <p:cNvPr id="23" name="Textfeld 22"/>
          <p:cNvSpPr txBox="1"/>
          <p:nvPr/>
        </p:nvSpPr>
        <p:spPr>
          <a:xfrm>
            <a:off x="3632768" y="4255414"/>
            <a:ext cx="944489" cy="538609"/>
          </a:xfrm>
          <a:prstGeom prst="rect">
            <a:avLst/>
          </a:prstGeom>
          <a:noFill/>
        </p:spPr>
        <p:txBody>
          <a:bodyPr wrap="none" rtlCol="0">
            <a:spAutoFit/>
          </a:bodyPr>
          <a:lstStyle/>
          <a:p>
            <a:pPr algn="ctr">
              <a:spcAft>
                <a:spcPts val="600"/>
              </a:spcAft>
            </a:pPr>
            <a:r>
              <a:rPr lang="en-GB" sz="1200" dirty="0"/>
              <a:t>L</a:t>
            </a:r>
            <a:r>
              <a:rPr lang="en-GB" sz="1200" baseline="-25000" dirty="0"/>
              <a:t>A,eq,SMA11</a:t>
            </a:r>
          </a:p>
          <a:p>
            <a:pPr algn="ctr">
              <a:spcAft>
                <a:spcPts val="600"/>
              </a:spcAft>
            </a:pPr>
            <a:r>
              <a:rPr lang="en-GB" sz="1200" b="1" dirty="0"/>
              <a:t>66,8 dB(A)</a:t>
            </a:r>
          </a:p>
        </p:txBody>
      </p:sp>
      <p:sp>
        <p:nvSpPr>
          <p:cNvPr id="14" name="Textfeld 13"/>
          <p:cNvSpPr txBox="1"/>
          <p:nvPr/>
        </p:nvSpPr>
        <p:spPr>
          <a:xfrm>
            <a:off x="551384" y="5336716"/>
            <a:ext cx="11305255" cy="1354217"/>
          </a:xfrm>
          <a:prstGeom prst="rect">
            <a:avLst/>
          </a:prstGeom>
          <a:noFill/>
        </p:spPr>
        <p:txBody>
          <a:bodyPr wrap="square" rtlCol="0">
            <a:spAutoFit/>
          </a:bodyPr>
          <a:lstStyle/>
          <a:p>
            <a:pPr marL="285750" indent="-285750">
              <a:spcBef>
                <a:spcPts val="1200"/>
              </a:spcBef>
              <a:buFont typeface="Wingdings" panose="05000000000000000000" pitchFamily="2" charset="2"/>
              <a:buChar char="Ø"/>
            </a:pPr>
            <a:r>
              <a:rPr lang="en-GB" sz="1800" u="sng" dirty="0">
                <a:solidFill>
                  <a:srgbClr val="23487D"/>
                </a:solidFill>
                <a:effectLst>
                  <a:outerShdw blurRad="38100" dist="38100" dir="2700000" algn="tl">
                    <a:srgbClr val="000000">
                      <a:alpha val="43137"/>
                    </a:srgbClr>
                  </a:outerShdw>
                </a:effectLst>
              </a:rPr>
              <a:t>A complete replacement of all ICE vehicles by electric vehicles (</a:t>
            </a:r>
            <a:r>
              <a:rPr lang="en-GB" u="sng" dirty="0">
                <a:solidFill>
                  <a:srgbClr val="23487D"/>
                </a:solidFill>
                <a:effectLst>
                  <a:outerShdw blurRad="38100" dist="38100" dir="2700000" algn="tl">
                    <a:srgbClr val="000000">
                      <a:alpha val="43137"/>
                    </a:srgbClr>
                  </a:outerShdw>
                </a:effectLst>
              </a:rPr>
              <a:t>with AVAS</a:t>
            </a:r>
            <a:r>
              <a:rPr lang="en-GB" sz="1800" u="sng" dirty="0">
                <a:solidFill>
                  <a:srgbClr val="23487D"/>
                </a:solidFill>
                <a:effectLst>
                  <a:outerShdw blurRad="38100" dist="38100" dir="2700000" algn="tl">
                    <a:srgbClr val="000000">
                      <a:alpha val="43137"/>
                    </a:srgbClr>
                  </a:outerShdw>
                </a:effectLst>
              </a:rPr>
              <a:t>) will in best case provide a benefit of 0,6 dB(A) for speed ranges below 55 km/h. </a:t>
            </a:r>
          </a:p>
          <a:p>
            <a:pPr marL="285750" indent="-285750">
              <a:spcBef>
                <a:spcPts val="1200"/>
              </a:spcBef>
              <a:buFont typeface="Wingdings" panose="05000000000000000000" pitchFamily="2" charset="2"/>
              <a:buChar char="Ø"/>
            </a:pPr>
            <a:r>
              <a:rPr lang="en-GB" sz="1800" u="sng" dirty="0">
                <a:solidFill>
                  <a:srgbClr val="23487D"/>
                </a:solidFill>
                <a:effectLst>
                  <a:outerShdw blurRad="38100" dist="38100" dir="2700000" algn="tl">
                    <a:srgbClr val="000000">
                      <a:alpha val="43137"/>
                    </a:srgbClr>
                  </a:outerShdw>
                </a:effectLst>
              </a:rPr>
              <a:t>Even this is questionable given that </a:t>
            </a:r>
            <a:r>
              <a:rPr lang="en-GB" sz="1800" u="sng" dirty="0" err="1">
                <a:solidFill>
                  <a:srgbClr val="23487D"/>
                </a:solidFill>
                <a:effectLst>
                  <a:outerShdw blurRad="38100" dist="38100" dir="2700000" algn="tl">
                    <a:srgbClr val="000000">
                      <a:alpha val="43137"/>
                    </a:srgbClr>
                  </a:outerShdw>
                </a:effectLst>
              </a:rPr>
              <a:t>xEVs</a:t>
            </a:r>
            <a:r>
              <a:rPr lang="en-GB" sz="1800" u="sng" dirty="0">
                <a:solidFill>
                  <a:srgbClr val="23487D"/>
                </a:solidFill>
                <a:effectLst>
                  <a:outerShdw blurRad="38100" dist="38100" dir="2700000" algn="tl">
                    <a:srgbClr val="000000">
                      <a:alpha val="43137"/>
                    </a:srgbClr>
                  </a:outerShdw>
                </a:effectLst>
              </a:rPr>
              <a:t> have typically </a:t>
            </a:r>
            <a:r>
              <a:rPr lang="en-GB" u="sng" dirty="0">
                <a:solidFill>
                  <a:srgbClr val="23487D"/>
                </a:solidFill>
                <a:effectLst>
                  <a:outerShdw blurRad="38100" dist="38100" dir="2700000" algn="tl">
                    <a:srgbClr val="000000">
                      <a:alpha val="43137"/>
                    </a:srgbClr>
                  </a:outerShdw>
                </a:effectLst>
              </a:rPr>
              <a:t>more rolling sound, because their </a:t>
            </a:r>
            <a:r>
              <a:rPr lang="en-GB" u="sng" dirty="0" err="1">
                <a:solidFill>
                  <a:srgbClr val="23487D"/>
                </a:solidFill>
                <a:effectLst>
                  <a:outerShdw blurRad="38100" dist="38100" dir="2700000" algn="tl">
                    <a:srgbClr val="000000">
                      <a:alpha val="43137"/>
                    </a:srgbClr>
                  </a:outerShdw>
                </a:effectLst>
              </a:rPr>
              <a:t>heigher</a:t>
            </a:r>
            <a:r>
              <a:rPr lang="en-GB" u="sng" dirty="0">
                <a:solidFill>
                  <a:srgbClr val="23487D"/>
                </a:solidFill>
                <a:effectLst>
                  <a:outerShdw blurRad="38100" dist="38100" dir="2700000" algn="tl">
                    <a:srgbClr val="000000">
                      <a:alpha val="43137"/>
                    </a:srgbClr>
                  </a:outerShdw>
                </a:effectLst>
              </a:rPr>
              <a:t> weight results in wider or extra load tyres.</a:t>
            </a:r>
          </a:p>
        </p:txBody>
      </p:sp>
      <p:sp>
        <p:nvSpPr>
          <p:cNvPr id="18" name="Rechteck 17"/>
          <p:cNvSpPr/>
          <p:nvPr/>
        </p:nvSpPr>
        <p:spPr>
          <a:xfrm rot="16200000">
            <a:off x="-674929" y="3182483"/>
            <a:ext cx="2056973" cy="507831"/>
          </a:xfrm>
          <a:prstGeom prst="rect">
            <a:avLst/>
          </a:prstGeom>
        </p:spPr>
        <p:txBody>
          <a:bodyPr wrap="none">
            <a:spAutoFit/>
          </a:bodyPr>
          <a:lstStyle/>
          <a:p>
            <a:r>
              <a:rPr lang="en-US" sz="900" dirty="0"/>
              <a:t>SOURCE: </a:t>
            </a:r>
          </a:p>
          <a:p>
            <a:r>
              <a:rPr lang="en-US" sz="900" dirty="0"/>
              <a:t>Diagrams based on real </a:t>
            </a:r>
            <a:r>
              <a:rPr lang="en-US" sz="900" dirty="0" err="1"/>
              <a:t>diring</a:t>
            </a:r>
            <a:r>
              <a:rPr lang="en-US" sz="900" dirty="0"/>
              <a:t> data </a:t>
            </a:r>
          </a:p>
          <a:p>
            <a:r>
              <a:rPr lang="en-US" sz="900" dirty="0"/>
              <a:t>in combination with RD-ASEP Model</a:t>
            </a:r>
            <a:endParaRPr lang="en-GB" sz="900" dirty="0"/>
          </a:p>
        </p:txBody>
      </p:sp>
    </p:spTree>
    <p:extLst>
      <p:ext uri="{BB962C8B-B14F-4D97-AF65-F5344CB8AC3E}">
        <p14:creationId xmlns:p14="http://schemas.microsoft.com/office/powerpoint/2010/main" val="26653398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623392" y="1022830"/>
            <a:ext cx="107291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20000"/>
              </a:spcBef>
            </a:pPr>
            <a:r>
              <a:rPr lang="en-US" altLang="de-DE" sz="2400" b="1" dirty="0"/>
              <a:t>Electrically Driving Vehicle – Contribution to Road Traffic noise</a:t>
            </a:r>
          </a:p>
        </p:txBody>
      </p:sp>
      <p:sp>
        <p:nvSpPr>
          <p:cNvPr id="5" name="Textfeld 4"/>
          <p:cNvSpPr txBox="1"/>
          <p:nvPr/>
        </p:nvSpPr>
        <p:spPr>
          <a:xfrm>
            <a:off x="472587" y="1700808"/>
            <a:ext cx="5823175" cy="4308872"/>
          </a:xfrm>
          <a:prstGeom prst="rect">
            <a:avLst/>
          </a:prstGeom>
          <a:noFill/>
        </p:spPr>
        <p:txBody>
          <a:bodyPr wrap="square" rtlCol="0">
            <a:spAutoFit/>
          </a:bodyPr>
          <a:lstStyle/>
          <a:p>
            <a:pPr marL="285750" indent="-285750">
              <a:spcBef>
                <a:spcPts val="1200"/>
              </a:spcBef>
              <a:buFont typeface="Wingdings" panose="05000000000000000000" pitchFamily="2" charset="2"/>
              <a:buChar char="Ø"/>
            </a:pPr>
            <a:r>
              <a:rPr lang="en-US" sz="1800" dirty="0" err="1"/>
              <a:t>Tyre</a:t>
            </a:r>
            <a:r>
              <a:rPr lang="en-US" sz="1800" dirty="0"/>
              <a:t> rolling sound will not become significant different for EVs compared to ICE vehicles.</a:t>
            </a:r>
          </a:p>
          <a:p>
            <a:pPr marL="285750" indent="-285750">
              <a:spcBef>
                <a:spcPts val="1200"/>
              </a:spcBef>
              <a:buFont typeface="Wingdings" panose="05000000000000000000" pitchFamily="2" charset="2"/>
              <a:buChar char="Ø"/>
            </a:pPr>
            <a:r>
              <a:rPr lang="en-US" sz="1800" u="sng" dirty="0">
                <a:solidFill>
                  <a:srgbClr val="23487D"/>
                </a:solidFill>
                <a:effectLst>
                  <a:outerShdw blurRad="38100" dist="38100" dir="2700000" algn="tl">
                    <a:srgbClr val="000000">
                      <a:alpha val="43137"/>
                    </a:srgbClr>
                  </a:outerShdw>
                </a:effectLst>
              </a:rPr>
              <a:t>EVs will not change traffic noise in situations where </a:t>
            </a:r>
            <a:r>
              <a:rPr lang="en-US" sz="1800" u="sng" dirty="0" err="1">
                <a:solidFill>
                  <a:srgbClr val="23487D"/>
                </a:solidFill>
                <a:effectLst>
                  <a:outerShdw blurRad="38100" dist="38100" dir="2700000" algn="tl">
                    <a:srgbClr val="000000">
                      <a:alpha val="43137"/>
                    </a:srgbClr>
                  </a:outerShdw>
                </a:effectLst>
              </a:rPr>
              <a:t>tyre</a:t>
            </a:r>
            <a:r>
              <a:rPr lang="en-US" sz="1800" u="sng" dirty="0">
                <a:solidFill>
                  <a:srgbClr val="23487D"/>
                </a:solidFill>
                <a:effectLst>
                  <a:outerShdw blurRad="38100" dist="38100" dir="2700000" algn="tl">
                    <a:srgbClr val="000000">
                      <a:alpha val="43137"/>
                    </a:srgbClr>
                  </a:outerShdw>
                </a:effectLst>
              </a:rPr>
              <a:t> rolling sound is dominant.</a:t>
            </a:r>
          </a:p>
          <a:p>
            <a:pPr marL="285750" indent="-285750">
              <a:spcBef>
                <a:spcPts val="1200"/>
              </a:spcBef>
              <a:buFont typeface="Wingdings" panose="05000000000000000000" pitchFamily="2" charset="2"/>
              <a:buChar char="Ø"/>
            </a:pPr>
            <a:r>
              <a:rPr lang="en-US" sz="1800" dirty="0"/>
              <a:t>Traffic in cities will in future mostly happen at speed up to 30 km/h due to speed limits, reduced lanes for motor vehicles to give way to alternative mobility and resulting traffic jams.</a:t>
            </a:r>
          </a:p>
          <a:p>
            <a:pPr marL="285750" indent="-285750">
              <a:spcBef>
                <a:spcPts val="1200"/>
              </a:spcBef>
              <a:buFont typeface="Wingdings" panose="05000000000000000000" pitchFamily="2" charset="2"/>
              <a:buChar char="Ø"/>
            </a:pPr>
            <a:r>
              <a:rPr lang="en-US" sz="1800" dirty="0"/>
              <a:t>At low driving speeds, EVs equipped with AVAS will not provide a substantial benefit to traffic noise, their “powertrain noise” is determined by regulations.</a:t>
            </a:r>
          </a:p>
          <a:p>
            <a:pPr marL="285750" indent="-285750">
              <a:spcBef>
                <a:spcPts val="1200"/>
              </a:spcBef>
              <a:buFont typeface="Wingdings" panose="05000000000000000000" pitchFamily="2" charset="2"/>
              <a:buChar char="Ø"/>
            </a:pPr>
            <a:r>
              <a:rPr lang="en-US" sz="1800" u="sng" dirty="0">
                <a:solidFill>
                  <a:srgbClr val="23487D"/>
                </a:solidFill>
                <a:effectLst>
                  <a:outerShdw blurRad="38100" dist="38100" dir="2700000" algn="tl">
                    <a:srgbClr val="000000">
                      <a:alpha val="43137"/>
                    </a:srgbClr>
                  </a:outerShdw>
                </a:effectLst>
              </a:rPr>
              <a:t>How quiet shall </a:t>
            </a:r>
            <a:r>
              <a:rPr lang="en-US" u="sng" dirty="0">
                <a:solidFill>
                  <a:srgbClr val="23487D"/>
                </a:solidFill>
                <a:effectLst>
                  <a:outerShdw blurRad="38100" dist="38100" dir="2700000" algn="tl">
                    <a:srgbClr val="000000">
                      <a:alpha val="43137"/>
                    </a:srgbClr>
                  </a:outerShdw>
                </a:effectLst>
              </a:rPr>
              <a:t>a noise source powertrain </a:t>
            </a:r>
            <a:r>
              <a:rPr lang="en-US" sz="1800" u="sng" dirty="0">
                <a:solidFill>
                  <a:srgbClr val="23487D"/>
                </a:solidFill>
                <a:effectLst>
                  <a:outerShdw blurRad="38100" dist="38100" dir="2700000" algn="tl">
                    <a:srgbClr val="000000">
                      <a:alpha val="43137"/>
                    </a:srgbClr>
                  </a:outerShdw>
                </a:effectLst>
              </a:rPr>
              <a:t>become? </a:t>
            </a:r>
            <a:br>
              <a:rPr lang="en-US" sz="1800" u="sng" dirty="0">
                <a:solidFill>
                  <a:srgbClr val="23487D"/>
                </a:solidFill>
                <a:effectLst>
                  <a:outerShdw blurRad="38100" dist="38100" dir="2700000" algn="tl">
                    <a:srgbClr val="000000">
                      <a:alpha val="43137"/>
                    </a:srgbClr>
                  </a:outerShdw>
                </a:effectLst>
              </a:rPr>
            </a:br>
            <a:r>
              <a:rPr lang="en-US" sz="1800" u="sng" dirty="0">
                <a:solidFill>
                  <a:srgbClr val="23487D"/>
                </a:solidFill>
                <a:effectLst>
                  <a:outerShdw blurRad="38100" dist="38100" dir="2700000" algn="tl">
                    <a:srgbClr val="000000">
                      <a:alpha val="43137"/>
                    </a:srgbClr>
                  </a:outerShdw>
                </a:effectLst>
              </a:rPr>
              <a:t>Do we need to lower AVAS minimum sound levels?</a:t>
            </a:r>
          </a:p>
        </p:txBody>
      </p:sp>
      <p:pic>
        <p:nvPicPr>
          <p:cNvPr id="2" name="Grafik 1"/>
          <p:cNvPicPr>
            <a:picLocks noChangeAspect="1"/>
          </p:cNvPicPr>
          <p:nvPr/>
        </p:nvPicPr>
        <p:blipFill>
          <a:blip r:embed="rId2"/>
          <a:stretch>
            <a:fillRect/>
          </a:stretch>
        </p:blipFill>
        <p:spPr>
          <a:xfrm>
            <a:off x="6744072" y="2264961"/>
            <a:ext cx="4680520" cy="3362481"/>
          </a:xfrm>
          <a:prstGeom prst="rect">
            <a:avLst/>
          </a:prstGeom>
        </p:spPr>
      </p:pic>
      <p:sp>
        <p:nvSpPr>
          <p:cNvPr id="3" name="Textfeld 2"/>
          <p:cNvSpPr txBox="1"/>
          <p:nvPr/>
        </p:nvSpPr>
        <p:spPr>
          <a:xfrm>
            <a:off x="6709616" y="5703639"/>
            <a:ext cx="4680521" cy="461665"/>
          </a:xfrm>
          <a:prstGeom prst="rect">
            <a:avLst/>
          </a:prstGeom>
          <a:noFill/>
        </p:spPr>
        <p:txBody>
          <a:bodyPr wrap="square" rtlCol="0">
            <a:spAutoFit/>
          </a:bodyPr>
          <a:lstStyle/>
          <a:p>
            <a:r>
              <a:rPr lang="en-GB" sz="1200" dirty="0"/>
              <a:t>An EV equipped with AVAS has about the same power train sound contribution to traffic noise likely up to 40 km/h.</a:t>
            </a:r>
          </a:p>
        </p:txBody>
      </p:sp>
      <p:sp>
        <p:nvSpPr>
          <p:cNvPr id="4" name="Textfeld 3"/>
          <p:cNvSpPr txBox="1"/>
          <p:nvPr/>
        </p:nvSpPr>
        <p:spPr>
          <a:xfrm rot="2428789">
            <a:off x="8373390" y="4610546"/>
            <a:ext cx="1156086" cy="361637"/>
          </a:xfrm>
          <a:prstGeom prst="rect">
            <a:avLst/>
          </a:prstGeom>
          <a:noFill/>
        </p:spPr>
        <p:txBody>
          <a:bodyPr wrap="none" rtlCol="0">
            <a:spAutoFit/>
          </a:bodyPr>
          <a:lstStyle/>
          <a:p>
            <a:r>
              <a:rPr lang="en-GB" sz="1050" dirty="0"/>
              <a:t>AVAS sound </a:t>
            </a:r>
          </a:p>
          <a:p>
            <a:r>
              <a:rPr lang="en-GB" sz="700" dirty="0"/>
              <a:t>(compatible UN and US)</a:t>
            </a:r>
          </a:p>
        </p:txBody>
      </p:sp>
      <p:sp>
        <p:nvSpPr>
          <p:cNvPr id="11" name="Textfeld 10"/>
          <p:cNvSpPr txBox="1"/>
          <p:nvPr/>
        </p:nvSpPr>
        <p:spPr>
          <a:xfrm rot="20400945">
            <a:off x="8965599" y="2822081"/>
            <a:ext cx="1797287" cy="253916"/>
          </a:xfrm>
          <a:prstGeom prst="rect">
            <a:avLst/>
          </a:prstGeom>
          <a:noFill/>
        </p:spPr>
        <p:txBody>
          <a:bodyPr wrap="none" rtlCol="0">
            <a:spAutoFit/>
          </a:bodyPr>
          <a:lstStyle/>
          <a:p>
            <a:r>
              <a:rPr lang="en-GB" sz="1050" dirty="0"/>
              <a:t>2-Wave tyre on public road</a:t>
            </a:r>
          </a:p>
        </p:txBody>
      </p:sp>
      <p:sp>
        <p:nvSpPr>
          <p:cNvPr id="6" name="Gleichschenkliges Dreieck 5"/>
          <p:cNvSpPr/>
          <p:nvPr/>
        </p:nvSpPr>
        <p:spPr>
          <a:xfrm>
            <a:off x="7775744" y="4713233"/>
            <a:ext cx="144016" cy="2160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feld 7"/>
          <p:cNvSpPr txBox="1"/>
          <p:nvPr/>
        </p:nvSpPr>
        <p:spPr>
          <a:xfrm>
            <a:off x="6709616" y="1536211"/>
            <a:ext cx="4714976" cy="738664"/>
          </a:xfrm>
          <a:prstGeom prst="rect">
            <a:avLst/>
          </a:prstGeom>
          <a:noFill/>
        </p:spPr>
        <p:txBody>
          <a:bodyPr wrap="square" rtlCol="0">
            <a:spAutoFit/>
          </a:bodyPr>
          <a:lstStyle/>
          <a:p>
            <a:r>
              <a:rPr lang="en-GB" sz="1400" u="sng" dirty="0">
                <a:solidFill>
                  <a:srgbClr val="23487D"/>
                </a:solidFill>
                <a:effectLst>
                  <a:outerShdw blurRad="38100" dist="38100" dir="2700000" algn="tl">
                    <a:srgbClr val="000000">
                      <a:alpha val="43137"/>
                    </a:srgbClr>
                  </a:outerShdw>
                </a:effectLst>
              </a:rPr>
              <a:t>UN R138 philosophy: At speeds up to 20 km/h (US: 32 km/h) AVAS is needed for recognition, above that speed tyres will ensure sufficient recognition.</a:t>
            </a:r>
          </a:p>
        </p:txBody>
      </p:sp>
      <p:sp>
        <p:nvSpPr>
          <p:cNvPr id="10" name="Textfeld 9"/>
          <p:cNvSpPr txBox="1"/>
          <p:nvPr/>
        </p:nvSpPr>
        <p:spPr>
          <a:xfrm rot="20777084">
            <a:off x="9101213" y="4151614"/>
            <a:ext cx="2076209" cy="253916"/>
          </a:xfrm>
          <a:prstGeom prst="rect">
            <a:avLst/>
          </a:prstGeom>
          <a:noFill/>
        </p:spPr>
        <p:txBody>
          <a:bodyPr wrap="none" rtlCol="0">
            <a:spAutoFit/>
          </a:bodyPr>
          <a:lstStyle/>
          <a:p>
            <a:r>
              <a:rPr lang="en-GB" sz="1050" dirty="0"/>
              <a:t>MY 2020 representative vehicle</a:t>
            </a:r>
          </a:p>
        </p:txBody>
      </p:sp>
      <p:sp>
        <p:nvSpPr>
          <p:cNvPr id="7" name="Pfeil nach oben und unten 6"/>
          <p:cNvSpPr/>
          <p:nvPr/>
        </p:nvSpPr>
        <p:spPr>
          <a:xfrm>
            <a:off x="10217430" y="2841847"/>
            <a:ext cx="576064" cy="1247665"/>
          </a:xfrm>
          <a:prstGeom prst="upDownArrow">
            <a:avLst/>
          </a:prstGeom>
          <a:solidFill>
            <a:srgbClr val="D8E5F5"/>
          </a:solidFill>
          <a:ln>
            <a:solidFill>
              <a:srgbClr val="23487D"/>
            </a:solidFill>
          </a:ln>
        </p:spPr>
        <p:style>
          <a:lnRef idx="2">
            <a:schemeClr val="accent1">
              <a:shade val="50000"/>
            </a:schemeClr>
          </a:lnRef>
          <a:fillRef idx="1">
            <a:schemeClr val="accent1"/>
          </a:fillRef>
          <a:effectRef idx="0">
            <a:schemeClr val="accent1"/>
          </a:effectRef>
          <a:fontRef idx="minor">
            <a:schemeClr val="lt1"/>
          </a:fontRef>
        </p:style>
        <p:txBody>
          <a:bodyPr vert="vert270" tIns="0" bIns="0" rtlCol="0" anchor="ctr"/>
          <a:lstStyle/>
          <a:p>
            <a:pPr algn="ctr"/>
            <a:r>
              <a:rPr lang="en-GB" sz="1200" dirty="0">
                <a:solidFill>
                  <a:schemeClr val="tx1"/>
                </a:solidFill>
                <a:sym typeface="Symbol" panose="05050102010706020507" pitchFamily="18" charset="2"/>
              </a:rPr>
              <a:t></a:t>
            </a:r>
            <a:r>
              <a:rPr lang="en-GB" sz="1200" dirty="0">
                <a:solidFill>
                  <a:schemeClr val="tx1"/>
                </a:solidFill>
                <a:latin typeface="+mj-lt"/>
              </a:rPr>
              <a:t>L &gt; 12 dB(A)</a:t>
            </a:r>
          </a:p>
        </p:txBody>
      </p:sp>
    </p:spTree>
    <p:extLst>
      <p:ext uri="{BB962C8B-B14F-4D97-AF65-F5344CB8AC3E}">
        <p14:creationId xmlns:p14="http://schemas.microsoft.com/office/powerpoint/2010/main" val="26483769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623392" y="1023120"/>
            <a:ext cx="1094521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20000"/>
              </a:spcBef>
            </a:pPr>
            <a:r>
              <a:rPr lang="en-GB" altLang="de-DE" sz="2000" b="1" dirty="0"/>
              <a:t>URBAN Condition Other Transportation Means in Comparison to EVs</a:t>
            </a:r>
            <a:endParaRPr lang="en-GB" altLang="de-DE" sz="2000" b="1" baseline="-25000" dirty="0"/>
          </a:p>
        </p:txBody>
      </p:sp>
      <p:pic>
        <p:nvPicPr>
          <p:cNvPr id="5" name="Grafik 4"/>
          <p:cNvPicPr>
            <a:picLocks noChangeAspect="1"/>
          </p:cNvPicPr>
          <p:nvPr/>
        </p:nvPicPr>
        <p:blipFill>
          <a:blip r:embed="rId2"/>
          <a:stretch>
            <a:fillRect/>
          </a:stretch>
        </p:blipFill>
        <p:spPr>
          <a:xfrm>
            <a:off x="407368" y="2132856"/>
            <a:ext cx="3535708" cy="4128112"/>
          </a:xfrm>
          <a:prstGeom prst="rect">
            <a:avLst/>
          </a:prstGeom>
        </p:spPr>
      </p:pic>
      <p:sp>
        <p:nvSpPr>
          <p:cNvPr id="17" name="Textfeld 16"/>
          <p:cNvSpPr txBox="1"/>
          <p:nvPr/>
        </p:nvSpPr>
        <p:spPr>
          <a:xfrm>
            <a:off x="4079776" y="1700808"/>
            <a:ext cx="7488832" cy="4662815"/>
          </a:xfrm>
          <a:prstGeom prst="rect">
            <a:avLst/>
          </a:prstGeom>
          <a:noFill/>
        </p:spPr>
        <p:txBody>
          <a:bodyPr wrap="square" rtlCol="0">
            <a:spAutoFit/>
          </a:bodyPr>
          <a:lstStyle/>
          <a:p>
            <a:pPr marL="285750" indent="-285750">
              <a:spcBef>
                <a:spcPts val="1800"/>
              </a:spcBef>
              <a:spcAft>
                <a:spcPts val="0"/>
              </a:spcAft>
              <a:buFont typeface="Wingdings" panose="05000000000000000000" pitchFamily="2" charset="2"/>
              <a:buChar char="Ø"/>
            </a:pPr>
            <a:r>
              <a:rPr lang="en-US" sz="1800" u="sng" dirty="0" err="1">
                <a:solidFill>
                  <a:srgbClr val="1C3560"/>
                </a:solidFill>
                <a:effectLst>
                  <a:outerShdw blurRad="38100" dist="38100" dir="2700000" algn="tl">
                    <a:srgbClr val="000000">
                      <a:alpha val="43137"/>
                    </a:srgbClr>
                  </a:outerShdw>
                </a:effectLst>
              </a:rPr>
              <a:t>Tyres</a:t>
            </a:r>
            <a:r>
              <a:rPr lang="en-US" sz="1800" u="sng" dirty="0">
                <a:solidFill>
                  <a:srgbClr val="1C3560"/>
                </a:solidFill>
                <a:effectLst>
                  <a:outerShdw blurRad="38100" dist="38100" dir="2700000" algn="tl">
                    <a:srgbClr val="000000">
                      <a:alpha val="43137"/>
                    </a:srgbClr>
                  </a:outerShdw>
                </a:effectLst>
              </a:rPr>
              <a:t> of the noise label class A are almost as quiet </a:t>
            </a:r>
            <a:br>
              <a:rPr lang="en-US" sz="1800" u="sng" dirty="0">
                <a:solidFill>
                  <a:srgbClr val="1C3560"/>
                </a:solidFill>
                <a:effectLst>
                  <a:outerShdw blurRad="38100" dist="38100" dir="2700000" algn="tl">
                    <a:srgbClr val="000000">
                      <a:alpha val="43137"/>
                    </a:srgbClr>
                  </a:outerShdw>
                </a:effectLst>
              </a:rPr>
            </a:br>
            <a:r>
              <a:rPr lang="en-US" sz="1800" u="sng" dirty="0">
                <a:solidFill>
                  <a:srgbClr val="1C3560"/>
                </a:solidFill>
                <a:effectLst>
                  <a:outerShdw blurRad="38100" dist="38100" dir="2700000" algn="tl">
                    <a:srgbClr val="000000">
                      <a:alpha val="43137"/>
                    </a:srgbClr>
                  </a:outerShdw>
                </a:effectLst>
              </a:rPr>
              <a:t>as rolling sound from other transportation means.</a:t>
            </a:r>
          </a:p>
          <a:p>
            <a:pPr marL="285750" indent="-285750">
              <a:spcBef>
                <a:spcPts val="1800"/>
              </a:spcBef>
              <a:spcAft>
                <a:spcPts val="0"/>
              </a:spcAft>
              <a:buFont typeface="Wingdings" panose="05000000000000000000" pitchFamily="2" charset="2"/>
              <a:buChar char="Ø"/>
            </a:pPr>
            <a:r>
              <a:rPr lang="en-US" sz="1800" dirty="0"/>
              <a:t>A-labelled </a:t>
            </a:r>
            <a:r>
              <a:rPr lang="en-US" sz="1800" dirty="0" err="1"/>
              <a:t>tyres</a:t>
            </a:r>
            <a:r>
              <a:rPr lang="en-US" sz="1800" dirty="0"/>
              <a:t> will effectively require a shift of the </a:t>
            </a:r>
            <a:br>
              <a:rPr lang="en-US" sz="1800" dirty="0"/>
            </a:br>
            <a:r>
              <a:rPr lang="en-US" sz="1800" dirty="0"/>
              <a:t>cross point between AVAS and </a:t>
            </a:r>
            <a:r>
              <a:rPr lang="en-US" sz="1800" dirty="0" err="1"/>
              <a:t>tyre</a:t>
            </a:r>
            <a:r>
              <a:rPr lang="en-US" sz="1800" dirty="0"/>
              <a:t> rolling sound for </a:t>
            </a:r>
            <a:br>
              <a:rPr lang="en-US" sz="1800" dirty="0"/>
            </a:br>
            <a:r>
              <a:rPr lang="en-US" sz="1800" dirty="0"/>
              <a:t>the safe recognition of vehicles from today 20 km/h </a:t>
            </a:r>
            <a:br>
              <a:rPr lang="en-US" sz="1800" dirty="0"/>
            </a:br>
            <a:r>
              <a:rPr lang="en-US" sz="1800" dirty="0"/>
              <a:t>to at least 30 km/h.</a:t>
            </a:r>
            <a:br>
              <a:rPr lang="en-US" sz="1800" dirty="0"/>
            </a:br>
            <a:br>
              <a:rPr lang="en-US" sz="1800" dirty="0"/>
            </a:br>
            <a:endParaRPr lang="en-US" sz="1800" dirty="0"/>
          </a:p>
          <a:p>
            <a:pPr marL="285750" indent="-285750">
              <a:spcBef>
                <a:spcPts val="1200"/>
              </a:spcBef>
              <a:spcAft>
                <a:spcPts val="0"/>
              </a:spcAft>
              <a:buFont typeface="Wingdings" panose="05000000000000000000" pitchFamily="2" charset="2"/>
              <a:buChar char="Ø"/>
            </a:pPr>
            <a:r>
              <a:rPr lang="en-US" sz="1800" dirty="0" err="1"/>
              <a:t>Tyres</a:t>
            </a:r>
            <a:r>
              <a:rPr lang="en-US" sz="1800" dirty="0"/>
              <a:t> with rolling sound even better than A-label w</a:t>
            </a:r>
            <a:r>
              <a:rPr lang="en-US" dirty="0"/>
              <a:t>ill be quieter than rolling sound of most other transportation means.</a:t>
            </a:r>
          </a:p>
          <a:p>
            <a:pPr marL="285750" indent="-285750">
              <a:spcBef>
                <a:spcPts val="1200"/>
              </a:spcBef>
              <a:spcAft>
                <a:spcPts val="0"/>
              </a:spcAft>
              <a:buFont typeface="Wingdings" panose="05000000000000000000" pitchFamily="2" charset="2"/>
              <a:buChar char="Ø"/>
            </a:pPr>
            <a:r>
              <a:rPr lang="en-US" dirty="0"/>
              <a:t>A-label </a:t>
            </a:r>
            <a:r>
              <a:rPr lang="en-US" dirty="0" err="1"/>
              <a:t>tyres</a:t>
            </a:r>
            <a:r>
              <a:rPr lang="en-US" dirty="0"/>
              <a:t> will require an operation of AVAS above 30 km/h vehicle speed for safe recognition of the vehicle.</a:t>
            </a:r>
          </a:p>
          <a:p>
            <a:pPr marL="285750" indent="-285750">
              <a:spcBef>
                <a:spcPts val="1200"/>
              </a:spcBef>
              <a:spcAft>
                <a:spcPts val="0"/>
              </a:spcAft>
              <a:buFont typeface="Wingdings" panose="05000000000000000000" pitchFamily="2" charset="2"/>
              <a:buChar char="Ø"/>
            </a:pPr>
            <a:r>
              <a:rPr lang="en-US" u="sng" dirty="0">
                <a:solidFill>
                  <a:srgbClr val="1C3560"/>
                </a:solidFill>
                <a:effectLst>
                  <a:outerShdw blurRad="38100" dist="38100" dir="2700000" algn="tl">
                    <a:srgbClr val="000000">
                      <a:alpha val="43137"/>
                    </a:srgbClr>
                  </a:outerShdw>
                </a:effectLst>
              </a:rPr>
              <a:t>AVAS will replace the </a:t>
            </a:r>
            <a:r>
              <a:rPr lang="en-US" u="sng" dirty="0" err="1">
                <a:solidFill>
                  <a:srgbClr val="1C3560"/>
                </a:solidFill>
                <a:effectLst>
                  <a:outerShdw blurRad="38100" dist="38100" dir="2700000" algn="tl">
                    <a:srgbClr val="000000">
                      <a:alpha val="43137"/>
                    </a:srgbClr>
                  </a:outerShdw>
                </a:effectLst>
              </a:rPr>
              <a:t>tyre</a:t>
            </a:r>
            <a:r>
              <a:rPr lang="en-US" u="sng" dirty="0">
                <a:solidFill>
                  <a:srgbClr val="1C3560"/>
                </a:solidFill>
                <a:effectLst>
                  <a:outerShdw blurRad="38100" dist="38100" dir="2700000" algn="tl">
                    <a:srgbClr val="000000">
                      <a:alpha val="43137"/>
                    </a:srgbClr>
                  </a:outerShdw>
                </a:effectLst>
              </a:rPr>
              <a:t> rolling sound by artificially created sound as it already replaces </a:t>
            </a:r>
            <a:r>
              <a:rPr lang="en-US" u="sng" dirty="0">
                <a:solidFill>
                  <a:srgbClr val="23487D"/>
                </a:solidFill>
                <a:effectLst>
                  <a:outerShdw blurRad="38100" dist="38100" dir="2700000" algn="tl">
                    <a:srgbClr val="000000">
                      <a:alpha val="43137"/>
                    </a:srgbClr>
                  </a:outerShdw>
                </a:effectLst>
              </a:rPr>
              <a:t>essential powertrain </a:t>
            </a:r>
            <a:r>
              <a:rPr lang="en-US" u="sng" dirty="0">
                <a:solidFill>
                  <a:srgbClr val="1C3560"/>
                </a:solidFill>
                <a:effectLst>
                  <a:outerShdw blurRad="38100" dist="38100" dir="2700000" algn="tl">
                    <a:srgbClr val="000000">
                      <a:alpha val="43137"/>
                    </a:srgbClr>
                  </a:outerShdw>
                </a:effectLst>
              </a:rPr>
              <a:t>sound. </a:t>
            </a:r>
          </a:p>
        </p:txBody>
      </p:sp>
      <p:pic>
        <p:nvPicPr>
          <p:cNvPr id="10" name="Grafik 9"/>
          <p:cNvPicPr>
            <a:picLocks noChangeAspect="1"/>
          </p:cNvPicPr>
          <p:nvPr/>
        </p:nvPicPr>
        <p:blipFill rotWithShape="1">
          <a:blip r:embed="rId3"/>
          <a:srcRect l="29974" r="12076" b="10601"/>
          <a:stretch/>
        </p:blipFill>
        <p:spPr>
          <a:xfrm>
            <a:off x="985372" y="1591267"/>
            <a:ext cx="1299426" cy="1226828"/>
          </a:xfrm>
          <a:prstGeom prst="rect">
            <a:avLst/>
          </a:prstGeom>
        </p:spPr>
      </p:pic>
      <p:pic>
        <p:nvPicPr>
          <p:cNvPr id="2" name="Grafik 1"/>
          <p:cNvPicPr>
            <a:picLocks noChangeAspect="1"/>
          </p:cNvPicPr>
          <p:nvPr/>
        </p:nvPicPr>
        <p:blipFill>
          <a:blip r:embed="rId4"/>
          <a:stretch>
            <a:fillRect/>
          </a:stretch>
        </p:blipFill>
        <p:spPr>
          <a:xfrm>
            <a:off x="2350464" y="1591267"/>
            <a:ext cx="1303240" cy="1230429"/>
          </a:xfrm>
          <a:prstGeom prst="rect">
            <a:avLst/>
          </a:prstGeom>
        </p:spPr>
      </p:pic>
      <p:pic>
        <p:nvPicPr>
          <p:cNvPr id="3" name="Grafik 2"/>
          <p:cNvPicPr>
            <a:picLocks noChangeAspect="1"/>
          </p:cNvPicPr>
          <p:nvPr/>
        </p:nvPicPr>
        <p:blipFill>
          <a:blip r:embed="rId5"/>
          <a:stretch>
            <a:fillRect/>
          </a:stretch>
        </p:blipFill>
        <p:spPr>
          <a:xfrm>
            <a:off x="10101307" y="1423230"/>
            <a:ext cx="1525192" cy="2187775"/>
          </a:xfrm>
          <a:prstGeom prst="rect">
            <a:avLst/>
          </a:prstGeom>
        </p:spPr>
      </p:pic>
      <p:sp>
        <p:nvSpPr>
          <p:cNvPr id="4" name="Ellipse 3"/>
          <p:cNvSpPr/>
          <p:nvPr/>
        </p:nvSpPr>
        <p:spPr>
          <a:xfrm>
            <a:off x="9912424" y="2996952"/>
            <a:ext cx="926421" cy="72008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feld 5"/>
          <p:cNvSpPr txBox="1"/>
          <p:nvPr/>
        </p:nvSpPr>
        <p:spPr>
          <a:xfrm rot="16200000">
            <a:off x="-584694" y="5361713"/>
            <a:ext cx="1710725" cy="230832"/>
          </a:xfrm>
          <a:prstGeom prst="rect">
            <a:avLst/>
          </a:prstGeom>
          <a:noFill/>
        </p:spPr>
        <p:txBody>
          <a:bodyPr wrap="none" rtlCol="0">
            <a:spAutoFit/>
          </a:bodyPr>
          <a:lstStyle/>
          <a:p>
            <a:r>
              <a:rPr lang="en-GB" sz="900" dirty="0"/>
              <a:t>Pictures: Private Photographs</a:t>
            </a:r>
          </a:p>
        </p:txBody>
      </p:sp>
    </p:spTree>
    <p:extLst>
      <p:ext uri="{BB962C8B-B14F-4D97-AF65-F5344CB8AC3E}">
        <p14:creationId xmlns:p14="http://schemas.microsoft.com/office/powerpoint/2010/main" val="29305321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708823" y="548680"/>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Conclusions on Electric Vehicles</a:t>
            </a:r>
          </a:p>
        </p:txBody>
      </p:sp>
      <p:sp>
        <p:nvSpPr>
          <p:cNvPr id="5" name="Textfeld 4"/>
          <p:cNvSpPr txBox="1"/>
          <p:nvPr/>
        </p:nvSpPr>
        <p:spPr>
          <a:xfrm>
            <a:off x="624824" y="1628800"/>
            <a:ext cx="11015791" cy="4401205"/>
          </a:xfrm>
          <a:prstGeom prst="rect">
            <a:avLst/>
          </a:prstGeom>
          <a:noFill/>
        </p:spPr>
        <p:txBody>
          <a:bodyPr wrap="square" rtlCol="0">
            <a:spAutoFit/>
          </a:bodyPr>
          <a:lstStyle/>
          <a:p>
            <a:pPr marL="342900" indent="-342900">
              <a:spcBef>
                <a:spcPts val="1800"/>
              </a:spcBef>
              <a:spcAft>
                <a:spcPts val="0"/>
              </a:spcAft>
              <a:buFont typeface="Wingdings" panose="05000000000000000000" pitchFamily="2" charset="2"/>
              <a:buChar char="Ø"/>
            </a:pPr>
            <a:r>
              <a:rPr lang="en-US" sz="2000" dirty="0"/>
              <a:t>Pure electric vehicles will help to reduce potential annoyance from high powertrain noise due to high engine speed driving from ICE, as their sound dynamic is much lower.</a:t>
            </a:r>
          </a:p>
          <a:p>
            <a:pPr marL="342900" indent="-342900">
              <a:spcBef>
                <a:spcPts val="1800"/>
              </a:spcBef>
              <a:spcAft>
                <a:spcPts val="0"/>
              </a:spcAft>
              <a:buFont typeface="Wingdings" panose="05000000000000000000" pitchFamily="2" charset="2"/>
              <a:buChar char="Ø"/>
            </a:pPr>
            <a:r>
              <a:rPr lang="en-US" sz="2000" dirty="0"/>
              <a:t>Electric vehicles will have the same sound emission and contribution to environmental noise as ICE vehicles whenever </a:t>
            </a:r>
            <a:r>
              <a:rPr lang="en-US" sz="2000" dirty="0" err="1"/>
              <a:t>tyre</a:t>
            </a:r>
            <a:r>
              <a:rPr lang="en-US" sz="2000" dirty="0"/>
              <a:t> rolling sound is dominant (road surface dependent &gt; 50 km/h).</a:t>
            </a:r>
          </a:p>
          <a:p>
            <a:pPr marL="342900" indent="-342900">
              <a:spcBef>
                <a:spcPts val="1800"/>
              </a:spcBef>
              <a:spcAft>
                <a:spcPts val="0"/>
              </a:spcAft>
              <a:buFont typeface="Wingdings" panose="05000000000000000000" pitchFamily="2" charset="2"/>
              <a:buChar char="Ø"/>
            </a:pPr>
            <a:r>
              <a:rPr lang="en-US" sz="2000" dirty="0"/>
              <a:t>The contribution by </a:t>
            </a:r>
            <a:r>
              <a:rPr lang="en-US" sz="2000" dirty="0" err="1"/>
              <a:t>xEVs</a:t>
            </a:r>
            <a:r>
              <a:rPr lang="en-US" sz="2000" dirty="0"/>
              <a:t> in urban areas is limited, as ICE vehicles complying to phase 2 limits of UN R51.03 are already as silent as </a:t>
            </a:r>
            <a:r>
              <a:rPr lang="en-US" sz="2000" dirty="0" err="1"/>
              <a:t>xEVs</a:t>
            </a:r>
            <a:r>
              <a:rPr lang="en-US" sz="2000" dirty="0"/>
              <a:t> equipped with AVAS.</a:t>
            </a:r>
          </a:p>
          <a:p>
            <a:pPr marL="742950" lvl="1" indent="-285750">
              <a:spcBef>
                <a:spcPts val="1800"/>
              </a:spcBef>
              <a:spcAft>
                <a:spcPts val="0"/>
              </a:spcAft>
              <a:buFont typeface="Wingdings" panose="05000000000000000000" pitchFamily="2" charset="2"/>
              <a:buChar char="Ø"/>
            </a:pPr>
            <a:r>
              <a:rPr lang="en-US" sz="2000" dirty="0"/>
              <a:t>AVAS jeopardizes achievements of low powertrain sound and will in future jeopardize </a:t>
            </a:r>
            <a:r>
              <a:rPr lang="en-US" sz="2000" dirty="0" err="1"/>
              <a:t>tyre</a:t>
            </a:r>
            <a:r>
              <a:rPr lang="en-US" sz="2000" dirty="0"/>
              <a:t> rolling sound improvements in cities as well (speed range &lt; 40 km/h).</a:t>
            </a:r>
          </a:p>
          <a:p>
            <a:pPr marL="742950" lvl="1" indent="-285750">
              <a:spcBef>
                <a:spcPts val="1800"/>
              </a:spcBef>
              <a:spcAft>
                <a:spcPts val="0"/>
              </a:spcAft>
              <a:buFont typeface="Wingdings" panose="05000000000000000000" pitchFamily="2" charset="2"/>
              <a:buChar char="Ø"/>
            </a:pPr>
            <a:r>
              <a:rPr lang="en-US" sz="2000" u="sng" dirty="0">
                <a:solidFill>
                  <a:srgbClr val="23487D"/>
                </a:solidFill>
                <a:effectLst>
                  <a:outerShdw blurRad="38100" dist="38100" dir="2700000" algn="tl">
                    <a:srgbClr val="000000">
                      <a:alpha val="43137"/>
                    </a:srgbClr>
                  </a:outerShdw>
                </a:effectLst>
              </a:rPr>
              <a:t>The trade-off between a minimum sound of a single vehicle for safe recognition and environmental noise coming from the global traffic (inclusive other transportation means) and the consequences shall be considered. </a:t>
            </a:r>
          </a:p>
        </p:txBody>
      </p:sp>
    </p:spTree>
    <p:extLst>
      <p:ext uri="{BB962C8B-B14F-4D97-AF65-F5344CB8AC3E}">
        <p14:creationId xmlns:p14="http://schemas.microsoft.com/office/powerpoint/2010/main" val="41781321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3143672" y="2852936"/>
            <a:ext cx="6060056" cy="1200329"/>
          </a:xfrm>
          <a:prstGeom prst="rect">
            <a:avLst/>
          </a:prstGeom>
          <a:noFill/>
        </p:spPr>
        <p:txBody>
          <a:bodyPr wrap="none" rtlCol="0">
            <a:spAutoFit/>
          </a:bodyPr>
          <a:lstStyle/>
          <a:p>
            <a:pPr algn="ctr"/>
            <a:r>
              <a:rPr lang="en-GB" sz="3600" dirty="0">
                <a:latin typeface="Arial Black" panose="020B0A04020102020204" pitchFamily="34" charset="0"/>
              </a:rPr>
              <a:t>TYRES, PUBLIC ROADS</a:t>
            </a:r>
          </a:p>
          <a:p>
            <a:pPr algn="ctr"/>
            <a:r>
              <a:rPr lang="en-GB" sz="3600" dirty="0">
                <a:latin typeface="Arial Black" panose="020B0A04020102020204" pitchFamily="34" charset="0"/>
              </a:rPr>
              <a:t>AND TRAFFIC</a:t>
            </a:r>
          </a:p>
        </p:txBody>
      </p:sp>
    </p:spTree>
    <p:extLst>
      <p:ext uri="{BB962C8B-B14F-4D97-AF65-F5344CB8AC3E}">
        <p14:creationId xmlns:p14="http://schemas.microsoft.com/office/powerpoint/2010/main" val="35208972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495258" y="1556792"/>
            <a:ext cx="4104456" cy="3515729"/>
          </a:xfrm>
          <a:prstGeom prst="rect">
            <a:avLst/>
          </a:prstGeom>
        </p:spPr>
      </p:pic>
      <p:sp>
        <p:nvSpPr>
          <p:cNvPr id="11" name="Pfeil nach links und rechts 10"/>
          <p:cNvSpPr/>
          <p:nvPr/>
        </p:nvSpPr>
        <p:spPr>
          <a:xfrm>
            <a:off x="3279211" y="3242792"/>
            <a:ext cx="266333" cy="94758"/>
          </a:xfrm>
          <a:prstGeom prst="leftRightArrow">
            <a:avLst/>
          </a:prstGeom>
          <a:solidFill>
            <a:schemeClr val="bg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feld 12"/>
          <p:cNvSpPr txBox="1"/>
          <p:nvPr/>
        </p:nvSpPr>
        <p:spPr>
          <a:xfrm>
            <a:off x="4861254" y="1861025"/>
            <a:ext cx="3106954" cy="3216265"/>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GB" sz="1400" dirty="0"/>
              <a:t>Tyres have to serve many very important aspects, which makes it difficult to estimate technical progress into the future:</a:t>
            </a:r>
          </a:p>
          <a:p>
            <a:pPr marL="285750" indent="-285750">
              <a:spcAft>
                <a:spcPts val="600"/>
              </a:spcAft>
              <a:buFont typeface="Wingdings" panose="05000000000000000000" pitchFamily="2" charset="2"/>
              <a:buChar char="Ø"/>
            </a:pPr>
            <a:r>
              <a:rPr lang="en-GB" sz="1400" dirty="0"/>
              <a:t>Tyre performance challenges:</a:t>
            </a:r>
          </a:p>
          <a:p>
            <a:pPr marL="742950" lvl="1" indent="-285750">
              <a:spcAft>
                <a:spcPts val="600"/>
              </a:spcAft>
              <a:buFont typeface="Wingdings" panose="05000000000000000000" pitchFamily="2" charset="2"/>
              <a:buChar char="Ø"/>
            </a:pPr>
            <a:r>
              <a:rPr lang="en-GB" sz="1400" b="1" dirty="0">
                <a:effectLst>
                  <a:outerShdw blurRad="38100" dist="38100" dir="2700000" algn="tl">
                    <a:srgbClr val="000000">
                      <a:alpha val="43137"/>
                    </a:srgbClr>
                  </a:outerShdw>
                </a:effectLst>
              </a:rPr>
              <a:t>GRIP</a:t>
            </a:r>
            <a:r>
              <a:rPr lang="en-GB" sz="1400" dirty="0"/>
              <a:t> </a:t>
            </a:r>
            <a:br>
              <a:rPr lang="en-GB" sz="1400" dirty="0"/>
            </a:br>
            <a:r>
              <a:rPr lang="en-GB" sz="1100" dirty="0"/>
              <a:t>(wet/dry braking)</a:t>
            </a:r>
          </a:p>
          <a:p>
            <a:pPr marL="742950" lvl="1" indent="-285750">
              <a:spcAft>
                <a:spcPts val="600"/>
              </a:spcAft>
              <a:buFont typeface="Wingdings" panose="05000000000000000000" pitchFamily="2" charset="2"/>
              <a:buChar char="Ø"/>
            </a:pPr>
            <a:r>
              <a:rPr lang="en-GB" sz="1400" b="1" dirty="0">
                <a:effectLst>
                  <a:outerShdw blurRad="38100" dist="38100" dir="2700000" algn="tl">
                    <a:srgbClr val="000000">
                      <a:alpha val="43137"/>
                    </a:srgbClr>
                  </a:outerShdw>
                </a:effectLst>
              </a:rPr>
              <a:t>WEAR</a:t>
            </a:r>
            <a:r>
              <a:rPr lang="en-GB" sz="1400" dirty="0"/>
              <a:t> </a:t>
            </a:r>
            <a:br>
              <a:rPr lang="en-GB" sz="1400" dirty="0"/>
            </a:br>
            <a:r>
              <a:rPr lang="en-GB" sz="1100" dirty="0"/>
              <a:t>(Lifetime and Particulates)</a:t>
            </a:r>
          </a:p>
          <a:p>
            <a:pPr marL="742950" lvl="1" indent="-285750">
              <a:spcAft>
                <a:spcPts val="600"/>
              </a:spcAft>
              <a:buFont typeface="Wingdings" panose="05000000000000000000" pitchFamily="2" charset="2"/>
              <a:buChar char="Ø"/>
            </a:pPr>
            <a:r>
              <a:rPr lang="en-GB" sz="1400" b="1" dirty="0">
                <a:effectLst>
                  <a:outerShdw blurRad="38100" dist="38100" dir="2700000" algn="tl">
                    <a:srgbClr val="000000">
                      <a:alpha val="43137"/>
                    </a:srgbClr>
                  </a:outerShdw>
                </a:effectLst>
              </a:rPr>
              <a:t>ROLLING RESISTANCE </a:t>
            </a:r>
            <a:br>
              <a:rPr lang="en-GB" sz="1400" dirty="0"/>
            </a:br>
            <a:r>
              <a:rPr lang="en-GB" sz="1100" dirty="0"/>
              <a:t>(CO2 and particulate sizes)</a:t>
            </a:r>
          </a:p>
          <a:p>
            <a:pPr marL="742950" lvl="1" indent="-285750">
              <a:spcAft>
                <a:spcPts val="600"/>
              </a:spcAft>
              <a:buFont typeface="Wingdings" panose="05000000000000000000" pitchFamily="2" charset="2"/>
              <a:buChar char="Ø"/>
            </a:pPr>
            <a:r>
              <a:rPr lang="en-GB" sz="1400" b="1" dirty="0">
                <a:effectLst>
                  <a:outerShdw blurRad="38100" dist="38100" dir="2700000" algn="tl">
                    <a:srgbClr val="000000">
                      <a:alpha val="43137"/>
                    </a:srgbClr>
                  </a:outerShdw>
                </a:effectLst>
              </a:rPr>
              <a:t>NOISE</a:t>
            </a:r>
          </a:p>
          <a:p>
            <a:pPr marL="742950" lvl="1" indent="-285750">
              <a:spcAft>
                <a:spcPts val="600"/>
              </a:spcAft>
              <a:buFont typeface="Wingdings" panose="05000000000000000000" pitchFamily="2" charset="2"/>
              <a:buChar char="Ø"/>
            </a:pPr>
            <a:r>
              <a:rPr lang="en-GB" sz="1400" b="1" dirty="0">
                <a:effectLst>
                  <a:outerShdw blurRad="38100" dist="38100" dir="2700000" algn="tl">
                    <a:srgbClr val="000000">
                      <a:alpha val="43137"/>
                    </a:srgbClr>
                  </a:outerShdw>
                </a:effectLst>
              </a:rPr>
              <a:t>MATERIAL</a:t>
            </a:r>
          </a:p>
        </p:txBody>
      </p:sp>
      <p:sp>
        <p:nvSpPr>
          <p:cNvPr id="14" name="Rectangle 2"/>
          <p:cNvSpPr>
            <a:spLocks noChangeArrowheads="1"/>
          </p:cNvSpPr>
          <p:nvPr/>
        </p:nvSpPr>
        <p:spPr bwMode="auto">
          <a:xfrm>
            <a:off x="762403" y="448059"/>
            <a:ext cx="1108923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Technical Progress of Tyres Rolling Sound in the last 10 Years</a:t>
            </a:r>
            <a:endParaRPr lang="en-GB" altLang="de-DE" sz="2400" b="1" baseline="-25000" dirty="0"/>
          </a:p>
        </p:txBody>
      </p:sp>
      <p:sp>
        <p:nvSpPr>
          <p:cNvPr id="19" name="Textfeld 18"/>
          <p:cNvSpPr txBox="1"/>
          <p:nvPr/>
        </p:nvSpPr>
        <p:spPr>
          <a:xfrm>
            <a:off x="3348677" y="3014798"/>
            <a:ext cx="891591" cy="400110"/>
          </a:xfrm>
          <a:prstGeom prst="rect">
            <a:avLst/>
          </a:prstGeom>
          <a:noFill/>
        </p:spPr>
        <p:txBody>
          <a:bodyPr wrap="none" rtlCol="0">
            <a:spAutoFit/>
          </a:bodyPr>
          <a:lstStyle/>
          <a:p>
            <a:pPr algn="ctr"/>
            <a:r>
              <a:rPr lang="en-GB" sz="1000" dirty="0">
                <a:sym typeface="Symbol" panose="05050102010706020507" pitchFamily="18" charset="2"/>
              </a:rPr>
              <a:t> Real Drift: </a:t>
            </a:r>
          </a:p>
          <a:p>
            <a:pPr algn="ctr"/>
            <a:r>
              <a:rPr lang="en-GB" sz="1000" dirty="0">
                <a:sym typeface="Symbol" panose="05050102010706020507" pitchFamily="18" charset="2"/>
              </a:rPr>
              <a:t>-1.3 dB</a:t>
            </a:r>
            <a:endParaRPr lang="en-GB" sz="1000" dirty="0"/>
          </a:p>
        </p:txBody>
      </p:sp>
      <p:sp>
        <p:nvSpPr>
          <p:cNvPr id="4" name="Pfeil nach unten 3"/>
          <p:cNvSpPr/>
          <p:nvPr/>
        </p:nvSpPr>
        <p:spPr>
          <a:xfrm>
            <a:off x="2279576" y="4517776"/>
            <a:ext cx="144016" cy="144016"/>
          </a:xfrm>
          <a:prstGeom prst="downArrow">
            <a:avLst/>
          </a:prstGeom>
          <a:solidFill>
            <a:schemeClr val="bg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feld 4"/>
          <p:cNvSpPr txBox="1"/>
          <p:nvPr/>
        </p:nvSpPr>
        <p:spPr>
          <a:xfrm>
            <a:off x="2207568" y="4301752"/>
            <a:ext cx="2363147" cy="246221"/>
          </a:xfrm>
          <a:prstGeom prst="rect">
            <a:avLst/>
          </a:prstGeom>
          <a:noFill/>
        </p:spPr>
        <p:txBody>
          <a:bodyPr wrap="none" rtlCol="0">
            <a:spAutoFit/>
          </a:bodyPr>
          <a:lstStyle/>
          <a:p>
            <a:r>
              <a:rPr lang="en-GB" sz="1000" dirty="0"/>
              <a:t>Only little progress for most quiet tyres</a:t>
            </a:r>
          </a:p>
        </p:txBody>
      </p:sp>
      <p:pic>
        <p:nvPicPr>
          <p:cNvPr id="7" name="Grafik 6"/>
          <p:cNvPicPr>
            <a:picLocks noChangeAspect="1"/>
          </p:cNvPicPr>
          <p:nvPr/>
        </p:nvPicPr>
        <p:blipFill>
          <a:blip r:embed="rId3"/>
          <a:stretch>
            <a:fillRect/>
          </a:stretch>
        </p:blipFill>
        <p:spPr>
          <a:xfrm>
            <a:off x="8688288" y="2051371"/>
            <a:ext cx="3024336" cy="2569976"/>
          </a:xfrm>
          <a:prstGeom prst="rect">
            <a:avLst/>
          </a:prstGeom>
        </p:spPr>
      </p:pic>
      <p:sp>
        <p:nvSpPr>
          <p:cNvPr id="15" name="Textfeld 14"/>
          <p:cNvSpPr txBox="1"/>
          <p:nvPr/>
        </p:nvSpPr>
        <p:spPr>
          <a:xfrm>
            <a:off x="8814946" y="1864570"/>
            <a:ext cx="3048521" cy="261610"/>
          </a:xfrm>
          <a:prstGeom prst="rect">
            <a:avLst/>
          </a:prstGeom>
          <a:noFill/>
        </p:spPr>
        <p:txBody>
          <a:bodyPr wrap="square" rtlCol="0">
            <a:spAutoFit/>
          </a:bodyPr>
          <a:lstStyle/>
          <a:p>
            <a:r>
              <a:rPr lang="en-GB" sz="1100" dirty="0"/>
              <a:t>ETRTO TYRE Study 2019 GRBP-73-11</a:t>
            </a:r>
          </a:p>
        </p:txBody>
      </p:sp>
      <p:sp>
        <p:nvSpPr>
          <p:cNvPr id="28" name="Textfeld 27"/>
          <p:cNvSpPr txBox="1"/>
          <p:nvPr/>
        </p:nvSpPr>
        <p:spPr>
          <a:xfrm>
            <a:off x="8698227" y="4369566"/>
            <a:ext cx="3072146" cy="307777"/>
          </a:xfrm>
          <a:prstGeom prst="rect">
            <a:avLst/>
          </a:prstGeom>
          <a:solidFill>
            <a:schemeClr val="bg1"/>
          </a:solidFill>
        </p:spPr>
        <p:txBody>
          <a:bodyPr wrap="square" rtlCol="0">
            <a:spAutoFit/>
          </a:bodyPr>
          <a:lstStyle/>
          <a:p>
            <a:r>
              <a:rPr lang="en-GB" sz="1400" dirty="0"/>
              <a:t>Good Wet Grip, poor rolling sound</a:t>
            </a:r>
          </a:p>
        </p:txBody>
      </p:sp>
      <p:sp>
        <p:nvSpPr>
          <p:cNvPr id="3" name="Textfeld 2"/>
          <p:cNvSpPr txBox="1"/>
          <p:nvPr/>
        </p:nvSpPr>
        <p:spPr>
          <a:xfrm>
            <a:off x="537125" y="5237329"/>
            <a:ext cx="11233248" cy="984885"/>
          </a:xfrm>
          <a:prstGeom prst="rect">
            <a:avLst/>
          </a:prstGeom>
          <a:noFill/>
        </p:spPr>
        <p:txBody>
          <a:bodyPr wrap="square" rtlCol="0">
            <a:spAutoFit/>
          </a:bodyPr>
          <a:lstStyle/>
          <a:p>
            <a:pPr marL="285750" indent="-285750">
              <a:spcAft>
                <a:spcPts val="600"/>
              </a:spcAft>
              <a:buFont typeface="Wingdings" panose="05000000000000000000" pitchFamily="2" charset="2"/>
              <a:buChar char="Ø"/>
            </a:pPr>
            <a:r>
              <a:rPr lang="en-GB" dirty="0"/>
              <a:t>In the last ten years the population of quietest tyres has not become bigger. </a:t>
            </a:r>
          </a:p>
          <a:p>
            <a:pPr marL="285750" indent="-285750">
              <a:spcAft>
                <a:spcPts val="600"/>
              </a:spcAft>
              <a:buFont typeface="Wingdings" panose="05000000000000000000" pitchFamily="2" charset="2"/>
              <a:buChar char="Ø"/>
            </a:pPr>
            <a:r>
              <a:rPr lang="en-GB" dirty="0"/>
              <a:t>Trade-offs with other disciplines has brought tyres to a technical border.</a:t>
            </a:r>
          </a:p>
          <a:p>
            <a:pPr marL="285750" indent="-285750">
              <a:spcAft>
                <a:spcPts val="600"/>
              </a:spcAft>
              <a:buFont typeface="Wingdings" panose="05000000000000000000" pitchFamily="2" charset="2"/>
              <a:buChar char="Ø"/>
            </a:pPr>
            <a:r>
              <a:rPr lang="en-GB" u="sng" dirty="0">
                <a:solidFill>
                  <a:srgbClr val="23487D"/>
                </a:solidFill>
                <a:effectLst>
                  <a:outerShdw blurRad="38100" dist="38100" dir="2700000" algn="tl">
                    <a:srgbClr val="000000">
                      <a:alpha val="43137"/>
                    </a:srgbClr>
                  </a:outerShdw>
                </a:effectLst>
              </a:rPr>
              <a:t>Forcing more quiet tyres is hardly justified, when benefits and drawbacks of all tyre disciplines are considered together.</a:t>
            </a:r>
          </a:p>
        </p:txBody>
      </p:sp>
      <p:sp>
        <p:nvSpPr>
          <p:cNvPr id="6" name="Textfeld 5"/>
          <p:cNvSpPr txBox="1"/>
          <p:nvPr/>
        </p:nvSpPr>
        <p:spPr>
          <a:xfrm rot="16200000">
            <a:off x="-1670656" y="3157653"/>
            <a:ext cx="3892412" cy="261610"/>
          </a:xfrm>
          <a:prstGeom prst="rect">
            <a:avLst/>
          </a:prstGeom>
          <a:noFill/>
        </p:spPr>
        <p:txBody>
          <a:bodyPr wrap="none" rtlCol="0">
            <a:spAutoFit/>
          </a:bodyPr>
          <a:lstStyle/>
          <a:p>
            <a:r>
              <a:rPr lang="en-GB" sz="1100" dirty="0" err="1"/>
              <a:t>Souce</a:t>
            </a:r>
            <a:r>
              <a:rPr lang="en-GB" sz="1100" dirty="0"/>
              <a:t>: OICA TA database 2020 and ACEA Database 2010</a:t>
            </a:r>
          </a:p>
        </p:txBody>
      </p:sp>
    </p:spTree>
    <p:extLst>
      <p:ext uri="{BB962C8B-B14F-4D97-AF65-F5344CB8AC3E}">
        <p14:creationId xmlns:p14="http://schemas.microsoft.com/office/powerpoint/2010/main" val="2212562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839416" y="476672"/>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OICA Position on Future Limits and Regulation Enforcement</a:t>
            </a:r>
          </a:p>
        </p:txBody>
      </p:sp>
      <p:sp>
        <p:nvSpPr>
          <p:cNvPr id="5" name="Textfeld 4"/>
          <p:cNvSpPr txBox="1"/>
          <p:nvPr/>
        </p:nvSpPr>
        <p:spPr>
          <a:xfrm>
            <a:off x="623392" y="1268760"/>
            <a:ext cx="11015791" cy="5509200"/>
          </a:xfrm>
          <a:prstGeom prst="rect">
            <a:avLst/>
          </a:prstGeom>
          <a:noFill/>
        </p:spPr>
        <p:txBody>
          <a:bodyPr wrap="square" rtlCol="0">
            <a:spAutoFit/>
          </a:bodyPr>
          <a:lstStyle/>
          <a:p>
            <a:pPr marL="342900" indent="-342900">
              <a:spcBef>
                <a:spcPts val="18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OICA does not expect a </a:t>
            </a:r>
            <a:r>
              <a:rPr lang="en-US" u="sng" dirty="0" err="1">
                <a:solidFill>
                  <a:srgbClr val="23487D"/>
                </a:solidFill>
                <a:effectLst>
                  <a:outerShdw blurRad="38100" dist="38100" dir="2700000" algn="tl">
                    <a:srgbClr val="000000">
                      <a:alpha val="43137"/>
                    </a:srgbClr>
                  </a:outerShdw>
                </a:effectLst>
              </a:rPr>
              <a:t>meanigful</a:t>
            </a:r>
            <a:r>
              <a:rPr lang="en-US" u="sng" dirty="0">
                <a:solidFill>
                  <a:srgbClr val="23487D"/>
                </a:solidFill>
                <a:effectLst>
                  <a:outerShdw blurRad="38100" dist="38100" dir="2700000" algn="tl">
                    <a:srgbClr val="000000">
                      <a:alpha val="43137"/>
                    </a:srgbClr>
                  </a:outerShdw>
                </a:effectLst>
              </a:rPr>
              <a:t> contribution of phase 3 limits of UN R51.03 to lower environmental noise</a:t>
            </a:r>
            <a:r>
              <a:rPr lang="en-US" dirty="0"/>
              <a:t>.</a:t>
            </a:r>
          </a:p>
          <a:p>
            <a:pPr marL="342900" indent="-342900">
              <a:spcBef>
                <a:spcPts val="18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OICA suggests to subject UN R51.03 Phase 3 limits and EU 540/2014/EC to a moratorium</a:t>
            </a:r>
            <a:r>
              <a:rPr lang="en-US" dirty="0"/>
              <a:t>.</a:t>
            </a:r>
          </a:p>
          <a:p>
            <a:pPr marL="800100" lvl="1" indent="-342900">
              <a:spcBef>
                <a:spcPts val="600"/>
              </a:spcBef>
              <a:buFont typeface="Wingdings" panose="05000000000000000000" pitchFamily="2" charset="2"/>
              <a:buChar char="Ø"/>
            </a:pPr>
            <a:r>
              <a:rPr lang="en-US" sz="1400" dirty="0"/>
              <a:t>Manufacturers have already started to prepare for Phase 3 limits and more products coming to the market which will be close to phase 3 limits.</a:t>
            </a:r>
          </a:p>
          <a:p>
            <a:pPr marL="800100" lvl="1" indent="-342900">
              <a:spcBef>
                <a:spcPts val="600"/>
              </a:spcBef>
              <a:buFont typeface="Wingdings" panose="05000000000000000000" pitchFamily="2" charset="2"/>
              <a:buChar char="Ø"/>
            </a:pPr>
            <a:r>
              <a:rPr lang="en-US" sz="1400" dirty="0"/>
              <a:t>Automotive Industry is in a transient towards new technologies and faces conflicts in handling the politically request technology change towards electric mobility. Electric vehicle compliance with Phase 3 limits is not assured for all vehicles.</a:t>
            </a:r>
          </a:p>
          <a:p>
            <a:pPr marL="800100" lvl="1" indent="-342900">
              <a:spcBef>
                <a:spcPts val="600"/>
              </a:spcBef>
              <a:buFont typeface="Wingdings" panose="05000000000000000000" pitchFamily="2" charset="2"/>
              <a:buChar char="Ø"/>
            </a:pPr>
            <a:r>
              <a:rPr lang="en-US" sz="1400" dirty="0"/>
              <a:t>Phase 3 limits interfere in product planning and will lead to “short-run” interim products design, with great restrictions to become cost efficient. </a:t>
            </a:r>
          </a:p>
          <a:p>
            <a:pPr marL="342900" indent="-342900">
              <a:spcBef>
                <a:spcPts val="18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Research is needed to solve pending issues</a:t>
            </a:r>
            <a:endParaRPr lang="en-US" dirty="0"/>
          </a:p>
          <a:p>
            <a:pPr marL="800100" lvl="1" indent="-342900">
              <a:spcBef>
                <a:spcPts val="600"/>
              </a:spcBef>
              <a:buFont typeface="Wingdings" panose="05000000000000000000" pitchFamily="2" charset="2"/>
              <a:buChar char="Ø"/>
            </a:pPr>
            <a:r>
              <a:rPr lang="en-US" sz="1400" dirty="0" err="1"/>
              <a:t>Tyres</a:t>
            </a:r>
            <a:r>
              <a:rPr lang="en-US" sz="1400" dirty="0"/>
              <a:t> face a double regulation of their rolling sound emission by UN R51.03 and UN R117.02. What is the interdependency?</a:t>
            </a:r>
          </a:p>
          <a:p>
            <a:pPr marL="800100" lvl="1" indent="-342900">
              <a:spcBef>
                <a:spcPts val="600"/>
              </a:spcBef>
              <a:buFont typeface="Wingdings" panose="05000000000000000000" pitchFamily="2" charset="2"/>
              <a:buChar char="Ø"/>
            </a:pPr>
            <a:r>
              <a:rPr lang="en-US" sz="1400" dirty="0"/>
              <a:t>What is the future contribution of EVs towards lower environmental noise, as their power train sound emission is primarily defined by the minimum sound requirements on UN R138.01.</a:t>
            </a:r>
          </a:p>
          <a:p>
            <a:pPr marL="800100" lvl="1" indent="-342900">
              <a:spcBef>
                <a:spcPts val="600"/>
              </a:spcBef>
              <a:buFont typeface="Wingdings" panose="05000000000000000000" pitchFamily="2" charset="2"/>
              <a:buChar char="Ø"/>
            </a:pPr>
            <a:r>
              <a:rPr lang="en-US" sz="1400" dirty="0"/>
              <a:t>Optimization of uncertainties of 3</a:t>
            </a:r>
            <a:r>
              <a:rPr lang="en-US" sz="1400" baseline="30000" dirty="0"/>
              <a:t>rd</a:t>
            </a:r>
            <a:r>
              <a:rPr lang="en-US" sz="1400" dirty="0"/>
              <a:t> octave measurements for minimum sound in UN R138.01 might provide further potentials to design more quiet AVAS systems.</a:t>
            </a:r>
          </a:p>
          <a:p>
            <a:pPr marL="342900" indent="-342900">
              <a:spcBef>
                <a:spcPts val="18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OICA supports the completion of RD-ASEP</a:t>
            </a:r>
            <a:r>
              <a:rPr lang="en-US" dirty="0">
                <a:solidFill>
                  <a:srgbClr val="23487D"/>
                </a:solidFill>
              </a:rPr>
              <a:t> </a:t>
            </a:r>
          </a:p>
          <a:p>
            <a:pPr marL="800100" lvl="1" indent="-342900">
              <a:spcBef>
                <a:spcPts val="600"/>
              </a:spcBef>
              <a:buFont typeface="Wingdings" panose="05000000000000000000" pitchFamily="2" charset="2"/>
              <a:buChar char="Ø"/>
            </a:pPr>
            <a:r>
              <a:rPr lang="en-US" sz="1400" dirty="0"/>
              <a:t>We agree to an introduction of the revised requirements as outlined by the IWG ASEP to further optimize the effectiveness of UN R51.03 / UN R51.04. </a:t>
            </a:r>
          </a:p>
        </p:txBody>
      </p:sp>
    </p:spTree>
    <p:extLst>
      <p:ext uri="{BB962C8B-B14F-4D97-AF65-F5344CB8AC3E}">
        <p14:creationId xmlns:p14="http://schemas.microsoft.com/office/powerpoint/2010/main" val="35810697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878221" y="548680"/>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Representativeness of ISO 10844:2014 for Public Roads</a:t>
            </a:r>
            <a:endParaRPr lang="en-GB" altLang="de-DE" sz="2400" b="1" baseline="-25000" dirty="0"/>
          </a:p>
        </p:txBody>
      </p:sp>
      <p:grpSp>
        <p:nvGrpSpPr>
          <p:cNvPr id="3" name="Gruppieren 2"/>
          <p:cNvGrpSpPr/>
          <p:nvPr/>
        </p:nvGrpSpPr>
        <p:grpSpPr>
          <a:xfrm>
            <a:off x="479376" y="1484784"/>
            <a:ext cx="6480000" cy="4896544"/>
            <a:chOff x="479376" y="1484784"/>
            <a:chExt cx="6480000" cy="4896544"/>
          </a:xfrm>
        </p:grpSpPr>
        <p:pic>
          <p:nvPicPr>
            <p:cNvPr id="6" name="Grafik 5"/>
            <p:cNvPicPr>
              <a:picLocks noChangeAspect="1"/>
            </p:cNvPicPr>
            <p:nvPr/>
          </p:nvPicPr>
          <p:blipFill>
            <a:blip r:embed="rId2"/>
            <a:stretch>
              <a:fillRect/>
            </a:stretch>
          </p:blipFill>
          <p:spPr>
            <a:xfrm>
              <a:off x="479376" y="1484784"/>
              <a:ext cx="6480000" cy="4896544"/>
            </a:xfrm>
            <a:prstGeom prst="rect">
              <a:avLst/>
            </a:prstGeom>
          </p:spPr>
        </p:pic>
        <p:sp>
          <p:nvSpPr>
            <p:cNvPr id="7" name="Rechteck 6"/>
            <p:cNvSpPr/>
            <p:nvPr/>
          </p:nvSpPr>
          <p:spPr>
            <a:xfrm>
              <a:off x="1715544" y="1982824"/>
              <a:ext cx="179165" cy="3822440"/>
            </a:xfrm>
            <a:prstGeom prst="rect">
              <a:avLst/>
            </a:prstGeom>
            <a:solidFill>
              <a:srgbClr val="00CC99">
                <a:alpha val="30196"/>
              </a:srgb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 name="Textfeld 7"/>
          <p:cNvSpPr txBox="1"/>
          <p:nvPr/>
        </p:nvSpPr>
        <p:spPr>
          <a:xfrm rot="16200000">
            <a:off x="-1468706" y="4546670"/>
            <a:ext cx="3504486" cy="246221"/>
          </a:xfrm>
          <a:prstGeom prst="rect">
            <a:avLst/>
          </a:prstGeom>
          <a:noFill/>
        </p:spPr>
        <p:txBody>
          <a:bodyPr wrap="none" rtlCol="0">
            <a:spAutoFit/>
          </a:bodyPr>
          <a:lstStyle/>
          <a:p>
            <a:r>
              <a:rPr lang="en-GB" sz="1000" dirty="0"/>
              <a:t>Source: </a:t>
            </a:r>
            <a:r>
              <a:rPr lang="en-GB" sz="1000" dirty="0" err="1"/>
              <a:t>Sperenberg</a:t>
            </a:r>
            <a:r>
              <a:rPr lang="en-GB" sz="1000" dirty="0"/>
              <a:t> 1995/2001, Report by </a:t>
            </a:r>
            <a:r>
              <a:rPr lang="en-GB" sz="1000" dirty="0" err="1"/>
              <a:t>BASt</a:t>
            </a:r>
            <a:r>
              <a:rPr lang="en-GB" sz="1000" dirty="0"/>
              <a:t>, Germany</a:t>
            </a:r>
          </a:p>
        </p:txBody>
      </p:sp>
      <p:sp>
        <p:nvSpPr>
          <p:cNvPr id="17" name="Textfeld 16"/>
          <p:cNvSpPr txBox="1"/>
          <p:nvPr/>
        </p:nvSpPr>
        <p:spPr>
          <a:xfrm>
            <a:off x="7032104" y="1556792"/>
            <a:ext cx="4896544" cy="3323987"/>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dirty="0"/>
              <a:t>ISO 10844 asphalt concrete (AB) belong to the quieter surfaces.</a:t>
            </a:r>
          </a:p>
          <a:p>
            <a:pPr marL="342900" indent="-342900">
              <a:spcBef>
                <a:spcPts val="1200"/>
              </a:spcBef>
              <a:buFont typeface="Wingdings" panose="05000000000000000000" pitchFamily="2" charset="2"/>
              <a:buChar char="Ø"/>
            </a:pPr>
            <a:r>
              <a:rPr lang="en-US" dirty="0"/>
              <a:t>Standard asphalts, such as SMA 0/11 and SMA 0/14 are up to 5 dB louder.</a:t>
            </a:r>
          </a:p>
          <a:p>
            <a:pPr marL="342900" indent="-342900">
              <a:spcBef>
                <a:spcPts val="1200"/>
              </a:spcBef>
              <a:buFont typeface="Wingdings" panose="05000000000000000000" pitchFamily="2" charset="2"/>
              <a:buChar char="Ø"/>
            </a:pPr>
            <a:r>
              <a:rPr lang="en-US" dirty="0"/>
              <a:t>Open porous asphalts (OPA1 and OPA2) are in average 2-3 dB(A) quieter than ISO 10844.</a:t>
            </a:r>
          </a:p>
          <a:p>
            <a:pPr marL="342900" indent="-342900">
              <a:spcBef>
                <a:spcPts val="1200"/>
              </a:spcBef>
              <a:buFont typeface="Wingdings" panose="05000000000000000000" pitchFamily="2" charset="2"/>
              <a:buChar char="Ø"/>
            </a:pPr>
            <a:r>
              <a:rPr lang="en-US" dirty="0"/>
              <a:t>Nano asphalts (see next slide) are latest technologies designed for urban roads and typically 5 dB quieter than ISO 10844.</a:t>
            </a:r>
          </a:p>
        </p:txBody>
      </p:sp>
      <p:sp>
        <p:nvSpPr>
          <p:cNvPr id="2" name="Textfeld 1"/>
          <p:cNvSpPr txBox="1"/>
          <p:nvPr/>
        </p:nvSpPr>
        <p:spPr>
          <a:xfrm>
            <a:off x="7032104" y="5098585"/>
            <a:ext cx="5135901" cy="1323439"/>
          </a:xfrm>
          <a:prstGeom prst="rect">
            <a:avLst/>
          </a:prstGeom>
          <a:noFill/>
        </p:spPr>
        <p:txBody>
          <a:bodyPr wrap="square" rtlCol="0">
            <a:spAutoFit/>
          </a:bodyPr>
          <a:lstStyle/>
          <a:p>
            <a:r>
              <a:rPr lang="en-GB" sz="2000" u="sng" dirty="0">
                <a:solidFill>
                  <a:srgbClr val="1C3560"/>
                </a:solidFill>
                <a:effectLst>
                  <a:outerShdw blurRad="38100" dist="38100" dir="2700000" algn="tl">
                    <a:srgbClr val="000000">
                      <a:alpha val="43137"/>
                    </a:srgbClr>
                  </a:outerShdw>
                </a:effectLst>
              </a:rPr>
              <a:t>Road Surfaces have different excitation mechanism. Tyres have a sound behaviour, dependent on the individual surface texture, texture geometry and absorption.</a:t>
            </a:r>
          </a:p>
        </p:txBody>
      </p:sp>
    </p:spTree>
    <p:extLst>
      <p:ext uri="{BB962C8B-B14F-4D97-AF65-F5344CB8AC3E}">
        <p14:creationId xmlns:p14="http://schemas.microsoft.com/office/powerpoint/2010/main" val="2389282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left)">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7">
                                            <p:txEl>
                                              <p:pRg st="1" end="1"/>
                                            </p:txEl>
                                          </p:spTgt>
                                        </p:tgtEl>
                                        <p:attrNameLst>
                                          <p:attrName>style.visibility</p:attrName>
                                        </p:attrNameLst>
                                      </p:cBhvr>
                                      <p:to>
                                        <p:strVal val="visible"/>
                                      </p:to>
                                    </p:set>
                                    <p:animEffect transition="in" filter="wipe(left)">
                                      <p:cBhvr>
                                        <p:cTn id="12" dur="500"/>
                                        <p:tgtEl>
                                          <p:spTgt spid="1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7">
                                            <p:txEl>
                                              <p:pRg st="2" end="2"/>
                                            </p:txEl>
                                          </p:spTgt>
                                        </p:tgtEl>
                                        <p:attrNameLst>
                                          <p:attrName>style.visibility</p:attrName>
                                        </p:attrNameLst>
                                      </p:cBhvr>
                                      <p:to>
                                        <p:strVal val="visible"/>
                                      </p:to>
                                    </p:set>
                                    <p:animEffect transition="in" filter="wipe(left)">
                                      <p:cBhvr>
                                        <p:cTn id="17" dur="500"/>
                                        <p:tgtEl>
                                          <p:spTgt spid="1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7">
                                            <p:txEl>
                                              <p:pRg st="3" end="3"/>
                                            </p:txEl>
                                          </p:spTgt>
                                        </p:tgtEl>
                                        <p:attrNameLst>
                                          <p:attrName>style.visibility</p:attrName>
                                        </p:attrNameLst>
                                      </p:cBhvr>
                                      <p:to>
                                        <p:strVal val="visible"/>
                                      </p:to>
                                    </p:set>
                                    <p:animEffect transition="in" filter="wipe(left)">
                                      <p:cBhvr>
                                        <p:cTn id="22" dur="500"/>
                                        <p:tgtEl>
                                          <p:spTgt spid="1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7951161" y="1332281"/>
            <a:ext cx="3737046" cy="1823838"/>
          </a:xfrm>
          <a:prstGeom prst="rect">
            <a:avLst/>
          </a:prstGeom>
          <a:ln w="3175">
            <a:solidFill>
              <a:schemeClr val="tx1"/>
            </a:solidFill>
          </a:ln>
          <a:effectLst>
            <a:outerShdw blurRad="50800" dist="38100" dir="5400000" algn="t" rotWithShape="0">
              <a:prstClr val="black">
                <a:alpha val="40000"/>
              </a:prstClr>
            </a:outerShdw>
          </a:effectLst>
        </p:spPr>
      </p:pic>
      <p:pic>
        <p:nvPicPr>
          <p:cNvPr id="5" name="Grafik 4"/>
          <p:cNvPicPr>
            <a:picLocks noChangeAspect="1"/>
          </p:cNvPicPr>
          <p:nvPr/>
        </p:nvPicPr>
        <p:blipFill rotWithShape="1">
          <a:blip r:embed="rId3"/>
          <a:srcRect t="3650" b="3322"/>
          <a:stretch/>
        </p:blipFill>
        <p:spPr>
          <a:xfrm>
            <a:off x="479376" y="1340768"/>
            <a:ext cx="7218290" cy="4032448"/>
          </a:xfrm>
          <a:prstGeom prst="rect">
            <a:avLst/>
          </a:prstGeom>
          <a:effectLst>
            <a:outerShdw blurRad="50800" dist="38100" dir="2700000" algn="tl" rotWithShape="0">
              <a:prstClr val="black">
                <a:alpha val="40000"/>
              </a:prstClr>
            </a:outerShdw>
          </a:effectLst>
        </p:spPr>
      </p:pic>
      <p:sp>
        <p:nvSpPr>
          <p:cNvPr id="6" name="Textfeld 5"/>
          <p:cNvSpPr txBox="1"/>
          <p:nvPr/>
        </p:nvSpPr>
        <p:spPr>
          <a:xfrm>
            <a:off x="1271464" y="1876759"/>
            <a:ext cx="745717" cy="338554"/>
          </a:xfrm>
          <a:prstGeom prst="rect">
            <a:avLst/>
          </a:prstGeom>
          <a:noFill/>
        </p:spPr>
        <p:txBody>
          <a:bodyPr wrap="none" rtlCol="0">
            <a:spAutoFit/>
          </a:bodyPr>
          <a:lstStyle/>
          <a:p>
            <a:r>
              <a:rPr lang="en-GB" dirty="0">
                <a:solidFill>
                  <a:srgbClr val="FF0000"/>
                </a:solidFill>
                <a:latin typeface="Arial Black" panose="020B0A04020102020204" pitchFamily="34" charset="0"/>
              </a:rPr>
              <a:t>A</a:t>
            </a:r>
            <a:r>
              <a:rPr lang="en-GB" dirty="0"/>
              <a:t>&gt;&gt;</a:t>
            </a:r>
            <a:r>
              <a:rPr lang="en-GB" dirty="0">
                <a:solidFill>
                  <a:srgbClr val="FF0000"/>
                </a:solidFill>
                <a:latin typeface="Arial Black" panose="020B0A04020102020204" pitchFamily="34" charset="0"/>
              </a:rPr>
              <a:t>B</a:t>
            </a:r>
          </a:p>
        </p:txBody>
      </p:sp>
      <p:sp>
        <p:nvSpPr>
          <p:cNvPr id="11" name="Textfeld 10"/>
          <p:cNvSpPr txBox="1"/>
          <p:nvPr/>
        </p:nvSpPr>
        <p:spPr>
          <a:xfrm>
            <a:off x="3844459" y="1876759"/>
            <a:ext cx="625492" cy="338554"/>
          </a:xfrm>
          <a:prstGeom prst="rect">
            <a:avLst/>
          </a:prstGeom>
          <a:noFill/>
        </p:spPr>
        <p:txBody>
          <a:bodyPr wrap="none" rtlCol="0">
            <a:spAutoFit/>
          </a:bodyPr>
          <a:lstStyle/>
          <a:p>
            <a:r>
              <a:rPr lang="en-GB" dirty="0">
                <a:solidFill>
                  <a:srgbClr val="FF0000"/>
                </a:solidFill>
                <a:latin typeface="Arial Black" panose="020B0A04020102020204" pitchFamily="34" charset="0"/>
              </a:rPr>
              <a:t>A</a:t>
            </a:r>
            <a:r>
              <a:rPr lang="en-GB" dirty="0"/>
              <a:t>=</a:t>
            </a:r>
            <a:r>
              <a:rPr lang="en-GB" dirty="0">
                <a:solidFill>
                  <a:srgbClr val="FF0000"/>
                </a:solidFill>
                <a:latin typeface="Arial Black" panose="020B0A04020102020204" pitchFamily="34" charset="0"/>
              </a:rPr>
              <a:t>B</a:t>
            </a:r>
          </a:p>
        </p:txBody>
      </p:sp>
      <p:sp>
        <p:nvSpPr>
          <p:cNvPr id="12" name="Textfeld 11"/>
          <p:cNvSpPr txBox="1"/>
          <p:nvPr/>
        </p:nvSpPr>
        <p:spPr>
          <a:xfrm>
            <a:off x="4606083" y="1876759"/>
            <a:ext cx="625492" cy="338554"/>
          </a:xfrm>
          <a:prstGeom prst="rect">
            <a:avLst/>
          </a:prstGeom>
          <a:noFill/>
        </p:spPr>
        <p:txBody>
          <a:bodyPr wrap="none" rtlCol="0">
            <a:spAutoFit/>
          </a:bodyPr>
          <a:lstStyle/>
          <a:p>
            <a:r>
              <a:rPr lang="en-GB" dirty="0">
                <a:solidFill>
                  <a:srgbClr val="FF0000"/>
                </a:solidFill>
                <a:latin typeface="Arial Black" panose="020B0A04020102020204" pitchFamily="34" charset="0"/>
              </a:rPr>
              <a:t>A</a:t>
            </a:r>
            <a:r>
              <a:rPr lang="en-GB" dirty="0"/>
              <a:t>&lt;</a:t>
            </a:r>
            <a:r>
              <a:rPr lang="en-GB" dirty="0">
                <a:solidFill>
                  <a:srgbClr val="FF0000"/>
                </a:solidFill>
                <a:latin typeface="Arial Black" panose="020B0A04020102020204" pitchFamily="34" charset="0"/>
              </a:rPr>
              <a:t>B</a:t>
            </a:r>
          </a:p>
        </p:txBody>
      </p:sp>
      <p:sp>
        <p:nvSpPr>
          <p:cNvPr id="13" name="Textfeld 12"/>
          <p:cNvSpPr txBox="1"/>
          <p:nvPr/>
        </p:nvSpPr>
        <p:spPr>
          <a:xfrm>
            <a:off x="5348863" y="1876759"/>
            <a:ext cx="745717" cy="338554"/>
          </a:xfrm>
          <a:prstGeom prst="rect">
            <a:avLst/>
          </a:prstGeom>
          <a:noFill/>
        </p:spPr>
        <p:txBody>
          <a:bodyPr wrap="none" rtlCol="0">
            <a:spAutoFit/>
          </a:bodyPr>
          <a:lstStyle/>
          <a:p>
            <a:r>
              <a:rPr lang="en-GB" dirty="0">
                <a:solidFill>
                  <a:srgbClr val="FF0000"/>
                </a:solidFill>
                <a:latin typeface="Arial Black" panose="020B0A04020102020204" pitchFamily="34" charset="0"/>
              </a:rPr>
              <a:t>A</a:t>
            </a:r>
            <a:r>
              <a:rPr lang="en-GB" dirty="0"/>
              <a:t>&lt;&lt;</a:t>
            </a:r>
            <a:r>
              <a:rPr lang="en-GB" dirty="0">
                <a:solidFill>
                  <a:srgbClr val="FF0000"/>
                </a:solidFill>
                <a:latin typeface="Arial Black" panose="020B0A04020102020204" pitchFamily="34" charset="0"/>
              </a:rPr>
              <a:t>B</a:t>
            </a:r>
          </a:p>
        </p:txBody>
      </p:sp>
      <p:sp>
        <p:nvSpPr>
          <p:cNvPr id="14" name="Textfeld 13"/>
          <p:cNvSpPr txBox="1"/>
          <p:nvPr/>
        </p:nvSpPr>
        <p:spPr>
          <a:xfrm>
            <a:off x="6160897" y="1876759"/>
            <a:ext cx="625492" cy="338554"/>
          </a:xfrm>
          <a:prstGeom prst="rect">
            <a:avLst/>
          </a:prstGeom>
          <a:noFill/>
        </p:spPr>
        <p:txBody>
          <a:bodyPr wrap="none" rtlCol="0">
            <a:spAutoFit/>
          </a:bodyPr>
          <a:lstStyle/>
          <a:p>
            <a:r>
              <a:rPr lang="en-GB" dirty="0">
                <a:solidFill>
                  <a:srgbClr val="FF0000"/>
                </a:solidFill>
                <a:latin typeface="Arial Black" panose="020B0A04020102020204" pitchFamily="34" charset="0"/>
              </a:rPr>
              <a:t>A</a:t>
            </a:r>
            <a:r>
              <a:rPr lang="en-GB" dirty="0"/>
              <a:t>&lt;</a:t>
            </a:r>
            <a:r>
              <a:rPr lang="en-GB" dirty="0">
                <a:solidFill>
                  <a:srgbClr val="FF0000"/>
                </a:solidFill>
                <a:latin typeface="Arial Black" panose="020B0A04020102020204" pitchFamily="34" charset="0"/>
              </a:rPr>
              <a:t>B</a:t>
            </a:r>
          </a:p>
        </p:txBody>
      </p:sp>
      <p:sp>
        <p:nvSpPr>
          <p:cNvPr id="15" name="Textfeld 14"/>
          <p:cNvSpPr txBox="1"/>
          <p:nvPr/>
        </p:nvSpPr>
        <p:spPr>
          <a:xfrm>
            <a:off x="6912761" y="1876759"/>
            <a:ext cx="745717" cy="338554"/>
          </a:xfrm>
          <a:prstGeom prst="rect">
            <a:avLst/>
          </a:prstGeom>
          <a:noFill/>
        </p:spPr>
        <p:txBody>
          <a:bodyPr wrap="none" rtlCol="0">
            <a:spAutoFit/>
          </a:bodyPr>
          <a:lstStyle/>
          <a:p>
            <a:r>
              <a:rPr lang="en-GB" dirty="0">
                <a:solidFill>
                  <a:srgbClr val="FF0000"/>
                </a:solidFill>
                <a:latin typeface="Arial Black" panose="020B0A04020102020204" pitchFamily="34" charset="0"/>
              </a:rPr>
              <a:t>A</a:t>
            </a:r>
            <a:r>
              <a:rPr lang="en-GB" dirty="0"/>
              <a:t>&lt;&lt;</a:t>
            </a:r>
            <a:r>
              <a:rPr lang="en-GB" dirty="0">
                <a:solidFill>
                  <a:srgbClr val="FF0000"/>
                </a:solidFill>
                <a:latin typeface="Arial Black" panose="020B0A04020102020204" pitchFamily="34" charset="0"/>
              </a:rPr>
              <a:t>B</a:t>
            </a:r>
          </a:p>
        </p:txBody>
      </p:sp>
      <p:sp>
        <p:nvSpPr>
          <p:cNvPr id="9" name="Textfeld 8"/>
          <p:cNvSpPr txBox="1"/>
          <p:nvPr/>
        </p:nvSpPr>
        <p:spPr>
          <a:xfrm rot="16200000">
            <a:off x="-1759699" y="3134142"/>
            <a:ext cx="4108817" cy="369332"/>
          </a:xfrm>
          <a:prstGeom prst="rect">
            <a:avLst/>
          </a:prstGeom>
          <a:noFill/>
        </p:spPr>
        <p:txBody>
          <a:bodyPr wrap="none" rtlCol="0">
            <a:spAutoFit/>
          </a:bodyPr>
          <a:lstStyle/>
          <a:p>
            <a:r>
              <a:rPr lang="en-GB" sz="900" b="1" dirty="0"/>
              <a:t>Diagram based on various sources: </a:t>
            </a:r>
          </a:p>
          <a:p>
            <a:r>
              <a:rPr lang="en-GB" sz="900" dirty="0"/>
              <a:t>SINTEF 2011, JAPAN GRB46-2, SPERENBERG 1995, BAFU&amp;ASTRA 2013</a:t>
            </a:r>
          </a:p>
        </p:txBody>
      </p:sp>
      <p:sp>
        <p:nvSpPr>
          <p:cNvPr id="10" name="Ellipse 9"/>
          <p:cNvSpPr/>
          <p:nvPr/>
        </p:nvSpPr>
        <p:spPr>
          <a:xfrm rot="21187666">
            <a:off x="4597278" y="2421714"/>
            <a:ext cx="2952107" cy="942764"/>
          </a:xfrm>
          <a:prstGeom prst="ellipse">
            <a:avLst/>
          </a:prstGeom>
          <a:solidFill>
            <a:srgbClr val="ED7D31">
              <a:alpha val="20000"/>
            </a:srgbClr>
          </a:solidFill>
          <a:ln>
            <a:solidFill>
              <a:srgbClr val="ED7D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b="1" dirty="0">
                <a:solidFill>
                  <a:schemeClr val="tx1"/>
                </a:solidFill>
              </a:rPr>
              <a:t>Degradation inclusive decades old un-renewed surfaces</a:t>
            </a:r>
          </a:p>
        </p:txBody>
      </p:sp>
      <p:sp>
        <p:nvSpPr>
          <p:cNvPr id="16" name="Textfeld 15"/>
          <p:cNvSpPr txBox="1"/>
          <p:nvPr/>
        </p:nvSpPr>
        <p:spPr>
          <a:xfrm>
            <a:off x="7898136" y="3351184"/>
            <a:ext cx="3871633" cy="1908215"/>
          </a:xfrm>
          <a:prstGeom prst="rect">
            <a:avLst/>
          </a:prstGeom>
          <a:noFill/>
        </p:spPr>
        <p:txBody>
          <a:bodyPr wrap="square" rtlCol="0">
            <a:spAutoFit/>
          </a:bodyPr>
          <a:lstStyle/>
          <a:p>
            <a:pPr marL="285750" indent="-285750">
              <a:spcBef>
                <a:spcPts val="1200"/>
              </a:spcBef>
              <a:buFont typeface="Wingdings" panose="05000000000000000000" pitchFamily="2" charset="2"/>
              <a:buChar char="Ø"/>
            </a:pPr>
            <a:r>
              <a:rPr lang="en-GB" sz="1800" dirty="0"/>
              <a:t>ISO 10844:2014 provides a definition for a test surface which balances between important tyre excitation models</a:t>
            </a:r>
          </a:p>
          <a:p>
            <a:pPr marL="358775">
              <a:spcBef>
                <a:spcPts val="600"/>
              </a:spcBef>
            </a:pPr>
            <a:r>
              <a:rPr lang="en-GB" sz="1800" dirty="0">
                <a:solidFill>
                  <a:srgbClr val="FF0000"/>
                </a:solidFill>
              </a:rPr>
              <a:t>A</a:t>
            </a:r>
            <a:r>
              <a:rPr lang="en-GB" sz="1800" dirty="0"/>
              <a:t>: primarily tread design </a:t>
            </a:r>
          </a:p>
          <a:p>
            <a:pPr marL="358775">
              <a:spcBef>
                <a:spcPts val="600"/>
              </a:spcBef>
            </a:pPr>
            <a:r>
              <a:rPr lang="en-GB" sz="1800" dirty="0">
                <a:solidFill>
                  <a:srgbClr val="FF0000"/>
                </a:solidFill>
              </a:rPr>
              <a:t>B</a:t>
            </a:r>
            <a:r>
              <a:rPr lang="en-GB" sz="1800" dirty="0"/>
              <a:t>: primarily structure dependent</a:t>
            </a:r>
          </a:p>
        </p:txBody>
      </p:sp>
      <p:sp>
        <p:nvSpPr>
          <p:cNvPr id="17" name="Rectangle 2"/>
          <p:cNvSpPr>
            <a:spLocks noChangeArrowheads="1"/>
          </p:cNvSpPr>
          <p:nvPr/>
        </p:nvSpPr>
        <p:spPr bwMode="auto">
          <a:xfrm>
            <a:off x="904313" y="490161"/>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ISO Cannot Represent Every Road Due to Different Excitation Models</a:t>
            </a:r>
            <a:endParaRPr lang="en-GB" altLang="de-DE" sz="2400" b="1" baseline="-25000" dirty="0"/>
          </a:p>
        </p:txBody>
      </p:sp>
      <p:sp>
        <p:nvSpPr>
          <p:cNvPr id="2" name="Textfeld 1"/>
          <p:cNvSpPr txBox="1"/>
          <p:nvPr/>
        </p:nvSpPr>
        <p:spPr>
          <a:xfrm>
            <a:off x="479376" y="5555477"/>
            <a:ext cx="11316064" cy="761747"/>
          </a:xfrm>
          <a:prstGeom prst="rect">
            <a:avLst/>
          </a:prstGeom>
          <a:noFill/>
        </p:spPr>
        <p:txBody>
          <a:bodyPr wrap="square" rtlCol="0">
            <a:spAutoFit/>
          </a:bodyPr>
          <a:lstStyle/>
          <a:p>
            <a:pPr marL="285750" indent="-285750">
              <a:spcBef>
                <a:spcPts val="900"/>
              </a:spcBef>
              <a:buFont typeface="Wingdings" panose="05000000000000000000" pitchFamily="2" charset="2"/>
              <a:buChar char="Ø"/>
            </a:pPr>
            <a:r>
              <a:rPr lang="en-GB" u="sng" dirty="0">
                <a:solidFill>
                  <a:srgbClr val="1C3560"/>
                </a:solidFill>
                <a:effectLst>
                  <a:outerShdw blurRad="38100" dist="38100" dir="2700000" algn="tl">
                    <a:srgbClr val="000000">
                      <a:alpha val="43137"/>
                    </a:srgbClr>
                  </a:outerShdw>
                </a:effectLst>
              </a:rPr>
              <a:t>Tyres optimized for quiet surfaces provide best capability for noise abatement. </a:t>
            </a:r>
          </a:p>
          <a:p>
            <a:pPr marL="285750" indent="-285750">
              <a:spcBef>
                <a:spcPts val="900"/>
              </a:spcBef>
              <a:buFont typeface="Wingdings" panose="05000000000000000000" pitchFamily="2" charset="2"/>
              <a:buChar char="Ø"/>
            </a:pPr>
            <a:r>
              <a:rPr lang="en-GB" u="sng" dirty="0">
                <a:solidFill>
                  <a:srgbClr val="1C3560"/>
                </a:solidFill>
                <a:effectLst>
                  <a:outerShdw blurRad="38100" dist="38100" dir="2700000" algn="tl">
                    <a:srgbClr val="000000">
                      <a:alpha val="43137"/>
                    </a:srgbClr>
                  </a:outerShdw>
                </a:effectLst>
              </a:rPr>
              <a:t>Tyres optimized of rough surfaces will not provide further noise abatement potentials. </a:t>
            </a:r>
          </a:p>
        </p:txBody>
      </p:sp>
    </p:spTree>
    <p:extLst>
      <p:ext uri="{BB962C8B-B14F-4D97-AF65-F5344CB8AC3E}">
        <p14:creationId xmlns:p14="http://schemas.microsoft.com/office/powerpoint/2010/main" val="414397644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p:cNvPicPr>
            <a:picLocks noChangeAspect="1"/>
          </p:cNvPicPr>
          <p:nvPr/>
        </p:nvPicPr>
        <p:blipFill rotWithShape="1">
          <a:blip r:embed="rId2"/>
          <a:srcRect l="15655" r="27761"/>
          <a:stretch/>
        </p:blipFill>
        <p:spPr>
          <a:xfrm>
            <a:off x="4414534" y="1556792"/>
            <a:ext cx="2520281" cy="2880000"/>
          </a:xfrm>
          <a:prstGeom prst="rect">
            <a:avLst/>
          </a:prstGeom>
        </p:spPr>
      </p:pic>
      <p:pic>
        <p:nvPicPr>
          <p:cNvPr id="8" name="Grafik 7"/>
          <p:cNvPicPr>
            <a:picLocks noChangeAspect="1"/>
          </p:cNvPicPr>
          <p:nvPr/>
        </p:nvPicPr>
        <p:blipFill rotWithShape="1">
          <a:blip r:embed="rId3"/>
          <a:srcRect l="15655" r="27761"/>
          <a:stretch/>
        </p:blipFill>
        <p:spPr>
          <a:xfrm>
            <a:off x="7391334" y="1563659"/>
            <a:ext cx="2520281" cy="2880000"/>
          </a:xfrm>
          <a:prstGeom prst="rect">
            <a:avLst/>
          </a:prstGeom>
        </p:spPr>
      </p:pic>
      <p:pic>
        <p:nvPicPr>
          <p:cNvPr id="7" name="Grafik 6"/>
          <p:cNvPicPr>
            <a:picLocks noChangeAspect="1"/>
          </p:cNvPicPr>
          <p:nvPr/>
        </p:nvPicPr>
        <p:blipFill rotWithShape="1">
          <a:blip r:embed="rId4"/>
          <a:srcRect l="15655" r="27761"/>
          <a:stretch/>
        </p:blipFill>
        <p:spPr>
          <a:xfrm>
            <a:off x="1383106" y="1563659"/>
            <a:ext cx="2520281" cy="2880000"/>
          </a:xfrm>
          <a:prstGeom prst="rect">
            <a:avLst/>
          </a:prstGeom>
        </p:spPr>
      </p:pic>
      <p:sp>
        <p:nvSpPr>
          <p:cNvPr id="214018" name="Rectangle 2"/>
          <p:cNvSpPr>
            <a:spLocks noChangeArrowheads="1"/>
          </p:cNvSpPr>
          <p:nvPr/>
        </p:nvSpPr>
        <p:spPr bwMode="auto">
          <a:xfrm>
            <a:off x="911424" y="475499"/>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Impact of Road Surfaces on the Sound Source Composition and </a:t>
            </a:r>
            <a:r>
              <a:rPr lang="en-GB" altLang="de-DE" sz="2400" b="1" dirty="0" err="1"/>
              <a:t>L</a:t>
            </a:r>
            <a:r>
              <a:rPr lang="en-GB" altLang="de-DE" sz="2400" b="1" baseline="-25000" dirty="0" err="1"/>
              <a:t>A,eq</a:t>
            </a:r>
            <a:endParaRPr lang="en-GB" altLang="de-DE" sz="2400" b="1" baseline="-25000" dirty="0"/>
          </a:p>
        </p:txBody>
      </p:sp>
      <p:sp>
        <p:nvSpPr>
          <p:cNvPr id="3" name="Textfeld 2"/>
          <p:cNvSpPr txBox="1"/>
          <p:nvPr/>
        </p:nvSpPr>
        <p:spPr>
          <a:xfrm>
            <a:off x="4800243" y="3971199"/>
            <a:ext cx="1707519" cy="907941"/>
          </a:xfrm>
          <a:prstGeom prst="rect">
            <a:avLst/>
          </a:prstGeom>
          <a:noFill/>
        </p:spPr>
        <p:txBody>
          <a:bodyPr wrap="none" rtlCol="0">
            <a:spAutoFit/>
          </a:bodyPr>
          <a:lstStyle/>
          <a:p>
            <a:pPr algn="ctr">
              <a:spcAft>
                <a:spcPts val="600"/>
              </a:spcAft>
            </a:pPr>
            <a:r>
              <a:rPr lang="en-GB" sz="2400" dirty="0" err="1"/>
              <a:t>L</a:t>
            </a:r>
            <a:r>
              <a:rPr lang="en-GB" sz="2400" baseline="-25000" dirty="0" err="1"/>
              <a:t>A,eq,ISO</a:t>
            </a:r>
            <a:endParaRPr lang="en-GB" sz="2400" baseline="-25000" dirty="0"/>
          </a:p>
          <a:p>
            <a:pPr algn="ctr">
              <a:spcAft>
                <a:spcPts val="600"/>
              </a:spcAft>
            </a:pPr>
            <a:r>
              <a:rPr lang="en-GB" sz="2400" b="1" dirty="0"/>
              <a:t>66,1 dB(A)</a:t>
            </a:r>
          </a:p>
        </p:txBody>
      </p:sp>
      <p:sp>
        <p:nvSpPr>
          <p:cNvPr id="14" name="Textfeld 13"/>
          <p:cNvSpPr txBox="1"/>
          <p:nvPr/>
        </p:nvSpPr>
        <p:spPr>
          <a:xfrm>
            <a:off x="7772857" y="3971199"/>
            <a:ext cx="1707519" cy="907941"/>
          </a:xfrm>
          <a:prstGeom prst="rect">
            <a:avLst/>
          </a:prstGeom>
          <a:noFill/>
        </p:spPr>
        <p:txBody>
          <a:bodyPr wrap="none" rtlCol="0">
            <a:spAutoFit/>
          </a:bodyPr>
          <a:lstStyle/>
          <a:p>
            <a:pPr algn="ctr">
              <a:spcAft>
                <a:spcPts val="600"/>
              </a:spcAft>
            </a:pPr>
            <a:r>
              <a:rPr lang="en-GB" sz="2400" dirty="0"/>
              <a:t>L</a:t>
            </a:r>
            <a:r>
              <a:rPr lang="en-GB" sz="2400" baseline="-25000" dirty="0"/>
              <a:t>A,eq,SMA11</a:t>
            </a:r>
          </a:p>
          <a:p>
            <a:pPr algn="ctr">
              <a:spcAft>
                <a:spcPts val="600"/>
              </a:spcAft>
            </a:pPr>
            <a:r>
              <a:rPr lang="en-GB" sz="2400" b="1" dirty="0"/>
              <a:t>68,1 dB(A)</a:t>
            </a:r>
          </a:p>
        </p:txBody>
      </p:sp>
      <p:sp>
        <p:nvSpPr>
          <p:cNvPr id="16" name="Textfeld 15"/>
          <p:cNvSpPr txBox="1"/>
          <p:nvPr/>
        </p:nvSpPr>
        <p:spPr>
          <a:xfrm>
            <a:off x="1789487" y="3971199"/>
            <a:ext cx="1707519" cy="907941"/>
          </a:xfrm>
          <a:prstGeom prst="rect">
            <a:avLst/>
          </a:prstGeom>
          <a:noFill/>
        </p:spPr>
        <p:txBody>
          <a:bodyPr wrap="none" rtlCol="0">
            <a:spAutoFit/>
          </a:bodyPr>
          <a:lstStyle/>
          <a:p>
            <a:pPr algn="ctr">
              <a:spcAft>
                <a:spcPts val="600"/>
              </a:spcAft>
            </a:pPr>
            <a:r>
              <a:rPr lang="en-GB" sz="2400" dirty="0" err="1"/>
              <a:t>L</a:t>
            </a:r>
            <a:r>
              <a:rPr lang="en-GB" sz="2400" baseline="-25000" dirty="0" err="1"/>
              <a:t>A,eq,NANO</a:t>
            </a:r>
            <a:endParaRPr lang="en-GB" sz="2400" baseline="-25000" dirty="0"/>
          </a:p>
          <a:p>
            <a:pPr algn="ctr">
              <a:spcAft>
                <a:spcPts val="600"/>
              </a:spcAft>
            </a:pPr>
            <a:r>
              <a:rPr lang="en-GB" sz="2400" b="1" dirty="0"/>
              <a:t>63,9 dB(A)</a:t>
            </a:r>
          </a:p>
        </p:txBody>
      </p:sp>
      <p:cxnSp>
        <p:nvCxnSpPr>
          <p:cNvPr id="11" name="Gewinkelter Verbinder 10"/>
          <p:cNvCxnSpPr/>
          <p:nvPr/>
        </p:nvCxnSpPr>
        <p:spPr>
          <a:xfrm rot="5400000">
            <a:off x="5611915" y="1906843"/>
            <a:ext cx="12700" cy="5937335"/>
          </a:xfrm>
          <a:prstGeom prst="bentConnector3">
            <a:avLst>
              <a:gd name="adj1" fmla="val 4146669"/>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a:xfrm>
            <a:off x="537168" y="5661248"/>
            <a:ext cx="10992196" cy="1077218"/>
          </a:xfrm>
          <a:prstGeom prst="rect">
            <a:avLst/>
          </a:prstGeom>
          <a:noFill/>
        </p:spPr>
        <p:txBody>
          <a:bodyPr wrap="square" rtlCol="0">
            <a:spAutoFit/>
          </a:bodyPr>
          <a:lstStyle/>
          <a:p>
            <a:pPr marL="285750" indent="-285750">
              <a:spcBef>
                <a:spcPts val="600"/>
              </a:spcBef>
              <a:buFont typeface="Wingdings" panose="05000000000000000000" pitchFamily="2" charset="2"/>
              <a:buChar char="Ø"/>
            </a:pPr>
            <a:r>
              <a:rPr lang="en-GB" sz="1800" dirty="0"/>
              <a:t>Low noise asphalts are </a:t>
            </a:r>
            <a:r>
              <a:rPr lang="en-GB" sz="1800" b="1" u="sng" dirty="0">
                <a:solidFill>
                  <a:srgbClr val="1C3560"/>
                </a:solidFill>
                <a:effectLst>
                  <a:outerShdw blurRad="38100" dist="38100" dir="2700000" algn="tl">
                    <a:srgbClr val="000000">
                      <a:alpha val="43137"/>
                    </a:srgbClr>
                  </a:outerShdw>
                </a:effectLst>
              </a:rPr>
              <a:t>beneficial to all vehicles and tyres</a:t>
            </a:r>
            <a:r>
              <a:rPr lang="en-GB" sz="1800" dirty="0"/>
              <a:t>, not only to future vehicles. </a:t>
            </a:r>
          </a:p>
          <a:p>
            <a:pPr marL="285750" indent="-285750">
              <a:spcBef>
                <a:spcPts val="600"/>
              </a:spcBef>
              <a:buFont typeface="Wingdings" panose="05000000000000000000" pitchFamily="2" charset="2"/>
              <a:buChar char="Ø"/>
            </a:pPr>
            <a:r>
              <a:rPr lang="en-GB" sz="1800" dirty="0"/>
              <a:t>Low noise asphalts </a:t>
            </a:r>
            <a:r>
              <a:rPr lang="en-GB" sz="1800" b="1" u="sng" dirty="0">
                <a:solidFill>
                  <a:srgbClr val="1C3560"/>
                </a:solidFill>
                <a:effectLst>
                  <a:outerShdw blurRad="38100" dist="38100" dir="2700000" algn="tl">
                    <a:srgbClr val="000000">
                      <a:alpha val="43137"/>
                    </a:srgbClr>
                  </a:outerShdw>
                </a:effectLst>
              </a:rPr>
              <a:t>improve at local hot spots </a:t>
            </a:r>
            <a:r>
              <a:rPr lang="en-GB" sz="1800" dirty="0"/>
              <a:t>the situation where needed. </a:t>
            </a:r>
          </a:p>
          <a:p>
            <a:pPr marL="285750" indent="-285750">
              <a:spcBef>
                <a:spcPts val="600"/>
              </a:spcBef>
              <a:buFont typeface="Wingdings" panose="05000000000000000000" pitchFamily="2" charset="2"/>
              <a:buChar char="Ø"/>
            </a:pPr>
            <a:r>
              <a:rPr lang="en-GB" b="1" u="sng" dirty="0">
                <a:solidFill>
                  <a:srgbClr val="1C3560"/>
                </a:solidFill>
                <a:effectLst>
                  <a:outerShdw blurRad="38100" dist="38100" dir="2700000" algn="tl">
                    <a:srgbClr val="000000">
                      <a:alpha val="43137"/>
                    </a:srgbClr>
                  </a:outerShdw>
                </a:effectLst>
              </a:rPr>
              <a:t>Low noise asphalts AND low noise tyres provide best performance </a:t>
            </a:r>
            <a:r>
              <a:rPr lang="en-GB" dirty="0">
                <a:sym typeface="Wingdings" panose="05000000000000000000" pitchFamily="2" charset="2"/>
              </a:rPr>
              <a:t> WIN-WIN for Environment</a:t>
            </a:r>
            <a:endParaRPr lang="en-GB" sz="1800" dirty="0"/>
          </a:p>
        </p:txBody>
      </p:sp>
      <p:sp>
        <p:nvSpPr>
          <p:cNvPr id="24" name="Textfeld 23"/>
          <p:cNvSpPr txBox="1"/>
          <p:nvPr/>
        </p:nvSpPr>
        <p:spPr>
          <a:xfrm>
            <a:off x="10569476" y="3078004"/>
            <a:ext cx="783099" cy="369332"/>
          </a:xfrm>
          <a:prstGeom prst="rect">
            <a:avLst/>
          </a:prstGeom>
          <a:noFill/>
        </p:spPr>
        <p:txBody>
          <a:bodyPr wrap="none" rtlCol="0">
            <a:spAutoFit/>
          </a:bodyPr>
          <a:lstStyle/>
          <a:p>
            <a:r>
              <a:rPr lang="en-GB" b="1" dirty="0">
                <a:solidFill>
                  <a:srgbClr val="00B050"/>
                </a:solidFill>
                <a:effectLst>
                  <a:outerShdw blurRad="38100" dist="38100" dir="2700000" algn="tl">
                    <a:srgbClr val="000000">
                      <a:alpha val="43137"/>
                    </a:srgbClr>
                  </a:outerShdw>
                </a:effectLst>
              </a:rPr>
              <a:t>Tyres</a:t>
            </a:r>
          </a:p>
        </p:txBody>
      </p:sp>
      <p:sp>
        <p:nvSpPr>
          <p:cNvPr id="25" name="Textfeld 24"/>
          <p:cNvSpPr txBox="1"/>
          <p:nvPr/>
        </p:nvSpPr>
        <p:spPr>
          <a:xfrm>
            <a:off x="10569476" y="1975838"/>
            <a:ext cx="954107" cy="369332"/>
          </a:xfrm>
          <a:prstGeom prst="rect">
            <a:avLst/>
          </a:prstGeom>
          <a:noFill/>
        </p:spPr>
        <p:txBody>
          <a:bodyPr wrap="none" rtlCol="0">
            <a:spAutoFit/>
          </a:bodyPr>
          <a:lstStyle/>
          <a:p>
            <a:r>
              <a:rPr lang="en-GB" b="1" dirty="0">
                <a:solidFill>
                  <a:srgbClr val="D09E00"/>
                </a:solidFill>
                <a:effectLst>
                  <a:outerShdw blurRad="38100" dist="38100" dir="2700000" algn="tl">
                    <a:srgbClr val="000000">
                      <a:alpha val="43137"/>
                    </a:srgbClr>
                  </a:outerShdw>
                </a:effectLst>
              </a:rPr>
              <a:t>Engine</a:t>
            </a:r>
          </a:p>
        </p:txBody>
      </p:sp>
      <p:sp>
        <p:nvSpPr>
          <p:cNvPr id="26" name="Textfeld 25"/>
          <p:cNvSpPr txBox="1"/>
          <p:nvPr/>
        </p:nvSpPr>
        <p:spPr>
          <a:xfrm>
            <a:off x="10569476" y="2526249"/>
            <a:ext cx="1082348" cy="369332"/>
          </a:xfrm>
          <a:prstGeom prst="rect">
            <a:avLst/>
          </a:prstGeom>
          <a:noFill/>
        </p:spPr>
        <p:txBody>
          <a:bodyPr wrap="none" rtlCol="0">
            <a:spAutoFit/>
          </a:bodyPr>
          <a:lstStyle/>
          <a:p>
            <a:r>
              <a:rPr lang="en-GB" b="1" dirty="0">
                <a:solidFill>
                  <a:srgbClr val="FF0000"/>
                </a:solidFill>
                <a:effectLst>
                  <a:outerShdw blurRad="38100" dist="38100" dir="2700000" algn="tl">
                    <a:srgbClr val="000000">
                      <a:alpha val="43137"/>
                    </a:srgbClr>
                  </a:outerShdw>
                </a:effectLst>
              </a:rPr>
              <a:t>Exhaust</a:t>
            </a:r>
          </a:p>
        </p:txBody>
      </p:sp>
      <p:sp>
        <p:nvSpPr>
          <p:cNvPr id="2" name="Textfeld 1"/>
          <p:cNvSpPr txBox="1"/>
          <p:nvPr/>
        </p:nvSpPr>
        <p:spPr>
          <a:xfrm>
            <a:off x="1852004" y="1187460"/>
            <a:ext cx="1582484" cy="369332"/>
          </a:xfrm>
          <a:prstGeom prst="rect">
            <a:avLst/>
          </a:prstGeom>
          <a:noFill/>
        </p:spPr>
        <p:txBody>
          <a:bodyPr wrap="none" rtlCol="0">
            <a:spAutoFit/>
          </a:bodyPr>
          <a:lstStyle/>
          <a:p>
            <a:pPr algn="ctr"/>
            <a:r>
              <a:rPr lang="en-GB" dirty="0"/>
              <a:t>Nano-Asphalt</a:t>
            </a:r>
          </a:p>
        </p:txBody>
      </p:sp>
      <p:sp>
        <p:nvSpPr>
          <p:cNvPr id="15" name="Textfeld 14"/>
          <p:cNvSpPr txBox="1"/>
          <p:nvPr/>
        </p:nvSpPr>
        <p:spPr>
          <a:xfrm>
            <a:off x="4903969" y="1188255"/>
            <a:ext cx="1428596" cy="369332"/>
          </a:xfrm>
          <a:prstGeom prst="rect">
            <a:avLst/>
          </a:prstGeom>
          <a:noFill/>
        </p:spPr>
        <p:txBody>
          <a:bodyPr wrap="none" rtlCol="0">
            <a:spAutoFit/>
          </a:bodyPr>
          <a:lstStyle/>
          <a:p>
            <a:pPr algn="ctr"/>
            <a:r>
              <a:rPr lang="en-GB" dirty="0"/>
              <a:t>ISO-Asphalt</a:t>
            </a:r>
          </a:p>
        </p:txBody>
      </p:sp>
      <p:sp>
        <p:nvSpPr>
          <p:cNvPr id="17" name="Textfeld 16"/>
          <p:cNvSpPr txBox="1"/>
          <p:nvPr/>
        </p:nvSpPr>
        <p:spPr>
          <a:xfrm>
            <a:off x="7644340" y="1177708"/>
            <a:ext cx="2014270" cy="369332"/>
          </a:xfrm>
          <a:prstGeom prst="rect">
            <a:avLst/>
          </a:prstGeom>
          <a:noFill/>
        </p:spPr>
        <p:txBody>
          <a:bodyPr wrap="none" rtlCol="0">
            <a:spAutoFit/>
          </a:bodyPr>
          <a:lstStyle/>
          <a:p>
            <a:pPr algn="ctr"/>
            <a:r>
              <a:rPr lang="en-GB" dirty="0"/>
              <a:t>SMA 0/11-Asphalt</a:t>
            </a:r>
          </a:p>
        </p:txBody>
      </p:sp>
      <p:sp>
        <p:nvSpPr>
          <p:cNvPr id="5" name="Textfeld 4"/>
          <p:cNvSpPr txBox="1"/>
          <p:nvPr/>
        </p:nvSpPr>
        <p:spPr>
          <a:xfrm>
            <a:off x="4760786" y="5041182"/>
            <a:ext cx="1714957" cy="369332"/>
          </a:xfrm>
          <a:prstGeom prst="rect">
            <a:avLst/>
          </a:prstGeom>
          <a:noFill/>
        </p:spPr>
        <p:txBody>
          <a:bodyPr wrap="none" rtlCol="0">
            <a:spAutoFit/>
          </a:bodyPr>
          <a:lstStyle/>
          <a:p>
            <a:r>
              <a:rPr lang="en-GB" dirty="0">
                <a:sym typeface="Symbol" panose="05050102010706020507" pitchFamily="18" charset="2"/>
              </a:rPr>
              <a:t></a:t>
            </a:r>
            <a:r>
              <a:rPr lang="en-GB" dirty="0"/>
              <a:t>L = 4,2 dB(A)</a:t>
            </a:r>
          </a:p>
        </p:txBody>
      </p:sp>
      <p:sp>
        <p:nvSpPr>
          <p:cNvPr id="4" name="Rechteck 3"/>
          <p:cNvSpPr/>
          <p:nvPr/>
        </p:nvSpPr>
        <p:spPr>
          <a:xfrm rot="16200000">
            <a:off x="-49326" y="3225956"/>
            <a:ext cx="2056973" cy="507831"/>
          </a:xfrm>
          <a:prstGeom prst="rect">
            <a:avLst/>
          </a:prstGeom>
        </p:spPr>
        <p:txBody>
          <a:bodyPr wrap="none">
            <a:spAutoFit/>
          </a:bodyPr>
          <a:lstStyle/>
          <a:p>
            <a:r>
              <a:rPr lang="en-US" sz="900" dirty="0"/>
              <a:t>SOURCE: </a:t>
            </a:r>
          </a:p>
          <a:p>
            <a:r>
              <a:rPr lang="en-US" sz="900" dirty="0"/>
              <a:t>Diagrams based on real </a:t>
            </a:r>
            <a:r>
              <a:rPr lang="en-US" sz="900" dirty="0" err="1"/>
              <a:t>diring</a:t>
            </a:r>
            <a:r>
              <a:rPr lang="en-US" sz="900" dirty="0"/>
              <a:t> data </a:t>
            </a:r>
          </a:p>
          <a:p>
            <a:r>
              <a:rPr lang="en-US" sz="900" dirty="0"/>
              <a:t>in combination with RD-ASEP Model</a:t>
            </a:r>
            <a:endParaRPr lang="en-GB" sz="900" dirty="0"/>
          </a:p>
        </p:txBody>
      </p:sp>
    </p:spTree>
    <p:extLst>
      <p:ext uri="{BB962C8B-B14F-4D97-AF65-F5344CB8AC3E}">
        <p14:creationId xmlns:p14="http://schemas.microsoft.com/office/powerpoint/2010/main" val="18800457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708823" y="548680"/>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Conclusion on </a:t>
            </a:r>
            <a:r>
              <a:rPr lang="en-US" altLang="de-DE" sz="2400" b="1" dirty="0" err="1"/>
              <a:t>Tyres</a:t>
            </a:r>
            <a:r>
              <a:rPr lang="en-US" altLang="de-DE" sz="2400" b="1" dirty="0"/>
              <a:t> and Roads</a:t>
            </a:r>
          </a:p>
        </p:txBody>
      </p:sp>
      <p:sp>
        <p:nvSpPr>
          <p:cNvPr id="5" name="Textfeld 4"/>
          <p:cNvSpPr txBox="1"/>
          <p:nvPr/>
        </p:nvSpPr>
        <p:spPr>
          <a:xfrm>
            <a:off x="624824" y="1628800"/>
            <a:ext cx="11015791" cy="4555093"/>
          </a:xfrm>
          <a:prstGeom prst="rect">
            <a:avLst/>
          </a:prstGeom>
          <a:noFill/>
        </p:spPr>
        <p:txBody>
          <a:bodyPr wrap="square" rtlCol="0">
            <a:spAutoFit/>
          </a:bodyPr>
          <a:lstStyle/>
          <a:p>
            <a:pPr marL="285750" indent="-285750">
              <a:spcBef>
                <a:spcPts val="1800"/>
              </a:spcBef>
              <a:buFont typeface="Wingdings" panose="05000000000000000000" pitchFamily="2" charset="2"/>
              <a:buChar char="Ø"/>
            </a:pPr>
            <a:r>
              <a:rPr lang="en-GB" sz="2000" dirty="0"/>
              <a:t>Tyres have to serve many aspects and the conflicts have been clearly studied.</a:t>
            </a:r>
          </a:p>
          <a:p>
            <a:pPr marL="285750" indent="-285750">
              <a:spcBef>
                <a:spcPts val="1800"/>
              </a:spcBef>
              <a:buFont typeface="Wingdings" panose="05000000000000000000" pitchFamily="2" charset="2"/>
              <a:buChar char="Ø"/>
            </a:pPr>
            <a:r>
              <a:rPr lang="en-GB" sz="2000" dirty="0"/>
              <a:t>Further potential towards more quiet tyres on the basis of today’s vehicle designs are not available to industry and there is not time perspective to overcome the design conflicts.</a:t>
            </a:r>
          </a:p>
          <a:p>
            <a:pPr marL="285750" indent="-285750">
              <a:spcBef>
                <a:spcPts val="1800"/>
              </a:spcBef>
              <a:buFont typeface="Wingdings" panose="05000000000000000000" pitchFamily="2" charset="2"/>
              <a:buChar char="Ø"/>
            </a:pPr>
            <a:r>
              <a:rPr lang="en-GB" sz="2000" dirty="0"/>
              <a:t>The benefits of low noise road surfaces shall not be neglected.</a:t>
            </a:r>
          </a:p>
          <a:p>
            <a:pPr marL="742950" lvl="1" indent="-285750">
              <a:spcBef>
                <a:spcPts val="600"/>
              </a:spcBef>
              <a:buFont typeface="Wingdings" panose="05000000000000000000" pitchFamily="2" charset="2"/>
              <a:buChar char="Ø"/>
            </a:pPr>
            <a:r>
              <a:rPr lang="en-GB" sz="2000" dirty="0"/>
              <a:t>Low noise asphalts are </a:t>
            </a:r>
            <a:r>
              <a:rPr lang="en-GB" sz="2000" b="1" u="sng" dirty="0">
                <a:solidFill>
                  <a:srgbClr val="1C3560"/>
                </a:solidFill>
                <a:effectLst>
                  <a:outerShdw blurRad="38100" dist="38100" dir="2700000" algn="tl">
                    <a:srgbClr val="000000">
                      <a:alpha val="43137"/>
                    </a:srgbClr>
                  </a:outerShdw>
                </a:effectLst>
              </a:rPr>
              <a:t>beneficial to all vehicles and tyres</a:t>
            </a:r>
            <a:r>
              <a:rPr lang="en-GB" sz="2000" dirty="0"/>
              <a:t> (current and future).</a:t>
            </a:r>
          </a:p>
          <a:p>
            <a:pPr marL="742950" lvl="1" indent="-285750">
              <a:spcBef>
                <a:spcPts val="600"/>
              </a:spcBef>
              <a:buFont typeface="Wingdings" panose="05000000000000000000" pitchFamily="2" charset="2"/>
              <a:buChar char="Ø"/>
            </a:pPr>
            <a:r>
              <a:rPr lang="en-GB" sz="2000" dirty="0"/>
              <a:t>Low noise asphalts </a:t>
            </a:r>
            <a:r>
              <a:rPr lang="en-GB" sz="2000" b="1" u="sng" dirty="0">
                <a:solidFill>
                  <a:srgbClr val="1C3560"/>
                </a:solidFill>
                <a:effectLst>
                  <a:outerShdw blurRad="38100" dist="38100" dir="2700000" algn="tl">
                    <a:srgbClr val="000000">
                      <a:alpha val="43137"/>
                    </a:srgbClr>
                  </a:outerShdw>
                </a:effectLst>
              </a:rPr>
              <a:t>improve at local hot spots </a:t>
            </a:r>
            <a:r>
              <a:rPr lang="en-GB" sz="2000" dirty="0"/>
              <a:t>the situation where needed. </a:t>
            </a:r>
          </a:p>
          <a:p>
            <a:pPr marL="742950" lvl="1" indent="-285750">
              <a:spcBef>
                <a:spcPts val="600"/>
              </a:spcBef>
              <a:buFont typeface="Wingdings" panose="05000000000000000000" pitchFamily="2" charset="2"/>
              <a:buChar char="Ø"/>
            </a:pPr>
            <a:r>
              <a:rPr lang="en-GB" sz="2000" dirty="0"/>
              <a:t>A sound reduction achieved by low noise roads follows the same benefit calculation schemes as sound reduction achieved on tyres and power trains.</a:t>
            </a:r>
          </a:p>
          <a:p>
            <a:pPr marL="285750" indent="-285750">
              <a:spcBef>
                <a:spcPts val="1800"/>
              </a:spcBef>
              <a:buFont typeface="Wingdings" panose="05000000000000000000" pitchFamily="2" charset="2"/>
              <a:buChar char="Ø"/>
            </a:pPr>
            <a:r>
              <a:rPr lang="en-US" sz="2000" dirty="0"/>
              <a:t>In a holistic approach different disciplines must join forces to enable best performance result.</a:t>
            </a:r>
          </a:p>
          <a:p>
            <a:pPr marL="742950" lvl="1" indent="-285750">
              <a:spcBef>
                <a:spcPts val="600"/>
              </a:spcBef>
              <a:buFont typeface="Wingdings" panose="05000000000000000000" pitchFamily="2" charset="2"/>
              <a:buChar char="Ø"/>
            </a:pPr>
            <a:r>
              <a:rPr lang="en-GB" sz="2000" b="1" u="sng" dirty="0">
                <a:solidFill>
                  <a:srgbClr val="1C3560"/>
                </a:solidFill>
                <a:effectLst>
                  <a:outerShdw blurRad="38100" dist="38100" dir="2700000" algn="tl">
                    <a:srgbClr val="000000">
                      <a:alpha val="43137"/>
                    </a:srgbClr>
                  </a:outerShdw>
                </a:effectLst>
              </a:rPr>
              <a:t>Low noise asphalts AND low noise tyres provide best performance</a:t>
            </a:r>
            <a:r>
              <a:rPr lang="en-GB" sz="2000" dirty="0">
                <a:sym typeface="Wingdings" panose="05000000000000000000" pitchFamily="2" charset="2"/>
              </a:rPr>
              <a:t> and create a WIN-WIN situation for the environment and the society.</a:t>
            </a:r>
            <a:endParaRPr lang="en-GB" sz="2000" dirty="0"/>
          </a:p>
        </p:txBody>
      </p:sp>
    </p:spTree>
    <p:extLst>
      <p:ext uri="{BB962C8B-B14F-4D97-AF65-F5344CB8AC3E}">
        <p14:creationId xmlns:p14="http://schemas.microsoft.com/office/powerpoint/2010/main" val="11558186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4441880" y="3284984"/>
            <a:ext cx="4134465" cy="646331"/>
          </a:xfrm>
          <a:prstGeom prst="rect">
            <a:avLst/>
          </a:prstGeom>
          <a:noFill/>
        </p:spPr>
        <p:txBody>
          <a:bodyPr wrap="none" rtlCol="0">
            <a:spAutoFit/>
          </a:bodyPr>
          <a:lstStyle/>
          <a:p>
            <a:pPr algn="ctr"/>
            <a:r>
              <a:rPr lang="en-GB" sz="3600" dirty="0">
                <a:latin typeface="Arial Black" panose="020B0A04020102020204" pitchFamily="34" charset="0"/>
              </a:rPr>
              <a:t>OICA POSITION</a:t>
            </a:r>
          </a:p>
        </p:txBody>
      </p:sp>
    </p:spTree>
    <p:extLst>
      <p:ext uri="{BB962C8B-B14F-4D97-AF65-F5344CB8AC3E}">
        <p14:creationId xmlns:p14="http://schemas.microsoft.com/office/powerpoint/2010/main" val="13026680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839416" y="476672"/>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OICA Position on Future Limits and Regulation Enforcement</a:t>
            </a:r>
          </a:p>
        </p:txBody>
      </p:sp>
      <p:sp>
        <p:nvSpPr>
          <p:cNvPr id="5" name="Textfeld 4"/>
          <p:cNvSpPr txBox="1"/>
          <p:nvPr/>
        </p:nvSpPr>
        <p:spPr>
          <a:xfrm>
            <a:off x="623392" y="1268760"/>
            <a:ext cx="11015791" cy="5509200"/>
          </a:xfrm>
          <a:prstGeom prst="rect">
            <a:avLst/>
          </a:prstGeom>
          <a:noFill/>
        </p:spPr>
        <p:txBody>
          <a:bodyPr wrap="square" rtlCol="0">
            <a:spAutoFit/>
          </a:bodyPr>
          <a:lstStyle/>
          <a:p>
            <a:pPr marL="342900" indent="-342900">
              <a:spcBef>
                <a:spcPts val="18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OICA does not expect a substantial further contribution of phase 3 limits of UN R51.03 to lower environmental noise</a:t>
            </a:r>
            <a:r>
              <a:rPr lang="en-US" dirty="0"/>
              <a:t>.</a:t>
            </a:r>
          </a:p>
          <a:p>
            <a:pPr marL="342900" indent="-342900">
              <a:spcBef>
                <a:spcPts val="18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OICA suggests to subject UN R51.03 Phase 3 limits and EU 540/2014/EC to a moratorium</a:t>
            </a:r>
            <a:r>
              <a:rPr lang="en-US" dirty="0"/>
              <a:t>.</a:t>
            </a:r>
          </a:p>
          <a:p>
            <a:pPr marL="800100" lvl="1" indent="-342900">
              <a:spcBef>
                <a:spcPts val="600"/>
              </a:spcBef>
              <a:buFont typeface="Wingdings" panose="05000000000000000000" pitchFamily="2" charset="2"/>
              <a:buChar char="Ø"/>
            </a:pPr>
            <a:r>
              <a:rPr lang="en-US" sz="1400" dirty="0"/>
              <a:t>Manufacturer have already started to prepare for Phase 3 limits and more products coming to the market which will be close to phase 3 limits.</a:t>
            </a:r>
          </a:p>
          <a:p>
            <a:pPr marL="800100" lvl="1" indent="-342900">
              <a:spcBef>
                <a:spcPts val="600"/>
              </a:spcBef>
              <a:buFont typeface="Wingdings" panose="05000000000000000000" pitchFamily="2" charset="2"/>
              <a:buChar char="Ø"/>
            </a:pPr>
            <a:r>
              <a:rPr lang="en-US" sz="1400" dirty="0"/>
              <a:t>Automotive Industry is in a transient towards new technologies and faces conflicts in handling the politically request technology change towards electric mobility. </a:t>
            </a:r>
          </a:p>
          <a:p>
            <a:pPr marL="800100" lvl="1" indent="-342900">
              <a:spcBef>
                <a:spcPts val="600"/>
              </a:spcBef>
              <a:buFont typeface="Wingdings" panose="05000000000000000000" pitchFamily="2" charset="2"/>
              <a:buChar char="Ø"/>
            </a:pPr>
            <a:r>
              <a:rPr lang="en-US" sz="1400" dirty="0"/>
              <a:t>Phase 3 limits interfere in product planning and will lead to “short-run” interim products design, with great restrictions to become cost efficient. </a:t>
            </a:r>
          </a:p>
          <a:p>
            <a:pPr marL="342900" indent="-342900">
              <a:spcBef>
                <a:spcPts val="18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Research is needed to solve pending issues</a:t>
            </a:r>
            <a:endParaRPr lang="en-US" dirty="0"/>
          </a:p>
          <a:p>
            <a:pPr marL="800100" lvl="1" indent="-342900">
              <a:spcBef>
                <a:spcPts val="600"/>
              </a:spcBef>
              <a:buFont typeface="Wingdings" panose="05000000000000000000" pitchFamily="2" charset="2"/>
              <a:buChar char="Ø"/>
            </a:pPr>
            <a:r>
              <a:rPr lang="en-US" sz="1400" dirty="0" err="1"/>
              <a:t>Tyres</a:t>
            </a:r>
            <a:r>
              <a:rPr lang="en-US" sz="1400" dirty="0"/>
              <a:t> face a double regulation of their rolling sound emission by UN R51.03 and UN R117.02. What is the interdependency?</a:t>
            </a:r>
          </a:p>
          <a:p>
            <a:pPr marL="800100" lvl="1" indent="-342900">
              <a:spcBef>
                <a:spcPts val="600"/>
              </a:spcBef>
              <a:buFont typeface="Wingdings" panose="05000000000000000000" pitchFamily="2" charset="2"/>
              <a:buChar char="Ø"/>
            </a:pPr>
            <a:r>
              <a:rPr lang="en-US" sz="1400" dirty="0"/>
              <a:t>What is the future contribution of EVs towards lower environmental noise, as their power train sound emission is primarily defined by the minimum sound requirements on UN R138.01.</a:t>
            </a:r>
          </a:p>
          <a:p>
            <a:pPr marL="800100" lvl="1" indent="-342900">
              <a:spcBef>
                <a:spcPts val="600"/>
              </a:spcBef>
              <a:buFont typeface="Wingdings" panose="05000000000000000000" pitchFamily="2" charset="2"/>
              <a:buChar char="Ø"/>
            </a:pPr>
            <a:r>
              <a:rPr lang="en-US" sz="1400" dirty="0"/>
              <a:t>Optimization of uncertainties of 3</a:t>
            </a:r>
            <a:r>
              <a:rPr lang="en-US" sz="1400" baseline="30000" dirty="0"/>
              <a:t>rd</a:t>
            </a:r>
            <a:r>
              <a:rPr lang="en-US" sz="1400" dirty="0"/>
              <a:t> octave measurements for minimum sound in UN R138.01 might provide further potentials to design more quiet AVAS systems.</a:t>
            </a:r>
          </a:p>
          <a:p>
            <a:pPr marL="342900" indent="-342900">
              <a:spcBef>
                <a:spcPts val="18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OICA supports the completion of RD-ASEP</a:t>
            </a:r>
            <a:r>
              <a:rPr lang="en-US" dirty="0">
                <a:solidFill>
                  <a:srgbClr val="23487D"/>
                </a:solidFill>
              </a:rPr>
              <a:t> </a:t>
            </a:r>
          </a:p>
          <a:p>
            <a:pPr marL="800100" lvl="1" indent="-342900">
              <a:spcBef>
                <a:spcPts val="600"/>
              </a:spcBef>
              <a:buFont typeface="Wingdings" panose="05000000000000000000" pitchFamily="2" charset="2"/>
              <a:buChar char="Ø"/>
            </a:pPr>
            <a:r>
              <a:rPr lang="en-US" sz="1400" dirty="0"/>
              <a:t>We agree to an introduction of the revised requirements as outlined by the IWG ASEP to further optimize the effectiveness of UN R51.03 / UN R51.04. </a:t>
            </a:r>
          </a:p>
        </p:txBody>
      </p:sp>
    </p:spTree>
    <p:extLst>
      <p:ext uri="{BB962C8B-B14F-4D97-AF65-F5344CB8AC3E}">
        <p14:creationId xmlns:p14="http://schemas.microsoft.com/office/powerpoint/2010/main" val="95479911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4334578" y="3284984"/>
            <a:ext cx="4349076" cy="646331"/>
          </a:xfrm>
          <a:prstGeom prst="rect">
            <a:avLst/>
          </a:prstGeom>
          <a:noFill/>
        </p:spPr>
        <p:txBody>
          <a:bodyPr wrap="none" rtlCol="0">
            <a:spAutoFit/>
          </a:bodyPr>
          <a:lstStyle/>
          <a:p>
            <a:pPr algn="ctr"/>
            <a:r>
              <a:rPr lang="en-GB" sz="3600" dirty="0">
                <a:latin typeface="Arial Black" panose="020B0A04020102020204" pitchFamily="34" charset="0"/>
              </a:rPr>
              <a:t>BACKUP SLIDES</a:t>
            </a:r>
          </a:p>
        </p:txBody>
      </p:sp>
    </p:spTree>
    <p:extLst>
      <p:ext uri="{BB962C8B-B14F-4D97-AF65-F5344CB8AC3E}">
        <p14:creationId xmlns:p14="http://schemas.microsoft.com/office/powerpoint/2010/main" val="34611142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720398" y="1477513"/>
            <a:ext cx="3240000" cy="2002320"/>
          </a:xfrm>
          <a:prstGeom prst="rect">
            <a:avLst/>
          </a:prstGeom>
          <a:solidFill>
            <a:schemeClr val="bg1"/>
          </a:solidFill>
          <a:ln>
            <a:solidFill>
              <a:schemeClr val="tx1"/>
            </a:solidFill>
          </a:ln>
        </p:spPr>
      </p:pic>
      <p:sp>
        <p:nvSpPr>
          <p:cNvPr id="214018" name="Rectangle 2"/>
          <p:cNvSpPr>
            <a:spLocks noChangeArrowheads="1"/>
          </p:cNvSpPr>
          <p:nvPr/>
        </p:nvSpPr>
        <p:spPr bwMode="auto">
          <a:xfrm>
            <a:off x="911424" y="520305"/>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Statistical Analysis of a Driving Cycle</a:t>
            </a:r>
          </a:p>
        </p:txBody>
      </p:sp>
      <p:sp>
        <p:nvSpPr>
          <p:cNvPr id="22" name="Textfeld 21"/>
          <p:cNvSpPr txBox="1"/>
          <p:nvPr/>
        </p:nvSpPr>
        <p:spPr>
          <a:xfrm>
            <a:off x="7655606" y="3787949"/>
            <a:ext cx="3408946" cy="1938992"/>
          </a:xfrm>
          <a:prstGeom prst="rect">
            <a:avLst/>
          </a:prstGeom>
          <a:noFill/>
        </p:spPr>
        <p:txBody>
          <a:bodyPr wrap="square" rtlCol="0">
            <a:spAutoFit/>
          </a:bodyPr>
          <a:lstStyle/>
          <a:p>
            <a:pPr>
              <a:tabLst>
                <a:tab pos="808038" algn="l"/>
              </a:tabLst>
            </a:pPr>
            <a:r>
              <a:rPr lang="en-GB" sz="2000" dirty="0">
                <a:solidFill>
                  <a:srgbClr val="2E385D"/>
                </a:solidFill>
                <a:effectLst>
                  <a:outerShdw blurRad="38100" dist="38100" dir="2700000" algn="tl">
                    <a:srgbClr val="000000">
                      <a:alpha val="43137"/>
                    </a:srgbClr>
                  </a:outerShdw>
                </a:effectLst>
              </a:rPr>
              <a:t>The selected driving cycle represents normal driving. This cycle is applied to the vehicles in this investigation, so all vehicle drive exactly the same way.</a:t>
            </a:r>
          </a:p>
        </p:txBody>
      </p:sp>
      <p:pic>
        <p:nvPicPr>
          <p:cNvPr id="7" name="Grafik 6"/>
          <p:cNvPicPr>
            <a:picLocks noChangeAspect="1"/>
          </p:cNvPicPr>
          <p:nvPr/>
        </p:nvPicPr>
        <p:blipFill>
          <a:blip r:embed="rId3"/>
          <a:stretch>
            <a:fillRect/>
          </a:stretch>
        </p:blipFill>
        <p:spPr>
          <a:xfrm>
            <a:off x="4176782" y="1477513"/>
            <a:ext cx="3240000" cy="2001810"/>
          </a:xfrm>
          <a:prstGeom prst="rect">
            <a:avLst/>
          </a:prstGeom>
          <a:solidFill>
            <a:schemeClr val="bg1"/>
          </a:solidFill>
          <a:ln>
            <a:solidFill>
              <a:schemeClr val="tx1"/>
            </a:solidFill>
          </a:ln>
        </p:spPr>
      </p:pic>
      <p:pic>
        <p:nvPicPr>
          <p:cNvPr id="9" name="Grafik 8"/>
          <p:cNvPicPr>
            <a:picLocks noChangeAspect="1"/>
          </p:cNvPicPr>
          <p:nvPr/>
        </p:nvPicPr>
        <p:blipFill>
          <a:blip r:embed="rId4"/>
          <a:stretch>
            <a:fillRect/>
          </a:stretch>
        </p:blipFill>
        <p:spPr>
          <a:xfrm>
            <a:off x="7655605" y="1477513"/>
            <a:ext cx="3240000" cy="2001810"/>
          </a:xfrm>
          <a:prstGeom prst="rect">
            <a:avLst/>
          </a:prstGeom>
          <a:solidFill>
            <a:schemeClr val="bg1"/>
          </a:solidFill>
          <a:ln>
            <a:solidFill>
              <a:schemeClr val="tx1"/>
            </a:solidFill>
          </a:ln>
        </p:spPr>
      </p:pic>
      <p:pic>
        <p:nvPicPr>
          <p:cNvPr id="10" name="Grafik 9"/>
          <p:cNvPicPr>
            <a:picLocks noChangeAspect="1"/>
          </p:cNvPicPr>
          <p:nvPr/>
        </p:nvPicPr>
        <p:blipFill>
          <a:blip r:embed="rId5"/>
          <a:stretch>
            <a:fillRect/>
          </a:stretch>
        </p:blipFill>
        <p:spPr>
          <a:xfrm>
            <a:off x="726283" y="3730936"/>
            <a:ext cx="3240000" cy="2002320"/>
          </a:xfrm>
          <a:prstGeom prst="rect">
            <a:avLst/>
          </a:prstGeom>
          <a:solidFill>
            <a:schemeClr val="bg1"/>
          </a:solidFill>
          <a:ln>
            <a:solidFill>
              <a:schemeClr val="tx1"/>
            </a:solidFill>
          </a:ln>
        </p:spPr>
      </p:pic>
      <p:pic>
        <p:nvPicPr>
          <p:cNvPr id="12" name="Grafik 11"/>
          <p:cNvPicPr>
            <a:picLocks noChangeAspect="1"/>
          </p:cNvPicPr>
          <p:nvPr/>
        </p:nvPicPr>
        <p:blipFill>
          <a:blip r:embed="rId6"/>
          <a:stretch>
            <a:fillRect/>
          </a:stretch>
        </p:blipFill>
        <p:spPr>
          <a:xfrm>
            <a:off x="4176782" y="3730936"/>
            <a:ext cx="3240000" cy="2001810"/>
          </a:xfrm>
          <a:prstGeom prst="rect">
            <a:avLst/>
          </a:prstGeom>
          <a:solidFill>
            <a:schemeClr val="bg1"/>
          </a:solidFill>
          <a:ln>
            <a:solidFill>
              <a:schemeClr val="tx1"/>
            </a:solidFill>
          </a:ln>
        </p:spPr>
      </p:pic>
      <p:sp>
        <p:nvSpPr>
          <p:cNvPr id="21" name="Pfeil nach rechts 20"/>
          <p:cNvSpPr/>
          <p:nvPr/>
        </p:nvSpPr>
        <p:spPr>
          <a:xfrm rot="2735033">
            <a:off x="7119373" y="3334134"/>
            <a:ext cx="720080" cy="504056"/>
          </a:xfrm>
          <a:prstGeom prst="rightArrow">
            <a:avLst/>
          </a:prstGeom>
          <a:solidFill>
            <a:srgbClr val="6982AD"/>
          </a:solidFill>
          <a:ln>
            <a:solidFill>
              <a:srgbClr val="2E38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880B1"/>
              </a:solidFill>
            </a:endParaRPr>
          </a:p>
        </p:txBody>
      </p:sp>
      <p:sp>
        <p:nvSpPr>
          <p:cNvPr id="3" name="Textfeld 2"/>
          <p:cNvSpPr txBox="1"/>
          <p:nvPr/>
        </p:nvSpPr>
        <p:spPr>
          <a:xfrm>
            <a:off x="720397" y="5919665"/>
            <a:ext cx="10560179" cy="646331"/>
          </a:xfrm>
          <a:prstGeom prst="rect">
            <a:avLst/>
          </a:prstGeom>
          <a:noFill/>
        </p:spPr>
        <p:txBody>
          <a:bodyPr wrap="square" rtlCol="0">
            <a:spAutoFit/>
          </a:bodyPr>
          <a:lstStyle/>
          <a:p>
            <a:r>
              <a:rPr lang="en-GB" u="sng" dirty="0">
                <a:solidFill>
                  <a:srgbClr val="2E385D"/>
                </a:solidFill>
                <a:effectLst>
                  <a:outerShdw blurRad="38100" dist="38100" dir="2700000" algn="tl">
                    <a:srgbClr val="000000">
                      <a:alpha val="43137"/>
                    </a:srgbClr>
                  </a:outerShdw>
                </a:effectLst>
              </a:rPr>
              <a:t>For the analysis of the representativeness, of UN R51.03 for urban traffic, the vehicle speed is restricted to typical urban speeds below 55 km/h (ISO indicated speed).</a:t>
            </a:r>
          </a:p>
        </p:txBody>
      </p:sp>
    </p:spTree>
    <p:extLst>
      <p:ext uri="{BB962C8B-B14F-4D97-AF65-F5344CB8AC3E}">
        <p14:creationId xmlns:p14="http://schemas.microsoft.com/office/powerpoint/2010/main" val="31361325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stretch>
            <a:fillRect/>
          </a:stretch>
        </p:blipFill>
        <p:spPr>
          <a:xfrm>
            <a:off x="7403384" y="2702445"/>
            <a:ext cx="4320000" cy="1957166"/>
          </a:xfrm>
          <a:prstGeom prst="rect">
            <a:avLst/>
          </a:prstGeom>
        </p:spPr>
      </p:pic>
      <p:sp>
        <p:nvSpPr>
          <p:cNvPr id="214018" name="Rectangle 2"/>
          <p:cNvSpPr>
            <a:spLocks noChangeArrowheads="1"/>
          </p:cNvSpPr>
          <p:nvPr/>
        </p:nvSpPr>
        <p:spPr bwMode="auto">
          <a:xfrm>
            <a:off x="4295800" y="495656"/>
            <a:ext cx="748883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Considerations Regarding a Limit on Acceleration Test Result as applied in UN R41</a:t>
            </a:r>
          </a:p>
        </p:txBody>
      </p:sp>
      <mc:AlternateContent xmlns:mc="http://schemas.openxmlformats.org/markup-compatibility/2006" xmlns:a14="http://schemas.microsoft.com/office/drawing/2010/main">
        <mc:Choice Requires="a14">
          <p:sp>
            <p:nvSpPr>
              <p:cNvPr id="5" name="Textfeld 4"/>
              <p:cNvSpPr txBox="1"/>
              <p:nvPr/>
            </p:nvSpPr>
            <p:spPr>
              <a:xfrm>
                <a:off x="479376" y="1326653"/>
                <a:ext cx="6695311" cy="5316840"/>
              </a:xfrm>
              <a:prstGeom prst="rect">
                <a:avLst/>
              </a:prstGeom>
              <a:noFill/>
            </p:spPr>
            <p:txBody>
              <a:bodyPr wrap="square" rtlCol="0">
                <a:spAutoFit/>
              </a:bodyPr>
              <a:lstStyle/>
              <a:p>
                <a:pPr>
                  <a:spcBef>
                    <a:spcPts val="900"/>
                  </a:spcBef>
                </a:pPr>
                <a:r>
                  <a:rPr lang="en-US" sz="1800" b="1" dirty="0"/>
                  <a:t>UN R41 applies a limit on the acceleration test result. The maximum sound level cannot be higher than the applicable limit for the vehicle plus 5 dB(A). </a:t>
                </a:r>
              </a:p>
              <a:p>
                <a:pPr>
                  <a:spcBef>
                    <a:spcPts val="900"/>
                  </a:spcBef>
                </a:pPr>
                <a:r>
                  <a:rPr lang="en-US" sz="1800" b="1" dirty="0"/>
                  <a:t>Would a limit on the acceleration test result </a:t>
                </a:r>
                <a:r>
                  <a:rPr lang="en-US" sz="1800" b="1" dirty="0" err="1"/>
                  <a:t>L</a:t>
                </a:r>
                <a:r>
                  <a:rPr lang="en-US" sz="1800" b="1" baseline="-25000" dirty="0" err="1"/>
                  <a:t>wot</a:t>
                </a:r>
                <a:r>
                  <a:rPr lang="en-US" sz="1800" b="1" dirty="0"/>
                  <a:t> for UN R51 provide benefit for the environment?</a:t>
                </a:r>
              </a:p>
              <a:p>
                <a:pPr marL="342900" indent="-342900">
                  <a:spcBef>
                    <a:spcPts val="1200"/>
                  </a:spcBef>
                  <a:buFont typeface="Wingdings" panose="05000000000000000000" pitchFamily="2" charset="2"/>
                  <a:buChar char="Ø"/>
                </a:pPr>
                <a:r>
                  <a:rPr lang="en-US" sz="1400" dirty="0"/>
                  <a:t>The test result of UN R51.03 is dependent of the cruise test result </a:t>
                </a:r>
                <a:r>
                  <a:rPr lang="en-US" sz="1400" dirty="0" err="1"/>
                  <a:t>L</a:t>
                </a:r>
                <a:r>
                  <a:rPr lang="en-US" sz="1400" baseline="-25000" dirty="0" err="1"/>
                  <a:t>crs</a:t>
                </a:r>
                <a:r>
                  <a:rPr lang="en-US" sz="1400" dirty="0"/>
                  <a:t> and the acceleration test result </a:t>
                </a:r>
                <a:r>
                  <a:rPr lang="en-US" sz="1400" dirty="0" err="1"/>
                  <a:t>L</a:t>
                </a:r>
                <a:r>
                  <a:rPr lang="en-US" sz="1400" baseline="-25000" dirty="0" err="1"/>
                  <a:t>wot</a:t>
                </a:r>
                <a:r>
                  <a:rPr lang="en-US" sz="1400" dirty="0"/>
                  <a:t> in combination with the partial power factor.</a:t>
                </a:r>
              </a:p>
              <a:p>
                <a:pPr marL="358775" indent="-358775">
                  <a:spcBef>
                    <a:spcPts val="1200"/>
                  </a:spcBef>
                </a:pPr>
                <a14:m>
                  <m:oMathPara xmlns:m="http://schemas.openxmlformats.org/officeDocument/2006/math">
                    <m:oMathParaPr>
                      <m:jc m:val="left"/>
                    </m:oMathParaPr>
                    <m:oMath xmlns:m="http://schemas.openxmlformats.org/officeDocument/2006/math">
                      <m:sSub>
                        <m:sSubPr>
                          <m:ctrlPr>
                            <a:rPr lang="en-US" sz="1400" i="1" smtClean="0">
                              <a:latin typeface="Cambria Math" panose="02040503050406030204" pitchFamily="18" charset="0"/>
                            </a:rPr>
                          </m:ctrlPr>
                        </m:sSubPr>
                        <m:e>
                          <m:r>
                            <a:rPr lang="de-DE" sz="1400" b="0" i="1" smtClean="0">
                              <a:latin typeface="Cambria Math" panose="02040503050406030204" pitchFamily="18" charset="0"/>
                            </a:rPr>
                            <m:t>𝐿</m:t>
                          </m:r>
                        </m:e>
                        <m:sub>
                          <m:r>
                            <a:rPr lang="de-DE" sz="1400" b="0" i="1" smtClean="0">
                              <a:latin typeface="Cambria Math" panose="02040503050406030204" pitchFamily="18" charset="0"/>
                            </a:rPr>
                            <m:t>𝑢𝑟𝑏</m:t>
                          </m:r>
                        </m:sub>
                      </m:sSub>
                      <m:r>
                        <a:rPr lang="de-DE" sz="1400" b="0" i="1" smtClean="0">
                          <a:latin typeface="Cambria Math" panose="02040503050406030204" pitchFamily="18" charset="0"/>
                        </a:rPr>
                        <m:t>=</m:t>
                      </m:r>
                      <m:sSub>
                        <m:sSubPr>
                          <m:ctrlPr>
                            <a:rPr lang="de-DE" sz="1400" b="0" i="1" smtClean="0">
                              <a:latin typeface="Cambria Math" panose="02040503050406030204" pitchFamily="18" charset="0"/>
                            </a:rPr>
                          </m:ctrlPr>
                        </m:sSubPr>
                        <m:e>
                          <m:r>
                            <a:rPr lang="de-DE" sz="1400" b="0" i="1" smtClean="0">
                              <a:latin typeface="Cambria Math" panose="02040503050406030204" pitchFamily="18" charset="0"/>
                            </a:rPr>
                            <m:t>𝐿</m:t>
                          </m:r>
                        </m:e>
                        <m:sub>
                          <m:r>
                            <a:rPr lang="de-DE" sz="1400" b="0" i="1" smtClean="0">
                              <a:latin typeface="Cambria Math" panose="02040503050406030204" pitchFamily="18" charset="0"/>
                            </a:rPr>
                            <m:t>𝑤𝑜𝑡</m:t>
                          </m:r>
                        </m:sub>
                      </m:sSub>
                      <m:r>
                        <a:rPr lang="de-DE" sz="1400" b="0" i="1" smtClean="0">
                          <a:latin typeface="Cambria Math" panose="02040503050406030204" pitchFamily="18" charset="0"/>
                        </a:rPr>
                        <m:t>−</m:t>
                      </m:r>
                      <m:sSub>
                        <m:sSubPr>
                          <m:ctrlPr>
                            <a:rPr lang="de-DE" sz="1400" b="0" i="1" smtClean="0">
                              <a:latin typeface="Cambria Math" panose="02040503050406030204" pitchFamily="18" charset="0"/>
                            </a:rPr>
                          </m:ctrlPr>
                        </m:sSubPr>
                        <m:e>
                          <m:r>
                            <a:rPr lang="de-DE" sz="1400" b="0" i="1" smtClean="0">
                              <a:latin typeface="Cambria Math" panose="02040503050406030204" pitchFamily="18" charset="0"/>
                            </a:rPr>
                            <m:t>𝑘</m:t>
                          </m:r>
                        </m:e>
                        <m:sub>
                          <m:r>
                            <a:rPr lang="de-DE" sz="1400" b="0" i="1" smtClean="0">
                              <a:latin typeface="Cambria Math" panose="02040503050406030204" pitchFamily="18" charset="0"/>
                            </a:rPr>
                            <m:t>𝑃</m:t>
                          </m:r>
                        </m:sub>
                      </m:sSub>
                      <m:r>
                        <a:rPr lang="de-DE" sz="1400" b="0" i="1" smtClean="0">
                          <a:latin typeface="Cambria Math" panose="02040503050406030204" pitchFamily="18" charset="0"/>
                          <a:ea typeface="Cambria Math" panose="02040503050406030204" pitchFamily="18" charset="0"/>
                        </a:rPr>
                        <m:t>×</m:t>
                      </m:r>
                      <m:d>
                        <m:dPr>
                          <m:ctrlPr>
                            <a:rPr lang="de-DE" sz="1400" b="0" i="1" smtClean="0">
                              <a:latin typeface="Cambria Math" panose="02040503050406030204" pitchFamily="18" charset="0"/>
                              <a:ea typeface="Cambria Math" panose="02040503050406030204" pitchFamily="18" charset="0"/>
                            </a:rPr>
                          </m:ctrlPr>
                        </m:dPr>
                        <m:e>
                          <m:sSub>
                            <m:sSubPr>
                              <m:ctrlPr>
                                <a:rPr lang="de-DE" sz="1400" b="0" i="1" smtClean="0">
                                  <a:latin typeface="Cambria Math" panose="02040503050406030204" pitchFamily="18" charset="0"/>
                                  <a:ea typeface="Cambria Math" panose="02040503050406030204" pitchFamily="18" charset="0"/>
                                </a:rPr>
                              </m:ctrlPr>
                            </m:sSubPr>
                            <m:e>
                              <m:r>
                                <a:rPr lang="de-DE" sz="1400" b="0" i="1" smtClean="0">
                                  <a:latin typeface="Cambria Math" panose="02040503050406030204" pitchFamily="18" charset="0"/>
                                  <a:ea typeface="Cambria Math" panose="02040503050406030204" pitchFamily="18" charset="0"/>
                                </a:rPr>
                                <m:t>𝐿</m:t>
                              </m:r>
                            </m:e>
                            <m:sub>
                              <m:r>
                                <a:rPr lang="de-DE" sz="1400" b="0" i="1" smtClean="0">
                                  <a:latin typeface="Cambria Math" panose="02040503050406030204" pitchFamily="18" charset="0"/>
                                  <a:ea typeface="Cambria Math" panose="02040503050406030204" pitchFamily="18" charset="0"/>
                                </a:rPr>
                                <m:t>𝑤𝑜𝑡</m:t>
                              </m:r>
                            </m:sub>
                          </m:sSub>
                          <m:r>
                            <a:rPr lang="de-DE" sz="1400" b="0" i="1" smtClean="0">
                              <a:latin typeface="Cambria Math" panose="02040503050406030204" pitchFamily="18" charset="0"/>
                              <a:ea typeface="Cambria Math" panose="02040503050406030204" pitchFamily="18" charset="0"/>
                            </a:rPr>
                            <m:t>−</m:t>
                          </m:r>
                          <m:sSub>
                            <m:sSubPr>
                              <m:ctrlPr>
                                <a:rPr lang="de-DE" sz="1400" b="0" i="1" smtClean="0">
                                  <a:latin typeface="Cambria Math" panose="02040503050406030204" pitchFamily="18" charset="0"/>
                                  <a:ea typeface="Cambria Math" panose="02040503050406030204" pitchFamily="18" charset="0"/>
                                </a:rPr>
                              </m:ctrlPr>
                            </m:sSubPr>
                            <m:e>
                              <m:r>
                                <a:rPr lang="de-DE" sz="1400" b="0" i="1" smtClean="0">
                                  <a:latin typeface="Cambria Math" panose="02040503050406030204" pitchFamily="18" charset="0"/>
                                  <a:ea typeface="Cambria Math" panose="02040503050406030204" pitchFamily="18" charset="0"/>
                                </a:rPr>
                                <m:t>𝐿</m:t>
                              </m:r>
                            </m:e>
                            <m:sub>
                              <m:r>
                                <a:rPr lang="de-DE" sz="1400" b="0" i="1" smtClean="0">
                                  <a:latin typeface="Cambria Math" panose="02040503050406030204" pitchFamily="18" charset="0"/>
                                  <a:ea typeface="Cambria Math" panose="02040503050406030204" pitchFamily="18" charset="0"/>
                                </a:rPr>
                                <m:t>𝑐𝑟𝑠</m:t>
                              </m:r>
                            </m:sub>
                          </m:sSub>
                        </m:e>
                      </m:d>
                    </m:oMath>
                  </m:oMathPara>
                </a14:m>
                <a:endParaRPr lang="en-US" sz="1400" dirty="0"/>
              </a:p>
              <a:p>
                <a:pPr marL="342900" indent="-342900">
                  <a:spcBef>
                    <a:spcPts val="1200"/>
                  </a:spcBef>
                  <a:buFont typeface="Wingdings" panose="05000000000000000000" pitchFamily="2" charset="2"/>
                  <a:buChar char="Ø"/>
                </a:pPr>
                <a:r>
                  <a:rPr lang="en-US" sz="1400" dirty="0"/>
                  <a:t>For a high acceleration test result </a:t>
                </a:r>
                <a:r>
                  <a:rPr lang="en-US" sz="1400" dirty="0" err="1"/>
                  <a:t>L</a:t>
                </a:r>
                <a:r>
                  <a:rPr lang="en-US" sz="1400" baseline="-25000" dirty="0" err="1"/>
                  <a:t>wot</a:t>
                </a:r>
                <a:r>
                  <a:rPr lang="en-US" sz="1400" dirty="0"/>
                  <a:t> the partial power factor </a:t>
                </a:r>
                <a:r>
                  <a:rPr lang="en-US" sz="1400" dirty="0" err="1"/>
                  <a:t>k</a:t>
                </a:r>
                <a:r>
                  <a:rPr lang="en-US" sz="1400" baseline="-25000" dirty="0" err="1"/>
                  <a:t>P</a:t>
                </a:r>
                <a:r>
                  <a:rPr lang="en-US" sz="1400" baseline="-25000" dirty="0"/>
                  <a:t> </a:t>
                </a:r>
                <a:r>
                  <a:rPr lang="en-US" sz="1400" dirty="0"/>
                  <a:t>should be maximized and the constant speed test result </a:t>
                </a:r>
                <a:r>
                  <a:rPr lang="en-US" sz="1400" dirty="0" err="1"/>
                  <a:t>L</a:t>
                </a:r>
                <a:r>
                  <a:rPr lang="en-US" sz="1400" baseline="-25000" dirty="0" err="1"/>
                  <a:t>crs</a:t>
                </a:r>
                <a:r>
                  <a:rPr lang="en-US" sz="1400" dirty="0"/>
                  <a:t> minimized.</a:t>
                </a:r>
              </a:p>
              <a:p>
                <a:pPr marL="800100" lvl="1" indent="-342900">
                  <a:spcBef>
                    <a:spcPts val="600"/>
                  </a:spcBef>
                  <a:buFont typeface="Wingdings" panose="05000000000000000000" pitchFamily="2" charset="2"/>
                  <a:buChar char="Ø"/>
                </a:pPr>
                <a:r>
                  <a:rPr lang="en-US" sz="1400" dirty="0"/>
                  <a:t>The factor </a:t>
                </a:r>
                <a:r>
                  <a:rPr lang="en-US" sz="1400" dirty="0" err="1"/>
                  <a:t>k</a:t>
                </a:r>
                <a:r>
                  <a:rPr lang="en-US" sz="1400" baseline="-25000" dirty="0" err="1"/>
                  <a:t>P</a:t>
                </a:r>
                <a:r>
                  <a:rPr lang="en-US" sz="1400" dirty="0"/>
                  <a:t> is determined by the ratio between the achieved acceleration </a:t>
                </a:r>
                <a:r>
                  <a:rPr lang="en-US" sz="1400" dirty="0" err="1"/>
                  <a:t>a</a:t>
                </a:r>
                <a:r>
                  <a:rPr lang="en-US" sz="1400" baseline="-25000" dirty="0" err="1"/>
                  <a:t>wot,test</a:t>
                </a:r>
                <a:r>
                  <a:rPr lang="en-US" sz="1400" dirty="0"/>
                  <a:t> and the target acceleration </a:t>
                </a:r>
                <a:r>
                  <a:rPr lang="en-US" sz="1400" dirty="0" err="1"/>
                  <a:t>a</a:t>
                </a:r>
                <a:r>
                  <a:rPr lang="en-US" sz="1400" baseline="-25000" dirty="0" err="1"/>
                  <a:t>urban</a:t>
                </a:r>
                <a:r>
                  <a:rPr lang="en-US" sz="1400" dirty="0"/>
                  <a:t> </a:t>
                </a:r>
              </a:p>
              <a:p>
                <a:pPr marL="800100" lvl="1" indent="-342900">
                  <a:spcBef>
                    <a:spcPts val="600"/>
                  </a:spcBef>
                  <a:buFont typeface="Wingdings" panose="05000000000000000000" pitchFamily="2" charset="2"/>
                  <a:buChar char="Ø"/>
                </a:pPr>
                <a:r>
                  <a:rPr lang="en-US" sz="1400" dirty="0"/>
                  <a:t>The partial power factor is usually 0,3 or less.</a:t>
                </a:r>
              </a:p>
              <a:p>
                <a:pPr marL="342900" indent="-342900">
                  <a:spcBef>
                    <a:spcPts val="1200"/>
                  </a:spcBef>
                  <a:buFont typeface="Wingdings" panose="05000000000000000000" pitchFamily="2" charset="2"/>
                  <a:buChar char="Ø"/>
                </a:pPr>
                <a:r>
                  <a:rPr lang="en-US" sz="1400" dirty="0"/>
                  <a:t>A minimization of the constant speed test </a:t>
                </a:r>
                <a:r>
                  <a:rPr lang="en-US" sz="1400" dirty="0" err="1"/>
                  <a:t>L</a:t>
                </a:r>
                <a:r>
                  <a:rPr lang="en-US" sz="1400" baseline="-25000" dirty="0" err="1"/>
                  <a:t>crs</a:t>
                </a:r>
                <a:endParaRPr lang="en-US" sz="1400" baseline="-25000" dirty="0"/>
              </a:p>
              <a:p>
                <a:pPr marL="800100" lvl="1" indent="-342900">
                  <a:spcBef>
                    <a:spcPts val="600"/>
                  </a:spcBef>
                  <a:buFont typeface="Wingdings" panose="05000000000000000000" pitchFamily="2" charset="2"/>
                  <a:buChar char="Ø"/>
                </a:pPr>
                <a:r>
                  <a:rPr lang="en-US" sz="1400" dirty="0"/>
                  <a:t>Is limited by the </a:t>
                </a:r>
                <a:r>
                  <a:rPr lang="en-US" sz="1400" dirty="0" err="1"/>
                  <a:t>tyre</a:t>
                </a:r>
                <a:r>
                  <a:rPr lang="en-US" sz="1400" dirty="0"/>
                  <a:t> rolling sound </a:t>
                </a:r>
              </a:p>
              <a:p>
                <a:pPr marL="800100" lvl="1" indent="-342900">
                  <a:spcBef>
                    <a:spcPts val="600"/>
                  </a:spcBef>
                  <a:buFont typeface="Wingdings" panose="05000000000000000000" pitchFamily="2" charset="2"/>
                  <a:buChar char="Ø"/>
                </a:pPr>
                <a:r>
                  <a:rPr lang="en-US" sz="1400" dirty="0"/>
                  <a:t>Very quiet </a:t>
                </a:r>
                <a:r>
                  <a:rPr lang="en-US" sz="1400" dirty="0" err="1"/>
                  <a:t>tyre</a:t>
                </a:r>
                <a:r>
                  <a:rPr lang="en-US" sz="1400" dirty="0"/>
                  <a:t> contribute to lower environmental noise</a:t>
                </a:r>
              </a:p>
              <a:p>
                <a:pPr marL="342900" indent="-342900">
                  <a:spcBef>
                    <a:spcPts val="1200"/>
                  </a:spcBef>
                  <a:buFont typeface="Wingdings" panose="05000000000000000000" pitchFamily="2" charset="2"/>
                  <a:buChar char="Ø"/>
                </a:pPr>
                <a:r>
                  <a:rPr lang="en-US" sz="1400" u="sng" dirty="0">
                    <a:solidFill>
                      <a:srgbClr val="23487D"/>
                    </a:solidFill>
                    <a:effectLst>
                      <a:outerShdw blurRad="38100" dist="38100" dir="2700000" algn="tl">
                        <a:srgbClr val="000000">
                          <a:alpha val="43137"/>
                        </a:srgbClr>
                      </a:outerShdw>
                    </a:effectLst>
                  </a:rPr>
                  <a:t>The principle of UN R51.03 was to enable manufacturers to balance out the sound sources according to the product design capabilities and restrictions. </a:t>
                </a:r>
              </a:p>
            </p:txBody>
          </p:sp>
        </mc:Choice>
        <mc:Fallback xmlns="">
          <p:sp>
            <p:nvSpPr>
              <p:cNvPr id="5" name="Textfeld 4"/>
              <p:cNvSpPr txBox="1">
                <a:spLocks noRot="1" noChangeAspect="1" noMove="1" noResize="1" noEditPoints="1" noAdjustHandles="1" noChangeArrowheads="1" noChangeShapeType="1" noTextEdit="1"/>
              </p:cNvSpPr>
              <p:nvPr/>
            </p:nvSpPr>
            <p:spPr>
              <a:xfrm>
                <a:off x="479376" y="1326653"/>
                <a:ext cx="6695311" cy="5316840"/>
              </a:xfrm>
              <a:prstGeom prst="rect">
                <a:avLst/>
              </a:prstGeom>
              <a:blipFill>
                <a:blip r:embed="rId3"/>
                <a:stretch>
                  <a:fillRect l="-820" t="-688" r="-455" b="-688"/>
                </a:stretch>
              </a:blipFill>
            </p:spPr>
            <p:txBody>
              <a:bodyPr/>
              <a:lstStyle/>
              <a:p>
                <a:r>
                  <a:rPr lang="en-GB">
                    <a:noFill/>
                  </a:rPr>
                  <a:t> </a:t>
                </a:r>
              </a:p>
            </p:txBody>
          </p:sp>
        </mc:Fallback>
      </mc:AlternateContent>
      <p:sp>
        <p:nvSpPr>
          <p:cNvPr id="6" name="Textfeld 5"/>
          <p:cNvSpPr txBox="1"/>
          <p:nvPr/>
        </p:nvSpPr>
        <p:spPr>
          <a:xfrm>
            <a:off x="7392144" y="2134018"/>
            <a:ext cx="4258991" cy="430887"/>
          </a:xfrm>
          <a:prstGeom prst="rect">
            <a:avLst/>
          </a:prstGeom>
          <a:noFill/>
        </p:spPr>
        <p:txBody>
          <a:bodyPr wrap="square" rtlCol="0">
            <a:spAutoFit/>
          </a:bodyPr>
          <a:lstStyle/>
          <a:p>
            <a:pPr algn="ctr"/>
            <a:r>
              <a:rPr lang="en-US" sz="1100" b="1" dirty="0"/>
              <a:t>Possible Increase of the acceleration test result </a:t>
            </a:r>
            <a:r>
              <a:rPr lang="en-US" sz="1100" b="1" dirty="0" err="1"/>
              <a:t>L</a:t>
            </a:r>
            <a:r>
              <a:rPr lang="en-US" sz="1100" b="1" baseline="-25000" dirty="0" err="1"/>
              <a:t>wot</a:t>
            </a:r>
            <a:r>
              <a:rPr lang="en-US" sz="1100" b="1" baseline="-25000" dirty="0"/>
              <a:t> </a:t>
            </a:r>
            <a:r>
              <a:rPr lang="en-US" sz="1100" b="1" dirty="0"/>
              <a:t>relative to the applicable limit of the vehicle category</a:t>
            </a:r>
            <a:endParaRPr lang="en-GB" sz="1100" b="1" dirty="0"/>
          </a:p>
        </p:txBody>
      </p:sp>
      <p:sp>
        <p:nvSpPr>
          <p:cNvPr id="7" name="Rechteck 6"/>
          <p:cNvSpPr/>
          <p:nvPr/>
        </p:nvSpPr>
        <p:spPr>
          <a:xfrm>
            <a:off x="7403384" y="4797152"/>
            <a:ext cx="4320000" cy="1792798"/>
          </a:xfrm>
          <a:prstGeom prst="rect">
            <a:avLst/>
          </a:prstGeom>
          <a:solidFill>
            <a:schemeClr val="accent6">
              <a:lumMod val="20000"/>
              <a:lumOff val="80000"/>
            </a:schemeClr>
          </a:solidFill>
          <a:ln>
            <a:solidFill>
              <a:schemeClr val="tx1"/>
            </a:solidFill>
          </a:ln>
        </p:spPr>
        <p:txBody>
          <a:bodyPr wrap="square">
            <a:spAutoFit/>
          </a:bodyPr>
          <a:lstStyle/>
          <a:p>
            <a:pPr marL="180975" lvl="1">
              <a:spcBef>
                <a:spcPts val="300"/>
              </a:spcBef>
            </a:pPr>
            <a:r>
              <a:rPr lang="en-US" b="1" u="sng" dirty="0">
                <a:solidFill>
                  <a:srgbClr val="23487D"/>
                </a:solidFill>
                <a:effectLst>
                  <a:outerShdw blurRad="38100" dist="38100" dir="2700000" algn="tl">
                    <a:srgbClr val="000000">
                      <a:alpha val="43137"/>
                    </a:srgbClr>
                  </a:outerShdw>
                </a:effectLst>
              </a:rPr>
              <a:t>There is no benefit for a limit on the acceleration test result. </a:t>
            </a:r>
          </a:p>
          <a:p>
            <a:pPr marL="180975" lvl="1">
              <a:spcBef>
                <a:spcPts val="300"/>
              </a:spcBef>
            </a:pPr>
            <a:r>
              <a:rPr lang="en-US" dirty="0"/>
              <a:t>Manufacturer aiming for a low sound emission under cruise provide benefit to the environment.</a:t>
            </a:r>
            <a:br>
              <a:rPr lang="en-US" dirty="0"/>
            </a:br>
            <a:r>
              <a:rPr lang="en-US" dirty="0"/>
              <a:t> </a:t>
            </a:r>
          </a:p>
        </p:txBody>
      </p:sp>
    </p:spTree>
    <p:extLst>
      <p:ext uri="{BB962C8B-B14F-4D97-AF65-F5344CB8AC3E}">
        <p14:creationId xmlns:p14="http://schemas.microsoft.com/office/powerpoint/2010/main" val="8177714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1035357" y="548680"/>
            <a:ext cx="107291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Impact of Increased Traffic Volume on Environmental Noise</a:t>
            </a:r>
          </a:p>
        </p:txBody>
      </p:sp>
      <p:sp>
        <p:nvSpPr>
          <p:cNvPr id="5" name="Textfeld 4"/>
          <p:cNvSpPr txBox="1"/>
          <p:nvPr/>
        </p:nvSpPr>
        <p:spPr>
          <a:xfrm>
            <a:off x="407368" y="1289372"/>
            <a:ext cx="7283159" cy="5016758"/>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dirty="0"/>
              <a:t>Traffic volume has increased in the last decades and a further increase is forecasted for the next decades.</a:t>
            </a:r>
          </a:p>
          <a:p>
            <a:pPr marL="342900" indent="-342900">
              <a:spcBef>
                <a:spcPts val="1200"/>
              </a:spcBef>
              <a:buFont typeface="Wingdings" panose="05000000000000000000" pitchFamily="2" charset="2"/>
              <a:buChar char="Ø"/>
            </a:pPr>
            <a:r>
              <a:rPr lang="en-US" dirty="0"/>
              <a:t>Trend scenarios indicate that transportation of goods will increase stronger compared to M1 vehicles passenger transportation.</a:t>
            </a:r>
          </a:p>
          <a:p>
            <a:pPr marL="342900" indent="-342900">
              <a:spcBef>
                <a:spcPts val="1200"/>
              </a:spcBef>
              <a:buFont typeface="Wingdings" panose="05000000000000000000" pitchFamily="2" charset="2"/>
              <a:buChar char="Ø"/>
            </a:pPr>
            <a:r>
              <a:rPr lang="en-US" dirty="0"/>
              <a:t>Without active measures to enable the road network for that increased traffic volume, the average driving speeds will decrease, as the increased traffic volume will lead to more congestions.</a:t>
            </a:r>
          </a:p>
          <a:p>
            <a:pPr marL="342900" indent="-342900">
              <a:spcBef>
                <a:spcPts val="1200"/>
              </a:spcBef>
              <a:buFont typeface="Wingdings" panose="05000000000000000000" pitchFamily="2" charset="2"/>
              <a:buChar char="Ø"/>
            </a:pPr>
            <a:r>
              <a:rPr lang="en-US" dirty="0"/>
              <a:t>Increased noise by higher traffic volume is buffered by lower traffic speed. Actually it is not clear, which one is dominant.</a:t>
            </a:r>
          </a:p>
          <a:p>
            <a:pPr marL="342900" indent="-342900">
              <a:spcBef>
                <a:spcPts val="1200"/>
              </a:spcBef>
              <a:buFont typeface="Wingdings" panose="05000000000000000000" pitchFamily="2" charset="2"/>
              <a:buChar char="Ø"/>
            </a:pPr>
            <a:r>
              <a:rPr lang="en-US" dirty="0"/>
              <a:t>Where roads (e.g. motorways) are re-constructed to enable more traffic volume, locally active measures are applied to make sure, that road traffic noise is within locally applicable target.</a:t>
            </a:r>
          </a:p>
          <a:p>
            <a:pPr marL="342900" indent="-342900">
              <a:spcBef>
                <a:spcPts val="1200"/>
              </a:spcBef>
              <a:buFont typeface="Wingdings" panose="05000000000000000000" pitchFamily="2" charset="2"/>
              <a:buChar char="Ø"/>
            </a:pPr>
            <a:r>
              <a:rPr lang="en-US" u="sng" dirty="0">
                <a:solidFill>
                  <a:srgbClr val="23487D"/>
                </a:solidFill>
                <a:effectLst>
                  <a:outerShdw blurRad="38100" dist="38100" dir="2700000" algn="tl">
                    <a:srgbClr val="000000">
                      <a:alpha val="43137"/>
                    </a:srgbClr>
                  </a:outerShdw>
                </a:effectLst>
              </a:rPr>
              <a:t>If noise abatement is a holistic network of measures, we have to take improvements achieved by other measures into account as well.</a:t>
            </a:r>
          </a:p>
        </p:txBody>
      </p:sp>
      <p:pic>
        <p:nvPicPr>
          <p:cNvPr id="2" name="Grafik 1"/>
          <p:cNvPicPr>
            <a:picLocks noChangeAspect="1"/>
          </p:cNvPicPr>
          <p:nvPr/>
        </p:nvPicPr>
        <p:blipFill rotWithShape="1">
          <a:blip r:embed="rId2" cstate="print">
            <a:extLst>
              <a:ext uri="{28A0092B-C50C-407E-A947-70E740481C1C}">
                <a14:useLocalDpi xmlns:a14="http://schemas.microsoft.com/office/drawing/2010/main" val="0"/>
              </a:ext>
            </a:extLst>
          </a:blip>
          <a:srcRect t="12342" b="13983"/>
          <a:stretch/>
        </p:blipFill>
        <p:spPr>
          <a:xfrm>
            <a:off x="8070071" y="1556792"/>
            <a:ext cx="3719736" cy="1512168"/>
          </a:xfrm>
          <a:prstGeom prst="rect">
            <a:avLst/>
          </a:prstGeom>
        </p:spPr>
      </p:pic>
      <p:pic>
        <p:nvPicPr>
          <p:cNvPr id="3" name="Grafik 2"/>
          <p:cNvPicPr>
            <a:picLocks noChangeAspect="1"/>
          </p:cNvPicPr>
          <p:nvPr/>
        </p:nvPicPr>
        <p:blipFill>
          <a:blip r:embed="rId3"/>
          <a:stretch>
            <a:fillRect/>
          </a:stretch>
        </p:blipFill>
        <p:spPr>
          <a:xfrm>
            <a:off x="8065474" y="3212976"/>
            <a:ext cx="3719736" cy="2686300"/>
          </a:xfrm>
          <a:prstGeom prst="rect">
            <a:avLst/>
          </a:prstGeom>
        </p:spPr>
      </p:pic>
      <p:sp>
        <p:nvSpPr>
          <p:cNvPr id="4" name="Textfeld 3"/>
          <p:cNvSpPr txBox="1"/>
          <p:nvPr/>
        </p:nvSpPr>
        <p:spPr>
          <a:xfrm>
            <a:off x="7901376" y="5877272"/>
            <a:ext cx="4012365" cy="338554"/>
          </a:xfrm>
          <a:prstGeom prst="rect">
            <a:avLst/>
          </a:prstGeom>
          <a:noFill/>
        </p:spPr>
        <p:txBody>
          <a:bodyPr wrap="square" rtlCol="0">
            <a:spAutoFit/>
          </a:bodyPr>
          <a:lstStyle/>
          <a:p>
            <a:pPr defTabSz="360363">
              <a:tabLst>
                <a:tab pos="447675" algn="l"/>
              </a:tabLst>
            </a:pPr>
            <a:r>
              <a:rPr lang="en-GB" sz="800" b="1" dirty="0"/>
              <a:t>Source: 	</a:t>
            </a:r>
            <a:r>
              <a:rPr lang="en-US" sz="800" b="1" dirty="0"/>
              <a:t>EU Reference Scenario 2016 – Energy, transport and GHG emissions</a:t>
            </a:r>
          </a:p>
          <a:p>
            <a:pPr defTabSz="360363">
              <a:tabLst>
                <a:tab pos="447675" algn="l"/>
              </a:tabLst>
            </a:pPr>
            <a:r>
              <a:rPr lang="en-US" sz="800" b="1" dirty="0"/>
              <a:t>	Trends to 2050</a:t>
            </a:r>
            <a:endParaRPr lang="en-GB" sz="800" b="1" dirty="0"/>
          </a:p>
        </p:txBody>
      </p:sp>
      <p:sp>
        <p:nvSpPr>
          <p:cNvPr id="7" name="Textfeld 6"/>
          <p:cNvSpPr txBox="1"/>
          <p:nvPr/>
        </p:nvSpPr>
        <p:spPr>
          <a:xfrm rot="16200000">
            <a:off x="11191829" y="2260133"/>
            <a:ext cx="1402209" cy="215444"/>
          </a:xfrm>
          <a:prstGeom prst="rect">
            <a:avLst/>
          </a:prstGeom>
          <a:noFill/>
        </p:spPr>
        <p:txBody>
          <a:bodyPr wrap="square" rtlCol="0">
            <a:spAutoFit/>
          </a:bodyPr>
          <a:lstStyle/>
          <a:p>
            <a:pPr defTabSz="360363">
              <a:tabLst>
                <a:tab pos="447675" algn="l"/>
              </a:tabLst>
            </a:pPr>
            <a:r>
              <a:rPr lang="de-DE" sz="800" b="1" dirty="0"/>
              <a:t>Source: Private Picture</a:t>
            </a:r>
            <a:endParaRPr lang="en-GB" sz="800" b="1" dirty="0"/>
          </a:p>
        </p:txBody>
      </p:sp>
    </p:spTree>
    <p:extLst>
      <p:ext uri="{BB962C8B-B14F-4D97-AF65-F5344CB8AC3E}">
        <p14:creationId xmlns:p14="http://schemas.microsoft.com/office/powerpoint/2010/main" val="3488679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432447" y="2564904"/>
            <a:ext cx="7174721" cy="1977464"/>
          </a:xfrm>
          <a:prstGeom prst="rect">
            <a:avLst/>
          </a:prstGeom>
          <a:noFill/>
        </p:spPr>
        <p:txBody>
          <a:bodyPr wrap="none" rtlCol="0">
            <a:spAutoFit/>
          </a:bodyPr>
          <a:lstStyle/>
          <a:p>
            <a:pPr algn="ctr">
              <a:lnSpc>
                <a:spcPts val="4900"/>
              </a:lnSpc>
            </a:pPr>
            <a:r>
              <a:rPr lang="en-GB" sz="3600" dirty="0">
                <a:latin typeface="Arial Black" panose="020B0A04020102020204" pitchFamily="34" charset="0"/>
              </a:rPr>
              <a:t>REPRESENTATIVENESS OF </a:t>
            </a:r>
          </a:p>
          <a:p>
            <a:pPr algn="ctr">
              <a:lnSpc>
                <a:spcPts val="4900"/>
              </a:lnSpc>
            </a:pPr>
            <a:r>
              <a:rPr lang="en-GB" sz="3600" dirty="0">
                <a:latin typeface="Arial Black" panose="020B0A04020102020204" pitchFamily="34" charset="0"/>
              </a:rPr>
              <a:t>UN R51.03 ANNEX 3</a:t>
            </a:r>
          </a:p>
          <a:p>
            <a:pPr algn="ctr">
              <a:lnSpc>
                <a:spcPts val="4900"/>
              </a:lnSpc>
            </a:pPr>
            <a:r>
              <a:rPr lang="en-GB" sz="3600" dirty="0">
                <a:latin typeface="Arial Black" panose="020B0A04020102020204" pitchFamily="34" charset="0"/>
              </a:rPr>
              <a:t>VIA SOUND MODELLING</a:t>
            </a:r>
          </a:p>
        </p:txBody>
      </p:sp>
    </p:spTree>
    <p:extLst>
      <p:ext uri="{BB962C8B-B14F-4D97-AF65-F5344CB8AC3E}">
        <p14:creationId xmlns:p14="http://schemas.microsoft.com/office/powerpoint/2010/main" val="486461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649526" y="548680"/>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Conflict between UN R51.03 and UN R117.02</a:t>
            </a:r>
          </a:p>
        </p:txBody>
      </p:sp>
      <p:sp>
        <p:nvSpPr>
          <p:cNvPr id="5" name="Textfeld 4"/>
          <p:cNvSpPr txBox="1"/>
          <p:nvPr/>
        </p:nvSpPr>
        <p:spPr>
          <a:xfrm>
            <a:off x="541514" y="1340768"/>
            <a:ext cx="11161239" cy="4716676"/>
          </a:xfrm>
          <a:prstGeom prst="rect">
            <a:avLst/>
          </a:prstGeom>
          <a:noFill/>
        </p:spPr>
        <p:txBody>
          <a:bodyPr wrap="square" rtlCol="0">
            <a:spAutoFit/>
          </a:bodyPr>
          <a:lstStyle/>
          <a:p>
            <a:pPr marL="342900" indent="-342900">
              <a:spcBef>
                <a:spcPts val="1800"/>
              </a:spcBef>
              <a:buFont typeface="Wingdings" panose="05000000000000000000" pitchFamily="2" charset="2"/>
              <a:buChar char="Ø"/>
            </a:pPr>
            <a:r>
              <a:rPr lang="en-US" sz="2400" dirty="0"/>
              <a:t>For M1/N1 vehicles tested under UN R51.03 the </a:t>
            </a:r>
            <a:r>
              <a:rPr lang="en-US" sz="2400" dirty="0" err="1"/>
              <a:t>tyre</a:t>
            </a:r>
            <a:r>
              <a:rPr lang="en-US" sz="2400" dirty="0"/>
              <a:t> rolling sound is the dominant source. There is a conflict between UN R51.03 and UN R117.02 as both address the same source.</a:t>
            </a:r>
          </a:p>
          <a:p>
            <a:pPr marL="342900" indent="-342900">
              <a:spcBef>
                <a:spcPts val="1800"/>
              </a:spcBef>
              <a:buFont typeface="Wingdings" panose="05000000000000000000" pitchFamily="2" charset="2"/>
              <a:buChar char="Ø"/>
            </a:pPr>
            <a:r>
              <a:rPr lang="en-US" sz="2400" dirty="0"/>
              <a:t>It is unclear which regulation should be seen as the leading regulation.</a:t>
            </a:r>
          </a:p>
          <a:p>
            <a:pPr marL="800100" lvl="1" indent="-342900">
              <a:spcBef>
                <a:spcPts val="300"/>
              </a:spcBef>
              <a:buFont typeface="Wingdings" panose="05000000000000000000" pitchFamily="2" charset="2"/>
              <a:buChar char="Ø"/>
            </a:pPr>
            <a:r>
              <a:rPr lang="en-US" sz="2000" dirty="0"/>
              <a:t>Both Regulation must be understood as a package and cannot be treated separately.</a:t>
            </a:r>
          </a:p>
          <a:p>
            <a:pPr marL="342900" indent="-342900">
              <a:spcBef>
                <a:spcPts val="1800"/>
              </a:spcBef>
              <a:buFont typeface="Wingdings" panose="05000000000000000000" pitchFamily="2" charset="2"/>
              <a:buChar char="Ø"/>
            </a:pPr>
            <a:r>
              <a:rPr lang="en-US" sz="2400" dirty="0"/>
              <a:t>Improvements on </a:t>
            </a:r>
            <a:r>
              <a:rPr lang="en-US" sz="2400" dirty="0" err="1"/>
              <a:t>tyres</a:t>
            </a:r>
            <a:r>
              <a:rPr lang="en-US" sz="2400" dirty="0"/>
              <a:t> coming via UN R51.03 on new OEM vehicle will only be effective as long as these </a:t>
            </a:r>
            <a:r>
              <a:rPr lang="en-US" sz="2400" dirty="0" err="1"/>
              <a:t>tyres</a:t>
            </a:r>
            <a:r>
              <a:rPr lang="en-US" sz="2400" dirty="0"/>
              <a:t> are mounted. </a:t>
            </a:r>
          </a:p>
          <a:p>
            <a:pPr marL="800100" lvl="1" indent="-342900">
              <a:spcBef>
                <a:spcPts val="300"/>
              </a:spcBef>
              <a:buFont typeface="Wingdings" panose="05000000000000000000" pitchFamily="2" charset="2"/>
              <a:buChar char="Ø"/>
            </a:pPr>
            <a:r>
              <a:rPr lang="en-US" sz="2000" dirty="0" err="1"/>
              <a:t>Tyres</a:t>
            </a:r>
            <a:r>
              <a:rPr lang="en-US" sz="2000" dirty="0"/>
              <a:t> are typically replaced after 4 years (EU), in many countries two different set of </a:t>
            </a:r>
            <a:r>
              <a:rPr lang="en-US" sz="2000" dirty="0" err="1"/>
              <a:t>tyres</a:t>
            </a:r>
            <a:r>
              <a:rPr lang="en-US" sz="2000" dirty="0"/>
              <a:t> are needed (GERMANY: summer/winter). </a:t>
            </a:r>
          </a:p>
          <a:p>
            <a:pPr marL="800100" lvl="1" indent="-342900">
              <a:spcBef>
                <a:spcPts val="300"/>
              </a:spcBef>
              <a:buFont typeface="Wingdings" panose="05000000000000000000" pitchFamily="2" charset="2"/>
              <a:buChar char="Ø"/>
            </a:pPr>
            <a:r>
              <a:rPr lang="en-US" sz="2000" dirty="0"/>
              <a:t>OEM </a:t>
            </a:r>
            <a:r>
              <a:rPr lang="en-US" sz="2000" dirty="0" err="1"/>
              <a:t>tyres</a:t>
            </a:r>
            <a:r>
              <a:rPr lang="en-US" sz="2000" dirty="0"/>
              <a:t> have a time limited contribution to the environment</a:t>
            </a:r>
          </a:p>
          <a:p>
            <a:pPr marL="342900" indent="-342900">
              <a:spcBef>
                <a:spcPts val="1800"/>
              </a:spcBef>
              <a:buFont typeface="Wingdings" panose="05000000000000000000" pitchFamily="2" charset="2"/>
              <a:buChar char="Ø"/>
            </a:pPr>
            <a:r>
              <a:rPr lang="en-US" sz="2400" u="sng" dirty="0">
                <a:solidFill>
                  <a:srgbClr val="23487D"/>
                </a:solidFill>
                <a:effectLst>
                  <a:outerShdw blurRad="38100" dist="38100" dir="2700000" algn="tl">
                    <a:srgbClr val="000000">
                      <a:alpha val="43137"/>
                    </a:srgbClr>
                  </a:outerShdw>
                </a:effectLst>
              </a:rPr>
              <a:t> GRBP needs to assign a higher priority to this conflict.</a:t>
            </a:r>
          </a:p>
        </p:txBody>
      </p:sp>
    </p:spTree>
    <p:extLst>
      <p:ext uri="{BB962C8B-B14F-4D97-AF65-F5344CB8AC3E}">
        <p14:creationId xmlns:p14="http://schemas.microsoft.com/office/powerpoint/2010/main" val="8288579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900337" y="548680"/>
            <a:ext cx="107291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Industry in Transition Towards a New Mobility Technology</a:t>
            </a:r>
          </a:p>
        </p:txBody>
      </p:sp>
      <p:sp>
        <p:nvSpPr>
          <p:cNvPr id="5" name="Textfeld 4"/>
          <p:cNvSpPr txBox="1"/>
          <p:nvPr/>
        </p:nvSpPr>
        <p:spPr>
          <a:xfrm>
            <a:off x="479376" y="1251768"/>
            <a:ext cx="6048672" cy="4493538"/>
          </a:xfrm>
          <a:prstGeom prst="rect">
            <a:avLst/>
          </a:prstGeom>
          <a:noFill/>
        </p:spPr>
        <p:txBody>
          <a:bodyPr wrap="square" rtlCol="0">
            <a:spAutoFit/>
          </a:bodyPr>
          <a:lstStyle/>
          <a:p>
            <a:pPr marL="285750" indent="-285750">
              <a:spcBef>
                <a:spcPts val="900"/>
              </a:spcBef>
              <a:buFont typeface="Wingdings" panose="05000000000000000000" pitchFamily="2" charset="2"/>
              <a:buChar char="Ø"/>
            </a:pPr>
            <a:r>
              <a:rPr lang="en-US" dirty="0"/>
              <a:t>There is a strong political will that vehicles with combustion engines are replaced by new energy vehicles (NEVs). Many countries/markets announces already plans for a prohibition of sales for ICE vehicles between 2030 and 2040.</a:t>
            </a:r>
          </a:p>
          <a:p>
            <a:pPr marL="285750" indent="-285750">
              <a:spcBef>
                <a:spcPts val="900"/>
              </a:spcBef>
              <a:buFont typeface="Wingdings" panose="05000000000000000000" pitchFamily="2" charset="2"/>
              <a:buChar char="Ø"/>
            </a:pPr>
            <a:r>
              <a:rPr lang="en-US" dirty="0"/>
              <a:t>The phase-in is dependent on many factors, like the economic, pandemic and infrastructure situation, which makes it difficult to estimate the development of the market share for NEVs into the future.</a:t>
            </a:r>
          </a:p>
          <a:p>
            <a:pPr marL="285750" indent="-285750">
              <a:spcBef>
                <a:spcPts val="900"/>
              </a:spcBef>
              <a:buFont typeface="Wingdings" panose="05000000000000000000" pitchFamily="2" charset="2"/>
              <a:buChar char="Ø"/>
            </a:pPr>
            <a:r>
              <a:rPr lang="en-US" dirty="0"/>
              <a:t>Automotive Industry is facing huge invest costs and struggles with introduction scenarios for NEVs and phase-out timing of ICE vehicles.</a:t>
            </a:r>
          </a:p>
          <a:p>
            <a:pPr marL="285750" indent="-285750">
              <a:spcBef>
                <a:spcPts val="900"/>
              </a:spcBef>
              <a:buFont typeface="Wingdings" panose="05000000000000000000" pitchFamily="2" charset="2"/>
              <a:buChar char="Ø"/>
            </a:pPr>
            <a:r>
              <a:rPr lang="en-US" dirty="0"/>
              <a:t>In this transition period, an enforcement of the noise regulation is an additional handicap, for which it will become difficult to justify sufficient benefits. </a:t>
            </a:r>
          </a:p>
          <a:p>
            <a:pPr marL="285750" indent="-285750">
              <a:spcBef>
                <a:spcPts val="900"/>
              </a:spcBef>
              <a:buFont typeface="Wingdings" panose="05000000000000000000" pitchFamily="2" charset="2"/>
              <a:buChar char="Ø"/>
            </a:pPr>
            <a:r>
              <a:rPr lang="en-US" u="sng" dirty="0">
                <a:solidFill>
                  <a:srgbClr val="23487D"/>
                </a:solidFill>
              </a:rPr>
              <a:t>Any benefit considerations related to environmental noise after 2030 are subject to greater uncertainties.</a:t>
            </a:r>
          </a:p>
        </p:txBody>
      </p:sp>
      <p:pic>
        <p:nvPicPr>
          <p:cNvPr id="9" name="Grafik 8"/>
          <p:cNvPicPr>
            <a:picLocks noChangeAspect="1"/>
          </p:cNvPicPr>
          <p:nvPr/>
        </p:nvPicPr>
        <p:blipFill>
          <a:blip r:embed="rId2"/>
          <a:stretch>
            <a:fillRect/>
          </a:stretch>
        </p:blipFill>
        <p:spPr>
          <a:xfrm>
            <a:off x="6528048" y="1284691"/>
            <a:ext cx="5256584" cy="3800493"/>
          </a:xfrm>
          <a:prstGeom prst="rect">
            <a:avLst/>
          </a:prstGeom>
        </p:spPr>
      </p:pic>
      <p:sp>
        <p:nvSpPr>
          <p:cNvPr id="10" name="Textfeld 9"/>
          <p:cNvSpPr txBox="1"/>
          <p:nvPr/>
        </p:nvSpPr>
        <p:spPr>
          <a:xfrm>
            <a:off x="6528048" y="5304740"/>
            <a:ext cx="5112568" cy="646331"/>
          </a:xfrm>
          <a:prstGeom prst="rect">
            <a:avLst/>
          </a:prstGeom>
          <a:noFill/>
        </p:spPr>
        <p:txBody>
          <a:bodyPr wrap="square" rtlCol="0">
            <a:spAutoFit/>
          </a:bodyPr>
          <a:lstStyle/>
          <a:p>
            <a:r>
              <a:rPr lang="en-GB" dirty="0"/>
              <a:t>According to trend estimates, NEVs will become the majority of new sold vehicles after 2030.</a:t>
            </a:r>
          </a:p>
        </p:txBody>
      </p:sp>
    </p:spTree>
    <p:extLst>
      <p:ext uri="{BB962C8B-B14F-4D97-AF65-F5344CB8AC3E}">
        <p14:creationId xmlns:p14="http://schemas.microsoft.com/office/powerpoint/2010/main" val="294898877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kt 6"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39" name="think-cell Folie" r:id="rId4" imgW="400" imgH="396" progId="TCLayout.ActiveDocument.1">
                  <p:embed/>
                </p:oleObj>
              </mc:Choice>
              <mc:Fallback>
                <p:oleObj name="think-cell Folie" r:id="rId4" imgW="400" imgH="396" progId="TCLayout.ActiveDocument.1">
                  <p:embed/>
                  <p:pic>
                    <p:nvPicPr>
                      <p:cNvPr id="5122" name="Objekt 6" hidden="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Rechteck 1"/>
          <p:cNvSpPr/>
          <p:nvPr/>
        </p:nvSpPr>
        <p:spPr>
          <a:xfrm>
            <a:off x="335135" y="1342355"/>
            <a:ext cx="11593513" cy="48752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124" name="Titre 1"/>
          <p:cNvSpPr>
            <a:spLocks noGrp="1"/>
          </p:cNvSpPr>
          <p:nvPr>
            <p:ph type="title"/>
          </p:nvPr>
        </p:nvSpPr>
        <p:spPr bwMode="auto">
          <a:xfrm>
            <a:off x="827260" y="419267"/>
            <a:ext cx="10972800" cy="5715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r" eaLnBrk="1" hangingPunct="1"/>
            <a:r>
              <a:rPr lang="en-US" altLang="de-DE" sz="2400" dirty="0"/>
              <a:t>Proposal for a Sound Emission Regulation Cross Matrix</a:t>
            </a:r>
          </a:p>
        </p:txBody>
      </p:sp>
      <p:sp>
        <p:nvSpPr>
          <p:cNvPr id="24" name="Ellipse 23"/>
          <p:cNvSpPr/>
          <p:nvPr/>
        </p:nvSpPr>
        <p:spPr bwMode="auto">
          <a:xfrm>
            <a:off x="790748" y="4444330"/>
            <a:ext cx="2657475" cy="446088"/>
          </a:xfrm>
          <a:prstGeom prst="ellipse">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t>R28 Horn</a:t>
            </a:r>
          </a:p>
        </p:txBody>
      </p:sp>
      <p:sp>
        <p:nvSpPr>
          <p:cNvPr id="25" name="Ellipse 24"/>
          <p:cNvSpPr/>
          <p:nvPr/>
        </p:nvSpPr>
        <p:spPr bwMode="auto">
          <a:xfrm>
            <a:off x="1109835" y="2861593"/>
            <a:ext cx="2646363" cy="395287"/>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t>R59 </a:t>
            </a:r>
            <a:r>
              <a:rPr lang="de-DE" sz="1600" dirty="0"/>
              <a:t>Limits</a:t>
            </a:r>
          </a:p>
        </p:txBody>
      </p:sp>
      <p:cxnSp>
        <p:nvCxnSpPr>
          <p:cNvPr id="26" name="Gerade Verbindung mit Pfeil 25">
            <a:extLst>
              <a:ext uri="{FF2B5EF4-FFF2-40B4-BE49-F238E27FC236}">
                <a16:creationId xmlns:a16="http://schemas.microsoft.com/office/drawing/2014/main" id="{17B3B52D-6B3A-469F-BF3B-29C38B90A353}"/>
              </a:ext>
            </a:extLst>
          </p:cNvPr>
          <p:cNvCxnSpPr/>
          <p:nvPr/>
        </p:nvCxnSpPr>
        <p:spPr bwMode="auto">
          <a:xfrm flipV="1">
            <a:off x="743123" y="3779168"/>
            <a:ext cx="8709025" cy="0"/>
          </a:xfrm>
          <a:prstGeom prst="straightConnector1">
            <a:avLst/>
          </a:prstGeom>
          <a:ln w="1905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7" name="Gerader Verbinder 26">
            <a:extLst>
              <a:ext uri="{FF2B5EF4-FFF2-40B4-BE49-F238E27FC236}">
                <a16:creationId xmlns:a16="http://schemas.microsoft.com/office/drawing/2014/main" id="{98EAEBAB-D004-4CDA-A910-7648F1D3F258}"/>
              </a:ext>
            </a:extLst>
          </p:cNvPr>
          <p:cNvCxnSpPr>
            <a:cxnSpLocks/>
          </p:cNvCxnSpPr>
          <p:nvPr/>
        </p:nvCxnSpPr>
        <p:spPr bwMode="auto">
          <a:xfrm flipH="1">
            <a:off x="743123" y="1340768"/>
            <a:ext cx="0" cy="2438400"/>
          </a:xfrm>
          <a:prstGeom prst="line">
            <a:avLst/>
          </a:prstGeom>
          <a:ln w="19050">
            <a:solidFill>
              <a:schemeClr val="tx1"/>
            </a:solidFill>
            <a:headEnd type="triangle" w="lg" len="lg"/>
            <a:tailEnd w="lg" len="lg"/>
          </a:ln>
        </p:spPr>
        <p:style>
          <a:lnRef idx="1">
            <a:schemeClr val="accent1"/>
          </a:lnRef>
          <a:fillRef idx="0">
            <a:schemeClr val="accent1"/>
          </a:fillRef>
          <a:effectRef idx="0">
            <a:schemeClr val="accent1"/>
          </a:effectRef>
          <a:fontRef idx="minor">
            <a:schemeClr val="tx1"/>
          </a:fontRef>
        </p:style>
      </p:cxnSp>
      <p:cxnSp>
        <p:nvCxnSpPr>
          <p:cNvPr id="28" name="Gerader Verbinder 27">
            <a:extLst>
              <a:ext uri="{FF2B5EF4-FFF2-40B4-BE49-F238E27FC236}">
                <a16:creationId xmlns:a16="http://schemas.microsoft.com/office/drawing/2014/main" id="{98EAEBAB-D004-4CDA-A910-7648F1D3F258}"/>
              </a:ext>
            </a:extLst>
          </p:cNvPr>
          <p:cNvCxnSpPr>
            <a:cxnSpLocks/>
          </p:cNvCxnSpPr>
          <p:nvPr/>
        </p:nvCxnSpPr>
        <p:spPr bwMode="auto">
          <a:xfrm flipH="1" flipV="1">
            <a:off x="744710" y="3779168"/>
            <a:ext cx="0" cy="2436812"/>
          </a:xfrm>
          <a:prstGeom prst="line">
            <a:avLst/>
          </a:prstGeom>
          <a:ln w="19050">
            <a:solidFill>
              <a:schemeClr val="tx1"/>
            </a:solidFill>
            <a:headEnd type="triangle" w="lg" len="lg"/>
            <a:tailEnd w="lg" len="lg"/>
          </a:ln>
        </p:spPr>
        <p:style>
          <a:lnRef idx="1">
            <a:schemeClr val="accent1"/>
          </a:lnRef>
          <a:fillRef idx="0">
            <a:schemeClr val="accent1"/>
          </a:fillRef>
          <a:effectRef idx="0">
            <a:schemeClr val="accent1"/>
          </a:effectRef>
          <a:fontRef idx="minor">
            <a:schemeClr val="tx1"/>
          </a:fontRef>
        </p:style>
      </p:cxnSp>
      <p:sp>
        <p:nvSpPr>
          <p:cNvPr id="5131" name="Textplatzhalter 2"/>
          <p:cNvSpPr txBox="1">
            <a:spLocks/>
          </p:cNvSpPr>
          <p:nvPr/>
        </p:nvSpPr>
        <p:spPr bwMode="gray">
          <a:xfrm rot="16200000">
            <a:off x="-534797" y="2439602"/>
            <a:ext cx="2125632" cy="2407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54000" tIns="27000" rIns="54000" bIns="27000">
            <a:spAutoFit/>
          </a:bodyPr>
          <a:lstStyle>
            <a:lvl1pPr>
              <a:spcBef>
                <a:spcPct val="20000"/>
              </a:spcBef>
              <a:buFont typeface="Wingdings" panose="05000000000000000000" pitchFamily="2" charset="2"/>
              <a:buChar char="Ø"/>
              <a:defRPr sz="3200">
                <a:solidFill>
                  <a:schemeClr val="tx1"/>
                </a:solidFill>
                <a:latin typeface="Arial" panose="020B0604020202020204" pitchFamily="34" charset="0"/>
              </a:defRPr>
            </a:lvl1pPr>
            <a:lvl2pPr marL="179388" indent="-179388">
              <a:spcBef>
                <a:spcPct val="20000"/>
              </a:spcBef>
              <a:buFont typeface="Wingdings" panose="05000000000000000000" pitchFamily="2" charset="2"/>
              <a:buChar char="§"/>
              <a:defRPr sz="2800">
                <a:solidFill>
                  <a:schemeClr val="tx1"/>
                </a:solidFill>
                <a:latin typeface="Arial" panose="020B0604020202020204" pitchFamily="34" charset="0"/>
              </a:defRPr>
            </a:lvl2pPr>
            <a:lvl3pPr marL="358775" indent="-179388">
              <a:spcBef>
                <a:spcPct val="20000"/>
              </a:spcBef>
              <a:buFont typeface="Calibri" panose="020F0502020204030204" pitchFamily="34" charset="0"/>
              <a:buChar char="−"/>
              <a:defRPr sz="2400">
                <a:solidFill>
                  <a:schemeClr val="tx1"/>
                </a:solidFill>
                <a:latin typeface="Arial" panose="020B0604020202020204" pitchFamily="34" charset="0"/>
              </a:defRPr>
            </a:lvl3pPr>
            <a:lvl4pPr marL="539750" indent="-179388">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719138" indent="-179388">
              <a:spcBef>
                <a:spcPct val="20000"/>
              </a:spcBef>
              <a:buChar char="»"/>
              <a:defRPr sz="2000">
                <a:solidFill>
                  <a:schemeClr val="tx1"/>
                </a:solidFill>
                <a:latin typeface="Arial" panose="020B0604020202020204" pitchFamily="34" charset="0"/>
              </a:defRPr>
            </a:lvl5pPr>
            <a:lvl6pPr marL="1176338" indent="-179388" eaLnBrk="0" fontAlgn="base" hangingPunct="0">
              <a:spcBef>
                <a:spcPct val="20000"/>
              </a:spcBef>
              <a:spcAft>
                <a:spcPct val="0"/>
              </a:spcAft>
              <a:buChar char="»"/>
              <a:defRPr sz="2000">
                <a:solidFill>
                  <a:schemeClr val="tx1"/>
                </a:solidFill>
                <a:latin typeface="Arial" panose="020B0604020202020204" pitchFamily="34" charset="0"/>
              </a:defRPr>
            </a:lvl6pPr>
            <a:lvl7pPr marL="1633538" indent="-179388" eaLnBrk="0" fontAlgn="base" hangingPunct="0">
              <a:spcBef>
                <a:spcPct val="20000"/>
              </a:spcBef>
              <a:spcAft>
                <a:spcPct val="0"/>
              </a:spcAft>
              <a:buChar char="»"/>
              <a:defRPr sz="2000">
                <a:solidFill>
                  <a:schemeClr val="tx1"/>
                </a:solidFill>
                <a:latin typeface="Arial" panose="020B0604020202020204" pitchFamily="34" charset="0"/>
              </a:defRPr>
            </a:lvl7pPr>
            <a:lvl8pPr marL="2090738" indent="-179388" eaLnBrk="0" fontAlgn="base" hangingPunct="0">
              <a:spcBef>
                <a:spcPct val="20000"/>
              </a:spcBef>
              <a:spcAft>
                <a:spcPct val="0"/>
              </a:spcAft>
              <a:buChar char="»"/>
              <a:defRPr sz="2000">
                <a:solidFill>
                  <a:schemeClr val="tx1"/>
                </a:solidFill>
                <a:latin typeface="Arial" panose="020B0604020202020204" pitchFamily="34" charset="0"/>
              </a:defRPr>
            </a:lvl8pPr>
            <a:lvl9pPr marL="2547938" indent="-17938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10000"/>
              </a:lnSpc>
              <a:spcBef>
                <a:spcPts val="600"/>
              </a:spcBef>
              <a:buFontTx/>
              <a:buNone/>
            </a:pPr>
            <a:r>
              <a:rPr lang="de-DE" altLang="de-DE" sz="1100" dirty="0"/>
              <a:t>Impact </a:t>
            </a:r>
            <a:r>
              <a:rPr lang="de-DE" altLang="de-DE" sz="1100" dirty="0" err="1"/>
              <a:t>to</a:t>
            </a:r>
            <a:r>
              <a:rPr lang="de-DE" altLang="de-DE" sz="1100" dirty="0"/>
              <a:t> </a:t>
            </a:r>
            <a:r>
              <a:rPr lang="de-DE" altLang="de-DE" sz="1100" b="1" dirty="0"/>
              <a:t>Sound Emission </a:t>
            </a:r>
            <a:r>
              <a:rPr lang="de-DE" altLang="de-DE" sz="1100" dirty="0" err="1"/>
              <a:t>L</a:t>
            </a:r>
            <a:r>
              <a:rPr lang="de-DE" altLang="de-DE" sz="1100" baseline="-25000" dirty="0" err="1"/>
              <a:t>A,eq</a:t>
            </a:r>
            <a:endParaRPr lang="de-DE" altLang="de-DE" sz="1100" baseline="-25000" dirty="0"/>
          </a:p>
        </p:txBody>
      </p:sp>
      <p:sp>
        <p:nvSpPr>
          <p:cNvPr id="5132" name="Textplatzhalter 2"/>
          <p:cNvSpPr txBox="1">
            <a:spLocks/>
          </p:cNvSpPr>
          <p:nvPr/>
        </p:nvSpPr>
        <p:spPr bwMode="gray">
          <a:xfrm rot="16200000">
            <a:off x="-488775" y="4876924"/>
            <a:ext cx="2033588" cy="241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54000" tIns="27000" rIns="54000" bIns="27000">
            <a:spAutoFit/>
          </a:bodyPr>
          <a:lstStyle>
            <a:lvl1pPr>
              <a:spcBef>
                <a:spcPct val="20000"/>
              </a:spcBef>
              <a:buFont typeface="Wingdings" panose="05000000000000000000" pitchFamily="2" charset="2"/>
              <a:buChar char="Ø"/>
              <a:defRPr sz="3200">
                <a:solidFill>
                  <a:schemeClr val="tx1"/>
                </a:solidFill>
                <a:latin typeface="Arial" panose="020B0604020202020204" pitchFamily="34" charset="0"/>
              </a:defRPr>
            </a:lvl1pPr>
            <a:lvl2pPr marL="179388" indent="-179388">
              <a:spcBef>
                <a:spcPct val="20000"/>
              </a:spcBef>
              <a:buFont typeface="Wingdings" panose="05000000000000000000" pitchFamily="2" charset="2"/>
              <a:buChar char="§"/>
              <a:defRPr sz="2800">
                <a:solidFill>
                  <a:schemeClr val="tx1"/>
                </a:solidFill>
                <a:latin typeface="Arial" panose="020B0604020202020204" pitchFamily="34" charset="0"/>
              </a:defRPr>
            </a:lvl2pPr>
            <a:lvl3pPr marL="358775" indent="-179388">
              <a:spcBef>
                <a:spcPct val="20000"/>
              </a:spcBef>
              <a:buFont typeface="Calibri" panose="020F0502020204030204" pitchFamily="34" charset="0"/>
              <a:buChar char="−"/>
              <a:defRPr sz="2400">
                <a:solidFill>
                  <a:schemeClr val="tx1"/>
                </a:solidFill>
                <a:latin typeface="Arial" panose="020B0604020202020204" pitchFamily="34" charset="0"/>
              </a:defRPr>
            </a:lvl3pPr>
            <a:lvl4pPr marL="539750" indent="-179388">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719138" indent="-179388">
              <a:spcBef>
                <a:spcPct val="20000"/>
              </a:spcBef>
              <a:buChar char="»"/>
              <a:defRPr sz="2000">
                <a:solidFill>
                  <a:schemeClr val="tx1"/>
                </a:solidFill>
                <a:latin typeface="Arial" panose="020B0604020202020204" pitchFamily="34" charset="0"/>
              </a:defRPr>
            </a:lvl5pPr>
            <a:lvl6pPr marL="1176338" indent="-179388" eaLnBrk="0" fontAlgn="base" hangingPunct="0">
              <a:spcBef>
                <a:spcPct val="20000"/>
              </a:spcBef>
              <a:spcAft>
                <a:spcPct val="0"/>
              </a:spcAft>
              <a:buChar char="»"/>
              <a:defRPr sz="2000">
                <a:solidFill>
                  <a:schemeClr val="tx1"/>
                </a:solidFill>
                <a:latin typeface="Arial" panose="020B0604020202020204" pitchFamily="34" charset="0"/>
              </a:defRPr>
            </a:lvl6pPr>
            <a:lvl7pPr marL="1633538" indent="-179388" eaLnBrk="0" fontAlgn="base" hangingPunct="0">
              <a:spcBef>
                <a:spcPct val="20000"/>
              </a:spcBef>
              <a:spcAft>
                <a:spcPct val="0"/>
              </a:spcAft>
              <a:buChar char="»"/>
              <a:defRPr sz="2000">
                <a:solidFill>
                  <a:schemeClr val="tx1"/>
                </a:solidFill>
                <a:latin typeface="Arial" panose="020B0604020202020204" pitchFamily="34" charset="0"/>
              </a:defRPr>
            </a:lvl7pPr>
            <a:lvl8pPr marL="2090738" indent="-179388" eaLnBrk="0" fontAlgn="base" hangingPunct="0">
              <a:spcBef>
                <a:spcPct val="20000"/>
              </a:spcBef>
              <a:spcAft>
                <a:spcPct val="0"/>
              </a:spcAft>
              <a:buChar char="»"/>
              <a:defRPr sz="2000">
                <a:solidFill>
                  <a:schemeClr val="tx1"/>
                </a:solidFill>
                <a:latin typeface="Arial" panose="020B0604020202020204" pitchFamily="34" charset="0"/>
              </a:defRPr>
            </a:lvl8pPr>
            <a:lvl9pPr marL="2547938" indent="-179388"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lnSpc>
                <a:spcPct val="110000"/>
              </a:lnSpc>
              <a:spcBef>
                <a:spcPts val="600"/>
              </a:spcBef>
              <a:buFontTx/>
              <a:buNone/>
            </a:pPr>
            <a:r>
              <a:rPr lang="de-DE" altLang="de-DE" sz="1100" dirty="0"/>
              <a:t>Impact </a:t>
            </a:r>
            <a:r>
              <a:rPr lang="de-DE" altLang="de-DE" sz="1100" dirty="0" err="1"/>
              <a:t>to</a:t>
            </a:r>
            <a:r>
              <a:rPr lang="de-DE" altLang="de-DE" sz="1100" dirty="0"/>
              <a:t> </a:t>
            </a:r>
            <a:r>
              <a:rPr lang="de-DE" altLang="de-DE" sz="1100" b="1" dirty="0"/>
              <a:t>Single Events </a:t>
            </a:r>
            <a:r>
              <a:rPr lang="de-DE" altLang="de-DE" sz="1100" dirty="0" err="1"/>
              <a:t>L</a:t>
            </a:r>
            <a:r>
              <a:rPr lang="de-DE" altLang="de-DE" sz="1100" baseline="-25000" dirty="0" err="1"/>
              <a:t>A,max</a:t>
            </a:r>
            <a:endParaRPr lang="de-DE" altLang="de-DE" sz="1100" baseline="-25000" dirty="0"/>
          </a:p>
        </p:txBody>
      </p:sp>
      <p:sp>
        <p:nvSpPr>
          <p:cNvPr id="5133" name="Textplatzhalter 2"/>
          <p:cNvSpPr txBox="1">
            <a:spLocks/>
          </p:cNvSpPr>
          <p:nvPr/>
        </p:nvSpPr>
        <p:spPr bwMode="gray">
          <a:xfrm>
            <a:off x="773285" y="3637880"/>
            <a:ext cx="900113" cy="2571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54000" tIns="27000" rIns="54000" bIns="27000">
            <a:spAutoFit/>
          </a:bodyPr>
          <a:lstStyle>
            <a:lvl1pPr>
              <a:spcBef>
                <a:spcPct val="20000"/>
              </a:spcBef>
              <a:buFont typeface="Wingdings" panose="05000000000000000000" pitchFamily="2" charset="2"/>
              <a:buChar char="Ø"/>
              <a:defRPr sz="3200">
                <a:solidFill>
                  <a:schemeClr val="tx1"/>
                </a:solidFill>
                <a:latin typeface="Arial" panose="020B0604020202020204" pitchFamily="34" charset="0"/>
              </a:defRPr>
            </a:lvl1pPr>
            <a:lvl2pPr marL="179388" indent="-179388">
              <a:spcBef>
                <a:spcPct val="20000"/>
              </a:spcBef>
              <a:buFont typeface="Wingdings" panose="05000000000000000000" pitchFamily="2" charset="2"/>
              <a:buChar char="§"/>
              <a:defRPr sz="2800">
                <a:solidFill>
                  <a:schemeClr val="tx1"/>
                </a:solidFill>
                <a:latin typeface="Arial" panose="020B0604020202020204" pitchFamily="34" charset="0"/>
              </a:defRPr>
            </a:lvl2pPr>
            <a:lvl3pPr marL="358775" indent="-179388">
              <a:spcBef>
                <a:spcPct val="20000"/>
              </a:spcBef>
              <a:buFont typeface="Calibri" panose="020F0502020204030204" pitchFamily="34" charset="0"/>
              <a:buChar char="−"/>
              <a:defRPr sz="2400">
                <a:solidFill>
                  <a:schemeClr val="tx1"/>
                </a:solidFill>
                <a:latin typeface="Arial" panose="020B0604020202020204" pitchFamily="34" charset="0"/>
              </a:defRPr>
            </a:lvl3pPr>
            <a:lvl4pPr marL="539750" indent="-179388">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719138" indent="-179388">
              <a:spcBef>
                <a:spcPct val="20000"/>
              </a:spcBef>
              <a:buChar char="»"/>
              <a:defRPr sz="2000">
                <a:solidFill>
                  <a:schemeClr val="tx1"/>
                </a:solidFill>
                <a:latin typeface="Arial" panose="020B0604020202020204" pitchFamily="34" charset="0"/>
              </a:defRPr>
            </a:lvl5pPr>
            <a:lvl6pPr marL="1176338" indent="-179388" eaLnBrk="0" fontAlgn="base" hangingPunct="0">
              <a:spcBef>
                <a:spcPct val="20000"/>
              </a:spcBef>
              <a:spcAft>
                <a:spcPct val="0"/>
              </a:spcAft>
              <a:buChar char="»"/>
              <a:defRPr sz="2000">
                <a:solidFill>
                  <a:schemeClr val="tx1"/>
                </a:solidFill>
                <a:latin typeface="Arial" panose="020B0604020202020204" pitchFamily="34" charset="0"/>
              </a:defRPr>
            </a:lvl6pPr>
            <a:lvl7pPr marL="1633538" indent="-179388" eaLnBrk="0" fontAlgn="base" hangingPunct="0">
              <a:spcBef>
                <a:spcPct val="20000"/>
              </a:spcBef>
              <a:spcAft>
                <a:spcPct val="0"/>
              </a:spcAft>
              <a:buChar char="»"/>
              <a:defRPr sz="2000">
                <a:solidFill>
                  <a:schemeClr val="tx1"/>
                </a:solidFill>
                <a:latin typeface="Arial" panose="020B0604020202020204" pitchFamily="34" charset="0"/>
              </a:defRPr>
            </a:lvl7pPr>
            <a:lvl8pPr marL="2090738" indent="-179388" eaLnBrk="0" fontAlgn="base" hangingPunct="0">
              <a:spcBef>
                <a:spcPct val="20000"/>
              </a:spcBef>
              <a:spcAft>
                <a:spcPct val="0"/>
              </a:spcAft>
              <a:buChar char="»"/>
              <a:defRPr sz="2000">
                <a:solidFill>
                  <a:schemeClr val="tx1"/>
                </a:solidFill>
                <a:latin typeface="Arial" panose="020B0604020202020204" pitchFamily="34" charset="0"/>
              </a:defRPr>
            </a:lvl8pPr>
            <a:lvl9pPr marL="2547938" indent="-17938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spcBef>
                <a:spcPts val="600"/>
              </a:spcBef>
              <a:buFontTx/>
              <a:buNone/>
            </a:pPr>
            <a:r>
              <a:rPr lang="de-DE" altLang="de-DE" sz="1200"/>
              <a:t>Residential</a:t>
            </a:r>
          </a:p>
        </p:txBody>
      </p:sp>
      <p:sp>
        <p:nvSpPr>
          <p:cNvPr id="5134" name="Textplatzhalter 2"/>
          <p:cNvSpPr txBox="1">
            <a:spLocks/>
          </p:cNvSpPr>
          <p:nvPr/>
        </p:nvSpPr>
        <p:spPr bwMode="gray">
          <a:xfrm>
            <a:off x="3091035" y="3633118"/>
            <a:ext cx="742950" cy="2587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54000" tIns="27000" rIns="54000" bIns="27000">
            <a:spAutoFit/>
          </a:bodyPr>
          <a:lstStyle>
            <a:lvl1pPr>
              <a:spcBef>
                <a:spcPct val="20000"/>
              </a:spcBef>
              <a:buFont typeface="Wingdings" panose="05000000000000000000" pitchFamily="2" charset="2"/>
              <a:buChar char="Ø"/>
              <a:defRPr sz="3200">
                <a:solidFill>
                  <a:schemeClr val="tx1"/>
                </a:solidFill>
                <a:latin typeface="Arial" panose="020B0604020202020204" pitchFamily="34" charset="0"/>
              </a:defRPr>
            </a:lvl1pPr>
            <a:lvl2pPr marL="179388" indent="-179388">
              <a:spcBef>
                <a:spcPct val="20000"/>
              </a:spcBef>
              <a:buFont typeface="Wingdings" panose="05000000000000000000" pitchFamily="2" charset="2"/>
              <a:buChar char="§"/>
              <a:defRPr sz="2800">
                <a:solidFill>
                  <a:schemeClr val="tx1"/>
                </a:solidFill>
                <a:latin typeface="Arial" panose="020B0604020202020204" pitchFamily="34" charset="0"/>
              </a:defRPr>
            </a:lvl2pPr>
            <a:lvl3pPr marL="358775" indent="-179388">
              <a:spcBef>
                <a:spcPct val="20000"/>
              </a:spcBef>
              <a:buFont typeface="Calibri" panose="020F0502020204030204" pitchFamily="34" charset="0"/>
              <a:buChar char="−"/>
              <a:defRPr sz="2400">
                <a:solidFill>
                  <a:schemeClr val="tx1"/>
                </a:solidFill>
                <a:latin typeface="Arial" panose="020B0604020202020204" pitchFamily="34" charset="0"/>
              </a:defRPr>
            </a:lvl3pPr>
            <a:lvl4pPr marL="539750" indent="-179388">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719138" indent="-179388">
              <a:spcBef>
                <a:spcPct val="20000"/>
              </a:spcBef>
              <a:buChar char="»"/>
              <a:defRPr sz="2000">
                <a:solidFill>
                  <a:schemeClr val="tx1"/>
                </a:solidFill>
                <a:latin typeface="Arial" panose="020B0604020202020204" pitchFamily="34" charset="0"/>
              </a:defRPr>
            </a:lvl5pPr>
            <a:lvl6pPr marL="1176338" indent="-179388" eaLnBrk="0" fontAlgn="base" hangingPunct="0">
              <a:spcBef>
                <a:spcPct val="20000"/>
              </a:spcBef>
              <a:spcAft>
                <a:spcPct val="0"/>
              </a:spcAft>
              <a:buChar char="»"/>
              <a:defRPr sz="2000">
                <a:solidFill>
                  <a:schemeClr val="tx1"/>
                </a:solidFill>
                <a:latin typeface="Arial" panose="020B0604020202020204" pitchFamily="34" charset="0"/>
              </a:defRPr>
            </a:lvl6pPr>
            <a:lvl7pPr marL="1633538" indent="-179388" eaLnBrk="0" fontAlgn="base" hangingPunct="0">
              <a:spcBef>
                <a:spcPct val="20000"/>
              </a:spcBef>
              <a:spcAft>
                <a:spcPct val="0"/>
              </a:spcAft>
              <a:buChar char="»"/>
              <a:defRPr sz="2000">
                <a:solidFill>
                  <a:schemeClr val="tx1"/>
                </a:solidFill>
                <a:latin typeface="Arial" panose="020B0604020202020204" pitchFamily="34" charset="0"/>
              </a:defRPr>
            </a:lvl7pPr>
            <a:lvl8pPr marL="2090738" indent="-179388" eaLnBrk="0" fontAlgn="base" hangingPunct="0">
              <a:spcBef>
                <a:spcPct val="20000"/>
              </a:spcBef>
              <a:spcAft>
                <a:spcPct val="0"/>
              </a:spcAft>
              <a:buChar char="»"/>
              <a:defRPr sz="2000">
                <a:solidFill>
                  <a:schemeClr val="tx1"/>
                </a:solidFill>
                <a:latin typeface="Arial" panose="020B0604020202020204" pitchFamily="34" charset="0"/>
              </a:defRPr>
            </a:lvl8pPr>
            <a:lvl9pPr marL="2547938" indent="-17938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spcBef>
                <a:spcPts val="600"/>
              </a:spcBef>
              <a:buFontTx/>
              <a:buNone/>
            </a:pPr>
            <a:r>
              <a:rPr lang="de-DE" altLang="de-DE" sz="1200"/>
              <a:t>urban</a:t>
            </a:r>
          </a:p>
        </p:txBody>
      </p:sp>
      <p:sp>
        <p:nvSpPr>
          <p:cNvPr id="5135" name="Textplatzhalter 2"/>
          <p:cNvSpPr txBox="1">
            <a:spLocks/>
          </p:cNvSpPr>
          <p:nvPr/>
        </p:nvSpPr>
        <p:spPr bwMode="gray">
          <a:xfrm>
            <a:off x="5127798" y="3633118"/>
            <a:ext cx="742950" cy="2587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54000" tIns="27000" rIns="54000" bIns="27000">
            <a:spAutoFit/>
          </a:bodyPr>
          <a:lstStyle>
            <a:lvl1pPr>
              <a:spcBef>
                <a:spcPct val="20000"/>
              </a:spcBef>
              <a:buFont typeface="Wingdings" panose="05000000000000000000" pitchFamily="2" charset="2"/>
              <a:buChar char="Ø"/>
              <a:defRPr sz="3200">
                <a:solidFill>
                  <a:schemeClr val="tx1"/>
                </a:solidFill>
                <a:latin typeface="Arial" panose="020B0604020202020204" pitchFamily="34" charset="0"/>
              </a:defRPr>
            </a:lvl1pPr>
            <a:lvl2pPr marL="179388" indent="-179388">
              <a:spcBef>
                <a:spcPct val="20000"/>
              </a:spcBef>
              <a:buFont typeface="Wingdings" panose="05000000000000000000" pitchFamily="2" charset="2"/>
              <a:buChar char="§"/>
              <a:defRPr sz="2800">
                <a:solidFill>
                  <a:schemeClr val="tx1"/>
                </a:solidFill>
                <a:latin typeface="Arial" panose="020B0604020202020204" pitchFamily="34" charset="0"/>
              </a:defRPr>
            </a:lvl2pPr>
            <a:lvl3pPr marL="358775" indent="-179388">
              <a:spcBef>
                <a:spcPct val="20000"/>
              </a:spcBef>
              <a:buFont typeface="Calibri" panose="020F0502020204030204" pitchFamily="34" charset="0"/>
              <a:buChar char="−"/>
              <a:defRPr sz="2400">
                <a:solidFill>
                  <a:schemeClr val="tx1"/>
                </a:solidFill>
                <a:latin typeface="Arial" panose="020B0604020202020204" pitchFamily="34" charset="0"/>
              </a:defRPr>
            </a:lvl3pPr>
            <a:lvl4pPr marL="539750" indent="-179388">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719138" indent="-179388">
              <a:spcBef>
                <a:spcPct val="20000"/>
              </a:spcBef>
              <a:buChar char="»"/>
              <a:defRPr sz="2000">
                <a:solidFill>
                  <a:schemeClr val="tx1"/>
                </a:solidFill>
                <a:latin typeface="Arial" panose="020B0604020202020204" pitchFamily="34" charset="0"/>
              </a:defRPr>
            </a:lvl5pPr>
            <a:lvl6pPr marL="1176338" indent="-179388" eaLnBrk="0" fontAlgn="base" hangingPunct="0">
              <a:spcBef>
                <a:spcPct val="20000"/>
              </a:spcBef>
              <a:spcAft>
                <a:spcPct val="0"/>
              </a:spcAft>
              <a:buChar char="»"/>
              <a:defRPr sz="2000">
                <a:solidFill>
                  <a:schemeClr val="tx1"/>
                </a:solidFill>
                <a:latin typeface="Arial" panose="020B0604020202020204" pitchFamily="34" charset="0"/>
              </a:defRPr>
            </a:lvl6pPr>
            <a:lvl7pPr marL="1633538" indent="-179388" eaLnBrk="0" fontAlgn="base" hangingPunct="0">
              <a:spcBef>
                <a:spcPct val="20000"/>
              </a:spcBef>
              <a:spcAft>
                <a:spcPct val="0"/>
              </a:spcAft>
              <a:buChar char="»"/>
              <a:defRPr sz="2000">
                <a:solidFill>
                  <a:schemeClr val="tx1"/>
                </a:solidFill>
                <a:latin typeface="Arial" panose="020B0604020202020204" pitchFamily="34" charset="0"/>
              </a:defRPr>
            </a:lvl7pPr>
            <a:lvl8pPr marL="2090738" indent="-179388" eaLnBrk="0" fontAlgn="base" hangingPunct="0">
              <a:spcBef>
                <a:spcPct val="20000"/>
              </a:spcBef>
              <a:spcAft>
                <a:spcPct val="0"/>
              </a:spcAft>
              <a:buChar char="»"/>
              <a:defRPr sz="2000">
                <a:solidFill>
                  <a:schemeClr val="tx1"/>
                </a:solidFill>
                <a:latin typeface="Arial" panose="020B0604020202020204" pitchFamily="34" charset="0"/>
              </a:defRPr>
            </a:lvl8pPr>
            <a:lvl9pPr marL="2547938" indent="-17938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spcBef>
                <a:spcPts val="600"/>
              </a:spcBef>
              <a:buFontTx/>
              <a:buNone/>
            </a:pPr>
            <a:r>
              <a:rPr lang="de-DE" altLang="de-DE" sz="1200"/>
              <a:t>rural</a:t>
            </a:r>
          </a:p>
        </p:txBody>
      </p:sp>
      <p:sp>
        <p:nvSpPr>
          <p:cNvPr id="5136" name="Textplatzhalter 2"/>
          <p:cNvSpPr txBox="1">
            <a:spLocks/>
          </p:cNvSpPr>
          <p:nvPr/>
        </p:nvSpPr>
        <p:spPr bwMode="gray">
          <a:xfrm>
            <a:off x="7258223" y="3633118"/>
            <a:ext cx="1346200" cy="2587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54000" tIns="27000" rIns="54000" bIns="27000">
            <a:spAutoFit/>
          </a:bodyPr>
          <a:lstStyle>
            <a:lvl1pPr>
              <a:spcBef>
                <a:spcPct val="20000"/>
              </a:spcBef>
              <a:buFont typeface="Wingdings" panose="05000000000000000000" pitchFamily="2" charset="2"/>
              <a:buChar char="Ø"/>
              <a:defRPr sz="3200">
                <a:solidFill>
                  <a:schemeClr val="tx1"/>
                </a:solidFill>
                <a:latin typeface="Arial" panose="020B0604020202020204" pitchFamily="34" charset="0"/>
              </a:defRPr>
            </a:lvl1pPr>
            <a:lvl2pPr marL="179388" indent="-179388">
              <a:spcBef>
                <a:spcPct val="20000"/>
              </a:spcBef>
              <a:buFont typeface="Wingdings" panose="05000000000000000000" pitchFamily="2" charset="2"/>
              <a:buChar char="§"/>
              <a:defRPr sz="2800">
                <a:solidFill>
                  <a:schemeClr val="tx1"/>
                </a:solidFill>
                <a:latin typeface="Arial" panose="020B0604020202020204" pitchFamily="34" charset="0"/>
              </a:defRPr>
            </a:lvl2pPr>
            <a:lvl3pPr marL="358775" indent="-179388">
              <a:spcBef>
                <a:spcPct val="20000"/>
              </a:spcBef>
              <a:buFont typeface="Calibri" panose="020F0502020204030204" pitchFamily="34" charset="0"/>
              <a:buChar char="−"/>
              <a:defRPr sz="2400">
                <a:solidFill>
                  <a:schemeClr val="tx1"/>
                </a:solidFill>
                <a:latin typeface="Arial" panose="020B0604020202020204" pitchFamily="34" charset="0"/>
              </a:defRPr>
            </a:lvl3pPr>
            <a:lvl4pPr marL="539750" indent="-179388">
              <a:spcBef>
                <a:spcPct val="20000"/>
              </a:spcBef>
              <a:buFont typeface="Courier New" panose="02070309020205020404" pitchFamily="49" charset="0"/>
              <a:buChar char="o"/>
              <a:defRPr sz="2000">
                <a:solidFill>
                  <a:schemeClr val="tx1"/>
                </a:solidFill>
                <a:latin typeface="Arial" panose="020B0604020202020204" pitchFamily="34" charset="0"/>
              </a:defRPr>
            </a:lvl4pPr>
            <a:lvl5pPr marL="719138" indent="-179388">
              <a:spcBef>
                <a:spcPct val="20000"/>
              </a:spcBef>
              <a:buChar char="»"/>
              <a:defRPr sz="2000">
                <a:solidFill>
                  <a:schemeClr val="tx1"/>
                </a:solidFill>
                <a:latin typeface="Arial" panose="020B0604020202020204" pitchFamily="34" charset="0"/>
              </a:defRPr>
            </a:lvl5pPr>
            <a:lvl6pPr marL="1176338" indent="-179388" eaLnBrk="0" fontAlgn="base" hangingPunct="0">
              <a:spcBef>
                <a:spcPct val="20000"/>
              </a:spcBef>
              <a:spcAft>
                <a:spcPct val="0"/>
              </a:spcAft>
              <a:buChar char="»"/>
              <a:defRPr sz="2000">
                <a:solidFill>
                  <a:schemeClr val="tx1"/>
                </a:solidFill>
                <a:latin typeface="Arial" panose="020B0604020202020204" pitchFamily="34" charset="0"/>
              </a:defRPr>
            </a:lvl6pPr>
            <a:lvl7pPr marL="1633538" indent="-179388" eaLnBrk="0" fontAlgn="base" hangingPunct="0">
              <a:spcBef>
                <a:spcPct val="20000"/>
              </a:spcBef>
              <a:spcAft>
                <a:spcPct val="0"/>
              </a:spcAft>
              <a:buChar char="»"/>
              <a:defRPr sz="2000">
                <a:solidFill>
                  <a:schemeClr val="tx1"/>
                </a:solidFill>
                <a:latin typeface="Arial" panose="020B0604020202020204" pitchFamily="34" charset="0"/>
              </a:defRPr>
            </a:lvl7pPr>
            <a:lvl8pPr marL="2090738" indent="-179388" eaLnBrk="0" fontAlgn="base" hangingPunct="0">
              <a:spcBef>
                <a:spcPct val="20000"/>
              </a:spcBef>
              <a:spcAft>
                <a:spcPct val="0"/>
              </a:spcAft>
              <a:buChar char="»"/>
              <a:defRPr sz="2000">
                <a:solidFill>
                  <a:schemeClr val="tx1"/>
                </a:solidFill>
                <a:latin typeface="Arial" panose="020B0604020202020204" pitchFamily="34" charset="0"/>
              </a:defRPr>
            </a:lvl8pPr>
            <a:lvl9pPr marL="2547938" indent="-179388"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lnSpc>
                <a:spcPct val="110000"/>
              </a:lnSpc>
              <a:spcBef>
                <a:spcPts val="600"/>
              </a:spcBef>
              <a:buFontTx/>
              <a:buNone/>
            </a:pPr>
            <a:r>
              <a:rPr lang="de-DE" altLang="de-DE" sz="1200"/>
              <a:t>motorways</a:t>
            </a:r>
          </a:p>
        </p:txBody>
      </p:sp>
      <p:sp>
        <p:nvSpPr>
          <p:cNvPr id="35" name="Ellipse 34"/>
          <p:cNvSpPr/>
          <p:nvPr/>
        </p:nvSpPr>
        <p:spPr bwMode="auto">
          <a:xfrm>
            <a:off x="1109835" y="2566318"/>
            <a:ext cx="2646363" cy="409575"/>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t>R51 </a:t>
            </a:r>
            <a:r>
              <a:rPr lang="de-DE" sz="1600" dirty="0"/>
              <a:t>Limits</a:t>
            </a:r>
          </a:p>
        </p:txBody>
      </p:sp>
      <p:sp>
        <p:nvSpPr>
          <p:cNvPr id="38" name="Ellipse 37"/>
          <p:cNvSpPr/>
          <p:nvPr/>
        </p:nvSpPr>
        <p:spPr bwMode="auto">
          <a:xfrm>
            <a:off x="1600373" y="4884068"/>
            <a:ext cx="6103937" cy="457200"/>
          </a:xfrm>
          <a:prstGeom prst="ellipse">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r" eaLnBrk="1" hangingPunct="1">
              <a:defRPr/>
            </a:pPr>
            <a:r>
              <a:rPr lang="de-DE" sz="1600" b="1" dirty="0">
                <a:solidFill>
                  <a:srgbClr val="00B0F0"/>
                </a:solidFill>
              </a:rPr>
              <a:t>R59 </a:t>
            </a:r>
            <a:r>
              <a:rPr lang="de-DE" sz="1600" dirty="0">
                <a:solidFill>
                  <a:srgbClr val="00B0F0"/>
                </a:solidFill>
              </a:rPr>
              <a:t>RD-ASEP</a:t>
            </a:r>
          </a:p>
        </p:txBody>
      </p:sp>
      <p:sp>
        <p:nvSpPr>
          <p:cNvPr id="40" name="Ellipse 39"/>
          <p:cNvSpPr/>
          <p:nvPr/>
        </p:nvSpPr>
        <p:spPr bwMode="auto">
          <a:xfrm>
            <a:off x="1025698" y="3263230"/>
            <a:ext cx="3082925" cy="371475"/>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t>R51 </a:t>
            </a:r>
            <a:r>
              <a:rPr lang="de-DE" sz="1600" dirty="0"/>
              <a:t>Limits</a:t>
            </a:r>
          </a:p>
        </p:txBody>
      </p:sp>
      <p:sp>
        <p:nvSpPr>
          <p:cNvPr id="41" name="Ellipse 40"/>
          <p:cNvSpPr/>
          <p:nvPr/>
        </p:nvSpPr>
        <p:spPr bwMode="auto">
          <a:xfrm>
            <a:off x="1600373" y="5230143"/>
            <a:ext cx="6129337" cy="415925"/>
          </a:xfrm>
          <a:prstGeom prst="ellipse">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r" eaLnBrk="1" hangingPunct="1">
              <a:defRPr/>
            </a:pPr>
            <a:r>
              <a:rPr lang="de-DE" sz="1600" b="1" dirty="0">
                <a:solidFill>
                  <a:srgbClr val="00B0F0"/>
                </a:solidFill>
              </a:rPr>
              <a:t>R51 </a:t>
            </a:r>
            <a:r>
              <a:rPr lang="de-DE" sz="1600" dirty="0">
                <a:solidFill>
                  <a:srgbClr val="00B0F0"/>
                </a:solidFill>
              </a:rPr>
              <a:t>RD-ASEP</a:t>
            </a:r>
          </a:p>
        </p:txBody>
      </p:sp>
      <p:sp>
        <p:nvSpPr>
          <p:cNvPr id="42" name="Ellipse 41"/>
          <p:cNvSpPr/>
          <p:nvPr/>
        </p:nvSpPr>
        <p:spPr bwMode="auto">
          <a:xfrm>
            <a:off x="2875135" y="4930105"/>
            <a:ext cx="2547938" cy="411163"/>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t>R59 </a:t>
            </a:r>
            <a:r>
              <a:rPr lang="de-DE" sz="1600" dirty="0"/>
              <a:t>ASEP</a:t>
            </a:r>
          </a:p>
        </p:txBody>
      </p:sp>
      <p:sp>
        <p:nvSpPr>
          <p:cNvPr id="43" name="Ellipse 42"/>
          <p:cNvSpPr/>
          <p:nvPr/>
        </p:nvSpPr>
        <p:spPr bwMode="auto">
          <a:xfrm>
            <a:off x="2875135" y="5230143"/>
            <a:ext cx="2547938" cy="411162"/>
          </a:xfrm>
          <a:prstGeom prst="ellipse">
            <a:avLst/>
          </a:prstGeom>
          <a:solidFill>
            <a:srgbClr val="00B0F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t>R51 </a:t>
            </a:r>
            <a:r>
              <a:rPr lang="de-DE" sz="1600" dirty="0"/>
              <a:t>ASEP</a:t>
            </a:r>
          </a:p>
        </p:txBody>
      </p:sp>
      <p:sp>
        <p:nvSpPr>
          <p:cNvPr id="44" name="Ellipse 43"/>
          <p:cNvSpPr/>
          <p:nvPr/>
        </p:nvSpPr>
        <p:spPr bwMode="auto">
          <a:xfrm>
            <a:off x="1089198" y="2177380"/>
            <a:ext cx="2646362" cy="465138"/>
          </a:xfrm>
          <a:prstGeom prst="ellipse">
            <a:avLst/>
          </a:prstGeom>
          <a:solidFill>
            <a:srgbClr val="00B0F0"/>
          </a:solid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solidFill>
                  <a:schemeClr val="bg2">
                    <a:lumMod val="40000"/>
                    <a:lumOff val="60000"/>
                  </a:schemeClr>
                </a:solidFill>
              </a:rPr>
              <a:t>R51 </a:t>
            </a:r>
            <a:r>
              <a:rPr lang="de-DE" sz="1200" dirty="0" err="1">
                <a:solidFill>
                  <a:schemeClr val="bg2">
                    <a:lumMod val="40000"/>
                    <a:lumOff val="60000"/>
                  </a:schemeClr>
                </a:solidFill>
              </a:rPr>
              <a:t>with</a:t>
            </a:r>
            <a:r>
              <a:rPr lang="de-DE" sz="1200" dirty="0">
                <a:solidFill>
                  <a:schemeClr val="bg2">
                    <a:lumMod val="40000"/>
                    <a:lumOff val="60000"/>
                  </a:schemeClr>
                </a:solidFill>
              </a:rPr>
              <a:t> </a:t>
            </a:r>
            <a:r>
              <a:rPr lang="de-DE" sz="1200" dirty="0" err="1">
                <a:solidFill>
                  <a:schemeClr val="bg2">
                    <a:lumMod val="40000"/>
                    <a:lumOff val="60000"/>
                  </a:schemeClr>
                </a:solidFill>
              </a:rPr>
              <a:t>replacem</a:t>
            </a:r>
            <a:r>
              <a:rPr lang="de-DE" sz="1200" dirty="0">
                <a:solidFill>
                  <a:schemeClr val="bg2">
                    <a:lumMod val="40000"/>
                    <a:lumOff val="60000"/>
                  </a:schemeClr>
                </a:solidFill>
              </a:rPr>
              <a:t>. </a:t>
            </a:r>
            <a:r>
              <a:rPr lang="de-DE" sz="1200" dirty="0" err="1">
                <a:solidFill>
                  <a:schemeClr val="bg2">
                    <a:lumMod val="40000"/>
                    <a:lumOff val="60000"/>
                  </a:schemeClr>
                </a:solidFill>
              </a:rPr>
              <a:t>tyres</a:t>
            </a:r>
            <a:endParaRPr lang="de-DE" sz="1600" dirty="0">
              <a:solidFill>
                <a:schemeClr val="bg2">
                  <a:lumMod val="40000"/>
                  <a:lumOff val="60000"/>
                </a:schemeClr>
              </a:solidFill>
            </a:endParaRPr>
          </a:p>
        </p:txBody>
      </p:sp>
      <p:sp>
        <p:nvSpPr>
          <p:cNvPr id="37" name="Ellipse 36"/>
          <p:cNvSpPr/>
          <p:nvPr/>
        </p:nvSpPr>
        <p:spPr bwMode="auto">
          <a:xfrm>
            <a:off x="827260" y="2469480"/>
            <a:ext cx="1062038" cy="596900"/>
          </a:xfrm>
          <a:prstGeom prst="ellipse">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t>R138 </a:t>
            </a:r>
            <a:r>
              <a:rPr lang="de-DE" sz="1600" dirty="0"/>
              <a:t>AVAS</a:t>
            </a:r>
          </a:p>
        </p:txBody>
      </p:sp>
      <p:grpSp>
        <p:nvGrpSpPr>
          <p:cNvPr id="5145" name="Gruppieren 9"/>
          <p:cNvGrpSpPr>
            <a:grpSpLocks/>
          </p:cNvGrpSpPr>
          <p:nvPr/>
        </p:nvGrpSpPr>
        <p:grpSpPr bwMode="auto">
          <a:xfrm>
            <a:off x="8048798" y="4655468"/>
            <a:ext cx="3821112" cy="1168400"/>
            <a:chOff x="8078329" y="4244578"/>
            <a:chExt cx="3820823" cy="1168250"/>
          </a:xfrm>
        </p:grpSpPr>
        <p:grpSp>
          <p:nvGrpSpPr>
            <p:cNvPr id="5148" name="Gruppieren 43"/>
            <p:cNvGrpSpPr>
              <a:grpSpLocks/>
            </p:cNvGrpSpPr>
            <p:nvPr/>
          </p:nvGrpSpPr>
          <p:grpSpPr bwMode="auto">
            <a:xfrm>
              <a:off x="8078329" y="4244578"/>
              <a:ext cx="3820823" cy="902719"/>
              <a:chOff x="7660849" y="1585502"/>
              <a:chExt cx="4395723" cy="1227498"/>
            </a:xfrm>
          </p:grpSpPr>
          <p:sp>
            <p:nvSpPr>
              <p:cNvPr id="45" name="Ellipse 44"/>
              <p:cNvSpPr/>
              <p:nvPr/>
            </p:nvSpPr>
            <p:spPr>
              <a:xfrm>
                <a:off x="7666327" y="2056027"/>
                <a:ext cx="288544" cy="289222"/>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endParaRPr lang="de-DE" sz="1200" dirty="0"/>
              </a:p>
            </p:txBody>
          </p:sp>
          <p:sp>
            <p:nvSpPr>
              <p:cNvPr id="46" name="Ellipse 45"/>
              <p:cNvSpPr/>
              <p:nvPr/>
            </p:nvSpPr>
            <p:spPr>
              <a:xfrm>
                <a:off x="7679111" y="2442375"/>
                <a:ext cx="288544" cy="287064"/>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endParaRPr lang="de-DE" sz="1200" dirty="0"/>
              </a:p>
            </p:txBody>
          </p:sp>
          <p:sp>
            <p:nvSpPr>
              <p:cNvPr id="47" name="Ellipse 46"/>
              <p:cNvSpPr/>
              <p:nvPr/>
            </p:nvSpPr>
            <p:spPr>
              <a:xfrm>
                <a:off x="7660849" y="1671837"/>
                <a:ext cx="288544" cy="287063"/>
              </a:xfrm>
              <a:prstGeom prst="ellipse">
                <a:avLst/>
              </a:prstGeom>
              <a:solidFill>
                <a:schemeClr val="tx1">
                  <a:lumMod val="50000"/>
                  <a:lumOff val="50000"/>
                </a:schemeClr>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endParaRPr lang="de-DE" sz="1200" dirty="0"/>
              </a:p>
            </p:txBody>
          </p:sp>
          <p:sp>
            <p:nvSpPr>
              <p:cNvPr id="48" name="Textplatzhalter 5">
                <a:extLst>
                  <a:ext uri="{FF2B5EF4-FFF2-40B4-BE49-F238E27FC236}">
                    <a16:creationId xmlns:a16="http://schemas.microsoft.com/office/drawing/2014/main" id="{7875A8AB-69AB-4C81-90A1-4DCB90585EA8}"/>
                  </a:ext>
                </a:extLst>
              </p:cNvPr>
              <p:cNvSpPr txBox="1">
                <a:spLocks/>
              </p:cNvSpPr>
              <p:nvPr/>
            </p:nvSpPr>
            <p:spPr>
              <a:xfrm>
                <a:off x="8084533" y="1971850"/>
                <a:ext cx="1645428" cy="457575"/>
              </a:xfrm>
              <a:prstGeom prst="rect">
                <a:avLst/>
              </a:prstGeom>
            </p:spPr>
            <p:txBody>
              <a:bodyPr lIns="0" tIns="0" rIns="0" bIns="0" anchor="ct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defRPr/>
                </a:pPr>
                <a:r>
                  <a:rPr lang="de-DE" sz="1350" dirty="0"/>
                  <a:t>M1/N1-Vehicles</a:t>
                </a:r>
              </a:p>
            </p:txBody>
          </p:sp>
          <p:sp>
            <p:nvSpPr>
              <p:cNvPr id="49" name="Textplatzhalter 5">
                <a:extLst>
                  <a:ext uri="{FF2B5EF4-FFF2-40B4-BE49-F238E27FC236}">
                    <a16:creationId xmlns:a16="http://schemas.microsoft.com/office/drawing/2014/main" id="{7875A8AB-69AB-4C81-90A1-4DCB90585EA8}"/>
                  </a:ext>
                </a:extLst>
              </p:cNvPr>
              <p:cNvSpPr txBox="1">
                <a:spLocks/>
              </p:cNvSpPr>
              <p:nvPr/>
            </p:nvSpPr>
            <p:spPr>
              <a:xfrm>
                <a:off x="8084533" y="2358199"/>
                <a:ext cx="1795179" cy="455416"/>
              </a:xfrm>
              <a:prstGeom prst="rect">
                <a:avLst/>
              </a:prstGeom>
            </p:spPr>
            <p:txBody>
              <a:bodyPr lIns="0" tIns="0" rIns="0" bIns="0" anchor="ct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defRPr/>
                </a:pPr>
                <a:r>
                  <a:rPr lang="de-DE" sz="1350" dirty="0"/>
                  <a:t>N2/N3, M3-Vehicles</a:t>
                </a:r>
              </a:p>
            </p:txBody>
          </p:sp>
          <p:sp>
            <p:nvSpPr>
              <p:cNvPr id="50" name="Textplatzhalter 5">
                <a:extLst>
                  <a:ext uri="{FF2B5EF4-FFF2-40B4-BE49-F238E27FC236}">
                    <a16:creationId xmlns:a16="http://schemas.microsoft.com/office/drawing/2014/main" id="{7875A8AB-69AB-4C81-90A1-4DCB90585EA8}"/>
                  </a:ext>
                </a:extLst>
              </p:cNvPr>
              <p:cNvSpPr txBox="1">
                <a:spLocks/>
              </p:cNvSpPr>
              <p:nvPr/>
            </p:nvSpPr>
            <p:spPr>
              <a:xfrm>
                <a:off x="8084533" y="1585502"/>
                <a:ext cx="1645428" cy="457575"/>
              </a:xfrm>
              <a:prstGeom prst="rect">
                <a:avLst/>
              </a:prstGeom>
            </p:spPr>
            <p:txBody>
              <a:bodyPr lIns="0" tIns="0" rIns="0" bIns="0" anchor="ctr"/>
              <a:lstStyle>
                <a:lvl1pPr marL="0" indent="0" algn="l" defTabSz="914400" rtl="0" eaLnBrk="1" latinLnBrk="0" hangingPunct="1">
                  <a:spcBef>
                    <a:spcPts val="0"/>
                  </a:spcBef>
                  <a:spcAft>
                    <a:spcPts val="0"/>
                  </a:spcAft>
                  <a:buFont typeface="Arial" pitchFamily="34" charset="0"/>
                  <a:buNone/>
                  <a:defRPr sz="1600" kern="1200">
                    <a:solidFill>
                      <a:schemeClr val="tx1"/>
                    </a:solidFill>
                    <a:latin typeface="+mn-lt"/>
                    <a:ea typeface="+mn-ea"/>
                    <a:cs typeface="+mn-cs"/>
                  </a:defRPr>
                </a:lvl1pPr>
                <a:lvl2pPr marL="144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2pPr>
                <a:lvl3pPr marL="288000" indent="-144000" algn="l" defTabSz="914400" rtl="0" eaLnBrk="1" latinLnBrk="0" hangingPunct="1">
                  <a:spcBef>
                    <a:spcPts val="0"/>
                  </a:spcBef>
                  <a:spcAft>
                    <a:spcPts val="0"/>
                  </a:spcAft>
                  <a:buFont typeface="Arial" panose="020B0604020202020204" pitchFamily="34" charset="0"/>
                  <a:buChar char="•"/>
                  <a:defRPr sz="1600" kern="1200">
                    <a:solidFill>
                      <a:schemeClr val="tx1"/>
                    </a:solidFill>
                    <a:latin typeface="+mn-lt"/>
                    <a:ea typeface="+mn-ea"/>
                    <a:cs typeface="+mn-cs"/>
                  </a:defRPr>
                </a:lvl3pPr>
                <a:lvl4pPr marL="432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4pPr>
                <a:lvl5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5pPr>
                <a:lvl6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6pPr>
                <a:lvl7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7pPr>
                <a:lvl8pPr marL="576000" indent="-144000" algn="l" defTabSz="914400" rtl="0" eaLnBrk="1" latinLnBrk="0" hangingPunct="1">
                  <a:spcBef>
                    <a:spcPts val="0"/>
                  </a:spcBef>
                  <a:spcAft>
                    <a:spcPts val="0"/>
                  </a:spcAft>
                  <a:buSzPct val="100000"/>
                  <a:buFont typeface="Arial" panose="020B0604020202020204" pitchFamily="34" charset="0"/>
                  <a:buChar char="•"/>
                  <a:defRPr sz="1600" kern="1200">
                    <a:solidFill>
                      <a:schemeClr val="tx1"/>
                    </a:solidFill>
                    <a:latin typeface="+mn-lt"/>
                    <a:ea typeface="+mn-ea"/>
                    <a:cs typeface="+mn-cs"/>
                  </a:defRPr>
                </a:lvl8pPr>
                <a:lvl9pPr marL="576000" indent="-144000" algn="l" defTabSz="914400" rtl="0" eaLnBrk="1" latinLnBrk="0" hangingPunct="1">
                  <a:spcBef>
                    <a:spcPts val="0"/>
                  </a:spcBef>
                  <a:spcAft>
                    <a:spcPts val="0"/>
                  </a:spcAft>
                  <a:buSzPct val="100000"/>
                  <a:buFont typeface="Arial" panose="020B0604020202020204" pitchFamily="34" charset="0"/>
                  <a:buChar char="•"/>
                  <a:defRPr sz="1600" kern="1200" baseline="0">
                    <a:solidFill>
                      <a:schemeClr val="tx1"/>
                    </a:solidFill>
                    <a:latin typeface="+mn-lt"/>
                    <a:ea typeface="+mn-ea"/>
                    <a:cs typeface="+mn-cs"/>
                  </a:defRPr>
                </a:lvl9pPr>
              </a:lstStyle>
              <a:p>
                <a:pPr>
                  <a:defRPr/>
                </a:pPr>
                <a:r>
                  <a:rPr lang="de-DE" sz="1350" dirty="0"/>
                  <a:t>All </a:t>
                </a:r>
                <a:r>
                  <a:rPr lang="de-DE" sz="1350" dirty="0" err="1"/>
                  <a:t>Vehicles</a:t>
                </a:r>
                <a:endParaRPr lang="de-DE" sz="1350" dirty="0"/>
              </a:p>
            </p:txBody>
          </p:sp>
          <p:pic>
            <p:nvPicPr>
              <p:cNvPr id="5156" name="Grafik 50"/>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710878" y="2416351"/>
                <a:ext cx="1345694" cy="322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57" name="Grafik 51"/>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70630" y="2424830"/>
                <a:ext cx="628657" cy="314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58" name="Grafik 52"/>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970630" y="2124471"/>
                <a:ext cx="478496" cy="225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59" name="Picture 7" descr="Transporter | Kostenlose Icon"/>
              <p:cNvPicPr>
                <a:picLocks noChangeAspect="1" noChangeArrowheads="1"/>
              </p:cNvPicPr>
              <p:nvPr/>
            </p:nvPicPr>
            <p:blipFill>
              <a:blip r:embed="rId9"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0560717" y="1945222"/>
                <a:ext cx="509955" cy="509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149" name="Grafik 8"/>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10086023" y="5147295"/>
              <a:ext cx="782244" cy="265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6" name="Ellipse 35"/>
          <p:cNvSpPr/>
          <p:nvPr/>
        </p:nvSpPr>
        <p:spPr bwMode="auto">
          <a:xfrm>
            <a:off x="3329160" y="2177380"/>
            <a:ext cx="6122988" cy="4953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t>R117 </a:t>
            </a:r>
            <a:r>
              <a:rPr lang="de-DE" sz="1600" b="1" dirty="0" err="1"/>
              <a:t>Tyres</a:t>
            </a:r>
            <a:endParaRPr lang="de-DE" sz="1600" b="1" dirty="0"/>
          </a:p>
        </p:txBody>
      </p:sp>
      <p:sp>
        <p:nvSpPr>
          <p:cNvPr id="39" name="Ellipse 38"/>
          <p:cNvSpPr/>
          <p:nvPr/>
        </p:nvSpPr>
        <p:spPr bwMode="auto">
          <a:xfrm>
            <a:off x="4189585" y="1823368"/>
            <a:ext cx="4037013" cy="495300"/>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de-DE" sz="1600" b="1" dirty="0"/>
              <a:t>R117 </a:t>
            </a:r>
            <a:r>
              <a:rPr lang="de-DE" sz="1600" b="1" dirty="0" err="1"/>
              <a:t>Tyres</a:t>
            </a:r>
            <a:endParaRPr lang="de-DE" sz="1600" b="1" dirty="0"/>
          </a:p>
        </p:txBody>
      </p:sp>
    </p:spTree>
    <p:extLst>
      <p:ext uri="{BB962C8B-B14F-4D97-AF65-F5344CB8AC3E}">
        <p14:creationId xmlns:p14="http://schemas.microsoft.com/office/powerpoint/2010/main" val="447511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143672" y="548680"/>
            <a:ext cx="83379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Objective</a:t>
            </a:r>
          </a:p>
        </p:txBody>
      </p:sp>
      <p:sp>
        <p:nvSpPr>
          <p:cNvPr id="5" name="Textfeld 4"/>
          <p:cNvSpPr txBox="1"/>
          <p:nvPr/>
        </p:nvSpPr>
        <p:spPr>
          <a:xfrm>
            <a:off x="623392" y="1484784"/>
            <a:ext cx="11303824" cy="4662815"/>
          </a:xfrm>
          <a:prstGeom prst="rect">
            <a:avLst/>
          </a:prstGeom>
          <a:noFill/>
        </p:spPr>
        <p:txBody>
          <a:bodyPr wrap="square" rtlCol="0">
            <a:spAutoFit/>
          </a:bodyPr>
          <a:lstStyle/>
          <a:p>
            <a:pPr marL="342900" indent="-342900">
              <a:spcBef>
                <a:spcPts val="1800"/>
              </a:spcBef>
              <a:buFont typeface="Wingdings" panose="05000000000000000000" pitchFamily="2" charset="2"/>
              <a:buChar char="Ø"/>
            </a:pPr>
            <a:r>
              <a:rPr lang="en-US" sz="1800" dirty="0"/>
              <a:t>UN R51.03 was designed between 2002 and 2010 and provides three phases of limit compliance, over almost 10 years between 2016 and 2027, to enable to industry a long-term development plan.</a:t>
            </a:r>
          </a:p>
          <a:p>
            <a:pPr marL="800100" lvl="1" indent="-342900">
              <a:spcBef>
                <a:spcPts val="1200"/>
              </a:spcBef>
              <a:buFont typeface="Wingdings" panose="05000000000000000000" pitchFamily="2" charset="2"/>
              <a:buChar char="Ø"/>
            </a:pPr>
            <a:r>
              <a:rPr lang="en-US" sz="1400" dirty="0"/>
              <a:t>Are the type approval test procedures of UN R51.03 Annex 3 still representative of urban conditions?</a:t>
            </a:r>
          </a:p>
          <a:p>
            <a:pPr marL="800100" lvl="1" indent="-342900">
              <a:spcBef>
                <a:spcPts val="1200"/>
              </a:spcBef>
              <a:buFont typeface="Wingdings" panose="05000000000000000000" pitchFamily="2" charset="2"/>
              <a:buChar char="Ø"/>
            </a:pPr>
            <a:r>
              <a:rPr lang="en-US" sz="1400" dirty="0"/>
              <a:t>Is the selected test road according to ISO 10844:2014 suitable for the future?</a:t>
            </a:r>
          </a:p>
          <a:p>
            <a:pPr marL="342900" indent="-342900">
              <a:spcBef>
                <a:spcPts val="1800"/>
              </a:spcBef>
              <a:buFont typeface="Wingdings" panose="05000000000000000000" pitchFamily="2" charset="2"/>
              <a:buChar char="Ø"/>
            </a:pPr>
            <a:r>
              <a:rPr lang="en-US" sz="1800" dirty="0"/>
              <a:t>The analysis is mostly based on the Sound Expectation Model under development in the IWG ASEP for M1/N1 vehicles in combination with real driving cycles data of vehicles. </a:t>
            </a:r>
          </a:p>
          <a:p>
            <a:pPr marL="342900" indent="-342900">
              <a:spcBef>
                <a:spcPts val="1800"/>
              </a:spcBef>
              <a:buFont typeface="Wingdings" panose="05000000000000000000" pitchFamily="2" charset="2"/>
              <a:buChar char="Ø"/>
            </a:pPr>
            <a:r>
              <a:rPr lang="en-US" dirty="0"/>
              <a:t>For heavy commercial vehicle N2/N3 a simplified model has been used to enable global traffic simulations</a:t>
            </a:r>
          </a:p>
          <a:p>
            <a:pPr marL="342900" indent="-342900">
              <a:spcBef>
                <a:spcPts val="1800"/>
              </a:spcBef>
              <a:buFont typeface="Wingdings" panose="05000000000000000000" pitchFamily="2" charset="2"/>
              <a:buChar char="Ø"/>
            </a:pPr>
            <a:r>
              <a:rPr lang="en-US" sz="1800" dirty="0"/>
              <a:t>The models enable to</a:t>
            </a:r>
          </a:p>
          <a:p>
            <a:pPr marL="800100" lvl="1" indent="-342900">
              <a:spcBef>
                <a:spcPts val="1200"/>
              </a:spcBef>
              <a:buFont typeface="Wingdings" panose="05000000000000000000" pitchFamily="2" charset="2"/>
              <a:buChar char="Ø"/>
            </a:pPr>
            <a:r>
              <a:rPr lang="en-US" sz="1400" dirty="0"/>
              <a:t>Analyze the sound emission of vehicles at conditions representative for urban and motorway conditions</a:t>
            </a:r>
          </a:p>
          <a:p>
            <a:pPr marL="800100" lvl="1" indent="-342900">
              <a:spcBef>
                <a:spcPts val="1200"/>
              </a:spcBef>
              <a:buFont typeface="Wingdings" panose="05000000000000000000" pitchFamily="2" charset="2"/>
              <a:buChar char="Ø"/>
            </a:pPr>
            <a:r>
              <a:rPr lang="en-US" sz="1400" dirty="0"/>
              <a:t>Analyze the part source composition at various operation conditions of the vehicle categories.</a:t>
            </a:r>
          </a:p>
          <a:p>
            <a:pPr marL="800100" lvl="1" indent="-342900">
              <a:spcBef>
                <a:spcPts val="1200"/>
              </a:spcBef>
              <a:buFont typeface="Wingdings" panose="05000000000000000000" pitchFamily="2" charset="2"/>
              <a:buChar char="Ø"/>
            </a:pPr>
            <a:r>
              <a:rPr lang="en-US" sz="1400" dirty="0"/>
              <a:t>Investigate the potentials of RD-ASEP.</a:t>
            </a:r>
          </a:p>
          <a:p>
            <a:pPr marL="800100" lvl="1" indent="-342900">
              <a:spcBef>
                <a:spcPts val="1200"/>
              </a:spcBef>
              <a:buFont typeface="Wingdings" panose="05000000000000000000" pitchFamily="2" charset="2"/>
              <a:buChar char="Ø"/>
            </a:pPr>
            <a:r>
              <a:rPr lang="en-US" sz="1400" dirty="0"/>
              <a:t>Explore further potentials towards more quiet vehicles by Regulation enforcement</a:t>
            </a:r>
          </a:p>
        </p:txBody>
      </p:sp>
    </p:spTree>
    <p:extLst>
      <p:ext uri="{BB962C8B-B14F-4D97-AF65-F5344CB8AC3E}">
        <p14:creationId xmlns:p14="http://schemas.microsoft.com/office/powerpoint/2010/main" val="16780497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1127448" y="332656"/>
            <a:ext cx="10513168"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The actual scope of UN R51.03 is Based on the Statistical background of ISO 362-1 on the Representativeness of the Test Method</a:t>
            </a:r>
          </a:p>
        </p:txBody>
      </p:sp>
      <p:sp>
        <p:nvSpPr>
          <p:cNvPr id="5" name="Textfeld 4"/>
          <p:cNvSpPr txBox="1"/>
          <p:nvPr/>
        </p:nvSpPr>
        <p:spPr>
          <a:xfrm>
            <a:off x="5879976" y="1783886"/>
            <a:ext cx="5904656" cy="4093428"/>
          </a:xfrm>
          <a:prstGeom prst="rect">
            <a:avLst/>
          </a:prstGeom>
          <a:noFill/>
        </p:spPr>
        <p:txBody>
          <a:bodyPr wrap="square" rtlCol="0">
            <a:spAutoFit/>
          </a:bodyPr>
          <a:lstStyle/>
          <a:p>
            <a:pPr>
              <a:spcBef>
                <a:spcPts val="1200"/>
              </a:spcBef>
            </a:pPr>
            <a:r>
              <a:rPr lang="en-US" sz="2000" b="1" dirty="0"/>
              <a:t>Excerpt of ISO 362-1 Annex A (informative):</a:t>
            </a:r>
          </a:p>
          <a:p>
            <a:pPr>
              <a:spcBef>
                <a:spcPts val="1200"/>
              </a:spcBef>
              <a:spcAft>
                <a:spcPts val="600"/>
              </a:spcAft>
            </a:pPr>
            <a:r>
              <a:rPr lang="en-US" sz="2000" i="1" dirty="0">
                <a:latin typeface="Cambria" panose="02040503050406030204" pitchFamily="18" charset="0"/>
                <a:ea typeface="Cambria" panose="02040503050406030204" pitchFamily="18" charset="0"/>
              </a:rPr>
              <a:t>“The measured sound pressure level corresponds to the 90th percentile of the maximum noise emitted during the acceleration phases in urban traffic. </a:t>
            </a:r>
          </a:p>
          <a:p>
            <a:pPr>
              <a:spcBef>
                <a:spcPts val="1200"/>
              </a:spcBef>
              <a:spcAft>
                <a:spcPts val="600"/>
              </a:spcAft>
            </a:pPr>
            <a:r>
              <a:rPr lang="en-US" sz="2000" b="1" i="1" u="sng" dirty="0">
                <a:solidFill>
                  <a:srgbClr val="1C35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The method provides excitation of all significant vehicle noise sources to provide the 90</a:t>
            </a:r>
            <a:r>
              <a:rPr lang="en-US" sz="2000" b="1" i="1" u="sng" baseline="30000" dirty="0">
                <a:solidFill>
                  <a:srgbClr val="1C35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th</a:t>
            </a:r>
            <a:r>
              <a:rPr lang="en-US" sz="2000" b="1" i="1" u="sng" dirty="0">
                <a:solidFill>
                  <a:srgbClr val="1C35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 percentile estimate of a vehicle’s noise emission </a:t>
            </a:r>
            <a:r>
              <a:rPr lang="en-GB" sz="2000" b="1" i="1" u="sng" dirty="0">
                <a:solidFill>
                  <a:srgbClr val="1C35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in an urban environment.</a:t>
            </a:r>
            <a:r>
              <a:rPr lang="en-GB" sz="2000" i="1" u="sng" dirty="0">
                <a:solidFill>
                  <a:srgbClr val="1C3560"/>
                </a:solidFill>
                <a:effectLst>
                  <a:outerShdw blurRad="38100" dist="38100" dir="2700000" algn="tl">
                    <a:srgbClr val="000000">
                      <a:alpha val="43137"/>
                    </a:srgbClr>
                  </a:outerShdw>
                </a:effectLst>
                <a:latin typeface="Cambria" panose="02040503050406030204" pitchFamily="18" charset="0"/>
                <a:ea typeface="Cambria" panose="02040503050406030204" pitchFamily="18" charset="0"/>
              </a:rPr>
              <a:t> </a:t>
            </a:r>
          </a:p>
          <a:p>
            <a:pPr>
              <a:spcBef>
                <a:spcPts val="1200"/>
              </a:spcBef>
              <a:spcAft>
                <a:spcPts val="600"/>
              </a:spcAft>
            </a:pPr>
            <a:r>
              <a:rPr lang="en-US" sz="2000" i="1" dirty="0">
                <a:latin typeface="Cambria" panose="02040503050406030204" pitchFamily="18" charset="0"/>
                <a:ea typeface="Cambria" panose="02040503050406030204" pitchFamily="18" charset="0"/>
              </a:rPr>
              <a:t>This method takes into account real driving </a:t>
            </a:r>
            <a:r>
              <a:rPr lang="en-US" sz="2000" i="1" dirty="0" err="1">
                <a:latin typeface="Cambria" panose="02040503050406030204" pitchFamily="18" charset="0"/>
                <a:ea typeface="Cambria" panose="02040503050406030204" pitchFamily="18" charset="0"/>
              </a:rPr>
              <a:t>behaviour</a:t>
            </a:r>
            <a:r>
              <a:rPr lang="en-US" sz="2000" i="1" dirty="0">
                <a:latin typeface="Cambria" panose="02040503050406030204" pitchFamily="18" charset="0"/>
                <a:ea typeface="Cambria" panose="02040503050406030204" pitchFamily="18" charset="0"/>
              </a:rPr>
              <a:t>, which depends on the acceleration potential and on the power-to-mass ratio of a vehicle.”</a:t>
            </a:r>
            <a:endParaRPr lang="en-GB" sz="2000" i="1" dirty="0">
              <a:latin typeface="Cambria" panose="02040503050406030204" pitchFamily="18" charset="0"/>
              <a:ea typeface="Cambria" panose="02040503050406030204" pitchFamily="18" charset="0"/>
            </a:endParaRPr>
          </a:p>
        </p:txBody>
      </p:sp>
      <p:pic>
        <p:nvPicPr>
          <p:cNvPr id="6" name="Grafik 5"/>
          <p:cNvPicPr>
            <a:picLocks noChangeAspect="1"/>
          </p:cNvPicPr>
          <p:nvPr/>
        </p:nvPicPr>
        <p:blipFill rotWithShape="1">
          <a:blip r:embed="rId2"/>
          <a:srcRect r="1369" b="2026"/>
          <a:stretch/>
        </p:blipFill>
        <p:spPr>
          <a:xfrm>
            <a:off x="407368" y="1796920"/>
            <a:ext cx="5184576" cy="4067361"/>
          </a:xfrm>
          <a:prstGeom prst="rect">
            <a:avLst/>
          </a:prstGeom>
          <a:effectLst>
            <a:outerShdw blurRad="50800" dist="38100" dir="2700000" algn="tl" rotWithShape="0">
              <a:prstClr val="black">
                <a:alpha val="40000"/>
              </a:prstClr>
            </a:outerShdw>
          </a:effectLst>
        </p:spPr>
      </p:pic>
      <p:sp>
        <p:nvSpPr>
          <p:cNvPr id="3" name="Textfeld 2"/>
          <p:cNvSpPr txBox="1"/>
          <p:nvPr/>
        </p:nvSpPr>
        <p:spPr>
          <a:xfrm>
            <a:off x="407368" y="5949280"/>
            <a:ext cx="2210862" cy="230832"/>
          </a:xfrm>
          <a:prstGeom prst="rect">
            <a:avLst/>
          </a:prstGeom>
          <a:noFill/>
        </p:spPr>
        <p:txBody>
          <a:bodyPr wrap="none" rtlCol="0">
            <a:spAutoFit/>
          </a:bodyPr>
          <a:lstStyle/>
          <a:p>
            <a:r>
              <a:rPr lang="de-DE" sz="900" dirty="0"/>
              <a:t>Source: ISO 362-1 Informative Annex A</a:t>
            </a:r>
          </a:p>
        </p:txBody>
      </p:sp>
    </p:spTree>
    <p:extLst>
      <p:ext uri="{BB962C8B-B14F-4D97-AF65-F5344CB8AC3E}">
        <p14:creationId xmlns:p14="http://schemas.microsoft.com/office/powerpoint/2010/main" val="3757031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1950132" y="526408"/>
            <a:ext cx="964907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Real Driving Cycles</a:t>
            </a:r>
          </a:p>
        </p:txBody>
      </p:sp>
      <p:sp>
        <p:nvSpPr>
          <p:cNvPr id="5" name="Textfeld 4"/>
          <p:cNvSpPr txBox="1"/>
          <p:nvPr/>
        </p:nvSpPr>
        <p:spPr>
          <a:xfrm>
            <a:off x="623392" y="1274023"/>
            <a:ext cx="7056784" cy="2908489"/>
          </a:xfrm>
          <a:prstGeom prst="rect">
            <a:avLst/>
          </a:prstGeom>
          <a:noFill/>
        </p:spPr>
        <p:txBody>
          <a:bodyPr wrap="square" rtlCol="0">
            <a:spAutoFit/>
          </a:bodyPr>
          <a:lstStyle/>
          <a:p>
            <a:pPr marL="342900" indent="-342900">
              <a:spcBef>
                <a:spcPts val="900"/>
              </a:spcBef>
              <a:buFont typeface="Wingdings" panose="05000000000000000000" pitchFamily="2" charset="2"/>
              <a:buChar char="Ø"/>
            </a:pPr>
            <a:r>
              <a:rPr lang="en-US" sz="2000" dirty="0"/>
              <a:t>Driving data have been gathered by ISO project groups for purposes different of exterior noise.</a:t>
            </a:r>
          </a:p>
          <a:p>
            <a:pPr marL="800100" lvl="1" indent="-342900">
              <a:spcBef>
                <a:spcPts val="600"/>
              </a:spcBef>
              <a:buFont typeface="Wingdings" panose="05000000000000000000" pitchFamily="2" charset="2"/>
              <a:buChar char="Ø"/>
            </a:pPr>
            <a:r>
              <a:rPr lang="en-US" dirty="0"/>
              <a:t>Vehicles have been equipped with data storage systems to record vehicle speed and engine speed while driving. </a:t>
            </a:r>
          </a:p>
          <a:p>
            <a:pPr marL="800100" lvl="1" indent="-342900">
              <a:spcBef>
                <a:spcPts val="600"/>
              </a:spcBef>
              <a:buFont typeface="Wingdings" panose="05000000000000000000" pitchFamily="2" charset="2"/>
              <a:buChar char="Ø"/>
            </a:pPr>
            <a:r>
              <a:rPr lang="en-US" dirty="0"/>
              <a:t>The vehicles have been operated in cities, suburban and rural conditions, and on motorways.</a:t>
            </a:r>
            <a:endParaRPr lang="en-US" sz="2000" dirty="0"/>
          </a:p>
          <a:p>
            <a:pPr marL="800100" lvl="1" indent="-342900">
              <a:spcBef>
                <a:spcPts val="600"/>
              </a:spcBef>
              <a:buFont typeface="Wingdings" panose="05000000000000000000" pitchFamily="2" charset="2"/>
              <a:buChar char="Ø"/>
            </a:pPr>
            <a:r>
              <a:rPr lang="en-US" dirty="0"/>
              <a:t>Various driving styles have been reported, to enable an analysis of the driving style on the sound emission of the vehicle. </a:t>
            </a:r>
          </a:p>
        </p:txBody>
      </p:sp>
      <p:pic>
        <p:nvPicPr>
          <p:cNvPr id="2" name="Grafik 1"/>
          <p:cNvPicPr>
            <a:picLocks noChangeAspect="1"/>
          </p:cNvPicPr>
          <p:nvPr/>
        </p:nvPicPr>
        <p:blipFill>
          <a:blip r:embed="rId2"/>
          <a:stretch>
            <a:fillRect/>
          </a:stretch>
        </p:blipFill>
        <p:spPr>
          <a:xfrm>
            <a:off x="8171563" y="1268760"/>
            <a:ext cx="3545903" cy="5178601"/>
          </a:xfrm>
          <a:prstGeom prst="rect">
            <a:avLst/>
          </a:prstGeom>
          <a:solidFill>
            <a:schemeClr val="bg1"/>
          </a:solidFill>
        </p:spPr>
      </p:pic>
      <p:sp>
        <p:nvSpPr>
          <p:cNvPr id="6" name="Pfeil nach rechts 5"/>
          <p:cNvSpPr/>
          <p:nvPr/>
        </p:nvSpPr>
        <p:spPr>
          <a:xfrm>
            <a:off x="377290" y="4293096"/>
            <a:ext cx="704426" cy="504056"/>
          </a:xfrm>
          <a:prstGeom prst="rightArrow">
            <a:avLst/>
          </a:prstGeom>
          <a:solidFill>
            <a:srgbClr val="6982AD"/>
          </a:solidFill>
          <a:ln>
            <a:solidFill>
              <a:srgbClr val="2E38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880B1"/>
              </a:solidFill>
            </a:endParaRPr>
          </a:p>
        </p:txBody>
      </p:sp>
      <p:sp>
        <p:nvSpPr>
          <p:cNvPr id="7" name="Textfeld 6"/>
          <p:cNvSpPr txBox="1"/>
          <p:nvPr/>
        </p:nvSpPr>
        <p:spPr>
          <a:xfrm>
            <a:off x="1271464" y="4293096"/>
            <a:ext cx="6480720" cy="2308324"/>
          </a:xfrm>
          <a:prstGeom prst="rect">
            <a:avLst/>
          </a:prstGeom>
          <a:noFill/>
        </p:spPr>
        <p:txBody>
          <a:bodyPr wrap="square" rtlCol="0">
            <a:spAutoFit/>
          </a:bodyPr>
          <a:lstStyle/>
          <a:p>
            <a:r>
              <a:rPr lang="en-GB" sz="1800" dirty="0">
                <a:solidFill>
                  <a:srgbClr val="2E385D"/>
                </a:solidFill>
                <a:effectLst>
                  <a:outerShdw blurRad="38100" dist="38100" dir="2700000" algn="tl">
                    <a:srgbClr val="000000">
                      <a:alpha val="43137"/>
                    </a:srgbClr>
                  </a:outerShdw>
                </a:effectLst>
              </a:rPr>
              <a:t>Such data can be linked to the RD-ASEP Sound </a:t>
            </a:r>
            <a:r>
              <a:rPr lang="en-GB" dirty="0">
                <a:solidFill>
                  <a:srgbClr val="2E385D"/>
                </a:solidFill>
                <a:effectLst>
                  <a:outerShdw blurRad="38100" dist="38100" dir="2700000" algn="tl">
                    <a:srgbClr val="000000">
                      <a:alpha val="43137"/>
                    </a:srgbClr>
                  </a:outerShdw>
                </a:effectLst>
              </a:rPr>
              <a:t>E</a:t>
            </a:r>
            <a:r>
              <a:rPr lang="en-GB" sz="1800" dirty="0">
                <a:solidFill>
                  <a:srgbClr val="2E385D"/>
                </a:solidFill>
                <a:effectLst>
                  <a:outerShdw blurRad="38100" dist="38100" dir="2700000" algn="tl">
                    <a:srgbClr val="000000">
                      <a:alpha val="43137"/>
                    </a:srgbClr>
                  </a:outerShdw>
                </a:effectLst>
              </a:rPr>
              <a:t>xpectation Model to estimate the sound emission </a:t>
            </a:r>
            <a:r>
              <a:rPr lang="en-GB" dirty="0">
                <a:solidFill>
                  <a:srgbClr val="2E385D"/>
                </a:solidFill>
                <a:effectLst>
                  <a:outerShdw blurRad="38100" dist="38100" dir="2700000" algn="tl">
                    <a:srgbClr val="000000">
                      <a:alpha val="43137"/>
                    </a:srgbClr>
                  </a:outerShdw>
                </a:effectLst>
              </a:rPr>
              <a:t>L(t) of </a:t>
            </a:r>
            <a:r>
              <a:rPr lang="en-GB" sz="1800" dirty="0">
                <a:solidFill>
                  <a:srgbClr val="2E385D"/>
                </a:solidFill>
                <a:effectLst>
                  <a:outerShdw blurRad="38100" dist="38100" dir="2700000" algn="tl">
                    <a:srgbClr val="000000">
                      <a:alpha val="43137"/>
                    </a:srgbClr>
                  </a:outerShdw>
                </a:effectLst>
              </a:rPr>
              <a:t>the vehicle representative for a distance of 7.5 m as function of time</a:t>
            </a:r>
            <a:r>
              <a:rPr lang="en-GB" dirty="0">
                <a:solidFill>
                  <a:srgbClr val="2E385D"/>
                </a:solidFill>
                <a:effectLst>
                  <a:outerShdw blurRad="38100" dist="38100" dir="2700000" algn="tl">
                    <a:srgbClr val="000000">
                      <a:alpha val="43137"/>
                    </a:srgbClr>
                  </a:outerShdw>
                </a:effectLst>
              </a:rPr>
              <a:t>.</a:t>
            </a:r>
          </a:p>
          <a:p>
            <a:endParaRPr lang="en-GB" dirty="0">
              <a:solidFill>
                <a:srgbClr val="2E385D"/>
              </a:solidFill>
              <a:effectLst>
                <a:outerShdw blurRad="38100" dist="38100" dir="2700000" algn="tl">
                  <a:srgbClr val="000000">
                    <a:alpha val="43137"/>
                  </a:srgbClr>
                </a:outerShdw>
              </a:effectLst>
            </a:endParaRPr>
          </a:p>
          <a:p>
            <a:r>
              <a:rPr lang="en-GB" sz="1800" dirty="0">
                <a:solidFill>
                  <a:srgbClr val="2E385D"/>
                </a:solidFill>
                <a:effectLst>
                  <a:outerShdw blurRad="38100" dist="38100" dir="2700000" algn="tl">
                    <a:srgbClr val="000000">
                      <a:alpha val="43137"/>
                    </a:srgbClr>
                  </a:outerShdw>
                </a:effectLst>
              </a:rPr>
              <a:t>The model </a:t>
            </a:r>
            <a:r>
              <a:rPr lang="en-GB" dirty="0">
                <a:solidFill>
                  <a:srgbClr val="2E385D"/>
                </a:solidFill>
                <a:effectLst>
                  <a:outerShdw blurRad="38100" dist="38100" dir="2700000" algn="tl">
                    <a:srgbClr val="000000">
                      <a:alpha val="43137"/>
                    </a:srgbClr>
                  </a:outerShdw>
                </a:effectLst>
              </a:rPr>
              <a:t>enables</a:t>
            </a:r>
            <a:r>
              <a:rPr lang="en-GB" sz="1800" dirty="0">
                <a:solidFill>
                  <a:srgbClr val="FFFF00"/>
                </a:solidFill>
                <a:effectLst>
                  <a:outerShdw blurRad="38100" dist="38100" dir="2700000" algn="tl">
                    <a:srgbClr val="000000">
                      <a:alpha val="43137"/>
                    </a:srgbClr>
                  </a:outerShdw>
                </a:effectLst>
              </a:rPr>
              <a:t> </a:t>
            </a:r>
            <a:r>
              <a:rPr lang="en-GB" sz="1800" dirty="0">
                <a:solidFill>
                  <a:srgbClr val="2E385D"/>
                </a:solidFill>
                <a:effectLst>
                  <a:outerShdw blurRad="38100" dist="38100" dir="2700000" algn="tl">
                    <a:srgbClr val="000000">
                      <a:alpha val="43137"/>
                    </a:srgbClr>
                  </a:outerShdw>
                </a:effectLst>
              </a:rPr>
              <a:t>determination of the maximum sound level </a:t>
            </a:r>
            <a:r>
              <a:rPr lang="en-GB" sz="1800" dirty="0" err="1">
                <a:solidFill>
                  <a:srgbClr val="2E385D"/>
                </a:solidFill>
                <a:effectLst>
                  <a:outerShdw blurRad="38100" dist="38100" dir="2700000" algn="tl">
                    <a:srgbClr val="000000">
                      <a:alpha val="43137"/>
                    </a:srgbClr>
                  </a:outerShdw>
                </a:effectLst>
              </a:rPr>
              <a:t>L</a:t>
            </a:r>
            <a:r>
              <a:rPr lang="en-GB" sz="1800" baseline="-25000" dirty="0" err="1">
                <a:solidFill>
                  <a:srgbClr val="2E385D"/>
                </a:solidFill>
                <a:effectLst>
                  <a:outerShdw blurRad="38100" dist="38100" dir="2700000" algn="tl">
                    <a:srgbClr val="000000">
                      <a:alpha val="43137"/>
                    </a:srgbClr>
                  </a:outerShdw>
                </a:effectLst>
              </a:rPr>
              <a:t>max</a:t>
            </a:r>
            <a:r>
              <a:rPr lang="en-GB" sz="1800" dirty="0">
                <a:solidFill>
                  <a:srgbClr val="2E385D"/>
                </a:solidFill>
                <a:effectLst>
                  <a:outerShdw blurRad="38100" dist="38100" dir="2700000" algn="tl">
                    <a:srgbClr val="000000">
                      <a:alpha val="43137"/>
                    </a:srgbClr>
                  </a:outerShdw>
                </a:effectLst>
              </a:rPr>
              <a:t> of the whole cycle, the average sound emitted by the vehicle </a:t>
            </a:r>
            <a:r>
              <a:rPr lang="en-GB" sz="1800" dirty="0" err="1">
                <a:solidFill>
                  <a:srgbClr val="2E385D"/>
                </a:solidFill>
                <a:effectLst>
                  <a:outerShdw blurRad="38100" dist="38100" dir="2700000" algn="tl">
                    <a:srgbClr val="000000">
                      <a:alpha val="43137"/>
                    </a:srgbClr>
                  </a:outerShdw>
                </a:effectLst>
              </a:rPr>
              <a:t>L</a:t>
            </a:r>
            <a:r>
              <a:rPr lang="en-GB" sz="1800" baseline="-25000" dirty="0" err="1">
                <a:solidFill>
                  <a:srgbClr val="2E385D"/>
                </a:solidFill>
                <a:effectLst>
                  <a:outerShdw blurRad="38100" dist="38100" dir="2700000" algn="tl">
                    <a:srgbClr val="000000">
                      <a:alpha val="43137"/>
                    </a:srgbClr>
                  </a:outerShdw>
                </a:effectLst>
              </a:rPr>
              <a:t>A,eq</a:t>
            </a:r>
            <a:r>
              <a:rPr lang="en-GB" dirty="0">
                <a:solidFill>
                  <a:srgbClr val="2E385D"/>
                </a:solidFill>
                <a:effectLst>
                  <a:outerShdw blurRad="38100" dist="38100" dir="2700000" algn="tl">
                    <a:srgbClr val="000000">
                      <a:alpha val="43137"/>
                    </a:srgbClr>
                  </a:outerShdw>
                </a:effectLst>
              </a:rPr>
              <a:t> and even a statistical distribution curve of the emitted sound.</a:t>
            </a:r>
            <a:endParaRPr lang="en-GB" sz="1800" dirty="0">
              <a:solidFill>
                <a:srgbClr val="2E385D"/>
              </a:solidFill>
              <a:effectLst>
                <a:outerShdw blurRad="38100" dist="38100" dir="2700000" algn="tl">
                  <a:srgbClr val="000000">
                    <a:alpha val="43137"/>
                  </a:srgbClr>
                </a:outerShdw>
              </a:effectLst>
            </a:endParaRPr>
          </a:p>
        </p:txBody>
      </p:sp>
      <p:sp>
        <p:nvSpPr>
          <p:cNvPr id="3" name="Textfeld 2"/>
          <p:cNvSpPr txBox="1"/>
          <p:nvPr/>
        </p:nvSpPr>
        <p:spPr>
          <a:xfrm rot="16200000">
            <a:off x="10453918" y="4945540"/>
            <a:ext cx="2847254" cy="246221"/>
          </a:xfrm>
          <a:prstGeom prst="rect">
            <a:avLst/>
          </a:prstGeom>
          <a:noFill/>
        </p:spPr>
        <p:txBody>
          <a:bodyPr wrap="none" rtlCol="0">
            <a:spAutoFit/>
          </a:bodyPr>
          <a:lstStyle/>
          <a:p>
            <a:r>
              <a:rPr lang="en-GB" sz="1000" dirty="0"/>
              <a:t>Source: ISO WG 42 Project Group on ISO5128</a:t>
            </a:r>
          </a:p>
        </p:txBody>
      </p:sp>
    </p:spTree>
    <p:extLst>
      <p:ext uri="{BB962C8B-B14F-4D97-AF65-F5344CB8AC3E}">
        <p14:creationId xmlns:p14="http://schemas.microsoft.com/office/powerpoint/2010/main" val="54344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Grafik 31"/>
          <p:cNvPicPr>
            <a:picLocks noChangeAspect="1"/>
          </p:cNvPicPr>
          <p:nvPr/>
        </p:nvPicPr>
        <p:blipFill rotWithShape="1">
          <a:blip r:embed="rId2">
            <a:extLst>
              <a:ext uri="{28A0092B-C50C-407E-A947-70E740481C1C}">
                <a14:useLocalDpi xmlns:a14="http://schemas.microsoft.com/office/drawing/2010/main" val="0"/>
              </a:ext>
            </a:extLst>
          </a:blip>
          <a:srcRect l="25017" r="18500"/>
          <a:stretch/>
        </p:blipFill>
        <p:spPr>
          <a:xfrm>
            <a:off x="5183529" y="3455036"/>
            <a:ext cx="1638303" cy="1633659"/>
          </a:xfrm>
          <a:prstGeom prst="rect">
            <a:avLst/>
          </a:prstGeom>
        </p:spPr>
      </p:pic>
      <p:sp>
        <p:nvSpPr>
          <p:cNvPr id="214018" name="Rectangle 2"/>
          <p:cNvSpPr>
            <a:spLocks noChangeArrowheads="1"/>
          </p:cNvSpPr>
          <p:nvPr/>
        </p:nvSpPr>
        <p:spPr bwMode="auto">
          <a:xfrm>
            <a:off x="695400" y="489604"/>
            <a:ext cx="1094521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GB" altLang="de-DE" sz="2400" b="1" dirty="0"/>
              <a:t>RD- ASEP Based on a </a:t>
            </a:r>
            <a:r>
              <a:rPr lang="en-GB" altLang="de-DE" sz="2400" b="1" u="sng" dirty="0">
                <a:effectLst>
                  <a:outerShdw blurRad="38100" dist="38100" dir="2700000" algn="tl">
                    <a:srgbClr val="000000">
                      <a:alpha val="43137"/>
                    </a:srgbClr>
                  </a:outerShdw>
                </a:effectLst>
              </a:rPr>
              <a:t>S</a:t>
            </a:r>
            <a:r>
              <a:rPr lang="en-GB" altLang="de-DE" sz="2400" b="1" dirty="0"/>
              <a:t>ound </a:t>
            </a:r>
            <a:r>
              <a:rPr lang="en-GB" altLang="de-DE" sz="2400" b="1" u="sng" dirty="0">
                <a:effectLst>
                  <a:outerShdw blurRad="38100" dist="38100" dir="2700000" algn="tl">
                    <a:srgbClr val="000000">
                      <a:alpha val="43137"/>
                    </a:srgbClr>
                  </a:outerShdw>
                </a:effectLst>
              </a:rPr>
              <a:t>E</a:t>
            </a:r>
            <a:r>
              <a:rPr lang="en-GB" altLang="de-DE" sz="2400" b="1" dirty="0"/>
              <a:t>xpectation </a:t>
            </a:r>
            <a:r>
              <a:rPr lang="en-GB" altLang="de-DE" sz="2400" b="1" u="sng" dirty="0">
                <a:effectLst>
                  <a:outerShdw blurRad="38100" dist="38100" dir="2700000" algn="tl">
                    <a:srgbClr val="000000">
                      <a:alpha val="43137"/>
                    </a:srgbClr>
                  </a:outerShdw>
                </a:effectLst>
              </a:rPr>
              <a:t>M</a:t>
            </a:r>
            <a:r>
              <a:rPr lang="en-GB" altLang="de-DE" sz="2400" b="1" dirty="0"/>
              <a:t>odel (SEM)</a:t>
            </a:r>
          </a:p>
        </p:txBody>
      </p:sp>
      <p:sp>
        <p:nvSpPr>
          <p:cNvPr id="5" name="Textfeld 4"/>
          <p:cNvSpPr txBox="1"/>
          <p:nvPr/>
        </p:nvSpPr>
        <p:spPr>
          <a:xfrm>
            <a:off x="479376" y="1312118"/>
            <a:ext cx="11305256" cy="1631216"/>
          </a:xfrm>
          <a:prstGeom prst="rect">
            <a:avLst/>
          </a:prstGeom>
          <a:noFill/>
        </p:spPr>
        <p:txBody>
          <a:bodyPr wrap="square" rtlCol="0">
            <a:spAutoFit/>
          </a:bodyPr>
          <a:lstStyle/>
          <a:p>
            <a:pPr marL="342900" indent="-342900">
              <a:spcBef>
                <a:spcPts val="600"/>
              </a:spcBef>
              <a:buFont typeface="Wingdings" panose="05000000000000000000" pitchFamily="2" charset="2"/>
              <a:buChar char="Ø"/>
            </a:pPr>
            <a:r>
              <a:rPr lang="en-GB" dirty="0"/>
              <a:t>The IWG-ASEP is working since 2017 on an assessment method for M1/N1 vehicles to improve the 2016 implemented ASEP provisions of Annex 7 of UN R51.03.</a:t>
            </a:r>
          </a:p>
          <a:p>
            <a:pPr marL="342900" indent="-342900">
              <a:spcBef>
                <a:spcPts val="600"/>
              </a:spcBef>
              <a:buFont typeface="Wingdings" panose="05000000000000000000" pitchFamily="2" charset="2"/>
              <a:buChar char="Ø"/>
            </a:pPr>
            <a:r>
              <a:rPr lang="en-GB" dirty="0"/>
              <a:t>The RD-ASEP SE-Model can predict the sound under almost any driving condition based on type approval test result of UN R51.03 Annex 3. The RD-ASEP model splits the measured sound into 3 part sources:</a:t>
            </a:r>
          </a:p>
          <a:p>
            <a:pPr marL="342900" indent="-342900">
              <a:spcBef>
                <a:spcPts val="600"/>
              </a:spcBef>
              <a:buFont typeface="Wingdings" panose="05000000000000000000" pitchFamily="2" charset="2"/>
              <a:buChar char="Ø"/>
            </a:pPr>
            <a:endParaRPr lang="en-GB" dirty="0"/>
          </a:p>
        </p:txBody>
      </p:sp>
      <p:grpSp>
        <p:nvGrpSpPr>
          <p:cNvPr id="31" name="Gruppieren 30"/>
          <p:cNvGrpSpPr/>
          <p:nvPr/>
        </p:nvGrpSpPr>
        <p:grpSpPr>
          <a:xfrm>
            <a:off x="977783" y="2742676"/>
            <a:ext cx="2793380" cy="737736"/>
            <a:chOff x="854348" y="1872000"/>
            <a:chExt cx="2793380" cy="737736"/>
          </a:xfrm>
        </p:grpSpPr>
        <p:sp>
          <p:nvSpPr>
            <p:cNvPr id="24" name="Abgerundetes Rechteck 23"/>
            <p:cNvSpPr/>
            <p:nvPr/>
          </p:nvSpPr>
          <p:spPr>
            <a:xfrm>
              <a:off x="1055440" y="1872000"/>
              <a:ext cx="2592288" cy="737736"/>
            </a:xfrm>
            <a:prstGeom prst="roundRect">
              <a:avLst/>
            </a:prstGeom>
            <a:solidFill>
              <a:srgbClr val="CCFF99"/>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252000" rIns="36000" rtlCol="0" anchor="ctr"/>
            <a:lstStyle/>
            <a:p>
              <a:r>
                <a:rPr lang="de-DE" sz="2800" dirty="0" err="1">
                  <a:solidFill>
                    <a:schemeClr val="tx1"/>
                  </a:solidFill>
                  <a:latin typeface="Calibri" panose="020F0502020204030204" pitchFamily="34" charset="0"/>
                  <a:cs typeface="Calibri" panose="020F0502020204030204" pitchFamily="34" charset="0"/>
                </a:rPr>
                <a:t>Tyre</a:t>
              </a:r>
              <a:endParaRPr lang="de-DE" sz="2800" dirty="0">
                <a:solidFill>
                  <a:schemeClr val="tx1"/>
                </a:solidFill>
                <a:latin typeface="Calibri" panose="020F0502020204030204" pitchFamily="34" charset="0"/>
                <a:cs typeface="Calibri" panose="020F0502020204030204" pitchFamily="34" charset="0"/>
              </a:endParaRPr>
            </a:p>
          </p:txBody>
        </p:sp>
        <p:sp>
          <p:nvSpPr>
            <p:cNvPr id="27" name="Ellipse 26"/>
            <p:cNvSpPr/>
            <p:nvPr/>
          </p:nvSpPr>
          <p:spPr>
            <a:xfrm>
              <a:off x="854348" y="1994388"/>
              <a:ext cx="432048" cy="449330"/>
            </a:xfrm>
            <a:prstGeom prst="ellipse">
              <a:avLst/>
            </a:prstGeom>
            <a:solidFill>
              <a:srgbClr val="CCFF99"/>
            </a:solid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latin typeface="+mj-lt"/>
                </a:rPr>
                <a:t>1</a:t>
              </a:r>
            </a:p>
          </p:txBody>
        </p:sp>
      </p:grpSp>
      <p:grpSp>
        <p:nvGrpSpPr>
          <p:cNvPr id="30" name="Gruppieren 29"/>
          <p:cNvGrpSpPr/>
          <p:nvPr/>
        </p:nvGrpSpPr>
        <p:grpSpPr>
          <a:xfrm>
            <a:off x="4524056" y="2720861"/>
            <a:ext cx="2808312" cy="737736"/>
            <a:chOff x="839416" y="3303519"/>
            <a:chExt cx="2808312" cy="737736"/>
          </a:xfrm>
        </p:grpSpPr>
        <p:sp>
          <p:nvSpPr>
            <p:cNvPr id="25" name="Abgerundetes Rechteck 24"/>
            <p:cNvSpPr/>
            <p:nvPr/>
          </p:nvSpPr>
          <p:spPr>
            <a:xfrm>
              <a:off x="1055440" y="3303519"/>
              <a:ext cx="2592288" cy="737736"/>
            </a:xfrm>
            <a:prstGeom prst="roundRect">
              <a:avLst/>
            </a:prstGeom>
            <a:solidFill>
              <a:srgbClr val="FFFF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252000" rIns="36000" rtlCol="0" anchor="ctr"/>
            <a:lstStyle/>
            <a:p>
              <a:r>
                <a:rPr lang="de-DE" sz="2800" dirty="0">
                  <a:solidFill>
                    <a:schemeClr val="tx1"/>
                  </a:solidFill>
                  <a:latin typeface="Calibri" panose="020F0502020204030204" pitchFamily="34" charset="0"/>
                  <a:cs typeface="Calibri" panose="020F0502020204030204" pitchFamily="34" charset="0"/>
                </a:rPr>
                <a:t>Base </a:t>
              </a:r>
              <a:r>
                <a:rPr lang="de-DE" sz="2800" dirty="0" err="1">
                  <a:solidFill>
                    <a:schemeClr val="tx1"/>
                  </a:solidFill>
                  <a:latin typeface="Calibri" panose="020F0502020204030204" pitchFamily="34" charset="0"/>
                  <a:cs typeface="Calibri" panose="020F0502020204030204" pitchFamily="34" charset="0"/>
                </a:rPr>
                <a:t>Mechanic</a:t>
              </a:r>
              <a:endParaRPr lang="de-DE" sz="2800" dirty="0">
                <a:solidFill>
                  <a:schemeClr val="tx1"/>
                </a:solidFill>
                <a:latin typeface="Calibri" panose="020F0502020204030204" pitchFamily="34" charset="0"/>
                <a:cs typeface="Calibri" panose="020F0502020204030204" pitchFamily="34" charset="0"/>
              </a:endParaRPr>
            </a:p>
          </p:txBody>
        </p:sp>
        <p:sp>
          <p:nvSpPr>
            <p:cNvPr id="28" name="Ellipse 27"/>
            <p:cNvSpPr/>
            <p:nvPr/>
          </p:nvSpPr>
          <p:spPr>
            <a:xfrm>
              <a:off x="839416" y="3434548"/>
              <a:ext cx="432048" cy="449330"/>
            </a:xfrm>
            <a:prstGeom prst="ellipse">
              <a:avLst/>
            </a:prstGeom>
            <a:solidFill>
              <a:srgbClr val="FFFFCC"/>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latin typeface="+mj-lt"/>
                </a:rPr>
                <a:t>2</a:t>
              </a:r>
            </a:p>
          </p:txBody>
        </p:sp>
      </p:grpSp>
      <p:grpSp>
        <p:nvGrpSpPr>
          <p:cNvPr id="11" name="Gruppieren 10"/>
          <p:cNvGrpSpPr/>
          <p:nvPr/>
        </p:nvGrpSpPr>
        <p:grpSpPr>
          <a:xfrm>
            <a:off x="8053658" y="2707687"/>
            <a:ext cx="2808312" cy="737736"/>
            <a:chOff x="839416" y="4990839"/>
            <a:chExt cx="2808312" cy="737736"/>
          </a:xfrm>
        </p:grpSpPr>
        <p:sp>
          <p:nvSpPr>
            <p:cNvPr id="26" name="Abgerundetes Rechteck 25"/>
            <p:cNvSpPr/>
            <p:nvPr/>
          </p:nvSpPr>
          <p:spPr>
            <a:xfrm>
              <a:off x="1055440" y="4990839"/>
              <a:ext cx="2592288" cy="737736"/>
            </a:xfrm>
            <a:prstGeom prst="roundRect">
              <a:avLst/>
            </a:prstGeom>
            <a:solidFill>
              <a:srgbClr val="FFCCCC"/>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252000" rIns="36000" rtlCol="0" anchor="ctr"/>
            <a:lstStyle/>
            <a:p>
              <a:r>
                <a:rPr lang="de-DE" sz="2800" dirty="0">
                  <a:solidFill>
                    <a:schemeClr val="tx1"/>
                  </a:solidFill>
                  <a:latin typeface="Calibri" panose="020F0502020204030204" pitchFamily="34" charset="0"/>
                  <a:cs typeface="Calibri" panose="020F0502020204030204" pitchFamily="34" charset="0"/>
                </a:rPr>
                <a:t>Dynamic</a:t>
              </a:r>
            </a:p>
          </p:txBody>
        </p:sp>
        <p:sp>
          <p:nvSpPr>
            <p:cNvPr id="29" name="Ellipse 28"/>
            <p:cNvSpPr/>
            <p:nvPr/>
          </p:nvSpPr>
          <p:spPr>
            <a:xfrm>
              <a:off x="839416" y="5149582"/>
              <a:ext cx="432048" cy="449330"/>
            </a:xfrm>
            <a:prstGeom prst="ellipse">
              <a:avLst/>
            </a:prstGeom>
            <a:solidFill>
              <a:srgbClr val="FFCCCC"/>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800" dirty="0">
                  <a:solidFill>
                    <a:schemeClr val="tx1"/>
                  </a:solidFill>
                  <a:latin typeface="+mj-lt"/>
                </a:rPr>
                <a:t>3</a:t>
              </a:r>
            </a:p>
          </p:txBody>
        </p:sp>
      </p:grpSp>
      <p:pic>
        <p:nvPicPr>
          <p:cNvPr id="34" name="Grafik 3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16280" y="3548171"/>
            <a:ext cx="2051602" cy="1406813"/>
          </a:xfrm>
          <a:prstGeom prst="rect">
            <a:avLst/>
          </a:prstGeom>
        </p:spPr>
      </p:pic>
      <p:pic>
        <p:nvPicPr>
          <p:cNvPr id="35" name="Grafik 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20628" y="3443723"/>
            <a:ext cx="2053271" cy="1642617"/>
          </a:xfrm>
          <a:prstGeom prst="rect">
            <a:avLst/>
          </a:prstGeom>
        </p:spPr>
      </p:pic>
      <p:sp>
        <p:nvSpPr>
          <p:cNvPr id="37" name="Textfeld 36"/>
          <p:cNvSpPr txBox="1"/>
          <p:nvPr/>
        </p:nvSpPr>
        <p:spPr>
          <a:xfrm rot="16200000">
            <a:off x="10398978" y="4839567"/>
            <a:ext cx="3153427" cy="230832"/>
          </a:xfrm>
          <a:prstGeom prst="rect">
            <a:avLst/>
          </a:prstGeom>
          <a:noFill/>
        </p:spPr>
        <p:txBody>
          <a:bodyPr wrap="none" rtlCol="0">
            <a:spAutoFit/>
          </a:bodyPr>
          <a:lstStyle/>
          <a:p>
            <a:r>
              <a:rPr lang="de-DE" sz="900" dirty="0"/>
              <a:t>Source: Pictures </a:t>
            </a:r>
            <a:r>
              <a:rPr lang="de-DE" sz="900" dirty="0" err="1"/>
              <a:t>indicative</a:t>
            </a:r>
            <a:r>
              <a:rPr lang="de-DE" sz="900" dirty="0"/>
              <a:t>, </a:t>
            </a:r>
            <a:r>
              <a:rPr lang="de-DE" sz="900" dirty="0" err="1"/>
              <a:t>various</a:t>
            </a:r>
            <a:r>
              <a:rPr lang="de-DE" sz="900" dirty="0"/>
              <a:t> </a:t>
            </a:r>
            <a:r>
              <a:rPr lang="de-DE" sz="900" dirty="0" err="1"/>
              <a:t>sources</a:t>
            </a:r>
            <a:r>
              <a:rPr lang="de-DE" sz="900" dirty="0"/>
              <a:t> of </a:t>
            </a:r>
            <a:r>
              <a:rPr lang="de-DE" sz="900" dirty="0" err="1"/>
              <a:t>the</a:t>
            </a:r>
            <a:r>
              <a:rPr lang="de-DE" sz="900" dirty="0"/>
              <a:t> </a:t>
            </a:r>
            <a:r>
              <a:rPr lang="de-DE" sz="900" dirty="0" err="1"/>
              <a:t>internet</a:t>
            </a:r>
            <a:endParaRPr lang="de-DE" sz="900" dirty="0"/>
          </a:p>
        </p:txBody>
      </p:sp>
      <p:sp>
        <p:nvSpPr>
          <p:cNvPr id="38" name="Pfeil nach rechts 37"/>
          <p:cNvSpPr/>
          <p:nvPr/>
        </p:nvSpPr>
        <p:spPr>
          <a:xfrm>
            <a:off x="674380" y="5510845"/>
            <a:ext cx="720080" cy="504056"/>
          </a:xfrm>
          <a:prstGeom prst="rightArrow">
            <a:avLst/>
          </a:prstGeom>
          <a:solidFill>
            <a:srgbClr val="6982AD"/>
          </a:solidFill>
          <a:ln>
            <a:solidFill>
              <a:srgbClr val="2E38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6880B1"/>
              </a:solidFill>
            </a:endParaRPr>
          </a:p>
        </p:txBody>
      </p:sp>
      <p:sp>
        <p:nvSpPr>
          <p:cNvPr id="39" name="Textfeld 38"/>
          <p:cNvSpPr txBox="1"/>
          <p:nvPr/>
        </p:nvSpPr>
        <p:spPr>
          <a:xfrm>
            <a:off x="1487488" y="5301208"/>
            <a:ext cx="9596155" cy="923330"/>
          </a:xfrm>
          <a:prstGeom prst="rect">
            <a:avLst/>
          </a:prstGeom>
          <a:noFill/>
        </p:spPr>
        <p:txBody>
          <a:bodyPr wrap="square" rtlCol="0">
            <a:spAutoFit/>
          </a:bodyPr>
          <a:lstStyle/>
          <a:p>
            <a:r>
              <a:rPr lang="en-GB" dirty="0">
                <a:solidFill>
                  <a:srgbClr val="2E385D"/>
                </a:solidFill>
                <a:effectLst>
                  <a:outerShdw blurRad="38100" dist="38100" dir="2700000" algn="tl">
                    <a:srgbClr val="000000">
                      <a:alpha val="43137"/>
                    </a:srgbClr>
                  </a:outerShdw>
                </a:effectLst>
              </a:rPr>
              <a:t>An expectation behaviour based on </a:t>
            </a:r>
            <a:r>
              <a:rPr lang="en-GB" b="1" dirty="0">
                <a:solidFill>
                  <a:srgbClr val="2E385D"/>
                </a:solidFill>
                <a:effectLst>
                  <a:outerShdw blurRad="38100" dist="38100" dir="2700000" algn="tl">
                    <a:srgbClr val="000000">
                      <a:alpha val="43137"/>
                    </a:srgbClr>
                  </a:outerShdw>
                </a:effectLst>
              </a:rPr>
              <a:t>physical principles </a:t>
            </a:r>
            <a:r>
              <a:rPr lang="en-GB" dirty="0">
                <a:solidFill>
                  <a:srgbClr val="2E385D"/>
                </a:solidFill>
                <a:effectLst>
                  <a:outerShdw blurRad="38100" dist="38100" dir="2700000" algn="tl">
                    <a:srgbClr val="000000">
                      <a:alpha val="43137"/>
                    </a:srgbClr>
                  </a:outerShdw>
                </a:effectLst>
              </a:rPr>
              <a:t>is assigned to each part source over its operation range. For every operation condition defined by vehicle speed, engine speed, load and performance an expected sound level L</a:t>
            </a:r>
            <a:r>
              <a:rPr lang="en-GB" baseline="-25000" dirty="0">
                <a:solidFill>
                  <a:srgbClr val="2E385D"/>
                </a:solidFill>
                <a:effectLst>
                  <a:outerShdw blurRad="38100" dist="38100" dir="2700000" algn="tl">
                    <a:srgbClr val="000000">
                      <a:alpha val="43137"/>
                    </a:srgbClr>
                  </a:outerShdw>
                </a:effectLst>
              </a:rPr>
              <a:t>EXP</a:t>
            </a:r>
            <a:r>
              <a:rPr lang="en-GB" dirty="0">
                <a:solidFill>
                  <a:srgbClr val="2E385D"/>
                </a:solidFill>
                <a:effectLst>
                  <a:outerShdw blurRad="38100" dist="38100" dir="2700000" algn="tl">
                    <a:srgbClr val="000000">
                      <a:alpha val="43137"/>
                    </a:srgbClr>
                  </a:outerShdw>
                </a:effectLst>
              </a:rPr>
              <a:t>(v, n, a, </a:t>
            </a:r>
            <a:r>
              <a:rPr lang="en-GB" dirty="0" err="1">
                <a:solidFill>
                  <a:srgbClr val="2E385D"/>
                </a:solidFill>
                <a:effectLst>
                  <a:outerShdw blurRad="38100" dist="38100" dir="2700000" algn="tl">
                    <a:srgbClr val="000000">
                      <a:alpha val="43137"/>
                    </a:srgbClr>
                  </a:outerShdw>
                </a:effectLst>
              </a:rPr>
              <a:t>v</a:t>
            </a:r>
            <a:r>
              <a:rPr lang="en-GB" baseline="-25000" dirty="0" err="1">
                <a:solidFill>
                  <a:srgbClr val="2E385D"/>
                </a:solidFill>
                <a:effectLst>
                  <a:outerShdw blurRad="38100" dist="38100" dir="2700000" algn="tl">
                    <a:srgbClr val="000000">
                      <a:alpha val="43137"/>
                    </a:srgbClr>
                  </a:outerShdw>
                </a:effectLst>
              </a:rPr>
              <a:t>x</a:t>
            </a:r>
            <a:r>
              <a:rPr lang="en-GB" dirty="0" err="1">
                <a:solidFill>
                  <a:srgbClr val="2E385D"/>
                </a:solidFill>
                <a:effectLst>
                  <a:outerShdw blurRad="38100" dist="38100" dir="2700000" algn="tl">
                    <a:srgbClr val="000000">
                      <a:alpha val="43137"/>
                    </a:srgbClr>
                  </a:outerShdw>
                </a:effectLst>
              </a:rPr>
              <a:t>a</a:t>
            </a:r>
            <a:r>
              <a:rPr lang="en-GB" dirty="0">
                <a:solidFill>
                  <a:srgbClr val="2E385D"/>
                </a:solidFill>
                <a:effectLst>
                  <a:outerShdw blurRad="38100" dist="38100" dir="2700000" algn="tl">
                    <a:srgbClr val="000000">
                      <a:alpha val="43137"/>
                    </a:srgbClr>
                  </a:outerShdw>
                </a:effectLst>
              </a:rPr>
              <a:t>) can be calculated. </a:t>
            </a:r>
          </a:p>
        </p:txBody>
      </p:sp>
    </p:spTree>
    <p:extLst>
      <p:ext uri="{BB962C8B-B14F-4D97-AF65-F5344CB8AC3E}">
        <p14:creationId xmlns:p14="http://schemas.microsoft.com/office/powerpoint/2010/main" val="2301863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018" name="Rectangle 2"/>
          <p:cNvSpPr>
            <a:spLocks noChangeArrowheads="1"/>
          </p:cNvSpPr>
          <p:nvPr/>
        </p:nvSpPr>
        <p:spPr bwMode="auto">
          <a:xfrm>
            <a:off x="3431704" y="476672"/>
            <a:ext cx="833799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a:spcBef>
                <a:spcPct val="20000"/>
              </a:spcBef>
            </a:pPr>
            <a:r>
              <a:rPr lang="en-US" altLang="de-DE" sz="2400" b="1" dirty="0"/>
              <a:t>Assessment Possibilities</a:t>
            </a:r>
          </a:p>
        </p:txBody>
      </p:sp>
      <p:sp>
        <p:nvSpPr>
          <p:cNvPr id="5" name="Textfeld 4"/>
          <p:cNvSpPr txBox="1"/>
          <p:nvPr/>
        </p:nvSpPr>
        <p:spPr>
          <a:xfrm>
            <a:off x="623392" y="1556792"/>
            <a:ext cx="11233247" cy="4724370"/>
          </a:xfrm>
          <a:prstGeom prst="rect">
            <a:avLst/>
          </a:prstGeom>
          <a:noFill/>
        </p:spPr>
        <p:txBody>
          <a:bodyPr wrap="square" rtlCol="0">
            <a:spAutoFit/>
          </a:bodyPr>
          <a:lstStyle/>
          <a:p>
            <a:pPr marL="342900" indent="-342900">
              <a:spcBef>
                <a:spcPts val="1200"/>
              </a:spcBef>
              <a:buFont typeface="Wingdings" panose="05000000000000000000" pitchFamily="2" charset="2"/>
              <a:buChar char="Ø"/>
            </a:pPr>
            <a:r>
              <a:rPr lang="en-US" sz="2400" dirty="0"/>
              <a:t>By combining the Sound Expectation Model with Real Driving time data, it is possible to analyze segments of a driving cycle to focus on specific situations</a:t>
            </a:r>
          </a:p>
          <a:p>
            <a:pPr marL="800100" lvl="1" indent="-342900">
              <a:spcBef>
                <a:spcPts val="600"/>
              </a:spcBef>
              <a:buFont typeface="Wingdings" panose="05000000000000000000" pitchFamily="2" charset="2"/>
              <a:buChar char="Ø"/>
            </a:pPr>
            <a:r>
              <a:rPr lang="en-US" sz="2000" dirty="0">
                <a:sym typeface="Wingdings" panose="05000000000000000000" pitchFamily="2" charset="2"/>
              </a:rPr>
              <a:t>Urban conditions  v &lt; 55 km/h</a:t>
            </a:r>
          </a:p>
          <a:p>
            <a:pPr marL="800100" lvl="1" indent="-342900">
              <a:spcBef>
                <a:spcPts val="600"/>
              </a:spcBef>
              <a:buFont typeface="Wingdings" panose="05000000000000000000" pitchFamily="2" charset="2"/>
              <a:buChar char="Ø"/>
            </a:pPr>
            <a:r>
              <a:rPr lang="en-US" sz="2000" dirty="0"/>
              <a:t>Residential areas </a:t>
            </a:r>
            <a:r>
              <a:rPr lang="en-US" sz="2000" dirty="0">
                <a:sym typeface="Wingdings" panose="05000000000000000000" pitchFamily="2" charset="2"/>
              </a:rPr>
              <a:t> v &lt; 30 km/h</a:t>
            </a:r>
          </a:p>
          <a:p>
            <a:pPr marL="800100" lvl="1" indent="-342900">
              <a:spcBef>
                <a:spcPts val="600"/>
              </a:spcBef>
              <a:buFont typeface="Wingdings" panose="05000000000000000000" pitchFamily="2" charset="2"/>
              <a:buChar char="Ø"/>
            </a:pPr>
            <a:r>
              <a:rPr lang="en-US" sz="2000" dirty="0">
                <a:sym typeface="Wingdings" panose="05000000000000000000" pitchFamily="2" charset="2"/>
              </a:rPr>
              <a:t>Suburban and rural conditions  30 km/h &lt; v &lt; 80 km/h…100km/h</a:t>
            </a:r>
          </a:p>
          <a:p>
            <a:pPr marL="800100" lvl="1" indent="-342900">
              <a:spcBef>
                <a:spcPts val="600"/>
              </a:spcBef>
              <a:buFont typeface="Wingdings" panose="05000000000000000000" pitchFamily="2" charset="2"/>
              <a:buChar char="Ø"/>
            </a:pPr>
            <a:r>
              <a:rPr lang="en-US" sz="2000" dirty="0">
                <a:sym typeface="Wingdings" panose="05000000000000000000" pitchFamily="2" charset="2"/>
              </a:rPr>
              <a:t>Motorways  v &gt; 80 km/h</a:t>
            </a:r>
            <a:br>
              <a:rPr lang="en-US" sz="2000" dirty="0">
                <a:sym typeface="Wingdings" panose="05000000000000000000" pitchFamily="2" charset="2"/>
              </a:rPr>
            </a:br>
            <a:endParaRPr lang="en-US" sz="2000" dirty="0">
              <a:sym typeface="Wingdings" panose="05000000000000000000" pitchFamily="2" charset="2"/>
            </a:endParaRPr>
          </a:p>
          <a:p>
            <a:pPr marL="342900" indent="-342900">
              <a:spcBef>
                <a:spcPts val="1200"/>
              </a:spcBef>
              <a:buFont typeface="Wingdings" panose="05000000000000000000" pitchFamily="2" charset="2"/>
              <a:buChar char="Ø"/>
            </a:pPr>
            <a:r>
              <a:rPr lang="en-US" sz="2400" dirty="0"/>
              <a:t>It is possible to focus on specific subcategories of vehicles and on the sound sources. It is possible to simulate different source compositions.</a:t>
            </a:r>
          </a:p>
          <a:p>
            <a:pPr marL="800100" lvl="1" indent="-342900">
              <a:spcBef>
                <a:spcPts val="600"/>
              </a:spcBef>
              <a:buFont typeface="Wingdings" panose="05000000000000000000" pitchFamily="2" charset="2"/>
              <a:buChar char="Ø"/>
            </a:pPr>
            <a:r>
              <a:rPr lang="en-US" sz="2000" dirty="0"/>
              <a:t>Vehicle subcategories (M1-a, M1-b, …)</a:t>
            </a:r>
          </a:p>
          <a:p>
            <a:pPr marL="800100" lvl="1" indent="-342900">
              <a:spcBef>
                <a:spcPts val="600"/>
              </a:spcBef>
              <a:buFont typeface="Wingdings" panose="05000000000000000000" pitchFamily="2" charset="2"/>
              <a:buChar char="Ø"/>
            </a:pPr>
            <a:r>
              <a:rPr lang="en-US" sz="2000" dirty="0"/>
              <a:t>Propulsion types (ICE, EV with or without AVAS)</a:t>
            </a:r>
          </a:p>
          <a:p>
            <a:pPr marL="800100" lvl="1" indent="-342900">
              <a:spcBef>
                <a:spcPts val="600"/>
              </a:spcBef>
              <a:buFont typeface="Wingdings" panose="05000000000000000000" pitchFamily="2" charset="2"/>
              <a:buChar char="Ø"/>
            </a:pPr>
            <a:r>
              <a:rPr lang="en-US" sz="2000" dirty="0"/>
              <a:t>Road Surface Variations</a:t>
            </a:r>
          </a:p>
        </p:txBody>
      </p:sp>
    </p:spTree>
    <p:extLst>
      <p:ext uri="{BB962C8B-B14F-4D97-AF65-F5344CB8AC3E}">
        <p14:creationId xmlns:p14="http://schemas.microsoft.com/office/powerpoint/2010/main" val="403752885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EC29D052B645B44B7E863A5FBE40260" ma:contentTypeVersion="13" ma:contentTypeDescription="Create a new document." ma:contentTypeScope="" ma:versionID="a17e34e4e756ad166a8d34fa9963bfa2">
  <xsd:schema xmlns:xsd="http://www.w3.org/2001/XMLSchema" xmlns:xs="http://www.w3.org/2001/XMLSchema" xmlns:p="http://schemas.microsoft.com/office/2006/metadata/properties" xmlns:ns3="25e6561a-488f-4139-bf9b-ec8628e88a38" xmlns:ns4="11757967-895b-4ae5-aac7-57b9fd59ae8c" targetNamespace="http://schemas.microsoft.com/office/2006/metadata/properties" ma:root="true" ma:fieldsID="be5d8370fac9f132234ddf9c8231e8f6" ns3:_="" ns4:_="">
    <xsd:import namespace="25e6561a-488f-4139-bf9b-ec8628e88a38"/>
    <xsd:import namespace="11757967-895b-4ae5-aac7-57b9fd59ae8c"/>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5e6561a-488f-4139-bf9b-ec8628e88a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DateTaken" ma:index="19" nillable="true" ma:displayName="MediaServiceDateTaken" ma:hidden="true" ma:internalName="MediaServiceDateTaken"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1757967-895b-4ae5-aac7-57b9fd59ae8c"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2C8E45D-BF9A-4257-9E44-D9F8BECD95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5e6561a-488f-4139-bf9b-ec8628e88a38"/>
    <ds:schemaRef ds:uri="11757967-895b-4ae5-aac7-57b9fd59ae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6038F7-6A5F-4BE5-AD1F-305A58EC18F8}">
  <ds:schemaRefs>
    <ds:schemaRef ds:uri="http://schemas.microsoft.com/sharepoint/v3/contenttype/forms"/>
  </ds:schemaRefs>
</ds:datastoreItem>
</file>

<file path=customXml/itemProps3.xml><?xml version="1.0" encoding="utf-8"?>
<ds:datastoreItem xmlns:ds="http://schemas.openxmlformats.org/officeDocument/2006/customXml" ds:itemID="{BB716949-B654-4F9D-8517-A6772D21D732}">
  <ds:schemaRefs>
    <ds:schemaRef ds:uri="11757967-895b-4ae5-aac7-57b9fd59ae8c"/>
    <ds:schemaRef ds:uri="http://schemas.openxmlformats.org/package/2006/metadata/core-properties"/>
    <ds:schemaRef ds:uri="http://purl.org/dc/terms/"/>
    <ds:schemaRef ds:uri="http://schemas.microsoft.com/office/infopath/2007/PartnerControls"/>
    <ds:schemaRef ds:uri="http://schemas.microsoft.com/office/2006/documentManagement/types"/>
    <ds:schemaRef ds:uri="http://schemas.microsoft.com/office/2006/metadata/properties"/>
    <ds:schemaRef ds:uri="http://purl.org/dc/elements/1.1/"/>
    <ds:schemaRef ds:uri="25e6561a-488f-4139-bf9b-ec8628e88a38"/>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Masque présentation avec nouveau logo et format 16x9</Template>
  <TotalTime>248</TotalTime>
  <Words>5133</Words>
  <Application>Microsoft Office PowerPoint</Application>
  <PresentationFormat>Widescreen</PresentationFormat>
  <Paragraphs>421</Paragraphs>
  <Slides>42</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1" baseType="lpstr">
      <vt:lpstr>Arial</vt:lpstr>
      <vt:lpstr>Arial Black</vt:lpstr>
      <vt:lpstr>Calibri</vt:lpstr>
      <vt:lpstr>Cambria</vt:lpstr>
      <vt:lpstr>Cambria Math</vt:lpstr>
      <vt:lpstr>Courier New</vt:lpstr>
      <vt:lpstr>Wingdings</vt:lpstr>
      <vt:lpstr>Masque présentation OICA</vt:lpstr>
      <vt:lpstr>think-cell Folie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Sound Behaviour in Real Driving Under UN R51 Series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Proposal for a Sound Emission Regulation Cross Matrix</vt:lpstr>
    </vt:vector>
  </TitlesOfParts>
  <Company>VOLKSWAGEN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Gerhard, Hans-Martin (ETB1)</dc:creator>
  <cp:lastModifiedBy>E/ECE/324/Rev.1/Add.50/Rev.3/Amend.4</cp:lastModifiedBy>
  <cp:revision>55</cp:revision>
  <dcterms:created xsi:type="dcterms:W3CDTF">2021-05-19T11:00:19Z</dcterms:created>
  <dcterms:modified xsi:type="dcterms:W3CDTF">2021-05-25T12:12:01Z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0x010100DEC29D052B645B44B7E863A5FBE40260</vt:lpwstr>
  </property>
  <property fmtid="{D5CDD505-2E9C-101B-9397-08002B2CF9AE}" pid="3" name="MSIP_Label_fd1c0902-ed92-4fed-896d-2e7725de02d4_Enabled">
    <vt:lpwstr>true</vt:lpwstr>
  </property>
  <property fmtid="{D5CDD505-2E9C-101B-9397-08002B2CF9AE}" pid="4" name="MSIP_Label_fd1c0902-ed92-4fed-896d-2e7725de02d4_SetDate">
    <vt:lpwstr>2021-05-25T12:12:00Z</vt:lpwstr>
  </property>
  <property fmtid="{D5CDD505-2E9C-101B-9397-08002B2CF9AE}" pid="5" name="MSIP_Label_fd1c0902-ed92-4fed-896d-2e7725de02d4_Method">
    <vt:lpwstr>Standard</vt:lpwstr>
  </property>
  <property fmtid="{D5CDD505-2E9C-101B-9397-08002B2CF9AE}" pid="6" name="MSIP_Label_fd1c0902-ed92-4fed-896d-2e7725de02d4_Name">
    <vt:lpwstr>Anyone (not protected)</vt:lpwstr>
  </property>
  <property fmtid="{D5CDD505-2E9C-101B-9397-08002B2CF9AE}" pid="7" name="MSIP_Label_fd1c0902-ed92-4fed-896d-2e7725de02d4_SiteId">
    <vt:lpwstr>d6b0bbee-7cd9-4d60-bce6-4a67b543e2ae</vt:lpwstr>
  </property>
  <property fmtid="{D5CDD505-2E9C-101B-9397-08002B2CF9AE}" pid="8" name="MSIP_Label_fd1c0902-ed92-4fed-896d-2e7725de02d4_ActionId">
    <vt:lpwstr>fe209428-ddad-4d92-87b8-a37db97acfad</vt:lpwstr>
  </property>
  <property fmtid="{D5CDD505-2E9C-101B-9397-08002B2CF9AE}" pid="9" name="MSIP_Label_fd1c0902-ed92-4fed-896d-2e7725de02d4_ContentBits">
    <vt:lpwstr>2</vt:lpwstr>
  </property>
</Properties>
</file>