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6534" r:id="rId2"/>
    <p:sldId id="6535" r:id="rId3"/>
    <p:sldId id="6540" r:id="rId4"/>
    <p:sldId id="6541" r:id="rId5"/>
    <p:sldId id="6542" r:id="rId6"/>
    <p:sldId id="6537" r:id="rId7"/>
    <p:sldId id="653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177D5"/>
    <a:srgbClr val="FF6600"/>
    <a:srgbClr val="235D9D"/>
    <a:srgbClr val="2768AF"/>
    <a:srgbClr val="2177B7"/>
    <a:srgbClr val="227DC1"/>
    <a:srgbClr val="1F6DA6"/>
    <a:srgbClr val="1D679F"/>
    <a:srgbClr val="195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90" autoAdjust="0"/>
    <p:restoredTop sz="93286" autoAdjust="0"/>
  </p:normalViewPr>
  <p:slideViewPr>
    <p:cSldViewPr snapToGrid="0">
      <p:cViewPr varScale="1">
        <p:scale>
          <a:sx n="68" d="100"/>
          <a:sy n="68" d="100"/>
        </p:scale>
        <p:origin x="1230" y="66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256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-204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718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388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796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8588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571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Speaker</a:t>
            </a:r>
            <a:br>
              <a:rPr lang="en-GB" noProof="0" dirty="0"/>
            </a:br>
            <a:r>
              <a:rPr lang="en-GB" noProof="0" dirty="0"/>
              <a:t>Venue and date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032834-0821-534E-8745-A11778DD5BC9}"/>
              </a:ext>
            </a:extLst>
          </p:cNvPr>
          <p:cNvSpPr txBox="1"/>
          <p:nvPr userDrawn="1"/>
        </p:nvSpPr>
        <p:spPr>
          <a:xfrm>
            <a:off x="5097328" y="6303481"/>
            <a:ext cx="1994170" cy="4616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indent="0" algn="ctr">
              <a:buClr>
                <a:schemeClr val="accent5"/>
              </a:buClr>
              <a:buFont typeface="Arial"/>
              <a:buNone/>
            </a:pPr>
            <a:r>
              <a:rPr lang="it-IT" sz="2400" b="1" cap="none" spc="0" noProof="0" dirty="0">
                <a:ln w="12700">
                  <a:solidFill>
                    <a:schemeClr val="tx1"/>
                  </a:solidFill>
                  <a:prstDash val="solid"/>
                </a:ln>
                <a:pattFill prst="narHorz">
                  <a:fgClr>
                    <a:srgbClr val="0070C0"/>
                  </a:fgClr>
                  <a:bgClr>
                    <a:schemeClr val="accent5"/>
                  </a:bgClr>
                </a:patt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uhaus 93" pitchFamily="82" charset="77"/>
              </a:rPr>
              <a:t>VMAD-SG2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2A8C65-6D59-B447-984D-BBBAC2CB4B4F}"/>
              </a:ext>
            </a:extLst>
          </p:cNvPr>
          <p:cNvSpPr txBox="1"/>
          <p:nvPr userDrawn="1"/>
        </p:nvSpPr>
        <p:spPr>
          <a:xfrm>
            <a:off x="9980579" y="6206019"/>
            <a:ext cx="1994170" cy="4616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indent="0" algn="ctr">
              <a:buClr>
                <a:schemeClr val="accent5"/>
              </a:buClr>
              <a:buFont typeface="Arial"/>
              <a:buNone/>
            </a:pPr>
            <a:r>
              <a:rPr lang="it-IT" sz="2400" b="1" cap="none" spc="0" noProof="0" dirty="0">
                <a:ln w="12700">
                  <a:solidFill>
                    <a:schemeClr val="tx1"/>
                  </a:solidFill>
                  <a:prstDash val="solid"/>
                </a:ln>
                <a:pattFill prst="narHorz">
                  <a:fgClr>
                    <a:srgbClr val="0070C0"/>
                  </a:fgClr>
                  <a:bgClr>
                    <a:schemeClr val="accent5"/>
                  </a:bgClr>
                </a:patt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uhaus 93" pitchFamily="82" charset="77"/>
              </a:rPr>
              <a:t>VMAD-SG2</a:t>
            </a:r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hyperlink" Target="https://wiki.unece.org/pages/viewpage.action?pageId=117508578" TargetMode="External"/><Relationship Id="rId7" Type="http://schemas.openxmlformats.org/officeDocument/2006/relationships/image" Target="../media/image6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5" Type="http://schemas.openxmlformats.org/officeDocument/2006/relationships/image" Target="../media/image4.jpeg"/><Relationship Id="rId10" Type="http://schemas.openxmlformats.org/officeDocument/2006/relationships/image" Target="../media/image9.emf"/><Relationship Id="rId4" Type="http://schemas.openxmlformats.org/officeDocument/2006/relationships/image" Target="../media/image3.tiff"/><Relationship Id="rId9" Type="http://schemas.openxmlformats.org/officeDocument/2006/relationships/image" Target="../media/image8.tif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bsimkin@nvidia.com" TargetMode="External"/><Relationship Id="rId2" Type="http://schemas.openxmlformats.org/officeDocument/2006/relationships/hyperlink" Target="mailto:Biagio.CIUFFO@ec.europa.eu" TargetMode="External"/><Relationship Id="rId1" Type="http://schemas.openxmlformats.org/officeDocument/2006/relationships/slideLayout" Target="../slideLayouts/slideLayout17.xml"/><Relationship Id="rId4" Type="http://schemas.openxmlformats.org/officeDocument/2006/relationships/hyperlink" Target="https://wiki.unece.org/pages/viewpage.action?pageId=11750857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wrap="square"/>
          <a:lstStyle/>
          <a:p>
            <a:r>
              <a:rPr lang="it-IT" sz="4800" dirty="0"/>
              <a:t>VMAD SG2. </a:t>
            </a:r>
            <a:br>
              <a:rPr lang="it-IT" sz="4800" dirty="0"/>
            </a:br>
            <a:r>
              <a:rPr lang="it-IT" sz="4800" dirty="0" err="1"/>
              <a:t>Simulation</a:t>
            </a:r>
            <a:r>
              <a:rPr lang="it-IT" sz="4800" dirty="0"/>
              <a:t> and Virtual </a:t>
            </a:r>
            <a:r>
              <a:rPr lang="it-IT" sz="4800" dirty="0" err="1"/>
              <a:t>Testing</a:t>
            </a:r>
            <a:r>
              <a:rPr lang="nl-NL" sz="4000" dirty="0"/>
              <a:t/>
            </a:r>
            <a:br>
              <a:rPr lang="nl-NL" sz="4000" dirty="0"/>
            </a:br>
            <a:endParaRPr lang="nl-NL" sz="4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072744" y="5391726"/>
            <a:ext cx="6288872" cy="877455"/>
          </a:xfrm>
        </p:spPr>
        <p:txBody>
          <a:bodyPr/>
          <a:lstStyle/>
          <a:p>
            <a:r>
              <a:rPr lang="nl-NL" dirty="0"/>
              <a:t>12 May 2021</a:t>
            </a:r>
          </a:p>
          <a:p>
            <a:r>
              <a:rPr lang="nl-NL" dirty="0"/>
              <a:t>B. </a:t>
            </a:r>
            <a:r>
              <a:rPr lang="nl-NL" dirty="0" err="1"/>
              <a:t>Ciuffo</a:t>
            </a:r>
            <a:r>
              <a:rPr lang="nl-NL" dirty="0"/>
              <a:t>, B. </a:t>
            </a:r>
            <a:r>
              <a:rPr lang="nl-NL" dirty="0" err="1"/>
              <a:t>Simkin</a:t>
            </a:r>
            <a:endParaRPr lang="nl-NL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24BDB6E8-5B53-F743-B50A-2C9BC9DAF2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1349" y="3420279"/>
            <a:ext cx="10290265" cy="897754"/>
          </a:xfrm>
        </p:spPr>
        <p:txBody>
          <a:bodyPr/>
          <a:lstStyle/>
          <a:p>
            <a:r>
              <a:rPr lang="it-IT" i="1" dirty="0"/>
              <a:t>18° meeting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200271" y="618978"/>
            <a:ext cx="25743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kumimoji="1" lang="en-US" altLang="ja-JP" sz="2000" noProof="0" dirty="0" smtClean="0"/>
              <a:t>VMAD-SG2-18-03</a:t>
            </a:r>
            <a:endParaRPr kumimoji="1" lang="ja-JP" altLang="en-US" sz="2000" noProof="0" dirty="0" smtClean="0"/>
          </a:p>
        </p:txBody>
      </p:sp>
    </p:spTree>
    <p:extLst>
      <p:ext uri="{BB962C8B-B14F-4D97-AF65-F5344CB8AC3E}">
        <p14:creationId xmlns:p14="http://schemas.microsoft.com/office/powerpoint/2010/main" val="3182212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325D31C-7FA2-BD48-ADEA-57D68B03F7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RDW (10/02). </a:t>
            </a:r>
          </a:p>
          <a:p>
            <a:r>
              <a:rPr lang="it-IT" dirty="0"/>
              <a:t>AVL (17/02)</a:t>
            </a:r>
            <a:endParaRPr lang="en-GB" i="1" dirty="0"/>
          </a:p>
          <a:p>
            <a:r>
              <a:rPr lang="it-IT" dirty="0"/>
              <a:t>WMG and PEARS (24/02)</a:t>
            </a:r>
          </a:p>
          <a:p>
            <a:r>
              <a:rPr lang="it-IT" dirty="0"/>
              <a:t>CITA and JRC (03/03)</a:t>
            </a:r>
          </a:p>
          <a:p>
            <a:r>
              <a:rPr lang="it-IT" dirty="0"/>
              <a:t>SAFE and general </a:t>
            </a:r>
            <a:r>
              <a:rPr lang="it-IT" dirty="0" err="1"/>
              <a:t>discussion</a:t>
            </a:r>
            <a:r>
              <a:rPr lang="it-IT" dirty="0"/>
              <a:t> (10-17/03)</a:t>
            </a:r>
          </a:p>
          <a:p>
            <a:r>
              <a:rPr lang="it-IT" dirty="0"/>
              <a:t>UTAC and JRC (31/03)</a:t>
            </a:r>
          </a:p>
          <a:p>
            <a:r>
              <a:rPr lang="it-IT" dirty="0" err="1"/>
              <a:t>All</a:t>
            </a:r>
            <a:r>
              <a:rPr lang="it-IT" dirty="0"/>
              <a:t> </a:t>
            </a:r>
            <a:r>
              <a:rPr lang="it-IT" dirty="0" err="1"/>
              <a:t>presentations</a:t>
            </a:r>
            <a:r>
              <a:rPr lang="it-IT" dirty="0"/>
              <a:t> on UNECE-VMAD </a:t>
            </a:r>
            <a:r>
              <a:rPr lang="it-IT" dirty="0" err="1"/>
              <a:t>wiki</a:t>
            </a:r>
            <a:r>
              <a:rPr lang="it-IT" dirty="0"/>
              <a:t> page: </a:t>
            </a:r>
            <a:r>
              <a:rPr lang="it-IT" dirty="0">
                <a:hlinkClick r:id="rId3"/>
              </a:rPr>
              <a:t>https://wiki.unece.org/pages/viewpage.action?pageId=117508578</a:t>
            </a:r>
            <a:r>
              <a:rPr lang="it-IT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C95CF1-E4A9-3D46-9B6D-B24F724F7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Call for </a:t>
            </a:r>
            <a:r>
              <a:rPr lang="it-IT" dirty="0" err="1"/>
              <a:t>inputs</a:t>
            </a:r>
            <a:r>
              <a:rPr lang="it-IT" dirty="0"/>
              <a:t> to </a:t>
            </a:r>
            <a:r>
              <a:rPr lang="it-IT" dirty="0" err="1"/>
              <a:t>validation</a:t>
            </a:r>
            <a:endParaRPr lang="it-I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E14244-1CD7-CC41-B8F8-71E27E41826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3233" y="376053"/>
            <a:ext cx="1923598" cy="108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85232E2-4652-9F49-B482-F0DF03DAC06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7127" y="920317"/>
            <a:ext cx="1907784" cy="108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83CBC7-D9CE-5146-B9D6-632F371E4D1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2577" y="2125099"/>
            <a:ext cx="1933839" cy="108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546F92-EC5A-B648-840B-4AC79938E644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8044" y="1737373"/>
            <a:ext cx="1918160" cy="108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86BF959-594D-1542-8A57-FD8913EFD49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5362" y="2745420"/>
            <a:ext cx="1930500" cy="108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50E873A-28B9-5347-8FC3-AA3CB478A0A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1752" y="3237928"/>
            <a:ext cx="1924119" cy="108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030E4B6-C75D-0046-9707-5C022BB2068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97127" y="4060543"/>
            <a:ext cx="1920000" cy="108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03FE842-76A2-D847-8541-8DF3CD6F120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99496" y="4664895"/>
            <a:ext cx="1927086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733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34A3BC-CA7E-6441-B781-E54AAD037F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T" dirty="0"/>
              <a:t>Introduction, motivation and scope</a:t>
            </a:r>
          </a:p>
          <a:p>
            <a:r>
              <a:rPr lang="en-IT" dirty="0"/>
              <a:t>Components of the credibility assessment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M&amp;S (Models and Simulation) Management.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Team's Experience and Expertise.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M&amp;S Analysis and description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Data/Input pedigree.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Verification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Validation.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Uncertainty characterization.</a:t>
            </a:r>
            <a:endParaRPr lang="en-IT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C857FB-399A-1649-8AAE-03015FB65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New Master Document Chapter on Virtual Testing focusing on Credibility Assessment</a:t>
            </a:r>
          </a:p>
        </p:txBody>
      </p:sp>
    </p:spTree>
    <p:extLst>
      <p:ext uri="{BB962C8B-B14F-4D97-AF65-F5344CB8AC3E}">
        <p14:creationId xmlns:p14="http://schemas.microsoft.com/office/powerpoint/2010/main" val="1023184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6534ED8-09CC-EC4D-9E66-C2A5A2068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T" dirty="0"/>
              <a:t>First comments provided by DE, NL, Safe, JP, BMW</a:t>
            </a:r>
          </a:p>
          <a:p>
            <a:pPr lvl="1"/>
            <a:r>
              <a:rPr lang="en-IT" b="1" dirty="0"/>
              <a:t>General agreement about the framework </a:t>
            </a:r>
            <a:r>
              <a:rPr lang="en-IT" dirty="0"/>
              <a:t>but further detailes required on </a:t>
            </a:r>
          </a:p>
          <a:p>
            <a:pPr lvl="2">
              <a:spcAft>
                <a:spcPts val="600"/>
              </a:spcAft>
            </a:pPr>
            <a:r>
              <a:rPr lang="en-GB" i="1" u="sng" dirty="0"/>
              <a:t>Introduction for why the credibility assessment is required</a:t>
            </a:r>
          </a:p>
          <a:p>
            <a:pPr lvl="2">
              <a:spcAft>
                <a:spcPts val="600"/>
              </a:spcAft>
            </a:pPr>
            <a:r>
              <a:rPr lang="en-GB" i="1" u="sng" dirty="0"/>
              <a:t>Clearer description on roles and responsibilities (OEM versus assessor) </a:t>
            </a:r>
          </a:p>
          <a:p>
            <a:pPr lvl="2">
              <a:spcAft>
                <a:spcPts val="600"/>
              </a:spcAft>
            </a:pPr>
            <a:r>
              <a:rPr lang="en-GB" i="1" u="sng" dirty="0"/>
              <a:t>Provide further details on the ‘criticality assessment’</a:t>
            </a:r>
          </a:p>
          <a:p>
            <a:pPr lvl="2">
              <a:spcAft>
                <a:spcPts val="600"/>
              </a:spcAft>
            </a:pPr>
            <a:r>
              <a:rPr lang="en-GB" dirty="0"/>
              <a:t>Data required in “release archive” </a:t>
            </a:r>
          </a:p>
          <a:p>
            <a:pPr lvl="2">
              <a:spcAft>
                <a:spcPts val="600"/>
              </a:spcAft>
            </a:pPr>
            <a:r>
              <a:rPr lang="en-GB" i="1" u="sng" dirty="0"/>
              <a:t>Training and expertise of personnel</a:t>
            </a:r>
          </a:p>
          <a:p>
            <a:pPr lvl="2">
              <a:spcAft>
                <a:spcPts val="600"/>
              </a:spcAft>
            </a:pPr>
            <a:r>
              <a:rPr lang="en-GB" dirty="0"/>
              <a:t>How to define scenarios for toolchain validation (OEM vs assessor)</a:t>
            </a:r>
          </a:p>
          <a:p>
            <a:pPr lvl="2">
              <a:spcAft>
                <a:spcPts val="600"/>
              </a:spcAft>
            </a:pPr>
            <a:r>
              <a:rPr lang="en-GB" dirty="0"/>
              <a:t>How to define correlation threshold for toolchain validation (OEM vs assessor)</a:t>
            </a:r>
          </a:p>
          <a:p>
            <a:pPr lvl="2">
              <a:spcAft>
                <a:spcPts val="600"/>
              </a:spcAft>
            </a:pPr>
            <a:r>
              <a:rPr lang="en-GB" dirty="0"/>
              <a:t>Does the subsystem assessment fit under verification or validation</a:t>
            </a:r>
            <a:endParaRPr lang="en-IT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6C445F9-20E0-7144-AE0A-E5DB65908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First round of comments </a:t>
            </a:r>
          </a:p>
        </p:txBody>
      </p:sp>
    </p:spTree>
    <p:extLst>
      <p:ext uri="{BB962C8B-B14F-4D97-AF65-F5344CB8AC3E}">
        <p14:creationId xmlns:p14="http://schemas.microsoft.com/office/powerpoint/2010/main" val="3925648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17227E8-E635-C947-95FA-6E84D8E4B1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T" dirty="0"/>
              <a:t>Comments received by CATARC and PTB</a:t>
            </a:r>
          </a:p>
          <a:p>
            <a:r>
              <a:rPr lang="en-IT" dirty="0"/>
              <a:t>Inputs received by RDW, CLEPA, SAFE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34AF0D-FF55-8841-AF7E-994549936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New version of the document</a:t>
            </a:r>
          </a:p>
        </p:txBody>
      </p:sp>
    </p:spTree>
    <p:extLst>
      <p:ext uri="{BB962C8B-B14F-4D97-AF65-F5344CB8AC3E}">
        <p14:creationId xmlns:p14="http://schemas.microsoft.com/office/powerpoint/2010/main" val="410456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91580D-F262-2448-9F41-13B518784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153" y="1575259"/>
            <a:ext cx="10571703" cy="417036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dirty="0"/>
              <a:t>12/05 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Presentation of the inputs received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First reaction by the SG2</a:t>
            </a:r>
          </a:p>
          <a:p>
            <a:pPr>
              <a:spcAft>
                <a:spcPts val="600"/>
              </a:spcAft>
            </a:pPr>
            <a:r>
              <a:rPr lang="en-GB" dirty="0"/>
              <a:t>19/05 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Meeting cancelled as overlapping with VMAD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Deadline for submitting additional comments to the new version or additional contributions (pending inputs from UK and AVL)</a:t>
            </a:r>
          </a:p>
          <a:p>
            <a:pPr>
              <a:spcAft>
                <a:spcPts val="600"/>
              </a:spcAft>
            </a:pPr>
            <a:r>
              <a:rPr lang="en-GB" dirty="0"/>
              <a:t>26/05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Meeting overlapping with GRVA -&gt; Meeting cancelled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Distribution of new version of the document (first final draft)</a:t>
            </a:r>
          </a:p>
          <a:p>
            <a:pPr>
              <a:spcAft>
                <a:spcPts val="600"/>
              </a:spcAft>
            </a:pPr>
            <a:r>
              <a:rPr lang="en-GB" dirty="0"/>
              <a:t>02/06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Final round of comments on the overall framework and first final draft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125969-BE1B-A043-8FB7-D6FD4D4BE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3493377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098126-B0E5-AA4F-806F-9267AAA8D9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T" dirty="0"/>
              <a:t>Thank you!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A92453F-12D0-DC46-BB63-742964A4FD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T" dirty="0"/>
              <a:t>For any question on the work of VMAD-SG2</a:t>
            </a:r>
          </a:p>
          <a:p>
            <a:r>
              <a:rPr lang="en-IT" dirty="0"/>
              <a:t>Biagio Ciuffo – </a:t>
            </a:r>
            <a:r>
              <a:rPr lang="en-IT" dirty="0">
                <a:hlinkClick r:id="rId2"/>
              </a:rPr>
              <a:t>Biagio.CIUFFO@ec.europa.eu</a:t>
            </a:r>
            <a:endParaRPr lang="en-IT" dirty="0"/>
          </a:p>
          <a:p>
            <a:r>
              <a:rPr lang="en-IT" dirty="0"/>
              <a:t>Barnaby Simkin - </a:t>
            </a:r>
            <a:r>
              <a:rPr lang="en-GB" dirty="0">
                <a:hlinkClick r:id="rId3"/>
              </a:rPr>
              <a:t>bsimkin@nvidia.com</a:t>
            </a:r>
            <a:r>
              <a:rPr lang="en-GB" dirty="0"/>
              <a:t> </a:t>
            </a:r>
          </a:p>
          <a:p>
            <a:r>
              <a:rPr lang="en-GB" dirty="0"/>
              <a:t>The material shared during the VMAD-SG2 meetings is available on the UNECE wiki page:</a:t>
            </a:r>
            <a:br>
              <a:rPr lang="en-GB" dirty="0"/>
            </a:br>
            <a:r>
              <a:rPr lang="en-GB" dirty="0">
                <a:hlinkClick r:id="rId4"/>
              </a:rPr>
              <a:t>https://wiki.unece.org/pages/viewpage.action?pageId=117508578</a:t>
            </a:r>
            <a:r>
              <a:rPr lang="en-GB" dirty="0"/>
              <a:t> 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871886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15977</TotalTime>
  <Words>344</Words>
  <Application>Microsoft Office PowerPoint</Application>
  <PresentationFormat>ワイド画面</PresentationFormat>
  <Paragraphs>59</Paragraphs>
  <Slides>7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ＭＳ Ｐゴシック</vt:lpstr>
      <vt:lpstr>游ゴシック</vt:lpstr>
      <vt:lpstr>Arial</vt:lpstr>
      <vt:lpstr>Bauhaus 93</vt:lpstr>
      <vt:lpstr>Calibri</vt:lpstr>
      <vt:lpstr>Office Theme</vt:lpstr>
      <vt:lpstr>VMAD SG2.  Simulation and Virtual Testing </vt:lpstr>
      <vt:lpstr>Call for inputs to validation</vt:lpstr>
      <vt:lpstr>New Master Document Chapter on Virtual Testing focusing on Credibility Assessment</vt:lpstr>
      <vt:lpstr>First round of comments </vt:lpstr>
      <vt:lpstr>New version of the document</vt:lpstr>
      <vt:lpstr>Next steps</vt:lpstr>
      <vt:lpstr>Thank you!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Oshita, Ryuzo/大下 隆三</cp:lastModifiedBy>
  <cp:revision>455</cp:revision>
  <dcterms:created xsi:type="dcterms:W3CDTF">2019-08-09T12:06:42Z</dcterms:created>
  <dcterms:modified xsi:type="dcterms:W3CDTF">2021-05-25T07:40:17Z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216256</vt:lpwstr>
  </property>
  <property fmtid="{D5CDD505-2E9C-101B-9397-08002B2CF9AE}" pid="3" name="Jive_LatestUserAccountName">
    <vt:lpwstr>szymapi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ServerID">
    <vt:lpwstr>0d3b22a6-6203-4efc-8e8e-b5279256493b</vt:lpwstr>
  </property>
  <property fmtid="{D5CDD505-2E9C-101B-9397-08002B2CF9AE}" pid="6" name="Offisync_UpdateToken">
    <vt:lpwstr>5</vt:lpwstr>
  </property>
  <property fmtid="{D5CDD505-2E9C-101B-9397-08002B2CF9AE}" pid="7" name="Jive_VersionGuid">
    <vt:lpwstr>aeb3aa96-c241-4062-9f49-42fe9fe7e733</vt:lpwstr>
  </property>
  <property fmtid="{D5CDD505-2E9C-101B-9397-08002B2CF9AE}" pid="8" name="Jive_ModifiedButNotPublished">
    <vt:lpwstr>True</vt:lpwstr>
  </property>
  <property fmtid="{D5CDD505-2E9C-101B-9397-08002B2CF9AE}" pid="9" name="MSIP_Label_6b558183-044c-4105-8d9c-cea02a2a3d86_Enabled">
    <vt:lpwstr>True</vt:lpwstr>
  </property>
  <property fmtid="{D5CDD505-2E9C-101B-9397-08002B2CF9AE}" pid="10" name="MSIP_Label_6b558183-044c-4105-8d9c-cea02a2a3d86_SiteId">
    <vt:lpwstr>43083d15-7273-40c1-b7db-39efd9ccc17a</vt:lpwstr>
  </property>
  <property fmtid="{D5CDD505-2E9C-101B-9397-08002B2CF9AE}" pid="11" name="MSIP_Label_6b558183-044c-4105-8d9c-cea02a2a3d86_Owner">
    <vt:lpwstr>bsimkin@nvidia.com</vt:lpwstr>
  </property>
  <property fmtid="{D5CDD505-2E9C-101B-9397-08002B2CF9AE}" pid="12" name="MSIP_Label_6b558183-044c-4105-8d9c-cea02a2a3d86_SetDate">
    <vt:lpwstr>2020-10-21T09:46:16.7540337Z</vt:lpwstr>
  </property>
  <property fmtid="{D5CDD505-2E9C-101B-9397-08002B2CF9AE}" pid="13" name="MSIP_Label_6b558183-044c-4105-8d9c-cea02a2a3d86_Name">
    <vt:lpwstr>Unrestricted</vt:lpwstr>
  </property>
  <property fmtid="{D5CDD505-2E9C-101B-9397-08002B2CF9AE}" pid="14" name="MSIP_Label_6b558183-044c-4105-8d9c-cea02a2a3d86_Application">
    <vt:lpwstr>Microsoft Azure Information Protection</vt:lpwstr>
  </property>
  <property fmtid="{D5CDD505-2E9C-101B-9397-08002B2CF9AE}" pid="15" name="MSIP_Label_6b558183-044c-4105-8d9c-cea02a2a3d86_ActionId">
    <vt:lpwstr>905fb92f-0d3a-4ec9-8ab3-af9d122d2123</vt:lpwstr>
  </property>
  <property fmtid="{D5CDD505-2E9C-101B-9397-08002B2CF9AE}" pid="16" name="MSIP_Label_6b558183-044c-4105-8d9c-cea02a2a3d86_Extended_MSFT_Method">
    <vt:lpwstr>Automatic</vt:lpwstr>
  </property>
  <property fmtid="{D5CDD505-2E9C-101B-9397-08002B2CF9AE}" pid="17" name="Sensitivity">
    <vt:lpwstr>Unrestricted</vt:lpwstr>
  </property>
</Properties>
</file>