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2" r:id="rId1"/>
  </p:sldMasterIdLst>
  <p:notesMasterIdLst>
    <p:notesMasterId r:id="rId11"/>
  </p:notesMasterIdLst>
  <p:handoutMasterIdLst>
    <p:handoutMasterId r:id="rId12"/>
  </p:handoutMasterIdLst>
  <p:sldIdLst>
    <p:sldId id="1243" r:id="rId2"/>
    <p:sldId id="1292" r:id="rId3"/>
    <p:sldId id="1308" r:id="rId4"/>
    <p:sldId id="1309" r:id="rId5"/>
    <p:sldId id="1310" r:id="rId6"/>
    <p:sldId id="259" r:id="rId7"/>
    <p:sldId id="1302" r:id="rId8"/>
    <p:sldId id="1311" r:id="rId9"/>
    <p:sldId id="1295" r:id="rId10"/>
  </p:sldIdLst>
  <p:sldSz cx="12192000" cy="6858000"/>
  <p:notesSz cx="6858000" cy="9144000"/>
  <p:embeddedFontLst>
    <p:embeddedFont>
      <p:font typeface="Arial Nova" panose="020B0504020202020204" pitchFamily="34" charset="0"/>
      <p:regular r:id="rId13"/>
      <p:bold r:id="rId14"/>
      <p:italic r:id="rId15"/>
      <p:boldItalic r:id="rId16"/>
    </p:embeddedFont>
    <p:embeddedFont>
      <p:font typeface="Arial Nova Light" panose="020B0304020202020204" pitchFamily="34" charset="0"/>
      <p:regular r:id="rId17"/>
      <p:italic r:id="rId18"/>
    </p:embeddedFont>
    <p:embeddedFont>
      <p:font typeface="Calibri" panose="020F0502020204030204" pitchFamily="34" charset="0"/>
      <p:regular r:id="rId19"/>
      <p:bold r:id="rId20"/>
      <p:italic r:id="rId21"/>
      <p:boldItalic r:id="rId22"/>
    </p:embeddedFont>
    <p:embeddedFont>
      <p:font typeface="Calibri Light" panose="020F0302020204030204"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8DCD"/>
    <a:srgbClr val="5B92E5"/>
    <a:srgbClr val="EAEAEA"/>
    <a:srgbClr val="418FDE"/>
    <a:srgbClr val="FF9900"/>
    <a:srgbClr val="C00000"/>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88822" autoAdjust="0"/>
  </p:normalViewPr>
  <p:slideViewPr>
    <p:cSldViewPr snapToGrid="0">
      <p:cViewPr varScale="1">
        <p:scale>
          <a:sx n="60" d="100"/>
          <a:sy n="60" d="100"/>
        </p:scale>
        <p:origin x="188" y="44"/>
      </p:cViewPr>
      <p:guideLst/>
    </p:cSldViewPr>
  </p:slideViewPr>
  <p:outlineViewPr>
    <p:cViewPr>
      <p:scale>
        <a:sx n="33" d="100"/>
        <a:sy n="33" d="100"/>
      </p:scale>
      <p:origin x="0" y="-10060"/>
    </p:cViewPr>
  </p:outlineViewPr>
  <p:notesTextViewPr>
    <p:cViewPr>
      <p:scale>
        <a:sx n="1" d="1"/>
        <a:sy n="1" d="1"/>
      </p:scale>
      <p:origin x="0" y="0"/>
    </p:cViewPr>
  </p:notesTextViewPr>
  <p:sorterViewPr>
    <p:cViewPr>
      <p:scale>
        <a:sx n="20" d="100"/>
        <a:sy n="20" d="100"/>
      </p:scale>
      <p:origin x="0" y="0"/>
    </p:cViewPr>
  </p:sorterViewPr>
  <p:notesViewPr>
    <p:cSldViewPr snapToGrid="0">
      <p:cViewPr varScale="1">
        <p:scale>
          <a:sx n="64" d="100"/>
          <a:sy n="64" d="100"/>
        </p:scale>
        <p:origin x="3118" y="19"/>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24486F-3E2A-4DB6-A296-A4FBFAE05AF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1EB8189-D97B-45F6-B95F-5586FF53333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4727089-408C-42DF-AE5C-04D1A6E53B37}" type="datetimeFigureOut">
              <a:rPr lang="en-US" smtClean="0"/>
              <a:t>08-Jun-21</a:t>
            </a:fld>
            <a:endParaRPr lang="en-US"/>
          </a:p>
        </p:txBody>
      </p:sp>
      <p:sp>
        <p:nvSpPr>
          <p:cNvPr id="4" name="Footer Placeholder 3">
            <a:extLst>
              <a:ext uri="{FF2B5EF4-FFF2-40B4-BE49-F238E27FC236}">
                <a16:creationId xmlns:a16="http://schemas.microsoft.com/office/drawing/2014/main" id="{4E6A9216-CC13-49ED-A4CF-42674DF90DC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63433A1-5256-4A10-9DBB-7DD5CF80AC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8C09208-183B-4B05-952C-042F6CF85B85}" type="slidenum">
              <a:rPr lang="en-US" smtClean="0"/>
              <a:t>‹#›</a:t>
            </a:fld>
            <a:endParaRPr lang="en-US"/>
          </a:p>
        </p:txBody>
      </p:sp>
    </p:spTree>
    <p:extLst>
      <p:ext uri="{BB962C8B-B14F-4D97-AF65-F5344CB8AC3E}">
        <p14:creationId xmlns:p14="http://schemas.microsoft.com/office/powerpoint/2010/main" val="13536709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580DC5-4374-4A4E-B893-1DD543F765F2}" type="datetimeFigureOut">
              <a:rPr lang="en-US" smtClean="0"/>
              <a:t>08-Jun-21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100A58-5EEB-4238-B490-5B9507F75E0E}" type="slidenum">
              <a:rPr lang="en-US" smtClean="0"/>
              <a:t>‹#›</a:t>
            </a:fld>
            <a:endParaRPr lang="en-US"/>
          </a:p>
        </p:txBody>
      </p:sp>
    </p:spTree>
    <p:extLst>
      <p:ext uri="{BB962C8B-B14F-4D97-AF65-F5344CB8AC3E}">
        <p14:creationId xmlns:p14="http://schemas.microsoft.com/office/powerpoint/2010/main" val="1188941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10" name="TextBox 9">
            <a:extLst>
              <a:ext uri="{FF2B5EF4-FFF2-40B4-BE49-F238E27FC236}">
                <a16:creationId xmlns:a16="http://schemas.microsoft.com/office/drawing/2014/main" id="{5CCEC51C-E16A-40E3-868B-3AA8EC9A9440}"/>
              </a:ext>
            </a:extLst>
          </p:cNvPr>
          <p:cNvSpPr txBox="1"/>
          <p:nvPr userDrawn="1"/>
        </p:nvSpPr>
        <p:spPr>
          <a:xfrm>
            <a:off x="9249508" y="6153334"/>
            <a:ext cx="2339679" cy="646331"/>
          </a:xfrm>
          <a:prstGeom prst="rect">
            <a:avLst/>
          </a:prstGeom>
          <a:noFill/>
        </p:spPr>
        <p:txBody>
          <a:bodyPr wrap="none" rtlCol="0">
            <a:spAutoFit/>
          </a:bodyPr>
          <a:lstStyle/>
          <a:p>
            <a:r>
              <a:rPr lang="en-US" sz="1200" dirty="0">
                <a:latin typeface="Arial Nova" panose="020B0504020202020204" pitchFamily="34" charset="0"/>
              </a:rPr>
              <a:t>Document FRAV-15-03</a:t>
            </a:r>
          </a:p>
          <a:p>
            <a:r>
              <a:rPr lang="en-US" sz="1200" baseline="0" dirty="0">
                <a:latin typeface="Arial Nova" panose="020B0504020202020204" pitchFamily="34" charset="0"/>
              </a:rPr>
              <a:t>15</a:t>
            </a:r>
            <a:r>
              <a:rPr lang="en-US" sz="1200" baseline="30000" dirty="0">
                <a:latin typeface="Arial Nova" panose="020B0504020202020204" pitchFamily="34" charset="0"/>
              </a:rPr>
              <a:t>th</a:t>
            </a:r>
            <a:r>
              <a:rPr lang="en-US" sz="1200" dirty="0">
                <a:latin typeface="Arial Nova" panose="020B0504020202020204" pitchFamily="34" charset="0"/>
              </a:rPr>
              <a:t> FRAV session, 8 June 2021</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
        <p:nvSpPr>
          <p:cNvPr id="8" name="Rectangle 7">
            <a:extLst>
              <a:ext uri="{FF2B5EF4-FFF2-40B4-BE49-F238E27FC236}">
                <a16:creationId xmlns:a16="http://schemas.microsoft.com/office/drawing/2014/main" id="{DE3604E1-27D0-4C64-A203-22A46E2D6F61}"/>
              </a:ext>
            </a:extLst>
          </p:cNvPr>
          <p:cNvSpPr/>
          <p:nvPr userDrawn="1"/>
        </p:nvSpPr>
        <p:spPr>
          <a:xfrm>
            <a:off x="1" y="0"/>
            <a:ext cx="8686800" cy="82296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Title Placeholder 1">
            <a:extLst>
              <a:ext uri="{FF2B5EF4-FFF2-40B4-BE49-F238E27FC236}">
                <a16:creationId xmlns:a16="http://schemas.microsoft.com/office/drawing/2014/main" id="{3F82D7FF-186B-4B59-B931-1BAB8591BCFD}"/>
              </a:ext>
            </a:extLst>
          </p:cNvPr>
          <p:cNvSpPr>
            <a:spLocks noGrp="1"/>
          </p:cNvSpPr>
          <p:nvPr>
            <p:ph type="title"/>
          </p:nvPr>
        </p:nvSpPr>
        <p:spPr>
          <a:xfrm>
            <a:off x="457200" y="45720"/>
            <a:ext cx="8046720" cy="731520"/>
          </a:xfrm>
          <a:prstGeom prst="rect">
            <a:avLst/>
          </a:prstGeom>
        </p:spPr>
        <p:txBody>
          <a:bodyPr vert="horz" lIns="91440" tIns="45720" rIns="91440" bIns="45720" rtlCol="0" anchor="ctr">
            <a:normAutofit/>
          </a:bodyPr>
          <a:lstStyle/>
          <a:p>
            <a:r>
              <a:rPr lang="en-US" dirty="0"/>
              <a:t>Click to edit Master title style</a:t>
            </a:r>
          </a:p>
        </p:txBody>
      </p:sp>
      <p:pic>
        <p:nvPicPr>
          <p:cNvPr id="9" name="Picture 8" descr="A close up of a logo&#10;&#10;Description automatically generated">
            <a:extLst>
              <a:ext uri="{FF2B5EF4-FFF2-40B4-BE49-F238E27FC236}">
                <a16:creationId xmlns:a16="http://schemas.microsoft.com/office/drawing/2014/main" id="{7D289039-C645-4ECB-AAED-279EE9B69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95360" y="0"/>
            <a:ext cx="3644188" cy="822960"/>
          </a:xfrm>
          <a:prstGeom prst="rect">
            <a:avLst/>
          </a:prstGeom>
        </p:spPr>
      </p:pic>
    </p:spTree>
    <p:extLst>
      <p:ext uri="{BB962C8B-B14F-4D97-AF65-F5344CB8AC3E}">
        <p14:creationId xmlns:p14="http://schemas.microsoft.com/office/powerpoint/2010/main" val="1693669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609061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9" name="Rectangle 8">
            <a:extLst>
              <a:ext uri="{FF2B5EF4-FFF2-40B4-BE49-F238E27FC236}">
                <a16:creationId xmlns:a16="http://schemas.microsoft.com/office/drawing/2014/main" id="{3658F71E-8CE6-4050-9F96-CB8DB6834B18}"/>
              </a:ext>
            </a:extLst>
          </p:cNvPr>
          <p:cNvSpPr/>
          <p:nvPr userDrawn="1"/>
        </p:nvSpPr>
        <p:spPr>
          <a:xfrm>
            <a:off x="1" y="0"/>
            <a:ext cx="9009821" cy="73152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2" name="Picture 11" descr="A close up of a logo&#10;&#10;Description automatically generated">
            <a:extLst>
              <a:ext uri="{FF2B5EF4-FFF2-40B4-BE49-F238E27FC236}">
                <a16:creationId xmlns:a16="http://schemas.microsoft.com/office/drawing/2014/main" id="{25717D16-7D2C-4454-9C56-BDA1C062C9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956922" y="0"/>
            <a:ext cx="3239278" cy="731520"/>
          </a:xfrm>
          <a:prstGeom prst="rect">
            <a:avLst/>
          </a:prstGeom>
        </p:spPr>
      </p:pic>
      <p:sp>
        <p:nvSpPr>
          <p:cNvPr id="13" name="Title Placeholder 1">
            <a:extLst>
              <a:ext uri="{FF2B5EF4-FFF2-40B4-BE49-F238E27FC236}">
                <a16:creationId xmlns:a16="http://schemas.microsoft.com/office/drawing/2014/main" id="{02779AAB-9A26-45E2-83CD-F0A827162DCA}"/>
              </a:ext>
            </a:extLst>
          </p:cNvPr>
          <p:cNvSpPr>
            <a:spLocks noGrp="1"/>
          </p:cNvSpPr>
          <p:nvPr>
            <p:ph type="title"/>
          </p:nvPr>
        </p:nvSpPr>
        <p:spPr>
          <a:xfrm>
            <a:off x="457200" y="0"/>
            <a:ext cx="8412480" cy="731520"/>
          </a:xfrm>
          <a:prstGeom prst="rect">
            <a:avLst/>
          </a:prstGeom>
        </p:spPr>
        <p:txBody>
          <a:bodyPr vert="horz" lIns="91440" tIns="45720" rIns="91440" bIns="45720" rtlCol="0" anchor="ctr">
            <a:normAutofit/>
          </a:bodyPr>
          <a:lstStyle/>
          <a:p>
            <a:r>
              <a:rPr lang="en-US"/>
              <a:t>Click to edit Master title style</a:t>
            </a:r>
          </a:p>
        </p:txBody>
      </p:sp>
      <p:sp>
        <p:nvSpPr>
          <p:cNvPr id="14" name="TextBox 13">
            <a:extLst>
              <a:ext uri="{FF2B5EF4-FFF2-40B4-BE49-F238E27FC236}">
                <a16:creationId xmlns:a16="http://schemas.microsoft.com/office/drawing/2014/main" id="{14FFB97F-BC52-45BF-AD64-28E9E5C15291}"/>
              </a:ext>
            </a:extLst>
          </p:cNvPr>
          <p:cNvSpPr txBox="1"/>
          <p:nvPr userDrawn="1"/>
        </p:nvSpPr>
        <p:spPr>
          <a:xfrm>
            <a:off x="9249508" y="6153334"/>
            <a:ext cx="2339679" cy="646331"/>
          </a:xfrm>
          <a:prstGeom prst="rect">
            <a:avLst/>
          </a:prstGeom>
          <a:noFill/>
        </p:spPr>
        <p:txBody>
          <a:bodyPr wrap="none" rtlCol="0">
            <a:spAutoFit/>
          </a:bodyPr>
          <a:lstStyle/>
          <a:p>
            <a:r>
              <a:rPr lang="en-US" sz="1200" dirty="0">
                <a:latin typeface="Arial Nova" panose="020B0504020202020204" pitchFamily="34" charset="0"/>
              </a:rPr>
              <a:t>Document FRAV-15-03</a:t>
            </a:r>
          </a:p>
          <a:p>
            <a:r>
              <a:rPr lang="en-US" sz="1200" baseline="0" dirty="0">
                <a:latin typeface="Arial Nova" panose="020B0504020202020204" pitchFamily="34" charset="0"/>
              </a:rPr>
              <a:t>15</a:t>
            </a:r>
            <a:r>
              <a:rPr lang="en-US" sz="1200" baseline="30000" dirty="0">
                <a:latin typeface="Arial Nova" panose="020B0504020202020204" pitchFamily="34" charset="0"/>
              </a:rPr>
              <a:t>th</a:t>
            </a:r>
            <a:r>
              <a:rPr lang="en-US" sz="1200" dirty="0">
                <a:latin typeface="Arial Nova" panose="020B0504020202020204" pitchFamily="34" charset="0"/>
              </a:rPr>
              <a:t> FRAV session, 8 June 2021</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23345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457200" y="182880"/>
            <a:ext cx="9052560" cy="548640"/>
          </a:xfrm>
          <a:prstGeom prst="rect">
            <a:avLst/>
          </a:prstGeo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1979274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0"/>
            <a:ext cx="8229600" cy="731520"/>
          </a:xfrm>
          <a:prstGeom prst="rect">
            <a:avLst/>
          </a:prstGeom>
        </p:spPr>
        <p:txBody>
          <a:bodyPr>
            <a:normAutofit/>
          </a:bodyPr>
          <a:lstStyle>
            <a:lvl1pPr>
              <a:defRPr sz="3600">
                <a:solidFill>
                  <a:schemeClr val="bg1"/>
                </a:solidFill>
              </a:defRPr>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sp>
        <p:nvSpPr>
          <p:cNvPr id="7" name="TextBox 6">
            <a:extLst>
              <a:ext uri="{FF2B5EF4-FFF2-40B4-BE49-F238E27FC236}">
                <a16:creationId xmlns:a16="http://schemas.microsoft.com/office/drawing/2014/main" id="{208472F6-6BF6-4401-951F-04C5D0DED4D3}"/>
              </a:ext>
            </a:extLst>
          </p:cNvPr>
          <p:cNvSpPr txBox="1"/>
          <p:nvPr userDrawn="1"/>
        </p:nvSpPr>
        <p:spPr>
          <a:xfrm>
            <a:off x="9249508" y="6153334"/>
            <a:ext cx="2633028" cy="646331"/>
          </a:xfrm>
          <a:prstGeom prst="rect">
            <a:avLst/>
          </a:prstGeom>
          <a:noFill/>
        </p:spPr>
        <p:txBody>
          <a:bodyPr wrap="none" rtlCol="0">
            <a:spAutoFit/>
          </a:bodyPr>
          <a:lstStyle/>
          <a:p>
            <a:r>
              <a:rPr lang="en-US" sz="1200" dirty="0">
                <a:latin typeface="Arial Nova" panose="020B0504020202020204" pitchFamily="34" charset="0"/>
              </a:rPr>
              <a:t>Document FRAV-10-03</a:t>
            </a:r>
          </a:p>
          <a:p>
            <a:r>
              <a:rPr lang="en-US" sz="1200" baseline="0" dirty="0">
                <a:latin typeface="Arial Nova" panose="020B0504020202020204" pitchFamily="34" charset="0"/>
              </a:rPr>
              <a:t>10</a:t>
            </a:r>
            <a:r>
              <a:rPr lang="en-US" sz="1200" baseline="30000" dirty="0">
                <a:latin typeface="Arial Nova" panose="020B0504020202020204" pitchFamily="34" charset="0"/>
              </a:rPr>
              <a:t>th</a:t>
            </a:r>
            <a:r>
              <a:rPr lang="en-US" sz="1200" dirty="0">
                <a:latin typeface="Arial Nova" panose="020B0504020202020204" pitchFamily="34" charset="0"/>
              </a:rPr>
              <a:t> FRAV session, 27 January 2021</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665130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559276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642727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08-Jun-21</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970039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4F73-29C1-47D9-B073-241E33D1FB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D5056E-AC77-46E7-ABB6-B7614AC85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F9319E-9262-45E8-A116-45C483D881E5}"/>
              </a:ext>
            </a:extLst>
          </p:cNvPr>
          <p:cNvSpPr>
            <a:spLocks noGrp="1"/>
          </p:cNvSpPr>
          <p:nvPr>
            <p:ph type="dt" sz="half" idx="10"/>
          </p:nvPr>
        </p:nvSpPr>
        <p:spPr/>
        <p:txBody>
          <a:bodyPr/>
          <a:lstStyle/>
          <a:p>
            <a:fld id="{41B851BA-11FC-4616-AE9B-028DDC562103}" type="datetimeFigureOut">
              <a:rPr lang="en-US" smtClean="0"/>
              <a:t>08-Jun-21</a:t>
            </a:fld>
            <a:endParaRPr lang="en-US"/>
          </a:p>
        </p:txBody>
      </p:sp>
      <p:sp>
        <p:nvSpPr>
          <p:cNvPr id="5" name="Footer Placeholder 4">
            <a:extLst>
              <a:ext uri="{FF2B5EF4-FFF2-40B4-BE49-F238E27FC236}">
                <a16:creationId xmlns:a16="http://schemas.microsoft.com/office/drawing/2014/main" id="{A9FB8DB6-EF8A-4C5B-81B1-5B7E3CE482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941E8-5676-4093-BC57-3A736C8D1967}"/>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114304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08-Jun-21</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688022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l" defTabSz="914400" rtl="0" eaLnBrk="1" latinLnBrk="0" hangingPunct="1">
        <a:lnSpc>
          <a:spcPct val="90000"/>
        </a:lnSpc>
        <a:spcBef>
          <a:spcPct val="0"/>
        </a:spcBef>
        <a:buNone/>
        <a:defRPr sz="4400" kern="1200">
          <a:solidFill>
            <a:schemeClr val="bg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4E6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a:xfrm>
            <a:off x="634276" y="803705"/>
            <a:ext cx="4208656" cy="3034857"/>
          </a:xfrm>
        </p:spPr>
        <p:txBody>
          <a:bodyPr vert="horz" lIns="91440" tIns="45720" rIns="91440" bIns="45720" rtlCol="0" anchor="b">
            <a:normAutofit/>
          </a:bodyPr>
          <a:lstStyle/>
          <a:p>
            <a:pPr algn="r"/>
            <a:r>
              <a:rPr lang="en-US" sz="5000" dirty="0">
                <a:solidFill>
                  <a:srgbClr val="FFFFFF"/>
                </a:solidFill>
                <a:latin typeface="Calibri Light" panose="020F0302020204030204"/>
              </a:rPr>
              <a:t>15</a:t>
            </a:r>
            <a:r>
              <a:rPr kumimoji="0" lang="en-US" sz="5000" b="0" i="0" u="none" strike="noStrike" kern="1200" cap="none" spc="0" normalizeH="0" baseline="30000" noProof="0" dirty="0" err="1">
                <a:ln>
                  <a:noFill/>
                </a:ln>
                <a:solidFill>
                  <a:srgbClr val="FFFFFF"/>
                </a:solidFill>
                <a:effectLst/>
                <a:uLnTx/>
                <a:uFillTx/>
                <a:latin typeface="Calibri Light" panose="020F0302020204030204"/>
                <a:ea typeface="+mj-ea"/>
                <a:cs typeface="+mj-cs"/>
              </a:rPr>
              <a:t>th</a:t>
            </a: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 Session </a:t>
            </a:r>
            <a:b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br>
            <a:r>
              <a:rPr kumimoji="0" lang="en-US" sz="5000" b="0" i="0" u="none" strike="noStrike" kern="1200" cap="none" spc="0" normalizeH="0" baseline="0" noProof="0" dirty="0">
                <a:ln>
                  <a:noFill/>
                </a:ln>
                <a:solidFill>
                  <a:srgbClr val="FFFFFF"/>
                </a:solidFill>
                <a:effectLst/>
                <a:uLnTx/>
                <a:uFillTx/>
                <a:latin typeface="Calibri Light" panose="020F0302020204030204"/>
                <a:ea typeface="+mj-ea"/>
                <a:cs typeface="+mj-cs"/>
              </a:rPr>
              <a:t>Status Review and Session Orientation</a:t>
            </a:r>
            <a:endParaRPr lang="en-US" sz="5000" kern="1200" dirty="0">
              <a:solidFill>
                <a:srgbClr val="FFFFFF"/>
              </a:solidFill>
              <a:latin typeface="+mj-lt"/>
              <a:ea typeface="+mj-ea"/>
              <a:cs typeface="+mj-cs"/>
            </a:endParaRPr>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a:xfrm>
            <a:off x="638921" y="4013165"/>
            <a:ext cx="4204012" cy="2205732"/>
          </a:xfrm>
        </p:spPr>
        <p:txBody>
          <a:bodyPr vert="horz" lIns="91440" tIns="45720" rIns="91440" bIns="45720" rtlCol="0" anchor="t">
            <a:normAutofit/>
          </a:bodyPr>
          <a:lstStyle/>
          <a:p>
            <a:pPr algn="r"/>
            <a:r>
              <a:rPr lang="en-US" sz="1800" kern="1200" dirty="0">
                <a:solidFill>
                  <a:srgbClr val="FFFFFF"/>
                </a:solidFill>
                <a:latin typeface="+mn-lt"/>
                <a:ea typeface="+mn-ea"/>
                <a:cs typeface="+mn-cs"/>
              </a:rPr>
              <a:t>Web Conference</a:t>
            </a:r>
          </a:p>
          <a:p>
            <a:pPr algn="r"/>
            <a:r>
              <a:rPr lang="en-US" sz="1800" kern="1200" dirty="0">
                <a:solidFill>
                  <a:srgbClr val="FFFFFF"/>
                </a:solidFill>
                <a:latin typeface="+mn-lt"/>
                <a:ea typeface="+mn-ea"/>
                <a:cs typeface="+mn-cs"/>
              </a:rPr>
              <a:t>8 June 2021</a:t>
            </a:r>
          </a:p>
        </p:txBody>
      </p:sp>
      <p:cxnSp>
        <p:nvCxnSpPr>
          <p:cNvPr id="14" name="Straight Connector 13">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6" name="Picture 5" descr="A close up of a logo&#10;&#10;Description automatically generated">
            <a:extLst>
              <a:ext uri="{FF2B5EF4-FFF2-40B4-BE49-F238E27FC236}">
                <a16:creationId xmlns:a16="http://schemas.microsoft.com/office/drawing/2014/main" id="{6C24D241-15D9-42AB-A53C-5D5C1B50D6AB}"/>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6096000" y="2815296"/>
            <a:ext cx="5459470" cy="1228383"/>
          </a:xfrm>
          <a:prstGeom prst="rect">
            <a:avLst/>
          </a:prstGeom>
        </p:spPr>
      </p:pic>
      <p:sp>
        <p:nvSpPr>
          <p:cNvPr id="7" name="TextBox 6">
            <a:extLst>
              <a:ext uri="{FF2B5EF4-FFF2-40B4-BE49-F238E27FC236}">
                <a16:creationId xmlns:a16="http://schemas.microsoft.com/office/drawing/2014/main" id="{F71201BF-1F8E-4C5B-8D90-3F5EF7E58311}"/>
              </a:ext>
            </a:extLst>
          </p:cNvPr>
          <p:cNvSpPr txBox="1"/>
          <p:nvPr/>
        </p:nvSpPr>
        <p:spPr>
          <a:xfrm>
            <a:off x="10303299" y="60679"/>
            <a:ext cx="1753109" cy="276999"/>
          </a:xfrm>
          <a:prstGeom prst="rect">
            <a:avLst/>
          </a:prstGeom>
          <a:noFill/>
        </p:spPr>
        <p:txBody>
          <a:bodyPr wrap="none" rtlCol="0">
            <a:spAutoFit/>
          </a:bodyPr>
          <a:lstStyle/>
          <a:p>
            <a:pPr>
              <a:spcAft>
                <a:spcPts val="600"/>
              </a:spcAft>
            </a:pPr>
            <a:r>
              <a:rPr lang="en-US" sz="1200" dirty="0">
                <a:latin typeface="Arial Nova" panose="020B0504020202020204" pitchFamily="34" charset="0"/>
              </a:rPr>
              <a:t>Document FRAV-15-03</a:t>
            </a:r>
          </a:p>
        </p:txBody>
      </p:sp>
    </p:spTree>
    <p:extLst>
      <p:ext uri="{BB962C8B-B14F-4D97-AF65-F5344CB8AC3E}">
        <p14:creationId xmlns:p14="http://schemas.microsoft.com/office/powerpoint/2010/main" val="247884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179BC2-65A5-490C-BFC8-98386B3F9C29}"/>
              </a:ext>
            </a:extLst>
          </p:cNvPr>
          <p:cNvSpPr>
            <a:spLocks noGrp="1"/>
          </p:cNvSpPr>
          <p:nvPr>
            <p:ph type="title"/>
          </p:nvPr>
        </p:nvSpPr>
        <p:spPr/>
        <p:txBody>
          <a:bodyPr>
            <a:normAutofit fontScale="90000"/>
          </a:bodyPr>
          <a:lstStyle/>
          <a:p>
            <a:r>
              <a:rPr lang="en-US" sz="2000" dirty="0"/>
              <a:t>Agenda item 1</a:t>
            </a:r>
            <a:br>
              <a:rPr lang="en-US" dirty="0"/>
            </a:br>
            <a:r>
              <a:rPr lang="en-US" dirty="0"/>
              <a:t>Adoption of the agenda</a:t>
            </a:r>
          </a:p>
        </p:txBody>
      </p:sp>
      <p:pic>
        <p:nvPicPr>
          <p:cNvPr id="10" name="Picture 9">
            <a:extLst>
              <a:ext uri="{FF2B5EF4-FFF2-40B4-BE49-F238E27FC236}">
                <a16:creationId xmlns:a16="http://schemas.microsoft.com/office/drawing/2014/main" id="{5648A8E6-A722-47DD-922A-0EAE2FA8259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57200" y="1057602"/>
            <a:ext cx="9302496" cy="5120640"/>
          </a:xfrm>
          <a:prstGeom prst="rect">
            <a:avLst/>
          </a:prstGeom>
        </p:spPr>
      </p:pic>
    </p:spTree>
    <p:extLst>
      <p:ext uri="{BB962C8B-B14F-4D97-AF65-F5344CB8AC3E}">
        <p14:creationId xmlns:p14="http://schemas.microsoft.com/office/powerpoint/2010/main" val="146359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2A7015-5746-481D-B779-99EEF035741B}"/>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2 </a:t>
            </a:r>
            <a:b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FRAV report to GRVA </a:t>
            </a:r>
            <a:r>
              <a:rPr lang="en-US" sz="2000" dirty="0"/>
              <a:t>(GRVA-10-33/Rev.1) </a:t>
            </a:r>
            <a:endParaRPr lang="en-US" dirty="0"/>
          </a:p>
        </p:txBody>
      </p:sp>
      <p:sp>
        <p:nvSpPr>
          <p:cNvPr id="6" name="Arrow: Pentagon 5">
            <a:extLst>
              <a:ext uri="{FF2B5EF4-FFF2-40B4-BE49-F238E27FC236}">
                <a16:creationId xmlns:a16="http://schemas.microsoft.com/office/drawing/2014/main" id="{29821F1B-01CF-4383-A547-1E2B73EB1C18}"/>
              </a:ext>
            </a:extLst>
          </p:cNvPr>
          <p:cNvSpPr/>
          <p:nvPr/>
        </p:nvSpPr>
        <p:spPr>
          <a:xfrm>
            <a:off x="457200" y="1534160"/>
            <a:ext cx="2743200" cy="457200"/>
          </a:xfrm>
          <a:prstGeom prst="homePlate">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Diversity of ADS and ODD</a:t>
            </a:r>
          </a:p>
        </p:txBody>
      </p:sp>
      <p:pic>
        <p:nvPicPr>
          <p:cNvPr id="8" name="Picture 7" descr="Diagram&#10;&#10;Description automatically generated">
            <a:extLst>
              <a:ext uri="{FF2B5EF4-FFF2-40B4-BE49-F238E27FC236}">
                <a16:creationId xmlns:a16="http://schemas.microsoft.com/office/drawing/2014/main" id="{F8D8D62D-FBDA-47E9-9859-243AD4C6E8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194560"/>
            <a:ext cx="2743200" cy="1967195"/>
          </a:xfrm>
          <a:prstGeom prst="rect">
            <a:avLst/>
          </a:prstGeom>
        </p:spPr>
      </p:pic>
      <p:sp>
        <p:nvSpPr>
          <p:cNvPr id="9" name="Arrow: Chevron 8">
            <a:extLst>
              <a:ext uri="{FF2B5EF4-FFF2-40B4-BE49-F238E27FC236}">
                <a16:creationId xmlns:a16="http://schemas.microsoft.com/office/drawing/2014/main" id="{ABACACC8-E856-40BA-A153-2912F2C54E25}"/>
              </a:ext>
            </a:extLst>
          </p:cNvPr>
          <p:cNvSpPr/>
          <p:nvPr/>
        </p:nvSpPr>
        <p:spPr>
          <a:xfrm>
            <a:off x="3021584"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142 safety proposals</a:t>
            </a:r>
          </a:p>
        </p:txBody>
      </p:sp>
      <p:sp>
        <p:nvSpPr>
          <p:cNvPr id="10" name="TextBox 9">
            <a:extLst>
              <a:ext uri="{FF2B5EF4-FFF2-40B4-BE49-F238E27FC236}">
                <a16:creationId xmlns:a16="http://schemas.microsoft.com/office/drawing/2014/main" id="{E46A71B0-279E-4880-8964-638829030EEB}"/>
              </a:ext>
            </a:extLst>
          </p:cNvPr>
          <p:cNvSpPr txBox="1"/>
          <p:nvPr/>
        </p:nvSpPr>
        <p:spPr>
          <a:xfrm>
            <a:off x="3379040" y="2194559"/>
            <a:ext cx="4698580" cy="1323439"/>
          </a:xfrm>
          <a:prstGeom prst="rect">
            <a:avLst/>
          </a:prstGeom>
          <a:solidFill>
            <a:srgbClr val="5B92E5"/>
          </a:solidFill>
        </p:spPr>
        <p:txBody>
          <a:bodyPr wrap="square" rtlCol="0">
            <a:spAutoFit/>
          </a:bodyPr>
          <a:lstStyle/>
          <a:p>
            <a:pPr marL="342900" indent="-342900">
              <a:buFont typeface="+mj-lt"/>
              <a:buAutoNum type="arabicPeriod"/>
            </a:pPr>
            <a:r>
              <a:rPr lang="en-US" sz="1600" dirty="0">
                <a:solidFill>
                  <a:schemeClr val="bg1"/>
                </a:solidFill>
              </a:rPr>
              <a:t>ADS drives safely</a:t>
            </a:r>
          </a:p>
          <a:p>
            <a:pPr marL="342900" indent="-342900">
              <a:buFont typeface="+mj-lt"/>
              <a:buAutoNum type="arabicPeriod"/>
            </a:pPr>
            <a:r>
              <a:rPr lang="en-US" sz="1600" dirty="0">
                <a:solidFill>
                  <a:schemeClr val="bg1"/>
                </a:solidFill>
              </a:rPr>
              <a:t>ADS interacts safety with user(s)</a:t>
            </a:r>
          </a:p>
          <a:p>
            <a:pPr marL="342900" indent="-342900">
              <a:buFont typeface="+mj-lt"/>
              <a:buAutoNum type="arabicPeriod"/>
            </a:pPr>
            <a:r>
              <a:rPr lang="en-US" sz="1600" dirty="0">
                <a:solidFill>
                  <a:schemeClr val="bg1"/>
                </a:solidFill>
              </a:rPr>
              <a:t>ADS responds safely to critical events/conditions</a:t>
            </a:r>
          </a:p>
          <a:p>
            <a:pPr marL="342900" indent="-342900">
              <a:buFont typeface="+mj-lt"/>
              <a:buAutoNum type="arabicPeriod"/>
            </a:pPr>
            <a:r>
              <a:rPr lang="en-US" sz="1600" dirty="0">
                <a:solidFill>
                  <a:schemeClr val="bg1"/>
                </a:solidFill>
              </a:rPr>
              <a:t>ADS safely manages damage/malfunction</a:t>
            </a:r>
          </a:p>
          <a:p>
            <a:pPr marL="342900" indent="-342900">
              <a:buFont typeface="+mj-lt"/>
              <a:buAutoNum type="arabicPeriod"/>
            </a:pPr>
            <a:r>
              <a:rPr lang="en-US" sz="1600" dirty="0">
                <a:solidFill>
                  <a:schemeClr val="bg1"/>
                </a:solidFill>
              </a:rPr>
              <a:t>ADS maintains safe operational state</a:t>
            </a:r>
          </a:p>
        </p:txBody>
      </p:sp>
      <p:sp>
        <p:nvSpPr>
          <p:cNvPr id="11" name="Arrow: Chevron 10">
            <a:extLst>
              <a:ext uri="{FF2B5EF4-FFF2-40B4-BE49-F238E27FC236}">
                <a16:creationId xmlns:a16="http://schemas.microsoft.com/office/drawing/2014/main" id="{9F76BAB8-33BB-43B7-86BD-EB3579A1B989}"/>
              </a:ext>
            </a:extLst>
          </p:cNvPr>
          <p:cNvSpPr/>
          <p:nvPr/>
        </p:nvSpPr>
        <p:spPr>
          <a:xfrm>
            <a:off x="5585968"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Five “Starting Points”</a:t>
            </a:r>
          </a:p>
        </p:txBody>
      </p:sp>
      <p:sp>
        <p:nvSpPr>
          <p:cNvPr id="12" name="Arrow: Chevron 11">
            <a:extLst>
              <a:ext uri="{FF2B5EF4-FFF2-40B4-BE49-F238E27FC236}">
                <a16:creationId xmlns:a16="http://schemas.microsoft.com/office/drawing/2014/main" id="{A1A2A8A4-9C0A-439C-9B21-30FF0403D16C}"/>
              </a:ext>
            </a:extLst>
          </p:cNvPr>
          <p:cNvSpPr/>
          <p:nvPr/>
        </p:nvSpPr>
        <p:spPr>
          <a:xfrm>
            <a:off x="8150352"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List of “Safety Topics”</a:t>
            </a:r>
          </a:p>
        </p:txBody>
      </p:sp>
      <p:sp>
        <p:nvSpPr>
          <p:cNvPr id="13" name="TextBox 12">
            <a:extLst>
              <a:ext uri="{FF2B5EF4-FFF2-40B4-BE49-F238E27FC236}">
                <a16:creationId xmlns:a16="http://schemas.microsoft.com/office/drawing/2014/main" id="{3C28F969-1E63-4602-B430-CC4286C33CFE}"/>
              </a:ext>
            </a:extLst>
          </p:cNvPr>
          <p:cNvSpPr txBox="1"/>
          <p:nvPr/>
        </p:nvSpPr>
        <p:spPr>
          <a:xfrm>
            <a:off x="8077620" y="2194560"/>
            <a:ext cx="2864280" cy="1323439"/>
          </a:xfrm>
          <a:prstGeom prst="rect">
            <a:avLst/>
          </a:prstGeom>
          <a:noFill/>
        </p:spPr>
        <p:txBody>
          <a:bodyPr wrap="square" rtlCol="0">
            <a:spAutoFit/>
          </a:bodyPr>
          <a:lstStyle/>
          <a:p>
            <a:pPr algn="ctr"/>
            <a:r>
              <a:rPr lang="en-US" sz="1600" dirty="0"/>
              <a:t>Originally, 40 topics related to safety needs and goals for ADS performance across the five dimensions covered by the starting points</a:t>
            </a:r>
          </a:p>
        </p:txBody>
      </p:sp>
      <p:sp>
        <p:nvSpPr>
          <p:cNvPr id="14" name="Arrow: Chevron 13">
            <a:extLst>
              <a:ext uri="{FF2B5EF4-FFF2-40B4-BE49-F238E27FC236}">
                <a16:creationId xmlns:a16="http://schemas.microsoft.com/office/drawing/2014/main" id="{5DC8D8ED-CCE8-4312-8F26-D180F0489455}"/>
              </a:ext>
            </a:extLst>
          </p:cNvPr>
          <p:cNvSpPr/>
          <p:nvPr/>
        </p:nvSpPr>
        <p:spPr>
          <a:xfrm>
            <a:off x="10714736" y="15341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5" name="Arrow: Chevron 14">
            <a:extLst>
              <a:ext uri="{FF2B5EF4-FFF2-40B4-BE49-F238E27FC236}">
                <a16:creationId xmlns:a16="http://schemas.microsoft.com/office/drawing/2014/main" id="{73C92251-65CA-4B20-BD48-153D558C66F6}"/>
              </a:ext>
            </a:extLst>
          </p:cNvPr>
          <p:cNvSpPr/>
          <p:nvPr/>
        </p:nvSpPr>
        <p:spPr>
          <a:xfrm>
            <a:off x="10993120" y="1534160"/>
            <a:ext cx="457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extBox 1">
            <a:extLst>
              <a:ext uri="{FF2B5EF4-FFF2-40B4-BE49-F238E27FC236}">
                <a16:creationId xmlns:a16="http://schemas.microsoft.com/office/drawing/2014/main" id="{4E0977A8-6283-4C08-8DD4-6DB5FEB7E852}"/>
              </a:ext>
            </a:extLst>
          </p:cNvPr>
          <p:cNvSpPr txBox="1"/>
          <p:nvPr/>
        </p:nvSpPr>
        <p:spPr>
          <a:xfrm>
            <a:off x="585676" y="4364955"/>
            <a:ext cx="11020647" cy="1631216"/>
          </a:xfrm>
          <a:prstGeom prst="rect">
            <a:avLst/>
          </a:prstGeom>
          <a:noFill/>
        </p:spPr>
        <p:txBody>
          <a:bodyPr wrap="square" rtlCol="0">
            <a:spAutoFit/>
          </a:bodyPr>
          <a:lstStyle/>
          <a:p>
            <a:r>
              <a:rPr lang="en-US" sz="2000" dirty="0"/>
              <a:t>FRAV initially addressed the diversity of ADS applications and developed a framework to enable the application of safety requirements to any ADS configuration.  </a:t>
            </a:r>
          </a:p>
          <a:p>
            <a:endParaRPr lang="en-US" sz="2000" dirty="0"/>
          </a:p>
          <a:p>
            <a:r>
              <a:rPr lang="en-US" sz="2000" dirty="0"/>
              <a:t>FRAV gathered input from across all stakeholders, including national and regional guidelines to develop a framework covering the full range of anticipated safety needs.</a:t>
            </a:r>
          </a:p>
        </p:txBody>
      </p:sp>
    </p:spTree>
    <p:extLst>
      <p:ext uri="{BB962C8B-B14F-4D97-AF65-F5344CB8AC3E}">
        <p14:creationId xmlns:p14="http://schemas.microsoft.com/office/powerpoint/2010/main" val="615645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2A7015-5746-481D-B779-99EEF035741B}"/>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2 </a:t>
            </a:r>
            <a:b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FRAV report to GRVA </a:t>
            </a:r>
            <a:r>
              <a:rPr lang="en-US" sz="2000" dirty="0"/>
              <a:t>(GRVA-10-33/Rev.1) </a:t>
            </a:r>
            <a:endParaRPr lang="en-US" dirty="0"/>
          </a:p>
        </p:txBody>
      </p:sp>
      <p:sp>
        <p:nvSpPr>
          <p:cNvPr id="9" name="Arrow: Chevron 8">
            <a:extLst>
              <a:ext uri="{FF2B5EF4-FFF2-40B4-BE49-F238E27FC236}">
                <a16:creationId xmlns:a16="http://schemas.microsoft.com/office/drawing/2014/main" id="{ABACACC8-E856-40BA-A153-2912F2C54E25}"/>
              </a:ext>
            </a:extLst>
          </p:cNvPr>
          <p:cNvSpPr/>
          <p:nvPr/>
        </p:nvSpPr>
        <p:spPr>
          <a:xfrm>
            <a:off x="3021584"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Tasks/Objectives</a:t>
            </a:r>
          </a:p>
        </p:txBody>
      </p:sp>
      <p:sp>
        <p:nvSpPr>
          <p:cNvPr id="10" name="TextBox 9">
            <a:extLst>
              <a:ext uri="{FF2B5EF4-FFF2-40B4-BE49-F238E27FC236}">
                <a16:creationId xmlns:a16="http://schemas.microsoft.com/office/drawing/2014/main" id="{E46A71B0-279E-4880-8964-638829030EEB}"/>
              </a:ext>
            </a:extLst>
          </p:cNvPr>
          <p:cNvSpPr txBox="1"/>
          <p:nvPr/>
        </p:nvSpPr>
        <p:spPr>
          <a:xfrm>
            <a:off x="3117928" y="2194560"/>
            <a:ext cx="2525952" cy="2800767"/>
          </a:xfrm>
          <a:prstGeom prst="rect">
            <a:avLst/>
          </a:prstGeom>
          <a:solidFill>
            <a:srgbClr val="5B92E5"/>
          </a:solidFill>
        </p:spPr>
        <p:txBody>
          <a:bodyPr wrap="square" rtlCol="0">
            <a:spAutoFit/>
          </a:bodyPr>
          <a:lstStyle/>
          <a:p>
            <a:r>
              <a:rPr lang="en-US" sz="1600" dirty="0">
                <a:solidFill>
                  <a:schemeClr val="bg1"/>
                </a:solidFill>
              </a:rPr>
              <a:t>Three workstreams:</a:t>
            </a:r>
          </a:p>
          <a:p>
            <a:pPr marL="342900" indent="-342900">
              <a:buFont typeface="+mj-lt"/>
              <a:buAutoNum type="arabicPeriod"/>
            </a:pPr>
            <a:r>
              <a:rPr lang="en-US" sz="1600" dirty="0">
                <a:solidFill>
                  <a:schemeClr val="bg1"/>
                </a:solidFill>
              </a:rPr>
              <a:t>Dynamic Driving Task</a:t>
            </a:r>
          </a:p>
          <a:p>
            <a:pPr marL="342900" indent="-342900">
              <a:buFont typeface="+mj-lt"/>
              <a:buAutoNum type="arabicPeriod"/>
            </a:pPr>
            <a:r>
              <a:rPr lang="en-US" sz="1600" dirty="0">
                <a:solidFill>
                  <a:schemeClr val="bg1"/>
                </a:solidFill>
              </a:rPr>
              <a:t>ADS users</a:t>
            </a:r>
          </a:p>
          <a:p>
            <a:pPr marL="342900" indent="-342900">
              <a:buFont typeface="+mj-lt"/>
              <a:buAutoNum type="arabicPeriod"/>
            </a:pPr>
            <a:r>
              <a:rPr lang="en-US" sz="1600" dirty="0">
                <a:solidFill>
                  <a:schemeClr val="bg1"/>
                </a:solidFill>
              </a:rPr>
              <a:t>Other road users</a:t>
            </a:r>
          </a:p>
          <a:p>
            <a:endParaRPr lang="en-US" sz="1600" dirty="0">
              <a:solidFill>
                <a:schemeClr val="bg1"/>
              </a:solidFill>
            </a:endParaRPr>
          </a:p>
          <a:p>
            <a:r>
              <a:rPr lang="en-US" sz="1600" dirty="0">
                <a:solidFill>
                  <a:schemeClr val="bg1"/>
                </a:solidFill>
              </a:rPr>
              <a:t>Three milestones:</a:t>
            </a:r>
          </a:p>
          <a:p>
            <a:pPr marL="342900" indent="-342900">
              <a:buFont typeface="+mj-lt"/>
              <a:buAutoNum type="arabicPeriod"/>
            </a:pPr>
            <a:r>
              <a:rPr lang="en-US" sz="1600" dirty="0">
                <a:solidFill>
                  <a:schemeClr val="bg1"/>
                </a:solidFill>
              </a:rPr>
              <a:t>Common understanding</a:t>
            </a:r>
          </a:p>
          <a:p>
            <a:pPr marL="342900" indent="-342900">
              <a:buFont typeface="+mj-lt"/>
              <a:buAutoNum type="arabicPeriod"/>
            </a:pPr>
            <a:r>
              <a:rPr lang="en-US" sz="1600" dirty="0">
                <a:solidFill>
                  <a:schemeClr val="bg1"/>
                </a:solidFill>
              </a:rPr>
              <a:t>Application to define safety needs</a:t>
            </a:r>
          </a:p>
          <a:p>
            <a:pPr marL="342900" indent="-342900">
              <a:buFont typeface="+mj-lt"/>
              <a:buAutoNum type="arabicPeriod"/>
            </a:pPr>
            <a:r>
              <a:rPr lang="en-US" sz="1600" dirty="0">
                <a:solidFill>
                  <a:schemeClr val="bg1"/>
                </a:solidFill>
              </a:rPr>
              <a:t>General requirements to address safety needs</a:t>
            </a:r>
          </a:p>
        </p:txBody>
      </p:sp>
      <p:sp>
        <p:nvSpPr>
          <p:cNvPr id="11" name="Arrow: Chevron 10">
            <a:extLst>
              <a:ext uri="{FF2B5EF4-FFF2-40B4-BE49-F238E27FC236}">
                <a16:creationId xmlns:a16="http://schemas.microsoft.com/office/drawing/2014/main" id="{9F76BAB8-33BB-43B7-86BD-EB3579A1B989}"/>
              </a:ext>
            </a:extLst>
          </p:cNvPr>
          <p:cNvSpPr/>
          <p:nvPr/>
        </p:nvSpPr>
        <p:spPr>
          <a:xfrm>
            <a:off x="5585968"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bg1"/>
                </a:solidFill>
              </a:rPr>
              <a:t>Common Understanding</a:t>
            </a:r>
          </a:p>
        </p:txBody>
      </p:sp>
      <p:sp>
        <p:nvSpPr>
          <p:cNvPr id="12" name="Arrow: Chevron 11">
            <a:extLst>
              <a:ext uri="{FF2B5EF4-FFF2-40B4-BE49-F238E27FC236}">
                <a16:creationId xmlns:a16="http://schemas.microsoft.com/office/drawing/2014/main" id="{A1A2A8A4-9C0A-439C-9B21-30FF0403D16C}"/>
              </a:ext>
            </a:extLst>
          </p:cNvPr>
          <p:cNvSpPr/>
          <p:nvPr/>
        </p:nvSpPr>
        <p:spPr>
          <a:xfrm>
            <a:off x="8150352" y="1534160"/>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Safety Needs</a:t>
            </a:r>
          </a:p>
        </p:txBody>
      </p:sp>
      <p:sp>
        <p:nvSpPr>
          <p:cNvPr id="13" name="TextBox 12">
            <a:extLst>
              <a:ext uri="{FF2B5EF4-FFF2-40B4-BE49-F238E27FC236}">
                <a16:creationId xmlns:a16="http://schemas.microsoft.com/office/drawing/2014/main" id="{3C28F969-1E63-4602-B430-CC4286C33CFE}"/>
              </a:ext>
            </a:extLst>
          </p:cNvPr>
          <p:cNvSpPr txBox="1"/>
          <p:nvPr/>
        </p:nvSpPr>
        <p:spPr>
          <a:xfrm>
            <a:off x="374728" y="2194560"/>
            <a:ext cx="2743200" cy="2800767"/>
          </a:xfrm>
          <a:prstGeom prst="rect">
            <a:avLst/>
          </a:prstGeom>
          <a:noFill/>
        </p:spPr>
        <p:txBody>
          <a:bodyPr wrap="square" rtlCol="0">
            <a:spAutoFit/>
          </a:bodyPr>
          <a:lstStyle/>
          <a:p>
            <a:pPr algn="ctr"/>
            <a:r>
              <a:rPr lang="en-US" sz="1600" dirty="0"/>
              <a:t>19 pages of comments on interpretation and elaboration of safety topics, covering 43 topics (FRAV-12-08).  Multiple references to “DDT”, “ADS user(s)”, and “other road users” indicated need to reach common understanding.  Comments included concept for “guardrails approach” to ADS driving requirements.</a:t>
            </a:r>
          </a:p>
        </p:txBody>
      </p:sp>
      <p:sp>
        <p:nvSpPr>
          <p:cNvPr id="14" name="Arrow: Chevron 13">
            <a:extLst>
              <a:ext uri="{FF2B5EF4-FFF2-40B4-BE49-F238E27FC236}">
                <a16:creationId xmlns:a16="http://schemas.microsoft.com/office/drawing/2014/main" id="{5DC8D8ED-CCE8-4312-8F26-D180F0489455}"/>
              </a:ext>
            </a:extLst>
          </p:cNvPr>
          <p:cNvSpPr/>
          <p:nvPr/>
        </p:nvSpPr>
        <p:spPr>
          <a:xfrm>
            <a:off x="10714736" y="1534160"/>
            <a:ext cx="457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5" name="Arrow: Chevron 14">
            <a:extLst>
              <a:ext uri="{FF2B5EF4-FFF2-40B4-BE49-F238E27FC236}">
                <a16:creationId xmlns:a16="http://schemas.microsoft.com/office/drawing/2014/main" id="{73C92251-65CA-4B20-BD48-153D558C66F6}"/>
              </a:ext>
            </a:extLst>
          </p:cNvPr>
          <p:cNvSpPr/>
          <p:nvPr/>
        </p:nvSpPr>
        <p:spPr>
          <a:xfrm>
            <a:off x="10993120" y="1534160"/>
            <a:ext cx="457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6" name="Arrow: Chevron 15">
            <a:extLst>
              <a:ext uri="{FF2B5EF4-FFF2-40B4-BE49-F238E27FC236}">
                <a16:creationId xmlns:a16="http://schemas.microsoft.com/office/drawing/2014/main" id="{B91C0D69-A1AA-473F-9846-78457661BB6D}"/>
              </a:ext>
            </a:extLst>
          </p:cNvPr>
          <p:cNvSpPr/>
          <p:nvPr/>
        </p:nvSpPr>
        <p:spPr>
          <a:xfrm>
            <a:off x="457200" y="1534160"/>
            <a:ext cx="2743200" cy="457200"/>
          </a:xfrm>
          <a:prstGeom prst="chevron">
            <a:avLst/>
          </a:prstGeom>
          <a:solidFill>
            <a:srgbClr val="5B92E5"/>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bg1"/>
                </a:solidFill>
              </a:rPr>
              <a:t>Safety topics review</a:t>
            </a:r>
          </a:p>
        </p:txBody>
      </p:sp>
      <p:sp>
        <p:nvSpPr>
          <p:cNvPr id="18" name="TextBox 17">
            <a:extLst>
              <a:ext uri="{FF2B5EF4-FFF2-40B4-BE49-F238E27FC236}">
                <a16:creationId xmlns:a16="http://schemas.microsoft.com/office/drawing/2014/main" id="{58ED540C-2B4B-4DD2-BC17-96AA2FE1AC3E}"/>
              </a:ext>
            </a:extLst>
          </p:cNvPr>
          <p:cNvSpPr txBox="1"/>
          <p:nvPr/>
        </p:nvSpPr>
        <p:spPr>
          <a:xfrm>
            <a:off x="5669280" y="2194560"/>
            <a:ext cx="2743200" cy="3539430"/>
          </a:xfrm>
          <a:prstGeom prst="rect">
            <a:avLst/>
          </a:prstGeom>
          <a:noFill/>
        </p:spPr>
        <p:txBody>
          <a:bodyPr wrap="square" rtlCol="0">
            <a:spAutoFit/>
          </a:bodyPr>
          <a:lstStyle/>
          <a:p>
            <a:r>
              <a:rPr lang="en-US" sz="1600" b="1" dirty="0"/>
              <a:t>DDT</a:t>
            </a:r>
            <a:r>
              <a:rPr lang="en-US" sz="1600" dirty="0"/>
              <a:t>: FRAV-14-07/Rev.1</a:t>
            </a:r>
          </a:p>
          <a:p>
            <a:r>
              <a:rPr lang="en-US" sz="1600" b="1" dirty="0"/>
              <a:t>ADS users</a:t>
            </a:r>
            <a:r>
              <a:rPr lang="en-US" sz="1600" dirty="0"/>
              <a:t>: Working on descriptions of user roles/ responsibilities</a:t>
            </a:r>
          </a:p>
          <a:p>
            <a:r>
              <a:rPr lang="en-US" sz="1600" b="1" dirty="0"/>
              <a:t>ORU</a:t>
            </a:r>
            <a:r>
              <a:rPr lang="en-US" sz="1600" dirty="0"/>
              <a:t>: Definition of common and special physical, functional, and/or behavioral properties based on ORU cases</a:t>
            </a:r>
          </a:p>
          <a:p>
            <a:endParaRPr lang="en-US" sz="1600" b="1" dirty="0"/>
          </a:p>
          <a:p>
            <a:r>
              <a:rPr lang="en-US" sz="1600" b="1" dirty="0"/>
              <a:t>New task</a:t>
            </a:r>
            <a:r>
              <a:rPr lang="en-US" sz="1600" dirty="0"/>
              <a:t>: Apply DDT understanding to relevant safety topics with aim to propose safety requirements</a:t>
            </a:r>
            <a:endParaRPr lang="en-US" sz="1600" b="1" dirty="0"/>
          </a:p>
        </p:txBody>
      </p:sp>
      <p:sp>
        <p:nvSpPr>
          <p:cNvPr id="19" name="TextBox 18">
            <a:extLst>
              <a:ext uri="{FF2B5EF4-FFF2-40B4-BE49-F238E27FC236}">
                <a16:creationId xmlns:a16="http://schemas.microsoft.com/office/drawing/2014/main" id="{E96AFEB1-2D43-4196-A1AA-C6124107834C}"/>
              </a:ext>
            </a:extLst>
          </p:cNvPr>
          <p:cNvSpPr txBox="1"/>
          <p:nvPr/>
        </p:nvSpPr>
        <p:spPr>
          <a:xfrm>
            <a:off x="8329168" y="2194560"/>
            <a:ext cx="2743200" cy="3539430"/>
          </a:xfrm>
          <a:prstGeom prst="rect">
            <a:avLst/>
          </a:prstGeom>
          <a:solidFill>
            <a:srgbClr val="5B92E5"/>
          </a:solidFill>
        </p:spPr>
        <p:txBody>
          <a:bodyPr wrap="square" rtlCol="0">
            <a:spAutoFit/>
          </a:bodyPr>
          <a:lstStyle/>
          <a:p>
            <a:pPr algn="ctr"/>
            <a:r>
              <a:rPr lang="en-US" sz="1600" dirty="0">
                <a:solidFill>
                  <a:schemeClr val="bg1"/>
                </a:solidFill>
              </a:rPr>
              <a:t>Identify safety needs relevant to the diverse roles human users may have across ADS configurations and to ORU based on the common and special properties, based on elaboration of safety topics.</a:t>
            </a:r>
          </a:p>
          <a:p>
            <a:endParaRPr lang="en-US" sz="1600" dirty="0">
              <a:solidFill>
                <a:schemeClr val="bg1"/>
              </a:solidFill>
            </a:endParaRPr>
          </a:p>
          <a:p>
            <a:pPr algn="ctr"/>
            <a:r>
              <a:rPr lang="en-US" sz="1600" dirty="0">
                <a:solidFill>
                  <a:schemeClr val="bg1"/>
                </a:solidFill>
              </a:rPr>
              <a:t>Consensus on approach(es) to addressing safe ADS performance of the DDT (nominal and safety-critical conditions) building from safety topics.</a:t>
            </a:r>
          </a:p>
        </p:txBody>
      </p:sp>
    </p:spTree>
    <p:extLst>
      <p:ext uri="{BB962C8B-B14F-4D97-AF65-F5344CB8AC3E}">
        <p14:creationId xmlns:p14="http://schemas.microsoft.com/office/powerpoint/2010/main" val="4054301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2A7015-5746-481D-B779-99EEF035741B}"/>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2 </a:t>
            </a:r>
            <a:b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FRAV report to GRVA </a:t>
            </a:r>
            <a:r>
              <a:rPr lang="en-US" sz="2000" dirty="0"/>
              <a:t>(GRVA-10-33/Rev.1) </a:t>
            </a:r>
            <a:endParaRPr lang="en-US" dirty="0"/>
          </a:p>
        </p:txBody>
      </p:sp>
      <p:sp>
        <p:nvSpPr>
          <p:cNvPr id="9" name="Arrow: Chevron 8">
            <a:extLst>
              <a:ext uri="{FF2B5EF4-FFF2-40B4-BE49-F238E27FC236}">
                <a16:creationId xmlns:a16="http://schemas.microsoft.com/office/drawing/2014/main" id="{ABACACC8-E856-40BA-A153-2912F2C54E25}"/>
              </a:ext>
            </a:extLst>
          </p:cNvPr>
          <p:cNvSpPr/>
          <p:nvPr/>
        </p:nvSpPr>
        <p:spPr>
          <a:xfrm>
            <a:off x="3021584" y="1534160"/>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Specifications</a:t>
            </a:r>
          </a:p>
        </p:txBody>
      </p:sp>
      <p:sp>
        <p:nvSpPr>
          <p:cNvPr id="10" name="TextBox 9">
            <a:extLst>
              <a:ext uri="{FF2B5EF4-FFF2-40B4-BE49-F238E27FC236}">
                <a16:creationId xmlns:a16="http://schemas.microsoft.com/office/drawing/2014/main" id="{E46A71B0-279E-4880-8964-638829030EEB}"/>
              </a:ext>
            </a:extLst>
          </p:cNvPr>
          <p:cNvSpPr txBox="1"/>
          <p:nvPr/>
        </p:nvSpPr>
        <p:spPr>
          <a:xfrm>
            <a:off x="3021584" y="2194560"/>
            <a:ext cx="2696640" cy="4524315"/>
          </a:xfrm>
          <a:prstGeom prst="rect">
            <a:avLst/>
          </a:prstGeom>
          <a:solidFill>
            <a:srgbClr val="5B92E5"/>
          </a:solidFill>
        </p:spPr>
        <p:txBody>
          <a:bodyPr wrap="square" rtlCol="0">
            <a:spAutoFit/>
          </a:bodyPr>
          <a:lstStyle/>
          <a:p>
            <a:r>
              <a:rPr lang="en-US" sz="1600" dirty="0">
                <a:solidFill>
                  <a:schemeClr val="bg1"/>
                </a:solidFill>
              </a:rPr>
              <a:t>FRAV has discussed several approaches to defining specifications, especially related to ADS performance of the DDT:</a:t>
            </a:r>
          </a:p>
          <a:p>
            <a:pPr marL="285750" indent="-285750">
              <a:buFont typeface="Arial" panose="020B0604020202020204" pitchFamily="34" charset="0"/>
              <a:buChar char="•"/>
            </a:pPr>
            <a:r>
              <a:rPr lang="en-US" sz="1600" dirty="0">
                <a:solidFill>
                  <a:schemeClr val="bg1"/>
                </a:solidFill>
              </a:rPr>
              <a:t>Careful &amp; Competent Human Driver</a:t>
            </a:r>
          </a:p>
          <a:p>
            <a:pPr marL="285750" indent="-285750">
              <a:buFont typeface="Arial" panose="020B0604020202020204" pitchFamily="34" charset="0"/>
              <a:buChar char="•"/>
            </a:pPr>
            <a:r>
              <a:rPr lang="en-US" sz="1600" dirty="0">
                <a:solidFill>
                  <a:schemeClr val="bg1"/>
                </a:solidFill>
              </a:rPr>
              <a:t>State of the technologies</a:t>
            </a:r>
          </a:p>
          <a:p>
            <a:pPr marL="285750" indent="-285750">
              <a:buFont typeface="Arial" panose="020B0604020202020204" pitchFamily="34" charset="0"/>
              <a:buChar char="•"/>
            </a:pPr>
            <a:r>
              <a:rPr lang="en-US" sz="1600" dirty="0">
                <a:solidFill>
                  <a:schemeClr val="bg1"/>
                </a:solidFill>
              </a:rPr>
              <a:t>Mathematical formulas (e.g., “safety envelopes”)</a:t>
            </a:r>
          </a:p>
          <a:p>
            <a:pPr marL="285750" indent="-285750">
              <a:buFont typeface="Arial" panose="020B0604020202020204" pitchFamily="34" charset="0"/>
              <a:buChar char="•"/>
            </a:pPr>
            <a:r>
              <a:rPr lang="en-US" sz="1600" dirty="0">
                <a:solidFill>
                  <a:schemeClr val="bg1"/>
                </a:solidFill>
              </a:rPr>
              <a:t>Positive statistical risk balance</a:t>
            </a:r>
          </a:p>
          <a:p>
            <a:r>
              <a:rPr lang="en-US" sz="1600" dirty="0">
                <a:solidFill>
                  <a:schemeClr val="bg1"/>
                </a:solidFill>
              </a:rPr>
              <a:t>Specifications need to address traffic efficiency and safety (such as “string stability”) so combinations of methods are likely in finding optimal solutions.</a:t>
            </a:r>
          </a:p>
        </p:txBody>
      </p:sp>
      <p:sp>
        <p:nvSpPr>
          <p:cNvPr id="11" name="Arrow: Chevron 10">
            <a:extLst>
              <a:ext uri="{FF2B5EF4-FFF2-40B4-BE49-F238E27FC236}">
                <a16:creationId xmlns:a16="http://schemas.microsoft.com/office/drawing/2014/main" id="{9F76BAB8-33BB-43B7-86BD-EB3579A1B989}"/>
              </a:ext>
            </a:extLst>
          </p:cNvPr>
          <p:cNvSpPr/>
          <p:nvPr/>
        </p:nvSpPr>
        <p:spPr>
          <a:xfrm>
            <a:off x="5585968" y="1534160"/>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rgbClr val="5B92E5"/>
                </a:solidFill>
              </a:rPr>
              <a:t>ADS descriptions</a:t>
            </a:r>
          </a:p>
        </p:txBody>
      </p:sp>
      <p:sp>
        <p:nvSpPr>
          <p:cNvPr id="12" name="Arrow: Chevron 11">
            <a:extLst>
              <a:ext uri="{FF2B5EF4-FFF2-40B4-BE49-F238E27FC236}">
                <a16:creationId xmlns:a16="http://schemas.microsoft.com/office/drawing/2014/main" id="{A1A2A8A4-9C0A-439C-9B21-30FF0403D16C}"/>
              </a:ext>
            </a:extLst>
          </p:cNvPr>
          <p:cNvSpPr/>
          <p:nvPr/>
        </p:nvSpPr>
        <p:spPr>
          <a:xfrm>
            <a:off x="8150352" y="1534160"/>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5B92E5"/>
                </a:solidFill>
              </a:rPr>
              <a:t>Package Delivery</a:t>
            </a:r>
          </a:p>
        </p:txBody>
      </p:sp>
      <p:sp>
        <p:nvSpPr>
          <p:cNvPr id="13" name="TextBox 12">
            <a:extLst>
              <a:ext uri="{FF2B5EF4-FFF2-40B4-BE49-F238E27FC236}">
                <a16:creationId xmlns:a16="http://schemas.microsoft.com/office/drawing/2014/main" id="{3C28F969-1E63-4602-B430-CC4286C33CFE}"/>
              </a:ext>
            </a:extLst>
          </p:cNvPr>
          <p:cNvSpPr txBox="1"/>
          <p:nvPr/>
        </p:nvSpPr>
        <p:spPr>
          <a:xfrm>
            <a:off x="311072" y="2194560"/>
            <a:ext cx="2743200" cy="2554545"/>
          </a:xfrm>
          <a:prstGeom prst="rect">
            <a:avLst/>
          </a:prstGeom>
          <a:noFill/>
        </p:spPr>
        <p:txBody>
          <a:bodyPr wrap="square" rtlCol="0">
            <a:spAutoFit/>
          </a:bodyPr>
          <a:lstStyle/>
          <a:p>
            <a:pPr algn="ctr"/>
            <a:r>
              <a:rPr lang="en-US" sz="1600" dirty="0"/>
              <a:t>General safety requirements addressing safety needs based on starting points framework and elaboration of safety topics.  “General safety requirements” means definition of what should be verified for what reasons.  Specifications (e.g., criteria, limits, formulas) would follow.</a:t>
            </a:r>
          </a:p>
        </p:txBody>
      </p:sp>
      <p:sp>
        <p:nvSpPr>
          <p:cNvPr id="16" name="Arrow: Chevron 15">
            <a:extLst>
              <a:ext uri="{FF2B5EF4-FFF2-40B4-BE49-F238E27FC236}">
                <a16:creationId xmlns:a16="http://schemas.microsoft.com/office/drawing/2014/main" id="{B91C0D69-A1AA-473F-9846-78457661BB6D}"/>
              </a:ext>
            </a:extLst>
          </p:cNvPr>
          <p:cNvSpPr/>
          <p:nvPr/>
        </p:nvSpPr>
        <p:spPr>
          <a:xfrm>
            <a:off x="457200" y="1534160"/>
            <a:ext cx="2743200" cy="4572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solidFill>
                  <a:srgbClr val="5B92E5"/>
                </a:solidFill>
              </a:rPr>
              <a:t>General Requirements</a:t>
            </a:r>
          </a:p>
        </p:txBody>
      </p:sp>
      <p:sp>
        <p:nvSpPr>
          <p:cNvPr id="19" name="TextBox 18">
            <a:extLst>
              <a:ext uri="{FF2B5EF4-FFF2-40B4-BE49-F238E27FC236}">
                <a16:creationId xmlns:a16="http://schemas.microsoft.com/office/drawing/2014/main" id="{E96AFEB1-2D43-4196-A1AA-C6124107834C}"/>
              </a:ext>
            </a:extLst>
          </p:cNvPr>
          <p:cNvSpPr txBox="1"/>
          <p:nvPr/>
        </p:nvSpPr>
        <p:spPr>
          <a:xfrm>
            <a:off x="8249920" y="2194560"/>
            <a:ext cx="2531696" cy="2062103"/>
          </a:xfrm>
          <a:prstGeom prst="rect">
            <a:avLst/>
          </a:prstGeom>
          <a:solidFill>
            <a:srgbClr val="5B92E5"/>
          </a:solidFill>
        </p:spPr>
        <p:txBody>
          <a:bodyPr wrap="square" rtlCol="0">
            <a:spAutoFit/>
          </a:bodyPr>
          <a:lstStyle/>
          <a:p>
            <a:pPr algn="ctr"/>
            <a:r>
              <a:rPr lang="en-US" sz="1600" dirty="0">
                <a:solidFill>
                  <a:schemeClr val="bg1"/>
                </a:solidFill>
              </a:rPr>
              <a:t>Package consisting of guidelines for ADS documentation, safety requirements, and other guidance as needed to understand application of safety requirements to individual ADS applications.</a:t>
            </a:r>
          </a:p>
        </p:txBody>
      </p:sp>
      <p:sp>
        <p:nvSpPr>
          <p:cNvPr id="17" name="TextBox 16">
            <a:extLst>
              <a:ext uri="{FF2B5EF4-FFF2-40B4-BE49-F238E27FC236}">
                <a16:creationId xmlns:a16="http://schemas.microsoft.com/office/drawing/2014/main" id="{47A07E64-901D-452A-8EA8-DB7544AD1EAE}"/>
              </a:ext>
            </a:extLst>
          </p:cNvPr>
          <p:cNvSpPr txBox="1"/>
          <p:nvPr/>
        </p:nvSpPr>
        <p:spPr>
          <a:xfrm>
            <a:off x="5685536" y="2194560"/>
            <a:ext cx="2464816" cy="2800767"/>
          </a:xfrm>
          <a:prstGeom prst="rect">
            <a:avLst/>
          </a:prstGeom>
          <a:noFill/>
        </p:spPr>
        <p:txBody>
          <a:bodyPr wrap="square" rtlCol="0">
            <a:spAutoFit/>
          </a:bodyPr>
          <a:lstStyle/>
          <a:p>
            <a:pPr algn="ctr"/>
            <a:r>
              <a:rPr lang="en-US" sz="1600" dirty="0"/>
              <a:t>Based on understanding of requirements, FRAV can return to its original framework to develop guidelines regarding documentation required to understand each ADS (e.g., configuration, intended uses, and limitations on use) and application of requirements.</a:t>
            </a:r>
          </a:p>
        </p:txBody>
      </p:sp>
      <p:sp>
        <p:nvSpPr>
          <p:cNvPr id="2" name="TextBox 1">
            <a:extLst>
              <a:ext uri="{FF2B5EF4-FFF2-40B4-BE49-F238E27FC236}">
                <a16:creationId xmlns:a16="http://schemas.microsoft.com/office/drawing/2014/main" id="{5C965810-881B-49F3-831F-1F888567A584}"/>
              </a:ext>
            </a:extLst>
          </p:cNvPr>
          <p:cNvSpPr txBox="1"/>
          <p:nvPr/>
        </p:nvSpPr>
        <p:spPr>
          <a:xfrm>
            <a:off x="443775" y="4952305"/>
            <a:ext cx="2474267" cy="338554"/>
          </a:xfrm>
          <a:prstGeom prst="rect">
            <a:avLst/>
          </a:prstGeom>
          <a:noFill/>
        </p:spPr>
        <p:txBody>
          <a:bodyPr wrap="none" rtlCol="0">
            <a:spAutoFit/>
          </a:bodyPr>
          <a:lstStyle/>
          <a:p>
            <a:r>
              <a:rPr lang="en-US" sz="1600" dirty="0">
                <a:solidFill>
                  <a:srgbClr val="0070C0"/>
                </a:solidFill>
              </a:rPr>
              <a:t>(GRVA-11 September 2020)</a:t>
            </a:r>
          </a:p>
        </p:txBody>
      </p:sp>
      <p:sp>
        <p:nvSpPr>
          <p:cNvPr id="14" name="TextBox 13">
            <a:extLst>
              <a:ext uri="{FF2B5EF4-FFF2-40B4-BE49-F238E27FC236}">
                <a16:creationId xmlns:a16="http://schemas.microsoft.com/office/drawing/2014/main" id="{E888E646-7A61-4834-8040-F2E7D8E1D3EE}"/>
              </a:ext>
            </a:extLst>
          </p:cNvPr>
          <p:cNvSpPr txBox="1"/>
          <p:nvPr/>
        </p:nvSpPr>
        <p:spPr>
          <a:xfrm>
            <a:off x="8365458" y="4952305"/>
            <a:ext cx="2300631" cy="338554"/>
          </a:xfrm>
          <a:prstGeom prst="rect">
            <a:avLst/>
          </a:prstGeom>
          <a:noFill/>
        </p:spPr>
        <p:txBody>
          <a:bodyPr wrap="none" rtlCol="0">
            <a:spAutoFit/>
          </a:bodyPr>
          <a:lstStyle/>
          <a:p>
            <a:pPr algn="ctr"/>
            <a:r>
              <a:rPr lang="en-US" sz="1600" dirty="0">
                <a:solidFill>
                  <a:srgbClr val="0070C0"/>
                </a:solidFill>
              </a:rPr>
              <a:t>(GRVA-12 February 2021)</a:t>
            </a:r>
          </a:p>
        </p:txBody>
      </p:sp>
    </p:spTree>
    <p:extLst>
      <p:ext uri="{BB962C8B-B14F-4D97-AF65-F5344CB8AC3E}">
        <p14:creationId xmlns:p14="http://schemas.microsoft.com/office/powerpoint/2010/main" val="965072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316595F0-6165-470D-9FFD-8680A2534A2F}"/>
              </a:ext>
            </a:extLst>
          </p:cNvPr>
          <p:cNvGraphicFramePr>
            <a:graphicFrameLocks noGrp="1"/>
          </p:cNvGraphicFramePr>
          <p:nvPr>
            <p:ph idx="1"/>
          </p:nvPr>
        </p:nvGraphicFramePr>
        <p:xfrm>
          <a:off x="549275" y="1189038"/>
          <a:ext cx="10515060" cy="3185160"/>
        </p:xfrm>
        <a:graphic>
          <a:graphicData uri="http://schemas.openxmlformats.org/drawingml/2006/table">
            <a:tbl>
              <a:tblPr firstRow="1" bandRow="1">
                <a:tableStyleId>{5940675A-B579-460E-94D1-54222C63F5DA}</a:tableStyleId>
              </a:tblPr>
              <a:tblGrid>
                <a:gridCol w="2657852">
                  <a:extLst>
                    <a:ext uri="{9D8B030D-6E8A-4147-A177-3AD203B41FA5}">
                      <a16:colId xmlns:a16="http://schemas.microsoft.com/office/drawing/2014/main" val="1084364862"/>
                    </a:ext>
                  </a:extLst>
                </a:gridCol>
                <a:gridCol w="3686844">
                  <a:extLst>
                    <a:ext uri="{9D8B030D-6E8A-4147-A177-3AD203B41FA5}">
                      <a16:colId xmlns:a16="http://schemas.microsoft.com/office/drawing/2014/main" val="734801314"/>
                    </a:ext>
                  </a:extLst>
                </a:gridCol>
                <a:gridCol w="755501">
                  <a:extLst>
                    <a:ext uri="{9D8B030D-6E8A-4147-A177-3AD203B41FA5}">
                      <a16:colId xmlns:a16="http://schemas.microsoft.com/office/drawing/2014/main" val="148374297"/>
                    </a:ext>
                  </a:extLst>
                </a:gridCol>
                <a:gridCol w="3414863">
                  <a:extLst>
                    <a:ext uri="{9D8B030D-6E8A-4147-A177-3AD203B41FA5}">
                      <a16:colId xmlns:a16="http://schemas.microsoft.com/office/drawing/2014/main" val="2880744352"/>
                    </a:ext>
                  </a:extLst>
                </a:gridCol>
              </a:tblGrid>
              <a:tr h="370840">
                <a:tc>
                  <a:txBody>
                    <a:bodyPr/>
                    <a:lstStyle/>
                    <a:p>
                      <a:r>
                        <a:rPr lang="en-US" sz="1400" dirty="0"/>
                        <a:t>Purpose of Data Collection</a:t>
                      </a:r>
                    </a:p>
                  </a:txBody>
                  <a:tcPr marL="91870" marR="91870"/>
                </a:tc>
                <a:tc>
                  <a:txBody>
                    <a:bodyPr/>
                    <a:lstStyle/>
                    <a:p>
                      <a:r>
                        <a:rPr lang="en-US" sz="1400" dirty="0"/>
                        <a:t>Applicability of Data</a:t>
                      </a:r>
                    </a:p>
                  </a:txBody>
                  <a:tcPr marL="91870" marR="91870"/>
                </a:tc>
                <a:tc>
                  <a:txBody>
                    <a:bodyPr/>
                    <a:lstStyle/>
                    <a:p>
                      <a:pPr algn="ctr"/>
                      <a:r>
                        <a:rPr lang="en-US" sz="1400" dirty="0"/>
                        <a:t>Data Set</a:t>
                      </a:r>
                    </a:p>
                  </a:txBody>
                  <a:tcPr marL="91870" marR="91870"/>
                </a:tc>
                <a:tc>
                  <a:txBody>
                    <a:bodyPr/>
                    <a:lstStyle/>
                    <a:p>
                      <a:r>
                        <a:rPr lang="en-US" sz="1400" dirty="0"/>
                        <a:t>General Description</a:t>
                      </a:r>
                    </a:p>
                  </a:txBody>
                  <a:tcPr marL="91870" marR="91870"/>
                </a:tc>
                <a:extLst>
                  <a:ext uri="{0D108BD9-81ED-4DB2-BD59-A6C34878D82A}">
                    <a16:rowId xmlns:a16="http://schemas.microsoft.com/office/drawing/2014/main" val="2667878318"/>
                  </a:ext>
                </a:extLst>
              </a:tr>
              <a:tr h="370840">
                <a:tc rowSpan="4">
                  <a:txBody>
                    <a:bodyPr/>
                    <a:lstStyle/>
                    <a:p>
                      <a:r>
                        <a:rPr lang="en-US" sz="1400" dirty="0"/>
                        <a:t>Accident analysis/ reconstruction </a:t>
                      </a:r>
                    </a:p>
                  </a:txBody>
                  <a:tcPr marL="91870" marR="91870" anchor="ctr"/>
                </a:tc>
                <a:tc>
                  <a:txBody>
                    <a:bodyPr/>
                    <a:lstStyle/>
                    <a:p>
                      <a:r>
                        <a:rPr lang="en-US" sz="1400" dirty="0"/>
                        <a:t>All vehicles</a:t>
                      </a:r>
                    </a:p>
                  </a:txBody>
                  <a:tcPr marL="91870" marR="91870"/>
                </a:tc>
                <a:tc>
                  <a:txBody>
                    <a:bodyPr/>
                    <a:lstStyle/>
                    <a:p>
                      <a:pPr algn="ctr"/>
                      <a:r>
                        <a:rPr lang="en-US" sz="1400" dirty="0"/>
                        <a:t>A</a:t>
                      </a:r>
                    </a:p>
                  </a:txBody>
                  <a:tcPr marL="91870" marR="91870"/>
                </a:tc>
                <a:tc>
                  <a:txBody>
                    <a:bodyPr/>
                    <a:lstStyle/>
                    <a:p>
                      <a:r>
                        <a:rPr lang="en-US" sz="1400" dirty="0"/>
                        <a:t>Data on vehicle state/performance</a:t>
                      </a:r>
                    </a:p>
                  </a:txBody>
                  <a:tcPr marL="91870" marR="91870"/>
                </a:tc>
                <a:extLst>
                  <a:ext uri="{0D108BD9-81ED-4DB2-BD59-A6C34878D82A}">
                    <a16:rowId xmlns:a16="http://schemas.microsoft.com/office/drawing/2014/main" val="3479308578"/>
                  </a:ext>
                </a:extLst>
              </a:tr>
              <a:tr h="370840">
                <a:tc vMerge="1">
                  <a:txBody>
                    <a:bodyPr/>
                    <a:lstStyle/>
                    <a:p>
                      <a:endParaRPr lang="en-US" sz="1400" dirty="0"/>
                    </a:p>
                  </a:txBody>
                  <a:tcPr/>
                </a:tc>
                <a:tc>
                  <a:txBody>
                    <a:bodyPr/>
                    <a:lstStyle/>
                    <a:p>
                      <a:r>
                        <a:rPr lang="en-US" sz="1400" dirty="0"/>
                        <a:t>Conventional vehicles (no ADS)</a:t>
                      </a:r>
                    </a:p>
                  </a:txBody>
                  <a:tcPr marL="91870" marR="91870"/>
                </a:tc>
                <a:tc>
                  <a:txBody>
                    <a:bodyPr/>
                    <a:lstStyle/>
                    <a:p>
                      <a:pPr algn="ctr"/>
                      <a:r>
                        <a:rPr lang="en-US" sz="1400" dirty="0"/>
                        <a:t>B</a:t>
                      </a:r>
                    </a:p>
                  </a:txBody>
                  <a:tcPr marL="91870" marR="91870" anchor="ctr"/>
                </a:tc>
                <a:tc>
                  <a:txBody>
                    <a:bodyPr/>
                    <a:lstStyle/>
                    <a:p>
                      <a:r>
                        <a:rPr lang="en-US" sz="1400" dirty="0"/>
                        <a:t>Data on actuation of manual driver controls</a:t>
                      </a:r>
                    </a:p>
                  </a:txBody>
                  <a:tcPr marL="91870" marR="91870"/>
                </a:tc>
                <a:extLst>
                  <a:ext uri="{0D108BD9-81ED-4DB2-BD59-A6C34878D82A}">
                    <a16:rowId xmlns:a16="http://schemas.microsoft.com/office/drawing/2014/main" val="530402610"/>
                  </a:ext>
                </a:extLst>
              </a:tr>
              <a:tr h="370840">
                <a:tc vMerge="1">
                  <a:txBody>
                    <a:bodyPr/>
                    <a:lstStyle/>
                    <a:p>
                      <a:endParaRPr lang="en-US" sz="1400" dirty="0"/>
                    </a:p>
                  </a:txBody>
                  <a:tcPr/>
                </a:tc>
                <a:tc>
                  <a:txBody>
                    <a:bodyPr/>
                    <a:lstStyle/>
                    <a:p>
                      <a:r>
                        <a:rPr lang="en-US" sz="1400" dirty="0"/>
                        <a:t>Vehicles equipped with an ADS</a:t>
                      </a:r>
                    </a:p>
                  </a:txBody>
                  <a:tcPr marL="91870" marR="91870"/>
                </a:tc>
                <a:tc>
                  <a:txBody>
                    <a:bodyPr/>
                    <a:lstStyle/>
                    <a:p>
                      <a:pPr algn="ctr"/>
                      <a:r>
                        <a:rPr lang="en-US" sz="1400" dirty="0"/>
                        <a:t>C1</a:t>
                      </a:r>
                    </a:p>
                  </a:txBody>
                  <a:tcPr marL="91870" marR="91870" anchor="ctr"/>
                </a:tc>
                <a:tc>
                  <a:txBody>
                    <a:bodyPr/>
                    <a:lstStyle/>
                    <a:p>
                      <a:r>
                        <a:rPr lang="en-US" sz="1400" dirty="0"/>
                        <a:t>ADS data on DDT performance</a:t>
                      </a:r>
                    </a:p>
                  </a:txBody>
                  <a:tcPr marL="91870" marR="91870"/>
                </a:tc>
                <a:extLst>
                  <a:ext uri="{0D108BD9-81ED-4DB2-BD59-A6C34878D82A}">
                    <a16:rowId xmlns:a16="http://schemas.microsoft.com/office/drawing/2014/main" val="4045343307"/>
                  </a:ext>
                </a:extLst>
              </a:tr>
              <a:tr h="370840">
                <a:tc vMerge="1">
                  <a:txBody>
                    <a:bodyPr/>
                    <a:lstStyle/>
                    <a:p>
                      <a:endParaRPr lang="en-US" sz="1400" dirty="0"/>
                    </a:p>
                  </a:txBody>
                  <a:tcPr/>
                </a:tc>
                <a:tc>
                  <a:txBody>
                    <a:bodyPr/>
                    <a:lstStyle/>
                    <a:p>
                      <a:r>
                        <a:rPr lang="en-US" sz="1400" dirty="0"/>
                        <a:t>Vehicles equipped with an ADS designed to interact with a user</a:t>
                      </a:r>
                    </a:p>
                  </a:txBody>
                  <a:tcPr marL="91870" marR="91870"/>
                </a:tc>
                <a:tc>
                  <a:txBody>
                    <a:bodyPr/>
                    <a:lstStyle/>
                    <a:p>
                      <a:pPr algn="ctr"/>
                      <a:r>
                        <a:rPr lang="en-US" sz="1400" dirty="0"/>
                        <a:t>C2</a:t>
                      </a:r>
                    </a:p>
                  </a:txBody>
                  <a:tcPr marL="91870" marR="91870" anchor="ctr"/>
                </a:tc>
                <a:tc>
                  <a:txBody>
                    <a:bodyPr/>
                    <a:lstStyle/>
                    <a:p>
                      <a:r>
                        <a:rPr lang="en-US" sz="1400" dirty="0"/>
                        <a:t>Data on user behavior/interactions with ADS</a:t>
                      </a:r>
                    </a:p>
                  </a:txBody>
                  <a:tcPr marL="91870" marR="91870"/>
                </a:tc>
                <a:extLst>
                  <a:ext uri="{0D108BD9-81ED-4DB2-BD59-A6C34878D82A}">
                    <a16:rowId xmlns:a16="http://schemas.microsoft.com/office/drawing/2014/main" val="3031170446"/>
                  </a:ext>
                </a:extLst>
              </a:tr>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Evaluation of system operations/research/ assistance with accident analysis ( L3-L5) </a:t>
                      </a:r>
                    </a:p>
                  </a:txBody>
                  <a:tcPr marL="91870" marR="918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Vehicles equipped with an ADS</a:t>
                      </a:r>
                    </a:p>
                  </a:txBody>
                  <a:tcPr marL="91870" marR="91870"/>
                </a:tc>
                <a:tc>
                  <a:txBody>
                    <a:bodyPr/>
                    <a:lstStyle/>
                    <a:p>
                      <a:pPr algn="ctr"/>
                      <a:r>
                        <a:rPr lang="en-US" sz="1400" dirty="0"/>
                        <a:t>D1</a:t>
                      </a:r>
                    </a:p>
                  </a:txBody>
                  <a:tcPr marL="91870" marR="91870" anchor="ctr"/>
                </a:tc>
                <a:tc>
                  <a:txBody>
                    <a:bodyPr/>
                    <a:lstStyle/>
                    <a:p>
                      <a:r>
                        <a:rPr lang="en-US" sz="1400" dirty="0"/>
                        <a:t>Non-crash ADS operational performance data</a:t>
                      </a:r>
                    </a:p>
                  </a:txBody>
                  <a:tcPr marL="91870" marR="91870"/>
                </a:tc>
                <a:extLst>
                  <a:ext uri="{0D108BD9-81ED-4DB2-BD59-A6C34878D82A}">
                    <a16:rowId xmlns:a16="http://schemas.microsoft.com/office/drawing/2014/main" val="1226022741"/>
                  </a:ext>
                </a:extLst>
              </a:tr>
              <a:tr h="370840">
                <a:tc vMerge="1">
                  <a:txBody>
                    <a:bodyPr/>
                    <a:lstStyle/>
                    <a:p>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Vehicles equipped with an ADS designed to interact with a user</a:t>
                      </a:r>
                    </a:p>
                  </a:txBody>
                  <a:tcPr marL="91870" marR="91870"/>
                </a:tc>
                <a:tc>
                  <a:txBody>
                    <a:bodyPr/>
                    <a:lstStyle/>
                    <a:p>
                      <a:pPr algn="ctr"/>
                      <a:r>
                        <a:rPr lang="en-US" sz="1400" dirty="0"/>
                        <a:t>D2</a:t>
                      </a:r>
                    </a:p>
                  </a:txBody>
                  <a:tcPr marL="91870" marR="91870" anchor="ctr"/>
                </a:tc>
                <a:tc>
                  <a:txBody>
                    <a:bodyPr/>
                    <a:lstStyle/>
                    <a:p>
                      <a:r>
                        <a:rPr lang="en-US" sz="1400" dirty="0"/>
                        <a:t>Non-crash user interactions with ADS</a:t>
                      </a:r>
                    </a:p>
                  </a:txBody>
                  <a:tcPr marL="91870" marR="91870"/>
                </a:tc>
                <a:extLst>
                  <a:ext uri="{0D108BD9-81ED-4DB2-BD59-A6C34878D82A}">
                    <a16:rowId xmlns:a16="http://schemas.microsoft.com/office/drawing/2014/main" val="2432538510"/>
                  </a:ext>
                </a:extLst>
              </a:tr>
            </a:tbl>
          </a:graphicData>
        </a:graphic>
      </p:graphicFrame>
      <p:sp>
        <p:nvSpPr>
          <p:cNvPr id="2" name="Title 1">
            <a:extLst>
              <a:ext uri="{FF2B5EF4-FFF2-40B4-BE49-F238E27FC236}">
                <a16:creationId xmlns:a16="http://schemas.microsoft.com/office/drawing/2014/main" id="{DD381E9F-5063-4F59-A171-FA3DF624FAFA}"/>
              </a:ext>
            </a:extLst>
          </p:cNvPr>
          <p:cNvSpPr>
            <a:spLocks noGrp="1"/>
          </p:cNvSpPr>
          <p:nvPr>
            <p:ph type="title"/>
          </p:nvPr>
        </p:nvSpPr>
        <p:spPr>
          <a:xfrm>
            <a:off x="457200" y="24455"/>
            <a:ext cx="8046720" cy="731520"/>
          </a:xfrm>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2 </a:t>
            </a:r>
            <a:b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lang="en-US" dirty="0"/>
              <a:t>FRAV report to GRVA </a:t>
            </a:r>
            <a:r>
              <a:rPr lang="en-US" sz="2000" dirty="0"/>
              <a:t>(GRVA-10-33/Rev.1) </a:t>
            </a:r>
            <a:endParaRPr lang="en-US" dirty="0"/>
          </a:p>
        </p:txBody>
      </p:sp>
      <p:sp>
        <p:nvSpPr>
          <p:cNvPr id="6" name="TextBox 5">
            <a:extLst>
              <a:ext uri="{FF2B5EF4-FFF2-40B4-BE49-F238E27FC236}">
                <a16:creationId xmlns:a16="http://schemas.microsoft.com/office/drawing/2014/main" id="{7A4C9287-9317-4F4D-B12A-59C44AA5877B}"/>
              </a:ext>
            </a:extLst>
          </p:cNvPr>
          <p:cNvSpPr txBox="1"/>
          <p:nvPr/>
        </p:nvSpPr>
        <p:spPr>
          <a:xfrm>
            <a:off x="549275" y="4555411"/>
            <a:ext cx="10465850" cy="1569660"/>
          </a:xfrm>
          <a:prstGeom prst="rect">
            <a:avLst/>
          </a:prstGeom>
          <a:noFill/>
          <a:ln>
            <a:solidFill>
              <a:schemeClr val="tx1"/>
            </a:solidFill>
          </a:ln>
        </p:spPr>
        <p:txBody>
          <a:bodyPr wrap="square" rtlCol="0">
            <a:spAutoFit/>
          </a:bodyPr>
          <a:lstStyle/>
          <a:p>
            <a:r>
              <a:rPr lang="en-US" sz="1600" dirty="0"/>
              <a:t>Elements in the data sets are mutually exclusive (i.e., no duplication) and may be combined depending upon the vehicle configuration, for example:</a:t>
            </a:r>
          </a:p>
          <a:p>
            <a:pPr marL="285750" indent="-285750">
              <a:buFont typeface="Arial" panose="020B0604020202020204" pitchFamily="34" charset="0"/>
              <a:buChar char="•"/>
            </a:pPr>
            <a:r>
              <a:rPr lang="en-US" sz="1600" dirty="0"/>
              <a:t>Conventional (manual only) vehicle </a:t>
            </a:r>
            <a:r>
              <a:rPr lang="en-US" sz="1600" dirty="0">
                <a:sym typeface="Wingdings" panose="05000000000000000000" pitchFamily="2" charset="2"/>
              </a:rPr>
              <a:t></a:t>
            </a:r>
            <a:r>
              <a:rPr lang="en-US" sz="1600" dirty="0"/>
              <a:t> A + B</a:t>
            </a:r>
          </a:p>
          <a:p>
            <a:pPr marL="285750" indent="-285750">
              <a:buFont typeface="Arial" panose="020B0604020202020204" pitchFamily="34" charset="0"/>
              <a:buChar char="•"/>
            </a:pPr>
            <a:r>
              <a:rPr lang="en-US" sz="1600" dirty="0"/>
              <a:t>ADS with human driver controls </a:t>
            </a:r>
            <a:r>
              <a:rPr lang="en-US" sz="1600" dirty="0">
                <a:sym typeface="Wingdings" panose="05000000000000000000" pitchFamily="2" charset="2"/>
              </a:rPr>
              <a:t></a:t>
            </a:r>
            <a:r>
              <a:rPr lang="en-US" sz="1600" dirty="0"/>
              <a:t> A + B + C1 + C2 + D1 + D2</a:t>
            </a:r>
          </a:p>
          <a:p>
            <a:pPr marL="285750" indent="-285750">
              <a:buFont typeface="Arial" panose="020B0604020202020204" pitchFamily="34" charset="0"/>
              <a:buChar char="•"/>
            </a:pPr>
            <a:r>
              <a:rPr lang="en-US" sz="1600" dirty="0"/>
              <a:t>Driverless passenger vehicle </a:t>
            </a:r>
            <a:r>
              <a:rPr lang="en-US" sz="1600" dirty="0">
                <a:sym typeface="Wingdings" panose="05000000000000000000" pitchFamily="2" charset="2"/>
              </a:rPr>
              <a:t> </a:t>
            </a:r>
            <a:r>
              <a:rPr lang="en-US" sz="1600" dirty="0"/>
              <a:t>A + C1 + C2 + D1+ D2</a:t>
            </a:r>
          </a:p>
          <a:p>
            <a:pPr marL="285750" indent="-285750">
              <a:buFont typeface="Arial" panose="020B0604020202020204" pitchFamily="34" charset="0"/>
              <a:buChar char="•"/>
            </a:pPr>
            <a:r>
              <a:rPr lang="en-US" sz="1600" dirty="0"/>
              <a:t>Driverless commercial vehicle (no occupants) </a:t>
            </a:r>
            <a:r>
              <a:rPr lang="en-US" sz="1600" dirty="0">
                <a:sym typeface="Wingdings" panose="05000000000000000000" pitchFamily="2" charset="2"/>
              </a:rPr>
              <a:t></a:t>
            </a:r>
            <a:r>
              <a:rPr lang="en-US" sz="1600" dirty="0"/>
              <a:t> A + C1 + D1</a:t>
            </a:r>
          </a:p>
        </p:txBody>
      </p:sp>
      <p:sp>
        <p:nvSpPr>
          <p:cNvPr id="3" name="TextBox 2">
            <a:extLst>
              <a:ext uri="{FF2B5EF4-FFF2-40B4-BE49-F238E27FC236}">
                <a16:creationId xmlns:a16="http://schemas.microsoft.com/office/drawing/2014/main" id="{355CBD0B-469B-4DB5-8011-6AEB71587406}"/>
              </a:ext>
            </a:extLst>
          </p:cNvPr>
          <p:cNvSpPr txBox="1"/>
          <p:nvPr/>
        </p:nvSpPr>
        <p:spPr>
          <a:xfrm rot="-1680000">
            <a:off x="535479" y="3083442"/>
            <a:ext cx="9748118" cy="1015663"/>
          </a:xfrm>
          <a:prstGeom prst="rect">
            <a:avLst/>
          </a:prstGeom>
          <a:noFill/>
        </p:spPr>
        <p:txBody>
          <a:bodyPr wrap="none" rtlCol="0">
            <a:spAutoFit/>
          </a:bodyPr>
          <a:lstStyle/>
          <a:p>
            <a:r>
              <a:rPr lang="en-US" sz="6000" b="1" dirty="0">
                <a:solidFill>
                  <a:srgbClr val="338DCD">
                    <a:alpha val="25000"/>
                  </a:srgbClr>
                </a:solidFill>
              </a:rPr>
              <a:t>CONCEPT ILLUSTRATION ONLY</a:t>
            </a:r>
          </a:p>
        </p:txBody>
      </p:sp>
    </p:spTree>
    <p:extLst>
      <p:ext uri="{BB962C8B-B14F-4D97-AF65-F5344CB8AC3E}">
        <p14:creationId xmlns:p14="http://schemas.microsoft.com/office/powerpoint/2010/main" val="277955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029A1B-BC16-4491-AEF7-8FEBA2DA5060}"/>
              </a:ext>
            </a:extLst>
          </p:cNvPr>
          <p:cNvSpPr>
            <a:spLocks noGrp="1"/>
          </p:cNvSpPr>
          <p:nvPr>
            <p:ph idx="1"/>
          </p:nvPr>
        </p:nvSpPr>
        <p:spPr>
          <a:xfrm>
            <a:off x="548639" y="1188720"/>
            <a:ext cx="10945155" cy="4912360"/>
          </a:xfrm>
        </p:spPr>
        <p:txBody>
          <a:bodyPr>
            <a:normAutofit/>
          </a:bodyPr>
          <a:lstStyle/>
          <a:p>
            <a:pPr>
              <a:buFont typeface="Wingdings" panose="05000000000000000000" pitchFamily="2" charset="2"/>
              <a:buChar char="ü"/>
            </a:pPr>
            <a:r>
              <a:rPr lang="en-US" dirty="0"/>
              <a:t>Agreed on description of Dynamic Driving Task</a:t>
            </a:r>
          </a:p>
          <a:p>
            <a:pPr>
              <a:buFont typeface="Wingdings" panose="05000000000000000000" pitchFamily="2" charset="2"/>
              <a:buChar char="ü"/>
            </a:pPr>
            <a:r>
              <a:rPr lang="en-US" dirty="0"/>
              <a:t>Agreed on concept to based ORU safety on ORU common and special properties</a:t>
            </a:r>
          </a:p>
          <a:p>
            <a:pPr>
              <a:buFont typeface="Wingdings" panose="05000000000000000000" pitchFamily="2" charset="2"/>
              <a:buChar char="ü"/>
            </a:pPr>
            <a:r>
              <a:rPr lang="en-US" dirty="0"/>
              <a:t>Agreed on concept for categorization of data collection</a:t>
            </a:r>
          </a:p>
          <a:p>
            <a:r>
              <a:rPr lang="en-US" dirty="0"/>
              <a:t>Task to reach consensus on essential “user definitions”</a:t>
            </a:r>
          </a:p>
          <a:p>
            <a:r>
              <a:rPr lang="en-US" dirty="0"/>
              <a:t>Task to apply DDT to general safety requirements</a:t>
            </a:r>
          </a:p>
          <a:p>
            <a:r>
              <a:rPr lang="en-US" dirty="0"/>
              <a:t>Task to identify common and special ORU properties</a:t>
            </a:r>
          </a:p>
          <a:p>
            <a:r>
              <a:rPr lang="en-US" dirty="0"/>
              <a:t>Task to apply data categorization concept to known data elements</a:t>
            </a:r>
          </a:p>
        </p:txBody>
      </p:sp>
      <p:sp>
        <p:nvSpPr>
          <p:cNvPr id="4" name="Title 3">
            <a:extLst>
              <a:ext uri="{FF2B5EF4-FFF2-40B4-BE49-F238E27FC236}">
                <a16:creationId xmlns:a16="http://schemas.microsoft.com/office/drawing/2014/main" id="{DB179BC2-65A5-490C-BFC8-98386B3F9C29}"/>
              </a:ext>
            </a:extLst>
          </p:cNvPr>
          <p:cNvSpPr>
            <a:spLocks noGrp="1"/>
          </p:cNvSpPr>
          <p:nvPr>
            <p:ph type="title"/>
          </p:nvPr>
        </p:nvSpPr>
        <p:spPr/>
        <p:txBody>
          <a:bodyPr>
            <a:normAutofit fontScale="90000"/>
          </a:bodyPr>
          <a:lstStyle/>
          <a:p>
            <a:r>
              <a:rPr lang="en-US" sz="2000" dirty="0"/>
              <a:t>Agenda item 2</a:t>
            </a:r>
            <a:br>
              <a:rPr lang="en-US" dirty="0"/>
            </a:br>
            <a:r>
              <a:rPr lang="en-US" dirty="0"/>
              <a:t>FRAV status: Tasks</a:t>
            </a:r>
          </a:p>
        </p:txBody>
      </p:sp>
    </p:spTree>
    <p:extLst>
      <p:ext uri="{BB962C8B-B14F-4D97-AF65-F5344CB8AC3E}">
        <p14:creationId xmlns:p14="http://schemas.microsoft.com/office/powerpoint/2010/main" val="3771444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DE2AE46-9788-48B5-97A0-6CACEC7DB91B}"/>
              </a:ext>
            </a:extLst>
          </p:cNvPr>
          <p:cNvSpPr>
            <a:spLocks noGrp="1"/>
          </p:cNvSpPr>
          <p:nvPr>
            <p:ph idx="1"/>
          </p:nvPr>
        </p:nvSpPr>
        <p:spPr/>
        <p:txBody>
          <a:bodyPr/>
          <a:lstStyle/>
          <a:p>
            <a:r>
              <a:rPr lang="en-US" dirty="0"/>
              <a:t>DDT-relevant safety requirement</a:t>
            </a:r>
          </a:p>
          <a:p>
            <a:pPr lvl="1"/>
            <a:r>
              <a:rPr lang="en-US" dirty="0"/>
              <a:t>Documents FRAV-15-08 and FRAV-15-09</a:t>
            </a:r>
          </a:p>
          <a:p>
            <a:r>
              <a:rPr lang="en-US" dirty="0"/>
              <a:t>ADS user definitions</a:t>
            </a:r>
          </a:p>
          <a:p>
            <a:pPr lvl="1"/>
            <a:r>
              <a:rPr lang="en-US" dirty="0"/>
              <a:t>Documents FRAV-15-06 and FRAV-15-07</a:t>
            </a:r>
          </a:p>
          <a:p>
            <a:r>
              <a:rPr lang="en-US" dirty="0"/>
              <a:t>ORU physical, functional, and behavioral properties</a:t>
            </a:r>
          </a:p>
          <a:p>
            <a:pPr lvl="1"/>
            <a:r>
              <a:rPr lang="en-US" dirty="0"/>
              <a:t>[Documents FRAV-15-10 and FRAV-15-11]</a:t>
            </a:r>
          </a:p>
          <a:p>
            <a:r>
              <a:rPr lang="en-US" dirty="0"/>
              <a:t>Data collection input for EDR/DSSAD</a:t>
            </a:r>
          </a:p>
          <a:p>
            <a:pPr lvl="1"/>
            <a:r>
              <a:rPr lang="en-US" dirty="0"/>
              <a:t>[Document FRAV-15-12]</a:t>
            </a:r>
          </a:p>
        </p:txBody>
      </p:sp>
      <p:sp>
        <p:nvSpPr>
          <p:cNvPr id="4" name="Title 3">
            <a:extLst>
              <a:ext uri="{FF2B5EF4-FFF2-40B4-BE49-F238E27FC236}">
                <a16:creationId xmlns:a16="http://schemas.microsoft.com/office/drawing/2014/main" id="{6FC60E7C-DB39-446C-8BF1-671D79370550}"/>
              </a:ext>
            </a:extLst>
          </p:cNvPr>
          <p:cNvSpPr>
            <a:spLocks noGrp="1"/>
          </p:cNvSpPr>
          <p:nvPr>
            <p:ph type="title"/>
          </p:nvPr>
        </p:nvSpPr>
        <p:spPr/>
        <p:txBody>
          <a:bodyPr>
            <a:normAutofit fontScale="90000"/>
          </a:bodyPr>
          <a:lstStyle/>
          <a:p>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3</a:t>
            </a:r>
            <a:b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br>
            <a:r>
              <a:rPr kumimoji="0" lang="en-US" sz="4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FRAV workstream updates</a:t>
            </a:r>
            <a:endParaRPr lang="en-US" dirty="0"/>
          </a:p>
        </p:txBody>
      </p:sp>
    </p:spTree>
    <p:extLst>
      <p:ext uri="{BB962C8B-B14F-4D97-AF65-F5344CB8AC3E}">
        <p14:creationId xmlns:p14="http://schemas.microsoft.com/office/powerpoint/2010/main" val="1509744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BA305ED-A71E-40AE-AAA8-FE6227C87077}"/>
              </a:ext>
            </a:extLst>
          </p:cNvPr>
          <p:cNvSpPr>
            <a:spLocks noGrp="1"/>
          </p:cNvSpPr>
          <p:nvPr>
            <p:ph idx="1"/>
          </p:nvPr>
        </p:nvSpPr>
        <p:spPr>
          <a:xfrm>
            <a:off x="548640" y="1188720"/>
            <a:ext cx="10515600" cy="3804920"/>
          </a:xfrm>
        </p:spPr>
        <p:txBody>
          <a:bodyPr>
            <a:normAutofit/>
          </a:bodyPr>
          <a:lstStyle/>
          <a:p>
            <a:r>
              <a:rPr lang="en-US" dirty="0"/>
              <a:t>Upcoming sessions</a:t>
            </a:r>
            <a:endParaRPr lang="en-US" sz="1600" dirty="0"/>
          </a:p>
          <a:p>
            <a:pPr lvl="1"/>
            <a:r>
              <a:rPr lang="en-US" dirty="0"/>
              <a:t>Session 16 (6 July): Initial general requirements</a:t>
            </a:r>
          </a:p>
          <a:p>
            <a:pPr lvl="1"/>
            <a:r>
              <a:rPr lang="en-US" dirty="0"/>
              <a:t>Session 17 (26-27 July): Consolidation/initial GRVA-11 preparation</a:t>
            </a:r>
          </a:p>
          <a:p>
            <a:pPr lvl="1"/>
            <a:r>
              <a:rPr lang="en-US" dirty="0"/>
              <a:t>Session 18 (9 September): 3</a:t>
            </a:r>
            <a:r>
              <a:rPr lang="en-US" baseline="30000" dirty="0"/>
              <a:t>rd</a:t>
            </a:r>
            <a:r>
              <a:rPr lang="en-US" dirty="0"/>
              <a:t> review general requirements status</a:t>
            </a:r>
          </a:p>
          <a:p>
            <a:pPr lvl="1"/>
            <a:r>
              <a:rPr lang="en-US" dirty="0"/>
              <a:t>Session 19 (16 September): Review GRVA submission</a:t>
            </a:r>
          </a:p>
          <a:p>
            <a:r>
              <a:rPr lang="en-US" dirty="0"/>
              <a:t>GRVA-11: 27 September-1 October</a:t>
            </a:r>
          </a:p>
          <a:p>
            <a:r>
              <a:rPr lang="en-US" dirty="0"/>
              <a:t>Four months to prepare submission to GRVA-12 </a:t>
            </a:r>
            <a:r>
              <a:rPr lang="en-US" sz="1600" dirty="0"/>
              <a:t>(February 2022)</a:t>
            </a:r>
            <a:endParaRPr lang="en-US" dirty="0"/>
          </a:p>
        </p:txBody>
      </p:sp>
      <p:sp>
        <p:nvSpPr>
          <p:cNvPr id="4" name="Title 3">
            <a:extLst>
              <a:ext uri="{FF2B5EF4-FFF2-40B4-BE49-F238E27FC236}">
                <a16:creationId xmlns:a16="http://schemas.microsoft.com/office/drawing/2014/main" id="{E8C035B6-B23B-4334-929F-B57524436C89}"/>
              </a:ext>
            </a:extLst>
          </p:cNvPr>
          <p:cNvSpPr>
            <a:spLocks noGrp="1"/>
          </p:cNvSpPr>
          <p:nvPr>
            <p:ph type="title"/>
          </p:nvPr>
        </p:nvSpPr>
        <p:spPr/>
        <p:txBody>
          <a:bodyPr>
            <a:normAutofit fontScale="90000"/>
          </a:bodyPr>
          <a:lstStyle/>
          <a:p>
            <a:r>
              <a:rPr lang="en-US" sz="2000" dirty="0"/>
              <a:t>Agenda item 4</a:t>
            </a:r>
            <a:br>
              <a:rPr lang="en-US" dirty="0"/>
            </a:br>
            <a:r>
              <a:rPr lang="en-US" dirty="0"/>
              <a:t>Outlook for next steps </a:t>
            </a:r>
            <a:r>
              <a:rPr lang="en-US" sz="2200" dirty="0"/>
              <a:t>(thru September)</a:t>
            </a:r>
            <a:endParaRPr lang="en-US" dirty="0"/>
          </a:p>
        </p:txBody>
      </p:sp>
      <p:sp>
        <p:nvSpPr>
          <p:cNvPr id="2" name="TextBox 1">
            <a:extLst>
              <a:ext uri="{FF2B5EF4-FFF2-40B4-BE49-F238E27FC236}">
                <a16:creationId xmlns:a16="http://schemas.microsoft.com/office/drawing/2014/main" id="{01FB6559-B245-4792-A1D2-269850500FD9}"/>
              </a:ext>
            </a:extLst>
          </p:cNvPr>
          <p:cNvSpPr txBox="1"/>
          <p:nvPr/>
        </p:nvSpPr>
        <p:spPr>
          <a:xfrm>
            <a:off x="1960880" y="4993640"/>
            <a:ext cx="8016875" cy="646331"/>
          </a:xfrm>
          <a:prstGeom prst="rect">
            <a:avLst/>
          </a:prstGeom>
          <a:noFill/>
        </p:spPr>
        <p:txBody>
          <a:bodyPr wrap="none" rtlCol="0">
            <a:spAutoFit/>
          </a:bodyPr>
          <a:lstStyle/>
          <a:p>
            <a:r>
              <a:rPr lang="en-US" sz="3600" b="1" dirty="0"/>
              <a:t>Are we on task?  Any course corrections?</a:t>
            </a:r>
          </a:p>
        </p:txBody>
      </p:sp>
    </p:spTree>
    <p:extLst>
      <p:ext uri="{BB962C8B-B14F-4D97-AF65-F5344CB8AC3E}">
        <p14:creationId xmlns:p14="http://schemas.microsoft.com/office/powerpoint/2010/main" val="30289510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966</TotalTime>
  <Words>1005</Words>
  <Application>Microsoft Office PowerPoint</Application>
  <PresentationFormat>Widescreen</PresentationFormat>
  <Paragraphs>115</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Calibri</vt:lpstr>
      <vt:lpstr>Arial Nova</vt:lpstr>
      <vt:lpstr>Arial</vt:lpstr>
      <vt:lpstr>Calibri Light</vt:lpstr>
      <vt:lpstr>Arial Nova Light</vt:lpstr>
      <vt:lpstr>Wingdings</vt:lpstr>
      <vt:lpstr>Office Theme</vt:lpstr>
      <vt:lpstr>15th Session  Status Review and Session Orientation</vt:lpstr>
      <vt:lpstr>Agenda item 1 Adoption of the agenda</vt:lpstr>
      <vt:lpstr>Agenda item 2  FRAV report to GRVA (GRVA-10-33/Rev.1) </vt:lpstr>
      <vt:lpstr>Agenda item 2  FRAV report to GRVA (GRVA-10-33/Rev.1) </vt:lpstr>
      <vt:lpstr>Agenda item 2  FRAV report to GRVA (GRVA-10-33/Rev.1) </vt:lpstr>
      <vt:lpstr>Agenda item 2  FRAV report to GRVA (GRVA-10-33/Rev.1) </vt:lpstr>
      <vt:lpstr>Agenda item 2 FRAV status: Tasks</vt:lpstr>
      <vt:lpstr>Agenda item 3 FRAV workstream updates</vt:lpstr>
      <vt:lpstr>Agenda item 4 Outlook for next steps (thru September)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12th Session  Status Review and Session Orientation</dc:title>
  <dc:creator>John Creamer</dc:creator>
  <cp:lastModifiedBy>John Creamer</cp:lastModifiedBy>
  <cp:revision>42</cp:revision>
  <dcterms:created xsi:type="dcterms:W3CDTF">2021-04-04T08:35:33Z</dcterms:created>
  <dcterms:modified xsi:type="dcterms:W3CDTF">2021-06-08T10:05:48Z</dcterms:modified>
</cp:coreProperties>
</file>