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70" r:id="rId2"/>
    <p:sldId id="279" r:id="rId3"/>
    <p:sldId id="257" r:id="rId4"/>
    <p:sldId id="272" r:id="rId5"/>
    <p:sldId id="262" r:id="rId6"/>
    <p:sldId id="275" r:id="rId7"/>
    <p:sldId id="280" r:id="rId8"/>
    <p:sldId id="28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tijl, licht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8" y="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3" d="100"/>
          <a:sy n="123" d="100"/>
        </p:scale>
        <p:origin x="4056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9B4FF-5CAE-466E-89D6-D129B4872A8C}" type="datetimeFigureOut">
              <a:rPr lang="nl-NL" smtClean="0"/>
              <a:t>5-6-2021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30D32-0FA6-4A09-864F-972EE38C2F3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4412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11" name="Tijdelijke aanduiding voor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FRAV meeting 6/7 May 2021</a:t>
            </a:r>
            <a:endParaRPr lang="nl-NL" dirty="0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User Role Definitions</a:t>
            </a:r>
            <a:endParaRPr lang="nl-NL" dirty="0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CF9CA-B04D-4BBA-8E61-3DA78E41E28D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808427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/>
              <a:t>FRAV meeting 6/7 May 2021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User </a:t>
            </a:r>
            <a:r>
              <a:rPr lang="nl-NL" dirty="0" err="1"/>
              <a:t>Role</a:t>
            </a:r>
            <a:r>
              <a:rPr lang="nl-NL" dirty="0"/>
              <a:t> </a:t>
            </a:r>
            <a:r>
              <a:rPr lang="nl-NL" dirty="0" err="1"/>
              <a:t>Definitions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8A8E4-223D-4B17-B260-036DC77E2F7E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820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dirty="0"/>
              <a:t>FRAV meeting 6/7 May 2021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dirty="0"/>
              <a:t>User </a:t>
            </a:r>
            <a:r>
              <a:rPr lang="nl-NL" dirty="0" err="1"/>
              <a:t>Role</a:t>
            </a:r>
            <a:r>
              <a:rPr lang="nl-NL" dirty="0"/>
              <a:t> </a:t>
            </a:r>
            <a:r>
              <a:rPr lang="nl-NL" dirty="0" err="1"/>
              <a:t>Definitions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CF9CA-B04D-4BBA-8E61-3DA78E41E28D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16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r>
              <a:rPr lang="en-GB" dirty="0"/>
              <a:t>Proposal for User Role Definitions for Users of Vehicles with Automation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50423" y="4673600"/>
            <a:ext cx="8917577" cy="1347637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55000" lnSpcReduction="20000"/>
          </a:bodyPr>
          <a:lstStyle/>
          <a:p>
            <a:r>
              <a:rPr lang="nl-NL" sz="5600" dirty="0"/>
              <a:t>UNECE - FRAV</a:t>
            </a:r>
          </a:p>
          <a:p>
            <a:r>
              <a:rPr lang="nl-NL" sz="5600" dirty="0"/>
              <a:t>8 </a:t>
            </a:r>
            <a:r>
              <a:rPr lang="nl-NL" sz="5600" dirty="0" err="1"/>
              <a:t>June</a:t>
            </a:r>
            <a:r>
              <a:rPr lang="nl-NL" sz="5600" dirty="0"/>
              <a:t> 2021 </a:t>
            </a:r>
          </a:p>
          <a:p>
            <a:r>
              <a:rPr lang="nl-NL" sz="5600" dirty="0"/>
              <a:t>HF-</a:t>
            </a:r>
            <a:r>
              <a:rPr lang="nl-NL" sz="5600" dirty="0" err="1"/>
              <a:t>subgroup</a:t>
            </a:r>
            <a:endParaRPr lang="nl-NL" sz="5600" dirty="0"/>
          </a:p>
          <a:p>
            <a:endParaRPr lang="nl-NL" sz="5600" dirty="0"/>
          </a:p>
          <a:p>
            <a:endParaRPr lang="nl-NL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063C11-2CB8-434E-921F-7955409AD4A5}"/>
              </a:ext>
            </a:extLst>
          </p:cNvPr>
          <p:cNvSpPr txBox="1"/>
          <p:nvPr/>
        </p:nvSpPr>
        <p:spPr>
          <a:xfrm>
            <a:off x="8451712" y="217379"/>
            <a:ext cx="32681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Document FRAV-15-06</a:t>
            </a:r>
          </a:p>
          <a:p>
            <a:pPr algn="r"/>
            <a:r>
              <a:rPr lang="en-US" dirty="0"/>
              <a:t>15</a:t>
            </a:r>
            <a:r>
              <a:rPr lang="en-US" baseline="30000" dirty="0"/>
              <a:t>th</a:t>
            </a:r>
            <a:r>
              <a:rPr lang="en-US" dirty="0"/>
              <a:t> FRAV </a:t>
            </a:r>
            <a:r>
              <a:rPr lang="en-US"/>
              <a:t>informal group session</a:t>
            </a:r>
          </a:p>
          <a:p>
            <a:pPr algn="r"/>
            <a:r>
              <a:rPr lang="en-US"/>
              <a:t>8 </a:t>
            </a:r>
            <a:r>
              <a:rPr lang="en-US" dirty="0"/>
              <a:t>June 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7D13BE-A0C4-4503-9DAC-A7CF9E097CEF}"/>
              </a:ext>
            </a:extLst>
          </p:cNvPr>
          <p:cNvSpPr txBox="1"/>
          <p:nvPr/>
        </p:nvSpPr>
        <p:spPr>
          <a:xfrm>
            <a:off x="119062" y="217379"/>
            <a:ext cx="386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Submitted by </a:t>
            </a:r>
            <a:r>
              <a:rPr lang="en-US"/>
              <a:t>the “ADS users” </a:t>
            </a:r>
            <a:r>
              <a:rPr lang="en-US" dirty="0"/>
              <a:t>task pilot</a:t>
            </a:r>
          </a:p>
        </p:txBody>
      </p:sp>
    </p:spTree>
    <p:extLst>
      <p:ext uri="{BB962C8B-B14F-4D97-AF65-F5344CB8AC3E}">
        <p14:creationId xmlns:p14="http://schemas.microsoft.com/office/powerpoint/2010/main" val="153943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Scope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come</a:t>
            </a:r>
            <a:r>
              <a:rPr lang="nl-NL" dirty="0"/>
              <a:t> up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agreed</a:t>
            </a:r>
            <a:r>
              <a:rPr lang="nl-NL" dirty="0"/>
              <a:t> set of user </a:t>
            </a:r>
            <a:r>
              <a:rPr lang="nl-NL" dirty="0" err="1"/>
              <a:t>role</a:t>
            </a:r>
            <a:r>
              <a:rPr lang="nl-NL" dirty="0"/>
              <a:t> </a:t>
            </a:r>
            <a:r>
              <a:rPr lang="nl-NL" dirty="0" err="1"/>
              <a:t>definitions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users of </a:t>
            </a:r>
            <a:r>
              <a:rPr lang="nl-NL" dirty="0" err="1"/>
              <a:t>vehicles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ADS</a:t>
            </a:r>
          </a:p>
          <a:p>
            <a:endParaRPr lang="nl-NL" dirty="0"/>
          </a:p>
          <a:p>
            <a:r>
              <a:rPr lang="nl-NL" dirty="0"/>
              <a:t>Set </a:t>
            </a:r>
            <a:r>
              <a:rPr lang="nl-NL" dirty="0" err="1"/>
              <a:t>consists</a:t>
            </a:r>
            <a:r>
              <a:rPr lang="nl-NL" dirty="0"/>
              <a:t> of:</a:t>
            </a:r>
          </a:p>
          <a:p>
            <a:pPr lvl="1"/>
            <a:r>
              <a:rPr lang="nl-NL" dirty="0"/>
              <a:t>user name</a:t>
            </a:r>
          </a:p>
          <a:p>
            <a:pPr lvl="1"/>
            <a:r>
              <a:rPr lang="nl-NL" dirty="0"/>
              <a:t>user </a:t>
            </a:r>
            <a:r>
              <a:rPr lang="nl-NL" dirty="0" err="1"/>
              <a:t>definition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1378" y="4450222"/>
            <a:ext cx="14859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432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Approach: </a:t>
            </a:r>
            <a:r>
              <a:rPr lang="nl-NL" dirty="0" err="1"/>
              <a:t>Four</a:t>
            </a:r>
            <a:r>
              <a:rPr lang="nl-NL" dirty="0"/>
              <a:t> </a:t>
            </a:r>
            <a:r>
              <a:rPr lang="nl-NL" dirty="0" err="1"/>
              <a:t>dimensions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05117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We distinguish four dimensions to differentiate the user roles:</a:t>
            </a:r>
            <a:endParaRPr lang="nl-NL" dirty="0"/>
          </a:p>
          <a:p>
            <a:pPr lvl="1"/>
            <a:r>
              <a:rPr lang="en-GB" dirty="0"/>
              <a:t>Number of vehicles (#)</a:t>
            </a:r>
          </a:p>
          <a:p>
            <a:pPr lvl="2"/>
            <a:r>
              <a:rPr lang="en-GB" dirty="0"/>
              <a:t>The number of vehicles a user ‘controls’. </a:t>
            </a:r>
            <a:endParaRPr lang="nl-NL" dirty="0"/>
          </a:p>
          <a:p>
            <a:pPr lvl="1"/>
            <a:r>
              <a:rPr lang="en-GB" dirty="0"/>
              <a:t>Driving Task Level (DTL)</a:t>
            </a:r>
          </a:p>
          <a:p>
            <a:pPr lvl="2"/>
            <a:r>
              <a:rPr lang="en-GB" dirty="0"/>
              <a:t>Which part of the driving task is performed by the user*</a:t>
            </a:r>
          </a:p>
          <a:p>
            <a:pPr lvl="1"/>
            <a:r>
              <a:rPr lang="en-GB" dirty="0"/>
              <a:t>Operation Mode (OM)</a:t>
            </a:r>
          </a:p>
          <a:p>
            <a:pPr lvl="2"/>
            <a:r>
              <a:rPr lang="nl-NL" dirty="0"/>
              <a:t>How is </a:t>
            </a:r>
            <a:r>
              <a:rPr lang="nl-NL" dirty="0" err="1"/>
              <a:t>the</a:t>
            </a:r>
            <a:r>
              <a:rPr lang="nl-NL" dirty="0"/>
              <a:t> user </a:t>
            </a:r>
            <a:r>
              <a:rPr lang="nl-NL" dirty="0" err="1"/>
              <a:t>involved</a:t>
            </a:r>
            <a:endParaRPr lang="nl-NL" dirty="0"/>
          </a:p>
          <a:p>
            <a:pPr lvl="1"/>
            <a:r>
              <a:rPr lang="en-GB" dirty="0"/>
              <a:t>Locus of Operation (</a:t>
            </a:r>
            <a:r>
              <a:rPr lang="en-GB" dirty="0" err="1"/>
              <a:t>LoO</a:t>
            </a:r>
            <a:r>
              <a:rPr lang="en-GB" dirty="0"/>
              <a:t>)</a:t>
            </a:r>
          </a:p>
          <a:p>
            <a:pPr lvl="2"/>
            <a:r>
              <a:rPr lang="en-GB" dirty="0"/>
              <a:t>Where is the user?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838200" y="6013938"/>
            <a:ext cx="10966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 At the moment we have not considered the perception and decision levels that can be distinguished at different DTLs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5648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fgeronde rechthoek 3"/>
          <p:cNvSpPr/>
          <p:nvPr/>
        </p:nvSpPr>
        <p:spPr>
          <a:xfrm>
            <a:off x="1844512" y="1503987"/>
            <a:ext cx="1530000" cy="375709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36000" rIns="36000" rtlCol="0" anchor="t"/>
          <a:lstStyle/>
          <a:p>
            <a:pPr algn="ctr"/>
            <a:r>
              <a:rPr lang="nl-NL" sz="1600" dirty="0" err="1"/>
              <a:t>Number</a:t>
            </a:r>
            <a:r>
              <a:rPr lang="nl-NL" sz="1600" dirty="0"/>
              <a:t> of </a:t>
            </a:r>
            <a:r>
              <a:rPr lang="nl-NL" sz="1600" dirty="0" err="1"/>
              <a:t>vehicles</a:t>
            </a:r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600" dirty="0"/>
              <a:t>Single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600" dirty="0" err="1"/>
              <a:t>Platoon</a:t>
            </a:r>
            <a:endParaRPr lang="nl-NL" sz="1600" dirty="0"/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600" dirty="0" err="1"/>
              <a:t>Fleet</a:t>
            </a:r>
            <a:endParaRPr lang="nl-NL" sz="1600" dirty="0"/>
          </a:p>
        </p:txBody>
      </p:sp>
      <p:sp>
        <p:nvSpPr>
          <p:cNvPr id="8" name="Afgeronde rechthoek 7"/>
          <p:cNvSpPr/>
          <p:nvPr/>
        </p:nvSpPr>
        <p:spPr>
          <a:xfrm>
            <a:off x="3701874" y="746859"/>
            <a:ext cx="4457700" cy="46386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NL" dirty="0" err="1">
                <a:solidFill>
                  <a:schemeClr val="tx1"/>
                </a:solidFill>
              </a:rPr>
              <a:t>Involvement</a:t>
            </a:r>
            <a:r>
              <a:rPr lang="nl-NL" dirty="0">
                <a:solidFill>
                  <a:schemeClr val="tx1"/>
                </a:solidFill>
              </a:rPr>
              <a:t> user</a:t>
            </a:r>
          </a:p>
        </p:txBody>
      </p:sp>
      <p:sp>
        <p:nvSpPr>
          <p:cNvPr id="6" name="Afgeronde rechthoek 5"/>
          <p:cNvSpPr/>
          <p:nvPr/>
        </p:nvSpPr>
        <p:spPr>
          <a:xfrm>
            <a:off x="4062604" y="1503987"/>
            <a:ext cx="1530000" cy="375709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36000" rIns="36000" rtlCol="0" anchor="t"/>
          <a:lstStyle/>
          <a:p>
            <a:pPr algn="ctr"/>
            <a:r>
              <a:rPr lang="nl-NL" sz="1600" dirty="0" err="1"/>
              <a:t>Driving</a:t>
            </a:r>
            <a:r>
              <a:rPr lang="nl-NL" sz="1600" dirty="0"/>
              <a:t> </a:t>
            </a:r>
            <a:r>
              <a:rPr lang="nl-NL" sz="1600" dirty="0" err="1"/>
              <a:t>Task</a:t>
            </a:r>
            <a:r>
              <a:rPr lang="nl-NL" sz="1600" dirty="0"/>
              <a:t> Level</a:t>
            </a:r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600" dirty="0"/>
              <a:t>Strategic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600" dirty="0" err="1"/>
              <a:t>Tactical</a:t>
            </a:r>
            <a:endParaRPr lang="nl-NL" sz="1600" dirty="0"/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600" dirty="0" err="1"/>
              <a:t>Operational</a:t>
            </a:r>
            <a:endParaRPr lang="nl-NL" sz="1600" dirty="0"/>
          </a:p>
          <a:p>
            <a:endParaRPr lang="nl-NL" sz="1600" dirty="0"/>
          </a:p>
        </p:txBody>
      </p:sp>
      <p:sp>
        <p:nvSpPr>
          <p:cNvPr id="7" name="Afgeronde rechthoek 6"/>
          <p:cNvSpPr/>
          <p:nvPr/>
        </p:nvSpPr>
        <p:spPr>
          <a:xfrm>
            <a:off x="6267642" y="1503987"/>
            <a:ext cx="1529511" cy="375709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36000" rIns="36000" rtlCol="0" anchor="t"/>
          <a:lstStyle/>
          <a:p>
            <a:pPr algn="ctr"/>
            <a:r>
              <a:rPr lang="en-GB" sz="1600" dirty="0"/>
              <a:t>Operation Mode</a:t>
            </a:r>
          </a:p>
          <a:p>
            <a:pPr algn="ctr"/>
            <a:endParaRPr lang="en-GB" sz="1600" dirty="0"/>
          </a:p>
          <a:p>
            <a:pPr algn="ctr"/>
            <a:endParaRPr lang="en-GB" sz="1600" dirty="0"/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en-GB" sz="1600" dirty="0"/>
              <a:t>Control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en-GB" sz="1600" dirty="0"/>
              <a:t>Assisted Control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en-GB" sz="1600" dirty="0"/>
              <a:t>Available</a:t>
            </a:r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en-GB" sz="1600" dirty="0"/>
              <a:t>None</a:t>
            </a:r>
          </a:p>
        </p:txBody>
      </p:sp>
      <p:sp>
        <p:nvSpPr>
          <p:cNvPr id="9" name="Afgeronde rechthoek 8"/>
          <p:cNvSpPr/>
          <p:nvPr/>
        </p:nvSpPr>
        <p:spPr>
          <a:xfrm>
            <a:off x="8520304" y="1503987"/>
            <a:ext cx="1529511" cy="375709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rIns="36000" rtlCol="0" anchor="t"/>
          <a:lstStyle/>
          <a:p>
            <a:pPr algn="ctr"/>
            <a:r>
              <a:rPr lang="nl-NL" sz="1600" dirty="0"/>
              <a:t>Locus of </a:t>
            </a:r>
            <a:r>
              <a:rPr lang="nl-NL" sz="1600" dirty="0" err="1"/>
              <a:t>Operation</a:t>
            </a:r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600" dirty="0"/>
              <a:t>In driver </a:t>
            </a:r>
            <a:r>
              <a:rPr lang="nl-NL" sz="1600" dirty="0" err="1"/>
              <a:t>seat</a:t>
            </a:r>
            <a:endParaRPr lang="nl-NL" sz="1600" dirty="0"/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600" dirty="0"/>
              <a:t>In passenger </a:t>
            </a:r>
            <a:r>
              <a:rPr lang="nl-NL" sz="1600" dirty="0" err="1"/>
              <a:t>seat</a:t>
            </a:r>
            <a:endParaRPr lang="nl-NL" sz="1600" dirty="0"/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600" dirty="0" err="1"/>
              <a:t>Outside</a:t>
            </a:r>
            <a:r>
              <a:rPr lang="nl-NL" sz="1600" dirty="0"/>
              <a:t> vehicle, </a:t>
            </a:r>
            <a:r>
              <a:rPr lang="nl-NL" sz="1600" dirty="0" err="1"/>
              <a:t>ViS</a:t>
            </a:r>
            <a:endParaRPr lang="nl-NL" sz="1600" dirty="0"/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600" dirty="0" err="1"/>
              <a:t>Outside</a:t>
            </a:r>
            <a:r>
              <a:rPr lang="nl-NL" sz="1600" dirty="0"/>
              <a:t> vehicle, </a:t>
            </a:r>
            <a:r>
              <a:rPr lang="nl-NL" sz="1600" dirty="0" err="1"/>
              <a:t>VniS</a:t>
            </a:r>
            <a:endParaRPr lang="nl-NL" sz="1600" dirty="0"/>
          </a:p>
          <a:p>
            <a:pPr marL="90488" indent="-90488">
              <a:buFont typeface="Arial" panose="020B0604020202020204" pitchFamily="34" charset="0"/>
              <a:buChar char="•"/>
            </a:pPr>
            <a:r>
              <a:rPr lang="nl-NL" sz="1600" dirty="0"/>
              <a:t>Control room</a:t>
            </a:r>
          </a:p>
        </p:txBody>
      </p:sp>
    </p:spTree>
    <p:extLst>
      <p:ext uri="{BB962C8B-B14F-4D97-AF65-F5344CB8AC3E}">
        <p14:creationId xmlns:p14="http://schemas.microsoft.com/office/powerpoint/2010/main" val="56664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6" grpId="0" animBg="1"/>
      <p:bldP spid="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Important </a:t>
            </a:r>
            <a:r>
              <a:rPr lang="nl-NL" dirty="0" err="1"/>
              <a:t>Remarks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The focus is on a single vehicle with a user in the driver seat.</a:t>
            </a:r>
          </a:p>
          <a:p>
            <a:r>
              <a:rPr lang="en-GB" dirty="0"/>
              <a:t>A user is a human being. So the user role is performed by a human being.</a:t>
            </a:r>
          </a:p>
          <a:p>
            <a:r>
              <a:rPr lang="en-GB" dirty="0"/>
              <a:t>A user role for a vehicle with automation is defined as a role in which the user is or may directly be involved in the execution of the driving task. </a:t>
            </a:r>
            <a:r>
              <a:rPr lang="nl-NL" dirty="0" err="1"/>
              <a:t>Directly</a:t>
            </a:r>
            <a:r>
              <a:rPr lang="nl-NL" dirty="0"/>
              <a:t> = in real-time.</a:t>
            </a:r>
            <a:endParaRPr lang="en-US" dirty="0"/>
          </a:p>
          <a:p>
            <a:r>
              <a:rPr lang="en-US" dirty="0"/>
              <a:t>Users perform a specific role depending on the automation feature(s). In other words depending on the available automations features </a:t>
            </a:r>
            <a:r>
              <a:rPr lang="en-US" i="1" dirty="0"/>
              <a:t>a single person can switch user roles during a drive</a:t>
            </a:r>
            <a:r>
              <a:rPr lang="en-US" dirty="0"/>
              <a:t>. </a:t>
            </a:r>
          </a:p>
          <a:p>
            <a:r>
              <a:rPr lang="en-GB" dirty="0"/>
              <a:t>We propose to call a user </a:t>
            </a:r>
            <a:r>
              <a:rPr lang="en-GB" u="sng" dirty="0"/>
              <a:t>a driver</a:t>
            </a:r>
            <a:r>
              <a:rPr lang="en-GB" dirty="0"/>
              <a:t> when the user has full control / assisted control at the tactical and/or operational level of the driving task.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4019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In-vehicle User </a:t>
            </a:r>
            <a:r>
              <a:rPr lang="nl-NL" dirty="0" err="1"/>
              <a:t>Roles</a:t>
            </a:r>
            <a:r>
              <a:rPr lang="nl-NL" dirty="0"/>
              <a:t> – no </a:t>
            </a:r>
            <a:r>
              <a:rPr lang="nl-NL" dirty="0" err="1"/>
              <a:t>automation</a:t>
            </a: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980627"/>
              </p:ext>
            </p:extLst>
          </p:nvPr>
        </p:nvGraphicFramePr>
        <p:xfrm>
          <a:off x="838197" y="1690688"/>
          <a:ext cx="10060711" cy="5023850"/>
        </p:xfrm>
        <a:graphic>
          <a:graphicData uri="http://schemas.openxmlformats.org/drawingml/2006/table">
            <a:tbl>
              <a:tblPr/>
              <a:tblGrid>
                <a:gridCol w="260191">
                  <a:extLst>
                    <a:ext uri="{9D8B030D-6E8A-4147-A177-3AD203B41FA5}">
                      <a16:colId xmlns:a16="http://schemas.microsoft.com/office/drawing/2014/main" val="2933559968"/>
                    </a:ext>
                  </a:extLst>
                </a:gridCol>
                <a:gridCol w="1633420">
                  <a:extLst>
                    <a:ext uri="{9D8B030D-6E8A-4147-A177-3AD203B41FA5}">
                      <a16:colId xmlns:a16="http://schemas.microsoft.com/office/drawing/2014/main" val="2480263141"/>
                    </a:ext>
                  </a:extLst>
                </a:gridCol>
                <a:gridCol w="1633420">
                  <a:extLst>
                    <a:ext uri="{9D8B030D-6E8A-4147-A177-3AD203B41FA5}">
                      <a16:colId xmlns:a16="http://schemas.microsoft.com/office/drawing/2014/main" val="3862496739"/>
                    </a:ext>
                  </a:extLst>
                </a:gridCol>
                <a:gridCol w="1633420">
                  <a:extLst>
                    <a:ext uri="{9D8B030D-6E8A-4147-A177-3AD203B41FA5}">
                      <a16:colId xmlns:a16="http://schemas.microsoft.com/office/drawing/2014/main" val="1533252358"/>
                    </a:ext>
                  </a:extLst>
                </a:gridCol>
                <a:gridCol w="1633420">
                  <a:extLst>
                    <a:ext uri="{9D8B030D-6E8A-4147-A177-3AD203B41FA5}">
                      <a16:colId xmlns:a16="http://schemas.microsoft.com/office/drawing/2014/main" val="1927131309"/>
                    </a:ext>
                  </a:extLst>
                </a:gridCol>
                <a:gridCol w="1633420">
                  <a:extLst>
                    <a:ext uri="{9D8B030D-6E8A-4147-A177-3AD203B41FA5}">
                      <a16:colId xmlns:a16="http://schemas.microsoft.com/office/drawing/2014/main" val="55135076"/>
                    </a:ext>
                  </a:extLst>
                </a:gridCol>
                <a:gridCol w="1633420">
                  <a:extLst>
                    <a:ext uri="{9D8B030D-6E8A-4147-A177-3AD203B41FA5}">
                      <a16:colId xmlns:a16="http://schemas.microsoft.com/office/drawing/2014/main" val="2831385494"/>
                    </a:ext>
                  </a:extLst>
                </a:gridCol>
              </a:tblGrid>
              <a:tr h="4638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role name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of user and strategic control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Automation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Examples ADAS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SAE defined role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8886553"/>
                  </a:ext>
                </a:extLst>
              </a:tr>
              <a:tr h="142624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Conventional Driver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performs unassisted  the operational and tactical level.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 driver (full strategic control); taxi, bus, and truck driver (shared strategic control); city bus driver (no strategic control)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ADAS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Conventional driver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2552212"/>
                  </a:ext>
                </a:extLst>
              </a:tr>
              <a:tr h="1414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Operational Assisted Driver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is only assisted with the longitudinal and lateral control (operational level).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 driver with operational assistance features.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ACC, LKS, BLIS, ACC + LKS,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Conventional driver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676428"/>
                  </a:ext>
                </a:extLst>
              </a:tr>
              <a:tr h="141464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Assisted Driver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is assisted with  manoeuvres (tactical level) and the longitudinal and lateral control.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 driver with assistance features that do not allow the driver to be out of the loop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ACC + LKS + auto lane change, FSDL2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Conventional driver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6251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4598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12693"/>
          </a:xfrm>
        </p:spPr>
        <p:txBody>
          <a:bodyPr/>
          <a:lstStyle/>
          <a:p>
            <a:r>
              <a:rPr lang="nl-NL" dirty="0"/>
              <a:t>In-vehicle User </a:t>
            </a:r>
            <a:r>
              <a:rPr lang="nl-NL" dirty="0" err="1"/>
              <a:t>Roles</a:t>
            </a:r>
            <a:r>
              <a:rPr lang="nl-NL" dirty="0"/>
              <a:t> –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automation</a:t>
            </a: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297555"/>
              </p:ext>
            </p:extLst>
          </p:nvPr>
        </p:nvGraphicFramePr>
        <p:xfrm>
          <a:off x="838200" y="1450552"/>
          <a:ext cx="9677400" cy="4248496"/>
        </p:xfrm>
        <a:graphic>
          <a:graphicData uri="http://schemas.openxmlformats.org/drawingml/2006/table">
            <a:tbl>
              <a:tblPr/>
              <a:tblGrid>
                <a:gridCol w="250278">
                  <a:extLst>
                    <a:ext uri="{9D8B030D-6E8A-4147-A177-3AD203B41FA5}">
                      <a16:colId xmlns:a16="http://schemas.microsoft.com/office/drawing/2014/main" val="3416706162"/>
                    </a:ext>
                  </a:extLst>
                </a:gridCol>
                <a:gridCol w="1346497">
                  <a:extLst>
                    <a:ext uri="{9D8B030D-6E8A-4147-A177-3AD203B41FA5}">
                      <a16:colId xmlns:a16="http://schemas.microsoft.com/office/drawing/2014/main" val="3434533325"/>
                    </a:ext>
                  </a:extLst>
                </a:gridCol>
                <a:gridCol w="2075380">
                  <a:extLst>
                    <a:ext uri="{9D8B030D-6E8A-4147-A177-3AD203B41FA5}">
                      <a16:colId xmlns:a16="http://schemas.microsoft.com/office/drawing/2014/main" val="2459693222"/>
                    </a:ext>
                  </a:extLst>
                </a:gridCol>
                <a:gridCol w="1890445">
                  <a:extLst>
                    <a:ext uri="{9D8B030D-6E8A-4147-A177-3AD203B41FA5}">
                      <a16:colId xmlns:a16="http://schemas.microsoft.com/office/drawing/2014/main" val="2383833413"/>
                    </a:ext>
                  </a:extLst>
                </a:gridCol>
                <a:gridCol w="1633591">
                  <a:extLst>
                    <a:ext uri="{9D8B030D-6E8A-4147-A177-3AD203B41FA5}">
                      <a16:colId xmlns:a16="http://schemas.microsoft.com/office/drawing/2014/main" val="3107585507"/>
                    </a:ext>
                  </a:extLst>
                </a:gridCol>
                <a:gridCol w="943354">
                  <a:extLst>
                    <a:ext uri="{9D8B030D-6E8A-4147-A177-3AD203B41FA5}">
                      <a16:colId xmlns:a16="http://schemas.microsoft.com/office/drawing/2014/main" val="3232195052"/>
                    </a:ext>
                  </a:extLst>
                </a:gridCol>
                <a:gridCol w="1537855">
                  <a:extLst>
                    <a:ext uri="{9D8B030D-6E8A-4147-A177-3AD203B41FA5}">
                      <a16:colId xmlns:a16="http://schemas.microsoft.com/office/drawing/2014/main" val="2733234298"/>
                    </a:ext>
                  </a:extLst>
                </a:gridCol>
              </a:tblGrid>
              <a:tr h="41859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role name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 of user and strategic control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Automation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Examples ADAS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SAE defined role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1842657"/>
                  </a:ext>
                </a:extLst>
              </a:tr>
              <a:tr h="12892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In-vehicle Limited Automation User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has to perform manoeuvres if wished or needed. The longitudinal and lateral control is fully automated and the user doesn't have to be available.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 driver with full strategic control and occasionally operational and tactical tasks)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Operational tasks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 ADS 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f.ex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ALKS).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user still needs to perform other operational tasks and all tactical tasks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ADAS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3606182"/>
                  </a:ext>
                </a:extLst>
              </a:tr>
              <a:tr h="127671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In-vehicle Fallback-ready User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has to be available for controlling the vehicle. The ADS performs the operational and/or the tactical task.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 driver with full strategic control and needs to be available for DDTs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Operational and/or tactical tasks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by ADS(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f.ex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ALKS+ or Highway Chauffer)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ADAS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In-vehicle fallback-ready user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9556813"/>
                  </a:ext>
                </a:extLst>
              </a:tr>
              <a:tr h="125578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ADS User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 activates the ADS and if necessary indicates directions.(strategical tasks)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 driver with full strategic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control and no need </a:t>
                      </a:r>
                      <a:r>
                        <a:rPr lang="en-US" sz="14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 DDT involvement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Operational and tactical tasks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ADAS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Passenger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2923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3902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Next steps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Role</a:t>
            </a:r>
            <a:r>
              <a:rPr lang="nl-NL" dirty="0"/>
              <a:t> change scenario’s</a:t>
            </a:r>
          </a:p>
          <a:p>
            <a:r>
              <a:rPr lang="nl-NL" dirty="0"/>
              <a:t>User </a:t>
            </a:r>
            <a:r>
              <a:rPr lang="nl-NL" dirty="0" err="1"/>
              <a:t>needs</a:t>
            </a:r>
            <a:endParaRPr lang="nl-NL" dirty="0"/>
          </a:p>
          <a:p>
            <a:r>
              <a:rPr lang="nl-NL" dirty="0"/>
              <a:t>High level </a:t>
            </a:r>
            <a:r>
              <a:rPr lang="nl-NL" dirty="0" err="1"/>
              <a:t>requirements</a:t>
            </a:r>
            <a:endParaRPr lang="nl-NL" dirty="0"/>
          </a:p>
          <a:p>
            <a:endParaRPr lang="nl-NL" dirty="0"/>
          </a:p>
          <a:p>
            <a:pPr marL="0" indent="0">
              <a:buNone/>
            </a:pPr>
            <a:r>
              <a:rPr lang="nl-NL" dirty="0" err="1"/>
              <a:t>Other</a:t>
            </a:r>
            <a:r>
              <a:rPr lang="nl-NL" dirty="0"/>
              <a:t> </a:t>
            </a:r>
            <a:r>
              <a:rPr lang="nl-NL" dirty="0" err="1"/>
              <a:t>roles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follow in next </a:t>
            </a:r>
            <a:r>
              <a:rPr lang="nl-NL" dirty="0" err="1"/>
              <a:t>sessions</a:t>
            </a:r>
            <a:endParaRPr lang="nl-NL" dirty="0"/>
          </a:p>
          <a:p>
            <a:r>
              <a:rPr lang="nl-NL" dirty="0" err="1"/>
              <a:t>Starting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remote users of single </a:t>
            </a:r>
            <a:r>
              <a:rPr lang="nl-NL" dirty="0" err="1"/>
              <a:t>vehicles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654132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</TotalTime>
  <Words>696</Words>
  <Application>Microsoft Office PowerPoint</Application>
  <PresentationFormat>Widescreen</PresentationFormat>
  <Paragraphs>124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Proposal for User Role Definitions for Users of Vehicles with Automation</vt:lpstr>
      <vt:lpstr>Scope</vt:lpstr>
      <vt:lpstr>Approach: Four dimensions</vt:lpstr>
      <vt:lpstr>PowerPoint Presentation</vt:lpstr>
      <vt:lpstr>Important Remarks</vt:lpstr>
      <vt:lpstr>In-vehicle User Roles – no automation</vt:lpstr>
      <vt:lpstr>In-vehicle User Roles – with automation</vt:lpstr>
      <vt:lpstr>Next steps</vt:lpstr>
    </vt:vector>
  </TitlesOfParts>
  <Company>Rijkswaterstaat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 Definitions for Automated Driving Systems</dc:title>
  <dc:creator>Brouwer, Rino (WVL)</dc:creator>
  <cp:lastModifiedBy>John Creamer</cp:lastModifiedBy>
  <cp:revision>60</cp:revision>
  <dcterms:created xsi:type="dcterms:W3CDTF">2021-04-21T09:37:28Z</dcterms:created>
  <dcterms:modified xsi:type="dcterms:W3CDTF">2021-06-05T12:15:54Z</dcterms:modified>
</cp:coreProperties>
</file>