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0" r:id="rId3"/>
    <p:sldId id="257" r:id="rId4"/>
    <p:sldId id="261" r:id="rId5"/>
  </p:sldIdLst>
  <p:sldSz cx="12192000" cy="6858000"/>
  <p:notesSz cx="6858000" cy="9144000"/>
  <p:embeddedFontLst>
    <p:embeddedFont>
      <p:font typeface="Calibri" panose="020F0502020204030204" pitchFamily="34" charset="0"/>
      <p:regular r:id="rId6"/>
      <p:bold r:id="rId7"/>
      <p:italic r:id="rId8"/>
      <p:boldItalic r:id="rId9"/>
    </p:embeddedFont>
    <p:embeddedFont>
      <p:font typeface="Calibri Light" panose="020F0302020204030204" pitchFamily="34" charset="0"/>
      <p:regular r:id="rId10"/>
      <p:italic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67" d="100"/>
          <a:sy n="67" d="100"/>
        </p:scale>
        <p:origin x="648" y="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132E-0CDB-4925-BF40-44B3BB6888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5890C3B-F3A8-433D-B841-5EB4A1914B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C333AEE-E70D-4F5B-B425-845F11A31CE3}"/>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5" name="Footer Placeholder 4">
            <a:extLst>
              <a:ext uri="{FF2B5EF4-FFF2-40B4-BE49-F238E27FC236}">
                <a16:creationId xmlns:a16="http://schemas.microsoft.com/office/drawing/2014/main" id="{E79924B3-D4BF-433C-9C8A-4DC6395703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08A414-0136-4C44-9DED-96569AD68A22}"/>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2756041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D8CB-8FAF-4816-BFD5-E0CFCC75AE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25B5490-4424-4225-9F5C-0B12D17670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7F96C8-3F82-4FDD-84FF-34EBC00C5FAA}"/>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5" name="Footer Placeholder 4">
            <a:extLst>
              <a:ext uri="{FF2B5EF4-FFF2-40B4-BE49-F238E27FC236}">
                <a16:creationId xmlns:a16="http://schemas.microsoft.com/office/drawing/2014/main" id="{FC9C1073-B1E6-48BB-BF1D-8F12893299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746F71-0585-403F-8D43-3B71E50344C7}"/>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303416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1832F5-3DA9-41FE-B498-B3443DA3F91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0851D12-0275-4633-827A-7082D71C61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4F74E-F36D-421A-89E5-15C470F6A8B9}"/>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5" name="Footer Placeholder 4">
            <a:extLst>
              <a:ext uri="{FF2B5EF4-FFF2-40B4-BE49-F238E27FC236}">
                <a16:creationId xmlns:a16="http://schemas.microsoft.com/office/drawing/2014/main" id="{491FFF22-D3F0-4354-AAEE-508D536D98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E020C8-A1DC-4ECB-8DD2-94C550CD2AEF}"/>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4155919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21ADA-1B52-43D4-99DB-1E9765D49E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55469F-77F3-4036-818E-B5FF689C19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FBBAD2-9894-4231-9116-7F4A56B68671}"/>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5" name="Footer Placeholder 4">
            <a:extLst>
              <a:ext uri="{FF2B5EF4-FFF2-40B4-BE49-F238E27FC236}">
                <a16:creationId xmlns:a16="http://schemas.microsoft.com/office/drawing/2014/main" id="{06000D05-FF2B-4AB0-AB8B-A1018509B0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834538-A5A8-4C90-BDD2-4553C982B201}"/>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991622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8E208-2371-40FD-A782-846CAC2221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77448F-E883-495B-B1A9-6DDD63DEA3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7C27C7-6C34-4267-A93E-3504329D7066}"/>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5" name="Footer Placeholder 4">
            <a:extLst>
              <a:ext uri="{FF2B5EF4-FFF2-40B4-BE49-F238E27FC236}">
                <a16:creationId xmlns:a16="http://schemas.microsoft.com/office/drawing/2014/main" id="{C6813828-CBFE-433F-B8BA-58E025B2E2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B11B09-2D72-4EBF-BE92-F9A2B1D0FEC8}"/>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3287847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C0752-9376-449C-9F6B-74FEB298574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B9BABF-439C-489D-89C0-018F8E47A1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810DC63-B926-470F-ABCD-53BEEF5F87A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DC1AE9-E080-406E-BB4F-06F670F47369}"/>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6" name="Footer Placeholder 5">
            <a:extLst>
              <a:ext uri="{FF2B5EF4-FFF2-40B4-BE49-F238E27FC236}">
                <a16:creationId xmlns:a16="http://schemas.microsoft.com/office/drawing/2014/main" id="{177EBEE2-8CD2-4E74-9895-A417D261EB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73C056-12DF-499B-AA4F-9699CC276726}"/>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2767445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49281-25C2-44F7-BB9F-B0F31D5369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3268D0F-ED86-4EC9-92C8-26C516C23E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A134A7-FF43-43E1-AFD2-CA34D7A444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B842FE-6BEB-4406-A1F9-D76266006C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D86525-86B2-4E8B-8072-394FC7FE9A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0DEF5A-0B06-4594-8B5B-A647F9E86FC8}"/>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8" name="Footer Placeholder 7">
            <a:extLst>
              <a:ext uri="{FF2B5EF4-FFF2-40B4-BE49-F238E27FC236}">
                <a16:creationId xmlns:a16="http://schemas.microsoft.com/office/drawing/2014/main" id="{E4496565-3D80-4E74-B1DF-C463E39DD6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15E5BAD-20E3-48E3-8753-B4D0F8B503A5}"/>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3605762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8C3DD-2D2F-470D-A184-8923A919A98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CC8734-B1B0-417A-A6CC-37960771809E}"/>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4" name="Footer Placeholder 3">
            <a:extLst>
              <a:ext uri="{FF2B5EF4-FFF2-40B4-BE49-F238E27FC236}">
                <a16:creationId xmlns:a16="http://schemas.microsoft.com/office/drawing/2014/main" id="{052C0EED-567C-48EE-8906-C3B3365B4D9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B135C55-6398-4B47-93A4-51D8FEF6766F}"/>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4238500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40C4DF-2D48-4A9D-9FD9-B6F8E06DEE17}"/>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3" name="Footer Placeholder 2">
            <a:extLst>
              <a:ext uri="{FF2B5EF4-FFF2-40B4-BE49-F238E27FC236}">
                <a16:creationId xmlns:a16="http://schemas.microsoft.com/office/drawing/2014/main" id="{777F0097-E4B0-437F-A13D-7FEE4BF83C8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EF410CB-C7CB-423E-80F5-76E6FF9AF8E2}"/>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911265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D4EF1-0DF0-4919-AFC3-281094B906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B275DA-4842-4B43-8C59-93744F3E2D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FC4358-A51E-4E44-B6E9-9283136E80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FF215D-A2B7-4B60-9DEF-0EBB5C61A5D4}"/>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6" name="Footer Placeholder 5">
            <a:extLst>
              <a:ext uri="{FF2B5EF4-FFF2-40B4-BE49-F238E27FC236}">
                <a16:creationId xmlns:a16="http://schemas.microsoft.com/office/drawing/2014/main" id="{9CFB5F15-142E-4629-85C3-3A6922B9B6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CDC6FB-2554-4F84-838B-8F41B9176E61}"/>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2368019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DDC9E-FCD2-49E6-9208-6DEB7E4956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18868F-E512-4D9D-9B24-2506F265D5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E6A181E-BF75-4B9F-966D-981D2D89B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FEC8D4-8998-4E2B-ADDF-DB259F4A93CC}"/>
              </a:ext>
            </a:extLst>
          </p:cNvPr>
          <p:cNvSpPr>
            <a:spLocks noGrp="1"/>
          </p:cNvSpPr>
          <p:nvPr>
            <p:ph type="dt" sz="half" idx="10"/>
          </p:nvPr>
        </p:nvSpPr>
        <p:spPr/>
        <p:txBody>
          <a:bodyPr/>
          <a:lstStyle/>
          <a:p>
            <a:fld id="{6257ED30-6D50-480F-B2A0-977656E80EC8}" type="datetimeFigureOut">
              <a:rPr lang="en-US" smtClean="0"/>
              <a:t>08-Jun-21</a:t>
            </a:fld>
            <a:endParaRPr lang="en-US"/>
          </a:p>
        </p:txBody>
      </p:sp>
      <p:sp>
        <p:nvSpPr>
          <p:cNvPr id="6" name="Footer Placeholder 5">
            <a:extLst>
              <a:ext uri="{FF2B5EF4-FFF2-40B4-BE49-F238E27FC236}">
                <a16:creationId xmlns:a16="http://schemas.microsoft.com/office/drawing/2014/main" id="{0BEF141B-4DE3-4B68-91AA-554490B813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12974E-41D6-442F-9016-5384E1820A67}"/>
              </a:ext>
            </a:extLst>
          </p:cNvPr>
          <p:cNvSpPr>
            <a:spLocks noGrp="1"/>
          </p:cNvSpPr>
          <p:nvPr>
            <p:ph type="sldNum" sz="quarter" idx="12"/>
          </p:nvPr>
        </p:nvSpPr>
        <p:spPr/>
        <p:txBody>
          <a:bodyPr/>
          <a:lstStyle/>
          <a:p>
            <a:fld id="{BA66FB84-84CE-46AC-8398-F0E8CBB8580C}" type="slidenum">
              <a:rPr lang="en-US" smtClean="0"/>
              <a:t>‹#›</a:t>
            </a:fld>
            <a:endParaRPr lang="en-US"/>
          </a:p>
        </p:txBody>
      </p:sp>
    </p:spTree>
    <p:extLst>
      <p:ext uri="{BB962C8B-B14F-4D97-AF65-F5344CB8AC3E}">
        <p14:creationId xmlns:p14="http://schemas.microsoft.com/office/powerpoint/2010/main" val="1283146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239441-BB92-4523-936B-569E6BA5F2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26976AC-BEED-4502-A718-BED397D7BA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11AC21-3949-425F-96D4-588779ED7A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57ED30-6D50-480F-B2A0-977656E80EC8}" type="datetimeFigureOut">
              <a:rPr lang="en-US" smtClean="0"/>
              <a:t>08-Jun-21</a:t>
            </a:fld>
            <a:endParaRPr lang="en-US"/>
          </a:p>
        </p:txBody>
      </p:sp>
      <p:sp>
        <p:nvSpPr>
          <p:cNvPr id="5" name="Footer Placeholder 4">
            <a:extLst>
              <a:ext uri="{FF2B5EF4-FFF2-40B4-BE49-F238E27FC236}">
                <a16:creationId xmlns:a16="http://schemas.microsoft.com/office/drawing/2014/main" id="{7269F852-2642-45AE-9190-43F2F4210C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2B5219D-966A-4B03-B7E4-6A56396EF1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6FB84-84CE-46AC-8398-F0E8CBB8580C}" type="slidenum">
              <a:rPr lang="en-US" smtClean="0"/>
              <a:t>‹#›</a:t>
            </a:fld>
            <a:endParaRPr lang="en-US"/>
          </a:p>
        </p:txBody>
      </p:sp>
    </p:spTree>
    <p:extLst>
      <p:ext uri="{BB962C8B-B14F-4D97-AF65-F5344CB8AC3E}">
        <p14:creationId xmlns:p14="http://schemas.microsoft.com/office/powerpoint/2010/main" val="3892320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861CD-BF58-48FF-BD4B-FE6A3B9CA196}"/>
              </a:ext>
            </a:extLst>
          </p:cNvPr>
          <p:cNvSpPr>
            <a:spLocks noGrp="1"/>
          </p:cNvSpPr>
          <p:nvPr>
            <p:ph type="ctrTitle"/>
          </p:nvPr>
        </p:nvSpPr>
        <p:spPr/>
        <p:txBody>
          <a:bodyPr/>
          <a:lstStyle/>
          <a:p>
            <a:r>
              <a:rPr lang="en-US" dirty="0"/>
              <a:t>ORU Properties</a:t>
            </a:r>
          </a:p>
        </p:txBody>
      </p:sp>
      <p:sp>
        <p:nvSpPr>
          <p:cNvPr id="3" name="Subtitle 2">
            <a:extLst>
              <a:ext uri="{FF2B5EF4-FFF2-40B4-BE49-F238E27FC236}">
                <a16:creationId xmlns:a16="http://schemas.microsoft.com/office/drawing/2014/main" id="{9964910E-3A65-4AA7-8D1B-AA6764FA8003}"/>
              </a:ext>
            </a:extLst>
          </p:cNvPr>
          <p:cNvSpPr>
            <a:spLocks noGrp="1"/>
          </p:cNvSpPr>
          <p:nvPr>
            <p:ph type="subTitle" idx="1"/>
          </p:nvPr>
        </p:nvSpPr>
        <p:spPr/>
        <p:txBody>
          <a:bodyPr/>
          <a:lstStyle/>
          <a:p>
            <a:r>
              <a:rPr lang="en-US" dirty="0"/>
              <a:t>Preliminary feedback</a:t>
            </a:r>
          </a:p>
        </p:txBody>
      </p:sp>
      <p:sp>
        <p:nvSpPr>
          <p:cNvPr id="4" name="TextBox 3">
            <a:extLst>
              <a:ext uri="{FF2B5EF4-FFF2-40B4-BE49-F238E27FC236}">
                <a16:creationId xmlns:a16="http://schemas.microsoft.com/office/drawing/2014/main" id="{7402AAA9-758D-4991-94D3-D86E8A1A4303}"/>
              </a:ext>
            </a:extLst>
          </p:cNvPr>
          <p:cNvSpPr txBox="1"/>
          <p:nvPr/>
        </p:nvSpPr>
        <p:spPr>
          <a:xfrm>
            <a:off x="185737" y="164456"/>
            <a:ext cx="2471254" cy="276999"/>
          </a:xfrm>
          <a:prstGeom prst="rect">
            <a:avLst/>
          </a:prstGeom>
          <a:noFill/>
        </p:spPr>
        <p:txBody>
          <a:bodyPr wrap="none" rtlCol="0">
            <a:spAutoFit/>
          </a:bodyPr>
          <a:lstStyle/>
          <a:p>
            <a:r>
              <a:rPr lang="en-US" sz="1200" dirty="0"/>
              <a:t>Submitted on behalf of the task pilot</a:t>
            </a:r>
          </a:p>
        </p:txBody>
      </p:sp>
      <p:sp>
        <p:nvSpPr>
          <p:cNvPr id="5" name="TextBox 4">
            <a:extLst>
              <a:ext uri="{FF2B5EF4-FFF2-40B4-BE49-F238E27FC236}">
                <a16:creationId xmlns:a16="http://schemas.microsoft.com/office/drawing/2014/main" id="{CCC948E2-0D30-407C-8498-77CB0E0EC36C}"/>
              </a:ext>
            </a:extLst>
          </p:cNvPr>
          <p:cNvSpPr txBox="1"/>
          <p:nvPr/>
        </p:nvSpPr>
        <p:spPr>
          <a:xfrm>
            <a:off x="9615596" y="164456"/>
            <a:ext cx="2104807" cy="461665"/>
          </a:xfrm>
          <a:prstGeom prst="rect">
            <a:avLst/>
          </a:prstGeom>
          <a:noFill/>
        </p:spPr>
        <p:txBody>
          <a:bodyPr wrap="none" rtlCol="0">
            <a:spAutoFit/>
          </a:bodyPr>
          <a:lstStyle/>
          <a:p>
            <a:pPr algn="r"/>
            <a:r>
              <a:rPr lang="en-US" sz="1200" dirty="0"/>
              <a:t>Document FRAV-15-11</a:t>
            </a:r>
          </a:p>
          <a:p>
            <a:pPr algn="r"/>
            <a:r>
              <a:rPr lang="en-US" sz="1200" dirty="0"/>
              <a:t>15</a:t>
            </a:r>
            <a:r>
              <a:rPr lang="en-US" sz="1200" baseline="30000" dirty="0"/>
              <a:t>th</a:t>
            </a:r>
            <a:r>
              <a:rPr lang="en-US" sz="1200" dirty="0"/>
              <a:t> FRAV session, 8 June 2021</a:t>
            </a:r>
          </a:p>
        </p:txBody>
      </p:sp>
    </p:spTree>
    <p:extLst>
      <p:ext uri="{BB962C8B-B14F-4D97-AF65-F5344CB8AC3E}">
        <p14:creationId xmlns:p14="http://schemas.microsoft.com/office/powerpoint/2010/main" val="3044894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A3173-0C8B-470E-83F1-3C0FAE945AB7}"/>
              </a:ext>
            </a:extLst>
          </p:cNvPr>
          <p:cNvSpPr>
            <a:spLocks noGrp="1"/>
          </p:cNvSpPr>
          <p:nvPr>
            <p:ph type="title"/>
          </p:nvPr>
        </p:nvSpPr>
        <p:spPr>
          <a:xfrm>
            <a:off x="838200" y="365126"/>
            <a:ext cx="10515600" cy="711200"/>
          </a:xfrm>
        </p:spPr>
        <p:txBody>
          <a:bodyPr/>
          <a:lstStyle/>
          <a:p>
            <a:r>
              <a:rPr lang="en-US" dirty="0"/>
              <a:t>ORU properties data table</a:t>
            </a:r>
          </a:p>
        </p:txBody>
      </p:sp>
      <p:pic>
        <p:nvPicPr>
          <p:cNvPr id="5" name="Content Placeholder 4">
            <a:extLst>
              <a:ext uri="{FF2B5EF4-FFF2-40B4-BE49-F238E27FC236}">
                <a16:creationId xmlns:a16="http://schemas.microsoft.com/office/drawing/2014/main" id="{B623ECE6-5879-414A-8B9A-6D75285152EF}"/>
              </a:ext>
            </a:extLst>
          </p:cNvPr>
          <p:cNvPicPr>
            <a:picLocks noGrp="1" noChangeAspect="1"/>
          </p:cNvPicPr>
          <p:nvPr>
            <p:ph idx="1"/>
          </p:nvPr>
        </p:nvPicPr>
        <p:blipFill rotWithShape="1">
          <a:blip r:embed="rId2"/>
          <a:srcRect t="597"/>
          <a:stretch/>
        </p:blipFill>
        <p:spPr>
          <a:xfrm>
            <a:off x="777126" y="1202634"/>
            <a:ext cx="8923405" cy="5180951"/>
          </a:xfrm>
        </p:spPr>
      </p:pic>
      <p:sp>
        <p:nvSpPr>
          <p:cNvPr id="7" name="TextBox 6">
            <a:extLst>
              <a:ext uri="{FF2B5EF4-FFF2-40B4-BE49-F238E27FC236}">
                <a16:creationId xmlns:a16="http://schemas.microsoft.com/office/drawing/2014/main" id="{6D8A38FD-9BA0-4E4E-81F6-EF20C785D95A}"/>
              </a:ext>
            </a:extLst>
          </p:cNvPr>
          <p:cNvSpPr txBox="1"/>
          <p:nvPr/>
        </p:nvSpPr>
        <p:spPr>
          <a:xfrm>
            <a:off x="3592997" y="4826600"/>
            <a:ext cx="3922933" cy="1200329"/>
          </a:xfrm>
          <a:prstGeom prst="rect">
            <a:avLst/>
          </a:prstGeom>
          <a:solidFill>
            <a:schemeClr val="bg1"/>
          </a:solidFill>
          <a:ln>
            <a:solidFill>
              <a:schemeClr val="accent1"/>
            </a:solidFill>
          </a:ln>
        </p:spPr>
        <p:txBody>
          <a:bodyPr wrap="none" rtlCol="0">
            <a:spAutoFit/>
          </a:bodyPr>
          <a:lstStyle/>
          <a:p>
            <a:pPr marL="285750" indent="-285750">
              <a:buFont typeface="Arial" panose="020B0604020202020204" pitchFamily="34" charset="0"/>
              <a:buChar char="•"/>
            </a:pPr>
            <a:r>
              <a:rPr lang="en-US" b="1" dirty="0"/>
              <a:t>Common and special properties</a:t>
            </a:r>
          </a:p>
          <a:p>
            <a:pPr marL="285750" indent="-285750">
              <a:buFont typeface="Arial" panose="020B0604020202020204" pitchFamily="34" charset="0"/>
              <a:buChar char="•"/>
            </a:pPr>
            <a:r>
              <a:rPr lang="en-US" b="1" dirty="0"/>
              <a:t>Basis for safety needs/requirements</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Request input to improve table</a:t>
            </a:r>
          </a:p>
        </p:txBody>
      </p:sp>
    </p:spTree>
    <p:extLst>
      <p:ext uri="{BB962C8B-B14F-4D97-AF65-F5344CB8AC3E}">
        <p14:creationId xmlns:p14="http://schemas.microsoft.com/office/powerpoint/2010/main" val="2834449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7A90C-E6DF-4A38-9C7D-D2A34909A425}"/>
              </a:ext>
            </a:extLst>
          </p:cNvPr>
          <p:cNvSpPr>
            <a:spLocks noGrp="1"/>
          </p:cNvSpPr>
          <p:nvPr>
            <p:ph type="title"/>
          </p:nvPr>
        </p:nvSpPr>
        <p:spPr>
          <a:xfrm>
            <a:off x="839788" y="365126"/>
            <a:ext cx="10515600" cy="692150"/>
          </a:xfrm>
        </p:spPr>
        <p:txBody>
          <a:bodyPr>
            <a:normAutofit fontScale="90000"/>
          </a:bodyPr>
          <a:lstStyle/>
          <a:p>
            <a:r>
              <a:rPr lang="en-US" dirty="0"/>
              <a:t>Performance-relevant ORU properties</a:t>
            </a:r>
          </a:p>
        </p:txBody>
      </p:sp>
      <p:sp>
        <p:nvSpPr>
          <p:cNvPr id="4" name="Text Placeholder 3">
            <a:extLst>
              <a:ext uri="{FF2B5EF4-FFF2-40B4-BE49-F238E27FC236}">
                <a16:creationId xmlns:a16="http://schemas.microsoft.com/office/drawing/2014/main" id="{9612AE6F-2773-4CA9-B0FF-4E5568DD2BA6}"/>
              </a:ext>
            </a:extLst>
          </p:cNvPr>
          <p:cNvSpPr>
            <a:spLocks noGrp="1"/>
          </p:cNvSpPr>
          <p:nvPr>
            <p:ph type="body" idx="1"/>
          </p:nvPr>
        </p:nvSpPr>
        <p:spPr>
          <a:xfrm>
            <a:off x="836611" y="1319213"/>
            <a:ext cx="3098799" cy="361950"/>
          </a:xfrm>
        </p:spPr>
        <p:txBody>
          <a:bodyPr>
            <a:normAutofit fontScale="92500" lnSpcReduction="20000"/>
          </a:bodyPr>
          <a:lstStyle/>
          <a:p>
            <a:pPr algn="ctr"/>
            <a:r>
              <a:rPr lang="en-US" dirty="0"/>
              <a:t>Physical</a:t>
            </a:r>
          </a:p>
        </p:txBody>
      </p:sp>
      <p:sp>
        <p:nvSpPr>
          <p:cNvPr id="3" name="Content Placeholder 2">
            <a:extLst>
              <a:ext uri="{FF2B5EF4-FFF2-40B4-BE49-F238E27FC236}">
                <a16:creationId xmlns:a16="http://schemas.microsoft.com/office/drawing/2014/main" id="{B27F4582-E462-4FE2-8F3B-8C59330D4F1A}"/>
              </a:ext>
            </a:extLst>
          </p:cNvPr>
          <p:cNvSpPr>
            <a:spLocks noGrp="1"/>
          </p:cNvSpPr>
          <p:nvPr>
            <p:ph sz="half" idx="2"/>
          </p:nvPr>
        </p:nvSpPr>
        <p:spPr>
          <a:xfrm>
            <a:off x="839788" y="1681163"/>
            <a:ext cx="3098799" cy="4748212"/>
          </a:xfrm>
        </p:spPr>
        <p:txBody>
          <a:bodyPr>
            <a:normAutofit/>
          </a:bodyPr>
          <a:lstStyle/>
          <a:p>
            <a:r>
              <a:rPr lang="en-US" dirty="0"/>
              <a:t>Mobility </a:t>
            </a:r>
            <a:r>
              <a:rPr lang="en-US" sz="1400" dirty="0"/>
              <a:t>(fixed/mobile)</a:t>
            </a:r>
            <a:endParaRPr lang="en-US" dirty="0"/>
          </a:p>
          <a:p>
            <a:r>
              <a:rPr lang="en-US" dirty="0"/>
              <a:t>Dimensions</a:t>
            </a:r>
          </a:p>
          <a:p>
            <a:r>
              <a:rPr lang="en-US" dirty="0"/>
              <a:t>Path </a:t>
            </a:r>
            <a:r>
              <a:rPr lang="en-US" sz="1400" dirty="0"/>
              <a:t>(fixed/free)</a:t>
            </a:r>
            <a:endParaRPr lang="en-US" dirty="0"/>
          </a:p>
          <a:p>
            <a:r>
              <a:rPr lang="en-US" dirty="0"/>
              <a:t>Visual markings</a:t>
            </a:r>
          </a:p>
          <a:p>
            <a:r>
              <a:rPr lang="en-US" dirty="0"/>
              <a:t>Audible signals</a:t>
            </a:r>
          </a:p>
          <a:p>
            <a:r>
              <a:rPr lang="en-US" dirty="0"/>
              <a:t>Light signals</a:t>
            </a:r>
          </a:p>
          <a:p>
            <a:r>
              <a:rPr lang="en-US" dirty="0"/>
              <a:t>Visibility</a:t>
            </a:r>
          </a:p>
          <a:p>
            <a:r>
              <a:rPr lang="en-US" dirty="0"/>
              <a:t>Vulnerability</a:t>
            </a:r>
          </a:p>
          <a:p>
            <a:r>
              <a:rPr lang="en-US" dirty="0"/>
              <a:t>Location</a:t>
            </a:r>
          </a:p>
        </p:txBody>
      </p:sp>
      <p:sp>
        <p:nvSpPr>
          <p:cNvPr id="9" name="Content Placeholder 2">
            <a:extLst>
              <a:ext uri="{FF2B5EF4-FFF2-40B4-BE49-F238E27FC236}">
                <a16:creationId xmlns:a16="http://schemas.microsoft.com/office/drawing/2014/main" id="{C517D828-36C7-4D6E-8A0E-48E375BB80E7}"/>
              </a:ext>
            </a:extLst>
          </p:cNvPr>
          <p:cNvSpPr txBox="1">
            <a:spLocks/>
          </p:cNvSpPr>
          <p:nvPr/>
        </p:nvSpPr>
        <p:spPr>
          <a:xfrm>
            <a:off x="4135438" y="1681163"/>
            <a:ext cx="3513137" cy="47482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Personal transport</a:t>
            </a:r>
          </a:p>
          <a:p>
            <a:r>
              <a:rPr lang="en-US" dirty="0"/>
              <a:t>Mass transit</a:t>
            </a:r>
          </a:p>
          <a:p>
            <a:r>
              <a:rPr lang="en-US" dirty="0"/>
              <a:t>Transport of children</a:t>
            </a:r>
          </a:p>
          <a:p>
            <a:r>
              <a:rPr lang="en-US" dirty="0"/>
              <a:t>Commercial goods</a:t>
            </a:r>
          </a:p>
          <a:p>
            <a:r>
              <a:rPr lang="en-US" dirty="0"/>
              <a:t>Dangerous goods</a:t>
            </a:r>
          </a:p>
          <a:p>
            <a:r>
              <a:rPr lang="en-US" dirty="0"/>
              <a:t>Exceptional cargo</a:t>
            </a:r>
          </a:p>
          <a:p>
            <a:r>
              <a:rPr lang="en-US" dirty="0"/>
              <a:t>NRMM</a:t>
            </a:r>
          </a:p>
          <a:p>
            <a:r>
              <a:rPr lang="en-US" dirty="0"/>
              <a:t>Emergency</a:t>
            </a:r>
          </a:p>
          <a:p>
            <a:r>
              <a:rPr lang="en-US" dirty="0"/>
              <a:t>Law enforcement</a:t>
            </a:r>
          </a:p>
        </p:txBody>
      </p:sp>
      <p:sp>
        <p:nvSpPr>
          <p:cNvPr id="10" name="Text Placeholder 3">
            <a:extLst>
              <a:ext uri="{FF2B5EF4-FFF2-40B4-BE49-F238E27FC236}">
                <a16:creationId xmlns:a16="http://schemas.microsoft.com/office/drawing/2014/main" id="{20C89804-BAEC-4482-B8A1-884D6C88399C}"/>
              </a:ext>
            </a:extLst>
          </p:cNvPr>
          <p:cNvSpPr txBox="1">
            <a:spLocks/>
          </p:cNvSpPr>
          <p:nvPr/>
        </p:nvSpPr>
        <p:spPr>
          <a:xfrm>
            <a:off x="3935410" y="1319213"/>
            <a:ext cx="3098799" cy="361950"/>
          </a:xfrm>
          <a:prstGeom prst="rect">
            <a:avLst/>
          </a:prstGeom>
        </p:spPr>
        <p:txBody>
          <a:bodyPr vert="horz" lIns="91440" tIns="45720" rIns="91440" bIns="45720" rtlCol="0" anchor="b">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Functional</a:t>
            </a:r>
          </a:p>
        </p:txBody>
      </p:sp>
      <p:sp>
        <p:nvSpPr>
          <p:cNvPr id="11" name="Text Placeholder 3">
            <a:extLst>
              <a:ext uri="{FF2B5EF4-FFF2-40B4-BE49-F238E27FC236}">
                <a16:creationId xmlns:a16="http://schemas.microsoft.com/office/drawing/2014/main" id="{4A20513D-F32D-4B90-9366-AD204F07230F}"/>
              </a:ext>
            </a:extLst>
          </p:cNvPr>
          <p:cNvSpPr txBox="1">
            <a:spLocks/>
          </p:cNvSpPr>
          <p:nvPr/>
        </p:nvSpPr>
        <p:spPr>
          <a:xfrm>
            <a:off x="7553325" y="1319213"/>
            <a:ext cx="3098799" cy="361950"/>
          </a:xfrm>
          <a:prstGeom prst="rect">
            <a:avLst/>
          </a:prstGeom>
        </p:spPr>
        <p:txBody>
          <a:bodyPr vert="horz" lIns="91440" tIns="45720" rIns="91440" bIns="45720" rtlCol="0" anchor="b">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Behavioral</a:t>
            </a:r>
          </a:p>
        </p:txBody>
      </p:sp>
      <p:sp>
        <p:nvSpPr>
          <p:cNvPr id="12" name="Content Placeholder 2">
            <a:extLst>
              <a:ext uri="{FF2B5EF4-FFF2-40B4-BE49-F238E27FC236}">
                <a16:creationId xmlns:a16="http://schemas.microsoft.com/office/drawing/2014/main" id="{AEE60AA3-1557-498F-9C0B-E2FCC99F3E77}"/>
              </a:ext>
            </a:extLst>
          </p:cNvPr>
          <p:cNvSpPr txBox="1">
            <a:spLocks/>
          </p:cNvSpPr>
          <p:nvPr/>
        </p:nvSpPr>
        <p:spPr>
          <a:xfrm>
            <a:off x="7746999" y="1681163"/>
            <a:ext cx="3417887" cy="47482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Relative speeds</a:t>
            </a:r>
          </a:p>
          <a:p>
            <a:r>
              <a:rPr lang="en-US" dirty="0"/>
              <a:t>Trajectories</a:t>
            </a:r>
          </a:p>
          <a:p>
            <a:r>
              <a:rPr lang="en-US" dirty="0"/>
              <a:t>Predictability</a:t>
            </a:r>
          </a:p>
          <a:p>
            <a:r>
              <a:rPr lang="en-US" dirty="0"/>
              <a:t>Authority</a:t>
            </a:r>
          </a:p>
          <a:p>
            <a:r>
              <a:rPr lang="en-US" dirty="0"/>
              <a:t>Legal exemptions</a:t>
            </a:r>
          </a:p>
          <a:p>
            <a:r>
              <a:rPr lang="en-US" dirty="0"/>
              <a:t>V2V relationships</a:t>
            </a:r>
          </a:p>
        </p:txBody>
      </p:sp>
    </p:spTree>
    <p:extLst>
      <p:ext uri="{BB962C8B-B14F-4D97-AF65-F5344CB8AC3E}">
        <p14:creationId xmlns:p14="http://schemas.microsoft.com/office/powerpoint/2010/main" val="1368075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DF2F68B-513E-4070-9104-A5EFD7E847F8}"/>
              </a:ext>
            </a:extLst>
          </p:cNvPr>
          <p:cNvSpPr>
            <a:spLocks noGrp="1"/>
          </p:cNvSpPr>
          <p:nvPr>
            <p:ph type="title"/>
          </p:nvPr>
        </p:nvSpPr>
        <p:spPr>
          <a:xfrm>
            <a:off x="838200" y="365126"/>
            <a:ext cx="10515600" cy="797368"/>
          </a:xfrm>
        </p:spPr>
        <p:txBody>
          <a:bodyPr/>
          <a:lstStyle/>
          <a:p>
            <a:r>
              <a:rPr lang="en-US" dirty="0"/>
              <a:t>Next steps</a:t>
            </a:r>
          </a:p>
        </p:txBody>
      </p:sp>
      <p:sp>
        <p:nvSpPr>
          <p:cNvPr id="8" name="Content Placeholder 7">
            <a:extLst>
              <a:ext uri="{FF2B5EF4-FFF2-40B4-BE49-F238E27FC236}">
                <a16:creationId xmlns:a16="http://schemas.microsoft.com/office/drawing/2014/main" id="{122D29B8-3C12-48B7-910B-398697E65275}"/>
              </a:ext>
            </a:extLst>
          </p:cNvPr>
          <p:cNvSpPr>
            <a:spLocks noGrp="1"/>
          </p:cNvSpPr>
          <p:nvPr>
            <p:ph idx="1"/>
          </p:nvPr>
        </p:nvSpPr>
        <p:spPr>
          <a:xfrm>
            <a:off x="838200" y="1438940"/>
            <a:ext cx="10515600" cy="4738023"/>
          </a:xfrm>
        </p:spPr>
        <p:txBody>
          <a:bodyPr/>
          <a:lstStyle/>
          <a:p>
            <a:pPr marL="0" indent="0" algn="ctr">
              <a:buNone/>
            </a:pPr>
            <a:r>
              <a:rPr lang="en-US" dirty="0"/>
              <a:t>Preliminary input is indicative of a possible framework linking property-based classifications to performance requirements.  </a:t>
            </a:r>
          </a:p>
          <a:p>
            <a:pPr marL="0" indent="0" algn="ctr">
              <a:buNone/>
            </a:pPr>
            <a:r>
              <a:rPr lang="en-US" dirty="0"/>
              <a:t>For example, subsets of vehicles have distinctive markings and signals to warn drivers of possible exceptional behaviors.  This fact suggests a need for ADS to detect such markings and signals in order to classify the vehicles and thereby respond in accordance with the information the markings and signals are intended to convey.</a:t>
            </a:r>
          </a:p>
          <a:p>
            <a:pPr marL="0" indent="0" algn="ctr">
              <a:buNone/>
            </a:pPr>
            <a:r>
              <a:rPr lang="en-US" dirty="0"/>
              <a:t>The task pilot proposes to continue discussions of the properties and their relevance to </a:t>
            </a:r>
            <a:r>
              <a:rPr lang="en-US"/>
              <a:t>ADS performance </a:t>
            </a:r>
            <a:r>
              <a:rPr lang="en-US" dirty="0"/>
              <a:t>towards proposing possible ADS safety requirements for FRAV consideration.</a:t>
            </a:r>
          </a:p>
        </p:txBody>
      </p:sp>
    </p:spTree>
    <p:extLst>
      <p:ext uri="{BB962C8B-B14F-4D97-AF65-F5344CB8AC3E}">
        <p14:creationId xmlns:p14="http://schemas.microsoft.com/office/powerpoint/2010/main" val="4266856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TotalTime>
  <Words>191</Words>
  <Application>Microsoft Office PowerPoint</Application>
  <PresentationFormat>Widescreen</PresentationFormat>
  <Paragraphs>42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Calibri</vt:lpstr>
      <vt:lpstr>Arial</vt:lpstr>
      <vt:lpstr>Calibri Light</vt:lpstr>
      <vt:lpstr>Office Theme</vt:lpstr>
      <vt:lpstr>ORU Properties</vt:lpstr>
      <vt:lpstr>ORU properties data table</vt:lpstr>
      <vt:lpstr>Performance-relevant ORU properties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Creamer</dc:creator>
  <cp:lastModifiedBy>John Creamer</cp:lastModifiedBy>
  <cp:revision>11</cp:revision>
  <dcterms:created xsi:type="dcterms:W3CDTF">2021-06-07T11:40:38Z</dcterms:created>
  <dcterms:modified xsi:type="dcterms:W3CDTF">2021-06-08T09:58:52Z</dcterms:modified>
</cp:coreProperties>
</file>