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80" r:id="rId5"/>
    <p:sldId id="273" r:id="rId6"/>
    <p:sldId id="284" r:id="rId7"/>
    <p:sldId id="281" r:id="rId8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01">
          <p15:clr>
            <a:srgbClr val="A4A3A4"/>
          </p15:clr>
        </p15:guide>
        <p15:guide id="2" pos="13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5D"/>
    <a:srgbClr val="D9D9D9"/>
    <a:srgbClr val="BFBFBF"/>
    <a:srgbClr val="C00000"/>
    <a:srgbClr val="CFBA3D"/>
    <a:srgbClr val="4F81BD"/>
    <a:srgbClr val="385D8A"/>
    <a:srgbClr val="FFFFFF"/>
    <a:srgbClr val="00B0F0"/>
    <a:srgbClr val="FCD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353" autoAdjust="0"/>
    <p:restoredTop sz="94660"/>
  </p:normalViewPr>
  <p:slideViewPr>
    <p:cSldViewPr>
      <p:cViewPr varScale="1">
        <p:scale>
          <a:sx n="111" d="100"/>
          <a:sy n="111" d="100"/>
        </p:scale>
        <p:origin x="2052" y="102"/>
      </p:cViewPr>
      <p:guideLst>
        <p:guide orient="horz" pos="4201"/>
        <p:guide pos="13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17061-29D0-42DA-837C-1ADC46FB4778}" type="datetimeFigureOut">
              <a:rPr lang="en-GB" smtClean="0"/>
              <a:pPr/>
              <a:t>08/06/2021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E66AF-0F9C-4791-B29F-24A818E4221E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27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03385C-2D81-4ABF-A155-DC2D65AEB7B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88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03385C-2D81-4ABF-A155-DC2D65AEB7B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7907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2815-3348-4212-928D-79D1F17B4929}" type="datetime1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A65-2318-4174-8B10-9722A79B079A}" type="datetime1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5D7-8D87-4C88-B4AF-77A42D3C1328}" type="datetime1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EC76-66CF-4D99-A8B6-06C74675CD9B}" type="datetime1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68DE-3BE5-422C-A8B3-1BD3E41DB926}" type="datetime1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D58FA-EB56-4EE0-9BFD-98D4B9CCB4CC}" type="datetime1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C04-EC3D-4E6B-AD81-1DF37B27759C}" type="datetime1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EA0-E1EB-4B20-A35C-ADCCA5729635}" type="datetime1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2AD76-A556-4523-8570-450EB627BD62}" type="datetime1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C706-E577-4CF8-9FF3-F25BC2587FD3}" type="datetime1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8015-AB84-41BA-BA3F-C04550702BEF}" type="datetime1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E576E-2E5B-475B-BA25-0A925A8EC6B3}" type="datetime1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BB0BF99-DAD0-46D1-A34E-3F5D1F5DC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de-DE" smtClean="0"/>
              <a:t>1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F2DE61-E6D3-4A3C-8B59-568CC38A13A4}"/>
              </a:ext>
            </a:extLst>
          </p:cNvPr>
          <p:cNvSpPr txBox="1"/>
          <p:nvPr/>
        </p:nvSpPr>
        <p:spPr>
          <a:xfrm>
            <a:off x="167763" y="211372"/>
            <a:ext cx="7593549" cy="692497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950" b="1" dirty="0"/>
              <a:t>UNIQUE IDENTIFIER / DETA Database </a:t>
            </a:r>
          </a:p>
          <a:p>
            <a:r>
              <a:rPr lang="en-US" sz="1950" dirty="0"/>
              <a:t>SLR requests for improvement – Update usage and management of DETA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056AD1A9-55C9-4A65-A32E-49A4A8BF2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99109">
            <a:off x="745149" y="2198861"/>
            <a:ext cx="6292403" cy="3541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0DD6B34-6C39-4C94-AAA2-4B1ADF177772}"/>
              </a:ext>
            </a:extLst>
          </p:cNvPr>
          <p:cNvSpPr txBox="1"/>
          <p:nvPr/>
        </p:nvSpPr>
        <p:spPr>
          <a:xfrm>
            <a:off x="7755343" y="1196752"/>
            <a:ext cx="1939890" cy="800219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it-IT" sz="2800" b="1" dirty="0"/>
              <a:t>SLR-48-01</a:t>
            </a:r>
          </a:p>
          <a:p>
            <a:pPr algn="r"/>
            <a:r>
              <a:rPr lang="it-IT" dirty="0"/>
              <a:t>(Rev. of SLR-47-16)</a:t>
            </a:r>
          </a:p>
        </p:txBody>
      </p:sp>
    </p:spTree>
    <p:extLst>
      <p:ext uri="{BB962C8B-B14F-4D97-AF65-F5344CB8AC3E}">
        <p14:creationId xmlns:p14="http://schemas.microsoft.com/office/powerpoint/2010/main" val="2262235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D7D8343-E167-403B-9012-94323901A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88646" y="6372696"/>
            <a:ext cx="2228850" cy="296664"/>
          </a:xfrm>
        </p:spPr>
        <p:txBody>
          <a:bodyPr/>
          <a:lstStyle/>
          <a:p>
            <a:fld id="{19402824-367F-4233-B96A-3B383EFE3CC8}" type="slidenum">
              <a:rPr lang="en-US" smtClean="0"/>
              <a:t>2</a:t>
            </a:fld>
            <a:endParaRPr lang="en-US" dirty="0"/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13BFC182-0E16-4260-8810-75EF45ABD59C}"/>
              </a:ext>
            </a:extLst>
          </p:cNvPr>
          <p:cNvSpPr txBox="1"/>
          <p:nvPr/>
        </p:nvSpPr>
        <p:spPr>
          <a:xfrm>
            <a:off x="180012" y="116632"/>
            <a:ext cx="9242937" cy="692497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950" b="1" dirty="0"/>
              <a:t>UNIQUE IDENTIFIER / DETA Database </a:t>
            </a:r>
          </a:p>
          <a:p>
            <a:r>
              <a:rPr lang="en-US" sz="1950" dirty="0"/>
              <a:t>SLR requests for improvement – New document “Summary”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0D478ACE-5FBD-4E2F-8C5B-CF9706E88598}"/>
              </a:ext>
            </a:extLst>
          </p:cNvPr>
          <p:cNvSpPr/>
          <p:nvPr/>
        </p:nvSpPr>
        <p:spPr>
          <a:xfrm>
            <a:off x="182242" y="1631487"/>
            <a:ext cx="2770585" cy="23735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A05895E-F792-4CAC-BE56-1AAC091E3A78}"/>
              </a:ext>
            </a:extLst>
          </p:cNvPr>
          <p:cNvSpPr txBox="1"/>
          <p:nvPr/>
        </p:nvSpPr>
        <p:spPr>
          <a:xfrm>
            <a:off x="961888" y="1633046"/>
            <a:ext cx="1129469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25" b="1" u="sng" dirty="0"/>
              <a:t>Summary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6684190B-DDE7-4FD4-82DD-F297F4259146}"/>
              </a:ext>
            </a:extLst>
          </p:cNvPr>
          <p:cNvGrpSpPr/>
          <p:nvPr/>
        </p:nvGrpSpPr>
        <p:grpSpPr>
          <a:xfrm>
            <a:off x="738199" y="1974118"/>
            <a:ext cx="1651180" cy="542456"/>
            <a:chOff x="1966200" y="1960321"/>
            <a:chExt cx="2032222" cy="667637"/>
          </a:xfrm>
        </p:grpSpPr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68AD6B47-6F15-44E4-89E9-306625B79EF6}"/>
                </a:ext>
              </a:extLst>
            </p:cNvPr>
            <p:cNvSpPr/>
            <p:nvPr/>
          </p:nvSpPr>
          <p:spPr>
            <a:xfrm>
              <a:off x="2030404" y="2067029"/>
              <a:ext cx="592060" cy="432919"/>
            </a:xfrm>
            <a:prstGeom prst="roundRect">
              <a:avLst>
                <a:gd name="adj" fmla="val 3338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 dirty="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D22E7505-0B07-4E48-B1FF-2B21FC4B5A81}"/>
                </a:ext>
              </a:extLst>
            </p:cNvPr>
            <p:cNvSpPr txBox="1"/>
            <p:nvPr/>
          </p:nvSpPr>
          <p:spPr>
            <a:xfrm>
              <a:off x="1966200" y="1960321"/>
              <a:ext cx="728344" cy="667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925" dirty="0"/>
                <a:t>UI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119145B1-EFD8-4ADE-83E0-F0976DD3DB31}"/>
                </a:ext>
              </a:extLst>
            </p:cNvPr>
            <p:cNvSpPr txBox="1"/>
            <p:nvPr/>
          </p:nvSpPr>
          <p:spPr>
            <a:xfrm>
              <a:off x="2669202" y="2052656"/>
              <a:ext cx="1329220" cy="482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50" dirty="0"/>
                <a:t>270650</a:t>
              </a:r>
            </a:p>
          </p:txBody>
        </p:sp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E35141A2-4743-4E1D-A85D-CF0C2A75BD53}"/>
              </a:ext>
            </a:extLst>
          </p:cNvPr>
          <p:cNvSpPr txBox="1"/>
          <p:nvPr/>
        </p:nvSpPr>
        <p:spPr>
          <a:xfrm>
            <a:off x="3160964" y="1639226"/>
            <a:ext cx="5779469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Headline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3FD6C1F7-F740-4D94-B4FD-C16821458F15}"/>
              </a:ext>
            </a:extLst>
          </p:cNvPr>
          <p:cNvSpPr txBox="1"/>
          <p:nvPr/>
        </p:nvSpPr>
        <p:spPr>
          <a:xfrm>
            <a:off x="3199603" y="2084345"/>
            <a:ext cx="5779469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The Unique Identifier </a:t>
            </a:r>
            <a:r>
              <a:rPr lang="de-DE" sz="1463" dirty="0" err="1"/>
              <a:t>marking</a:t>
            </a:r>
            <a:r>
              <a:rPr lang="de-DE" sz="1463" dirty="0"/>
              <a:t> </a:t>
            </a:r>
            <a:r>
              <a:rPr lang="de-DE" sz="1463" dirty="0" err="1"/>
              <a:t>as</a:t>
            </a:r>
            <a:r>
              <a:rPr lang="de-DE" sz="1463" dirty="0"/>
              <a:t> on </a:t>
            </a:r>
            <a:r>
              <a:rPr lang="de-DE" sz="1463" dirty="0" err="1"/>
              <a:t>the</a:t>
            </a:r>
            <a:r>
              <a:rPr lang="de-DE" sz="1463" dirty="0"/>
              <a:t> </a:t>
            </a:r>
            <a:r>
              <a:rPr lang="de-DE" sz="1463" dirty="0" err="1"/>
              <a:t>device</a:t>
            </a:r>
            <a:endParaRPr lang="de-DE" sz="1463" dirty="0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7A3593D2-81CB-4284-A585-65326A46240E}"/>
              </a:ext>
            </a:extLst>
          </p:cNvPr>
          <p:cNvSpPr txBox="1"/>
          <p:nvPr/>
        </p:nvSpPr>
        <p:spPr>
          <a:xfrm>
            <a:off x="3187119" y="2828150"/>
            <a:ext cx="6036537" cy="76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b="1" i="1" u="sng" dirty="0"/>
              <a:t>MINIMUM</a:t>
            </a:r>
            <a:r>
              <a:rPr lang="de-DE" sz="1463" b="1" i="1" dirty="0"/>
              <a:t> CONTENTS </a:t>
            </a:r>
            <a:r>
              <a:rPr lang="de-DE" sz="1463" i="1" dirty="0"/>
              <a:t>(</a:t>
            </a:r>
            <a:r>
              <a:rPr lang="de-DE" sz="1463" i="1" u="sng" dirty="0" err="1"/>
              <a:t>depending</a:t>
            </a:r>
            <a:r>
              <a:rPr lang="de-DE" sz="1463" i="1" u="sng" dirty="0"/>
              <a:t> on GRs </a:t>
            </a:r>
            <a:r>
              <a:rPr lang="de-DE" sz="1463" i="1" u="sng" dirty="0" err="1"/>
              <a:t>decisions</a:t>
            </a:r>
            <a:r>
              <a:rPr lang="de-DE" sz="1463" i="1" dirty="0"/>
              <a:t>)</a:t>
            </a:r>
            <a:r>
              <a:rPr lang="de-DE" sz="1463" b="1" i="1" dirty="0"/>
              <a:t>.</a:t>
            </a:r>
            <a:r>
              <a:rPr lang="de-DE" sz="1463" dirty="0"/>
              <a:t> </a:t>
            </a:r>
            <a:br>
              <a:rPr lang="de-DE" sz="1463" dirty="0"/>
            </a:br>
            <a:r>
              <a:rPr lang="de-DE" sz="1463" dirty="0"/>
              <a:t>The alternative </a:t>
            </a:r>
            <a:r>
              <a:rPr lang="de-DE" sz="1463" dirty="0" err="1"/>
              <a:t>marking</a:t>
            </a:r>
            <a:r>
              <a:rPr lang="de-DE" sz="1463" dirty="0"/>
              <a:t> </a:t>
            </a:r>
            <a:r>
              <a:rPr lang="de-DE" sz="1463" dirty="0" err="1"/>
              <a:t>as</a:t>
            </a:r>
            <a:r>
              <a:rPr lang="de-DE" sz="1463" dirty="0"/>
              <a:t> in </a:t>
            </a:r>
            <a:r>
              <a:rPr lang="de-DE" sz="1463" dirty="0" err="1"/>
              <a:t>the</a:t>
            </a:r>
            <a:r>
              <a:rPr lang="de-DE" sz="1463" dirty="0"/>
              <a:t> Regulation / </a:t>
            </a:r>
            <a:r>
              <a:rPr lang="de-DE" sz="1463" dirty="0" err="1"/>
              <a:t>Explaining</a:t>
            </a:r>
            <a:r>
              <a:rPr lang="de-DE" sz="1463" dirty="0"/>
              <a:t> </a:t>
            </a:r>
            <a:r>
              <a:rPr lang="de-DE" sz="1463" dirty="0" err="1"/>
              <a:t>text</a:t>
            </a:r>
            <a:r>
              <a:rPr lang="de-DE" sz="1463" dirty="0"/>
              <a:t> </a:t>
            </a:r>
            <a:r>
              <a:rPr lang="de-DE" sz="1463" dirty="0" err="1"/>
              <a:t>for</a:t>
            </a:r>
            <a:r>
              <a:rPr lang="de-DE" sz="1463" dirty="0"/>
              <a:t> </a:t>
            </a:r>
            <a:r>
              <a:rPr lang="de-DE" sz="1463" dirty="0" err="1"/>
              <a:t>the</a:t>
            </a:r>
            <a:r>
              <a:rPr lang="de-DE" sz="1463" dirty="0"/>
              <a:t> </a:t>
            </a:r>
            <a:r>
              <a:rPr lang="de-DE" sz="1463" dirty="0" err="1"/>
              <a:t>device</a:t>
            </a:r>
            <a:r>
              <a:rPr lang="de-DE" sz="1463" dirty="0"/>
              <a:t> </a:t>
            </a:r>
          </a:p>
          <a:p>
            <a:r>
              <a:rPr lang="de-DE" sz="1463" dirty="0" err="1"/>
              <a:t>Consider</a:t>
            </a:r>
            <a:r>
              <a:rPr lang="de-DE" sz="1463" dirty="0"/>
              <a:t> </a:t>
            </a:r>
            <a:r>
              <a:rPr lang="de-DE" sz="1463" dirty="0" err="1"/>
              <a:t>adding</a:t>
            </a:r>
            <a:r>
              <a:rPr lang="de-DE" sz="1463" dirty="0"/>
              <a:t> </a:t>
            </a:r>
            <a:r>
              <a:rPr lang="de-DE" sz="1463" dirty="0" err="1"/>
              <a:t>explanation</a:t>
            </a:r>
            <a:r>
              <a:rPr lang="de-DE" sz="1463" dirty="0"/>
              <a:t> on „</a:t>
            </a:r>
            <a:r>
              <a:rPr lang="de-DE" sz="1463" dirty="0" err="1"/>
              <a:t>how</a:t>
            </a:r>
            <a:r>
              <a:rPr lang="de-DE" sz="1463" dirty="0"/>
              <a:t> </a:t>
            </a:r>
            <a:r>
              <a:rPr lang="de-DE" sz="1463" dirty="0" err="1"/>
              <a:t>to</a:t>
            </a:r>
            <a:r>
              <a:rPr lang="de-DE" sz="1463" dirty="0"/>
              <a:t> </a:t>
            </a:r>
            <a:r>
              <a:rPr lang="de-DE" sz="1463" dirty="0" err="1"/>
              <a:t>read</a:t>
            </a:r>
            <a:r>
              <a:rPr lang="de-DE" sz="1463" dirty="0"/>
              <a:t> </a:t>
            </a:r>
            <a:r>
              <a:rPr lang="de-DE" sz="1463" dirty="0" err="1"/>
              <a:t>the</a:t>
            </a:r>
            <a:r>
              <a:rPr lang="de-DE" sz="1463" dirty="0"/>
              <a:t> </a:t>
            </a:r>
            <a:r>
              <a:rPr lang="de-DE" sz="1463" dirty="0" err="1"/>
              <a:t>markings</a:t>
            </a:r>
            <a:r>
              <a:rPr lang="de-DE" sz="1463" dirty="0"/>
              <a:t>“</a:t>
            </a:r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065FDC5F-C8D5-4F47-8632-797EAAB29636}"/>
              </a:ext>
            </a:extLst>
          </p:cNvPr>
          <p:cNvCxnSpPr>
            <a:cxnSpLocks/>
            <a:stCxn id="8" idx="1"/>
            <a:endCxn id="3" idx="3"/>
          </p:cNvCxnSpPr>
          <p:nvPr/>
        </p:nvCxnSpPr>
        <p:spPr>
          <a:xfrm flipH="1">
            <a:off x="2091357" y="1797956"/>
            <a:ext cx="1069607" cy="6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93C44B7E-E7B0-48CA-A294-83167D8D02F6}"/>
              </a:ext>
            </a:extLst>
          </p:cNvPr>
          <p:cNvCxnSpPr>
            <a:cxnSpLocks/>
            <a:stCxn id="54" idx="1"/>
            <a:endCxn id="95" idx="3"/>
          </p:cNvCxnSpPr>
          <p:nvPr/>
        </p:nvCxnSpPr>
        <p:spPr>
          <a:xfrm flipH="1">
            <a:off x="2863527" y="2243075"/>
            <a:ext cx="336076" cy="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DB67C40A-FA8D-4208-9EA8-FA816BDA8FB2}"/>
              </a:ext>
            </a:extLst>
          </p:cNvPr>
          <p:cNvCxnSpPr>
            <a:cxnSpLocks/>
            <a:stCxn id="56" idx="1"/>
            <a:endCxn id="82" idx="3"/>
          </p:cNvCxnSpPr>
          <p:nvPr/>
        </p:nvCxnSpPr>
        <p:spPr>
          <a:xfrm flipH="1">
            <a:off x="2852952" y="3212006"/>
            <a:ext cx="334167" cy="2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hteck 81">
            <a:extLst>
              <a:ext uri="{FF2B5EF4-FFF2-40B4-BE49-F238E27FC236}">
                <a16:creationId xmlns:a16="http://schemas.microsoft.com/office/drawing/2014/main" id="{678C16F4-655E-45EE-892E-F982CE8F2BBC}"/>
              </a:ext>
            </a:extLst>
          </p:cNvPr>
          <p:cNvSpPr/>
          <p:nvPr/>
        </p:nvSpPr>
        <p:spPr>
          <a:xfrm>
            <a:off x="272323" y="2598886"/>
            <a:ext cx="2580629" cy="123051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C0968E59-EEA5-422E-A02B-EE5403F1A584}"/>
              </a:ext>
            </a:extLst>
          </p:cNvPr>
          <p:cNvSpPr/>
          <p:nvPr/>
        </p:nvSpPr>
        <p:spPr>
          <a:xfrm>
            <a:off x="282898" y="1939308"/>
            <a:ext cx="2580629" cy="60897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A7355583-2B37-4CA2-AA69-635F9C3C5F63}"/>
              </a:ext>
            </a:extLst>
          </p:cNvPr>
          <p:cNvGrpSpPr/>
          <p:nvPr/>
        </p:nvGrpSpPr>
        <p:grpSpPr>
          <a:xfrm>
            <a:off x="710306" y="2657629"/>
            <a:ext cx="1725811" cy="1183244"/>
            <a:chOff x="708499" y="3690429"/>
            <a:chExt cx="1725811" cy="1183244"/>
          </a:xfrm>
        </p:grpSpPr>
        <p:sp>
          <p:nvSpPr>
            <p:cNvPr id="81" name="Textfeld 80">
              <a:extLst>
                <a:ext uri="{FF2B5EF4-FFF2-40B4-BE49-F238E27FC236}">
                  <a16:creationId xmlns:a16="http://schemas.microsoft.com/office/drawing/2014/main" id="{3F44E60E-E170-4F43-8088-A804AB96190C}"/>
                </a:ext>
              </a:extLst>
            </p:cNvPr>
            <p:cNvSpPr txBox="1"/>
            <p:nvPr/>
          </p:nvSpPr>
          <p:spPr>
            <a:xfrm>
              <a:off x="708499" y="3690429"/>
              <a:ext cx="1725811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63" dirty="0"/>
                <a:t>R1  S1  2a  F1  AR  </a:t>
              </a:r>
            </a:p>
          </p:txBody>
        </p:sp>
        <p:sp>
          <p:nvSpPr>
            <p:cNvPr id="83" name="TextBox 101">
              <a:extLst>
                <a:ext uri="{FF2B5EF4-FFF2-40B4-BE49-F238E27FC236}">
                  <a16:creationId xmlns:a16="http://schemas.microsoft.com/office/drawing/2014/main" id="{F64DB6B2-0C6C-49DE-8804-2D6531DE4D2F}"/>
                </a:ext>
              </a:extLst>
            </p:cNvPr>
            <p:cNvSpPr txBox="1"/>
            <p:nvPr/>
          </p:nvSpPr>
          <p:spPr>
            <a:xfrm>
              <a:off x="1348259" y="3995907"/>
              <a:ext cx="462220" cy="4924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600" dirty="0"/>
                <a:t>E</a:t>
              </a:r>
              <a:r>
                <a:rPr lang="en-US" sz="1463" dirty="0"/>
                <a:t>1</a:t>
              </a:r>
            </a:p>
          </p:txBody>
        </p:sp>
        <p:sp>
          <p:nvSpPr>
            <p:cNvPr id="84" name="Oval 102">
              <a:extLst>
                <a:ext uri="{FF2B5EF4-FFF2-40B4-BE49-F238E27FC236}">
                  <a16:creationId xmlns:a16="http://schemas.microsoft.com/office/drawing/2014/main" id="{37EC569A-D21E-441C-9167-5BD8FCB21FCA}"/>
                </a:ext>
              </a:extLst>
            </p:cNvPr>
            <p:cNvSpPr/>
            <p:nvPr/>
          </p:nvSpPr>
          <p:spPr>
            <a:xfrm>
              <a:off x="1308491" y="4020168"/>
              <a:ext cx="462220" cy="46222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00" dirty="0">
                <a:solidFill>
                  <a:schemeClr val="tx1"/>
                </a:solidFill>
              </a:endParaRPr>
            </a:p>
          </p:txBody>
        </p:sp>
        <p:sp>
          <p:nvSpPr>
            <p:cNvPr id="86" name="TextBox 117">
              <a:extLst>
                <a:ext uri="{FF2B5EF4-FFF2-40B4-BE49-F238E27FC236}">
                  <a16:creationId xmlns:a16="http://schemas.microsoft.com/office/drawing/2014/main" id="{572C0CE6-6ABE-46F8-B07C-69FC6ED2BC52}"/>
                </a:ext>
              </a:extLst>
            </p:cNvPr>
            <p:cNvSpPr txBox="1"/>
            <p:nvPr/>
          </p:nvSpPr>
          <p:spPr>
            <a:xfrm>
              <a:off x="1115049" y="4495493"/>
              <a:ext cx="836854" cy="378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438"/>
                </a:lnSpc>
              </a:pPr>
              <a:r>
                <a:rPr lang="en-US" sz="1625" dirty="0"/>
                <a:t>148R00</a:t>
              </a:r>
            </a:p>
          </p:txBody>
        </p:sp>
        <p:cxnSp>
          <p:nvCxnSpPr>
            <p:cNvPr id="88" name="Gerade Verbindung mit Pfeil 87">
              <a:extLst>
                <a:ext uri="{FF2B5EF4-FFF2-40B4-BE49-F238E27FC236}">
                  <a16:creationId xmlns:a16="http://schemas.microsoft.com/office/drawing/2014/main" id="{3D29B476-DA8C-421E-8C82-6C8D53016A60}"/>
                </a:ext>
              </a:extLst>
            </p:cNvPr>
            <p:cNvCxnSpPr>
              <a:cxnSpLocks/>
            </p:cNvCxnSpPr>
            <p:nvPr/>
          </p:nvCxnSpPr>
          <p:spPr>
            <a:xfrm>
              <a:off x="1231557" y="4055647"/>
              <a:ext cx="0" cy="378696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r Verbinder 88">
              <a:extLst>
                <a:ext uri="{FF2B5EF4-FFF2-40B4-BE49-F238E27FC236}">
                  <a16:creationId xmlns:a16="http://schemas.microsoft.com/office/drawing/2014/main" id="{C1064F50-D279-4256-9286-16CF32C9331B}"/>
                </a:ext>
              </a:extLst>
            </p:cNvPr>
            <p:cNvCxnSpPr>
              <a:cxnSpLocks/>
            </p:cNvCxnSpPr>
            <p:nvPr/>
          </p:nvCxnSpPr>
          <p:spPr>
            <a:xfrm>
              <a:off x="1179199" y="3941648"/>
              <a:ext cx="99639" cy="0"/>
            </a:xfrm>
            <a:prstGeom prst="line">
              <a:avLst/>
            </a:prstGeom>
            <a:ln w="28575"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Gerade Verbindung mit Pfeil 89">
              <a:extLst>
                <a:ext uri="{FF2B5EF4-FFF2-40B4-BE49-F238E27FC236}">
                  <a16:creationId xmlns:a16="http://schemas.microsoft.com/office/drawing/2014/main" id="{1FD04FD5-DB85-4788-A788-D9F5B6D939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41908" y="3944705"/>
              <a:ext cx="30354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w="lg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 Verbindung mit Pfeil 90">
              <a:extLst>
                <a:ext uri="{FF2B5EF4-FFF2-40B4-BE49-F238E27FC236}">
                  <a16:creationId xmlns:a16="http://schemas.microsoft.com/office/drawing/2014/main" id="{FFB1E799-EB45-4FC8-91AD-B9D0EDEAEEF5}"/>
                </a:ext>
              </a:extLst>
            </p:cNvPr>
            <p:cNvCxnSpPr>
              <a:cxnSpLocks/>
            </p:cNvCxnSpPr>
            <p:nvPr/>
          </p:nvCxnSpPr>
          <p:spPr>
            <a:xfrm>
              <a:off x="1231557" y="4086604"/>
              <a:ext cx="0" cy="378696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Gerader Verbinder 91">
              <a:extLst>
                <a:ext uri="{FF2B5EF4-FFF2-40B4-BE49-F238E27FC236}">
                  <a16:creationId xmlns:a16="http://schemas.microsoft.com/office/drawing/2014/main" id="{B835CC43-8383-4F4B-B79E-D4B5026C2A78}"/>
                </a:ext>
              </a:extLst>
            </p:cNvPr>
            <p:cNvCxnSpPr>
              <a:cxnSpLocks/>
            </p:cNvCxnSpPr>
            <p:nvPr/>
          </p:nvCxnSpPr>
          <p:spPr>
            <a:xfrm>
              <a:off x="1186938" y="4080951"/>
              <a:ext cx="99639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Gerade Verbindung mit Pfeil 102">
              <a:extLst>
                <a:ext uri="{FF2B5EF4-FFF2-40B4-BE49-F238E27FC236}">
                  <a16:creationId xmlns:a16="http://schemas.microsoft.com/office/drawing/2014/main" id="{6F72B61C-7D2C-4341-B63F-8A744D73BF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03553" y="4540613"/>
              <a:ext cx="428463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Rechteck 108">
              <a:extLst>
                <a:ext uri="{FF2B5EF4-FFF2-40B4-BE49-F238E27FC236}">
                  <a16:creationId xmlns:a16="http://schemas.microsoft.com/office/drawing/2014/main" id="{BCFD91F6-2B09-4814-AE85-05BF40E41454}"/>
                </a:ext>
              </a:extLst>
            </p:cNvPr>
            <p:cNvSpPr/>
            <p:nvPr/>
          </p:nvSpPr>
          <p:spPr>
            <a:xfrm>
              <a:off x="1789086" y="4009200"/>
              <a:ext cx="562975" cy="5425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63" dirty="0"/>
                <a:t>3169</a:t>
              </a:r>
            </a:p>
            <a:p>
              <a:pPr algn="ctr"/>
              <a:r>
                <a:rPr lang="en-US" sz="1463" dirty="0"/>
                <a:t>3170</a:t>
              </a:r>
            </a:p>
          </p:txBody>
        </p:sp>
      </p:grpSp>
      <p:sp>
        <p:nvSpPr>
          <p:cNvPr id="112" name="Textfeld 111">
            <a:extLst>
              <a:ext uri="{FF2B5EF4-FFF2-40B4-BE49-F238E27FC236}">
                <a16:creationId xmlns:a16="http://schemas.microsoft.com/office/drawing/2014/main" id="{DA25AF2A-1B3F-4EE0-96F1-A6B61AD63C51}"/>
              </a:ext>
            </a:extLst>
          </p:cNvPr>
          <p:cNvSpPr txBox="1"/>
          <p:nvPr/>
        </p:nvSpPr>
        <p:spPr>
          <a:xfrm>
            <a:off x="157027" y="5556538"/>
            <a:ext cx="9100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/>
              <a:t>The above information, except for the alternative marking, is available somewhere in the existing documents in DETA. According to the </a:t>
            </a:r>
            <a:r>
              <a:rPr lang="en-GB" sz="1600" i="1" dirty="0"/>
              <a:t>currently proposed </a:t>
            </a:r>
            <a:r>
              <a:rPr lang="en-GB" sz="1600" i="1" dirty="0" err="1"/>
              <a:t>usergroups</a:t>
            </a:r>
            <a:r>
              <a:rPr lang="en-GB" sz="1600" i="1" dirty="0"/>
              <a:t> matrix</a:t>
            </a:r>
            <a:r>
              <a:rPr lang="en-US" sz="1600" i="1" dirty="0"/>
              <a:t>, this information could be found by </a:t>
            </a:r>
            <a:r>
              <a:rPr lang="en-GB" sz="1600" i="1" dirty="0"/>
              <a:t>authorised</a:t>
            </a:r>
            <a:r>
              <a:rPr lang="en-US" sz="1600" i="1" dirty="0"/>
              <a:t> experts only, but not by anyone else. The existing documents also contain a lot of information that is not for public view in any case!</a:t>
            </a:r>
            <a:endParaRPr lang="de-DE" sz="1600" i="1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6150840B-5AFA-418C-8BC7-654B231B4659}"/>
              </a:ext>
            </a:extLst>
          </p:cNvPr>
          <p:cNvSpPr/>
          <p:nvPr/>
        </p:nvSpPr>
        <p:spPr>
          <a:xfrm>
            <a:off x="180010" y="1192107"/>
            <a:ext cx="9235434" cy="2926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409DB325-C8D1-47C5-96B4-95737D60F8FA}"/>
              </a:ext>
            </a:extLst>
          </p:cNvPr>
          <p:cNvSpPr txBox="1"/>
          <p:nvPr/>
        </p:nvSpPr>
        <p:spPr>
          <a:xfrm>
            <a:off x="180012" y="1159248"/>
            <a:ext cx="5253060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88"/>
              </a:spcBef>
            </a:pPr>
            <a:r>
              <a:rPr lang="de-DE" sz="1625" b="1" dirty="0" err="1"/>
              <a:t>Proposal</a:t>
            </a:r>
            <a:r>
              <a:rPr lang="de-DE" sz="1625" b="1" dirty="0"/>
              <a:t> Part A: </a:t>
            </a:r>
            <a:r>
              <a:rPr lang="de-DE" sz="1625" b="1" dirty="0" err="1"/>
              <a:t>Document</a:t>
            </a:r>
            <a:r>
              <a:rPr lang="de-DE" sz="1625" b="1" dirty="0"/>
              <a:t> </a:t>
            </a:r>
            <a:r>
              <a:rPr lang="de-DE" sz="1625" b="1" dirty="0" err="1"/>
              <a:t>management</a:t>
            </a:r>
            <a:r>
              <a:rPr lang="de-DE" sz="1625" b="1" dirty="0"/>
              <a:t> (</a:t>
            </a:r>
            <a:r>
              <a:rPr lang="de-DE" sz="1625" b="1" u="sng" dirty="0" err="1"/>
              <a:t>Example</a:t>
            </a:r>
            <a:r>
              <a:rPr lang="de-DE" sz="1625" b="1" dirty="0"/>
              <a:t>)</a:t>
            </a:r>
            <a:endParaRPr lang="de-DE" sz="1463" dirty="0"/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EFD29011-AC13-4657-B2BB-594899DA9189}"/>
              </a:ext>
            </a:extLst>
          </p:cNvPr>
          <p:cNvCxnSpPr/>
          <p:nvPr/>
        </p:nvCxnSpPr>
        <p:spPr>
          <a:xfrm flipH="1" flipV="1">
            <a:off x="2504728" y="3595861"/>
            <a:ext cx="682391" cy="913259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8184BAF-61AC-4D8A-B709-CE3DA1E437E1}"/>
              </a:ext>
            </a:extLst>
          </p:cNvPr>
          <p:cNvSpPr txBox="1"/>
          <p:nvPr/>
        </p:nvSpPr>
        <p:spPr>
          <a:xfrm>
            <a:off x="1334946" y="4354731"/>
            <a:ext cx="7139711" cy="646331"/>
          </a:xfrm>
          <a:prstGeom prst="rect">
            <a:avLst/>
          </a:prstGeom>
          <a:solidFill>
            <a:srgbClr val="FFFF5D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err="1"/>
              <a:t>Add</a:t>
            </a:r>
            <a:r>
              <a:rPr lang="it-IT" dirty="0"/>
              <a:t> </a:t>
            </a:r>
            <a:r>
              <a:rPr lang="it-IT" dirty="0" err="1"/>
              <a:t>this</a:t>
            </a:r>
            <a:r>
              <a:rPr lang="it-IT" dirty="0"/>
              <a:t> to the short </a:t>
            </a:r>
            <a:r>
              <a:rPr lang="it-IT" dirty="0" err="1"/>
              <a:t>description</a:t>
            </a:r>
            <a:r>
              <a:rPr lang="it-IT" dirty="0"/>
              <a:t> of the </a:t>
            </a:r>
            <a:r>
              <a:rPr lang="it-IT" dirty="0" err="1"/>
              <a:t>various</a:t>
            </a:r>
            <a:r>
              <a:rPr lang="it-IT" dirty="0"/>
              <a:t> </a:t>
            </a:r>
            <a:r>
              <a:rPr lang="it-IT" dirty="0" err="1"/>
              <a:t>functions</a:t>
            </a:r>
            <a:r>
              <a:rPr lang="it-IT" dirty="0"/>
              <a:t>.</a:t>
            </a:r>
          </a:p>
          <a:p>
            <a:r>
              <a:rPr lang="it-IT" dirty="0"/>
              <a:t>The </a:t>
            </a:r>
            <a:r>
              <a:rPr lang="it-IT" dirty="0" err="1"/>
              <a:t>important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to </a:t>
            </a:r>
            <a:r>
              <a:rPr lang="it-IT" dirty="0" err="1"/>
              <a:t>provide</a:t>
            </a:r>
            <a:r>
              <a:rPr lang="it-IT" dirty="0"/>
              <a:t> </a:t>
            </a:r>
            <a:r>
              <a:rPr lang="it-IT" dirty="0" err="1"/>
              <a:t>equivalent</a:t>
            </a:r>
            <a:r>
              <a:rPr lang="it-IT" dirty="0"/>
              <a:t> information to the </a:t>
            </a:r>
            <a:r>
              <a:rPr lang="it-IT" dirty="0" err="1"/>
              <a:t>existing</a:t>
            </a:r>
            <a:r>
              <a:rPr lang="it-IT" dirty="0"/>
              <a:t> </a:t>
            </a:r>
            <a:r>
              <a:rPr lang="it-IT" dirty="0" err="1"/>
              <a:t>marking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90241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ecision 7">
            <a:extLst>
              <a:ext uri="{FF2B5EF4-FFF2-40B4-BE49-F238E27FC236}">
                <a16:creationId xmlns:a16="http://schemas.microsoft.com/office/drawing/2014/main" id="{8574C976-5E7C-4566-B54B-8825CF3E5675}"/>
              </a:ext>
            </a:extLst>
          </p:cNvPr>
          <p:cNvSpPr/>
          <p:nvPr/>
        </p:nvSpPr>
        <p:spPr>
          <a:xfrm>
            <a:off x="913609" y="2578882"/>
            <a:ext cx="2311199" cy="784104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138" dirty="0">
                <a:solidFill>
                  <a:schemeClr val="bg1"/>
                </a:solidFill>
              </a:rPr>
              <a:t>Summary </a:t>
            </a:r>
            <a:r>
              <a:rPr lang="de-DE" sz="1138" dirty="0" err="1">
                <a:solidFill>
                  <a:schemeClr val="bg1"/>
                </a:solidFill>
              </a:rPr>
              <a:t>document</a:t>
            </a:r>
            <a:r>
              <a:rPr lang="de-DE" sz="1138" dirty="0">
                <a:solidFill>
                  <a:schemeClr val="bg1"/>
                </a:solidFill>
              </a:rPr>
              <a:t> </a:t>
            </a:r>
            <a:r>
              <a:rPr lang="de-DE" sz="1138" dirty="0" err="1">
                <a:solidFill>
                  <a:schemeClr val="bg1"/>
                </a:solidFill>
              </a:rPr>
              <a:t>necessary</a:t>
            </a:r>
            <a:r>
              <a:rPr lang="de-DE" sz="1138" dirty="0">
                <a:solidFill>
                  <a:schemeClr val="bg1"/>
                </a:solidFill>
              </a:rPr>
              <a:t>?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61D1A78F-B2BF-4087-82BB-AEDF1AC449A3}"/>
              </a:ext>
            </a:extLst>
          </p:cNvPr>
          <p:cNvCxnSpPr>
            <a:cxnSpLocks/>
            <a:stCxn id="60" idx="3"/>
            <a:endCxn id="68" idx="0"/>
          </p:cNvCxnSpPr>
          <p:nvPr/>
        </p:nvCxnSpPr>
        <p:spPr>
          <a:xfrm>
            <a:off x="5453522" y="1589912"/>
            <a:ext cx="2606236" cy="22877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61891159-10C8-4B1D-BA56-4EE2542D9397}"/>
              </a:ext>
            </a:extLst>
          </p:cNvPr>
          <p:cNvCxnSpPr>
            <a:cxnSpLocks/>
            <a:stCxn id="60" idx="1"/>
            <a:endCxn id="82" idx="0"/>
          </p:cNvCxnSpPr>
          <p:nvPr/>
        </p:nvCxnSpPr>
        <p:spPr>
          <a:xfrm rot="10800000" flipV="1">
            <a:off x="2071490" y="1589912"/>
            <a:ext cx="2049786" cy="29395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B1E7314-180A-4484-8CF7-725EFF543508}"/>
              </a:ext>
            </a:extLst>
          </p:cNvPr>
          <p:cNvSpPr txBox="1"/>
          <p:nvPr/>
        </p:nvSpPr>
        <p:spPr>
          <a:xfrm>
            <a:off x="826729" y="552316"/>
            <a:ext cx="772734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950" dirty="0"/>
              <a:t>All decisions </a:t>
            </a:r>
            <a:r>
              <a:rPr lang="de-DE" sz="1950" dirty="0" err="1"/>
              <a:t>made</a:t>
            </a:r>
            <a:r>
              <a:rPr lang="de-DE" sz="1950" dirty="0"/>
              <a:t> </a:t>
            </a:r>
            <a:r>
              <a:rPr lang="de-DE" sz="1950" dirty="0" err="1"/>
              <a:t>by</a:t>
            </a:r>
            <a:r>
              <a:rPr lang="de-DE" sz="1950" dirty="0"/>
              <a:t> </a:t>
            </a:r>
            <a:r>
              <a:rPr lang="de-DE" sz="1950" dirty="0" err="1"/>
              <a:t>each</a:t>
            </a:r>
            <a:r>
              <a:rPr lang="de-DE" sz="1950" dirty="0"/>
              <a:t> GR </a:t>
            </a:r>
            <a:r>
              <a:rPr lang="de-DE" sz="1950" dirty="0" err="1"/>
              <a:t>separately</a:t>
            </a:r>
            <a:r>
              <a:rPr lang="de-DE" sz="1950" dirty="0"/>
              <a:t> </a:t>
            </a:r>
            <a:r>
              <a:rPr lang="de-DE" sz="1950" dirty="0" err="1"/>
              <a:t>for</a:t>
            </a:r>
            <a:r>
              <a:rPr lang="de-DE" sz="1950" dirty="0"/>
              <a:t> </a:t>
            </a:r>
            <a:r>
              <a:rPr lang="de-DE" sz="1950" dirty="0" err="1"/>
              <a:t>each</a:t>
            </a:r>
            <a:r>
              <a:rPr lang="de-DE" sz="1950" dirty="0"/>
              <a:t> Regulation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31C21F7-BBB5-4257-8F3A-D17B70D99750}"/>
              </a:ext>
            </a:extLst>
          </p:cNvPr>
          <p:cNvGrpSpPr/>
          <p:nvPr/>
        </p:nvGrpSpPr>
        <p:grpSpPr>
          <a:xfrm>
            <a:off x="3893010" y="2551129"/>
            <a:ext cx="803058" cy="834659"/>
            <a:chOff x="5149049" y="488272"/>
            <a:chExt cx="1180730" cy="1438182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0231450-8D86-475E-A2D5-4F6EF311CB32}"/>
                </a:ext>
              </a:extLst>
            </p:cNvPr>
            <p:cNvSpPr/>
            <p:nvPr/>
          </p:nvSpPr>
          <p:spPr>
            <a:xfrm>
              <a:off x="5149049" y="488272"/>
              <a:ext cx="1180730" cy="14381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75"/>
            </a:p>
          </p:txBody>
        </p:sp>
        <p:sp>
          <p:nvSpPr>
            <p:cNvPr id="33" name="Rectangle: Folded Corner 32">
              <a:extLst>
                <a:ext uri="{FF2B5EF4-FFF2-40B4-BE49-F238E27FC236}">
                  <a16:creationId xmlns:a16="http://schemas.microsoft.com/office/drawing/2014/main" id="{809F0F6E-1565-4904-AA35-C4070A935076}"/>
                </a:ext>
              </a:extLst>
            </p:cNvPr>
            <p:cNvSpPr/>
            <p:nvPr/>
          </p:nvSpPr>
          <p:spPr>
            <a:xfrm>
              <a:off x="5273336" y="577049"/>
              <a:ext cx="967666" cy="1260629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75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20E35A1-46F1-4624-A555-C6F4E8AA6E3D}"/>
                </a:ext>
              </a:extLst>
            </p:cNvPr>
            <p:cNvSpPr txBox="1"/>
            <p:nvPr/>
          </p:nvSpPr>
          <p:spPr>
            <a:xfrm>
              <a:off x="5273335" y="577048"/>
              <a:ext cx="967666" cy="590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13" dirty="0"/>
                <a:t>Summary</a:t>
              </a:r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16FA5C9-2994-41F1-BFE8-F3EC03005322}"/>
              </a:ext>
            </a:extLst>
          </p:cNvPr>
          <p:cNvCxnSpPr>
            <a:cxnSpLocks/>
          </p:cNvCxnSpPr>
          <p:nvPr/>
        </p:nvCxnSpPr>
        <p:spPr>
          <a:xfrm>
            <a:off x="3872880" y="2481808"/>
            <a:ext cx="905696" cy="10912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FF526E4-BB6C-4321-946B-F73B869D5C46}"/>
              </a:ext>
            </a:extLst>
          </p:cNvPr>
          <p:cNvCxnSpPr>
            <a:cxnSpLocks/>
          </p:cNvCxnSpPr>
          <p:nvPr/>
        </p:nvCxnSpPr>
        <p:spPr>
          <a:xfrm flipV="1">
            <a:off x="3888358" y="2481808"/>
            <a:ext cx="905696" cy="10912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53EE8A8C-2754-4F2B-B9EC-93D9859810BA}"/>
              </a:ext>
            </a:extLst>
          </p:cNvPr>
          <p:cNvSpPr txBox="1"/>
          <p:nvPr/>
        </p:nvSpPr>
        <p:spPr>
          <a:xfrm>
            <a:off x="3052312" y="1329836"/>
            <a:ext cx="54064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YES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B9523C9-ECA0-4CD2-8941-678A0D032D7A}"/>
              </a:ext>
            </a:extLst>
          </p:cNvPr>
          <p:cNvSpPr txBox="1"/>
          <p:nvPr/>
        </p:nvSpPr>
        <p:spPr>
          <a:xfrm>
            <a:off x="5835424" y="1268544"/>
            <a:ext cx="54064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NO</a:t>
            </a:r>
          </a:p>
        </p:txBody>
      </p:sp>
      <p:sp>
        <p:nvSpPr>
          <p:cNvPr id="60" name="Flowchart: Decision 59">
            <a:extLst>
              <a:ext uri="{FF2B5EF4-FFF2-40B4-BE49-F238E27FC236}">
                <a16:creationId xmlns:a16="http://schemas.microsoft.com/office/drawing/2014/main" id="{CB3406AC-0B5C-47FD-A734-53EBC3E42E36}"/>
              </a:ext>
            </a:extLst>
          </p:cNvPr>
          <p:cNvSpPr/>
          <p:nvPr/>
        </p:nvSpPr>
        <p:spPr>
          <a:xfrm>
            <a:off x="4121276" y="1268575"/>
            <a:ext cx="1332246" cy="642674"/>
          </a:xfrm>
          <a:prstGeom prst="flowChartDecision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138" dirty="0"/>
              <a:t>UI available?</a:t>
            </a: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13156BAE-C749-4BA8-99BC-2AB846AE19A3}"/>
              </a:ext>
            </a:extLst>
          </p:cNvPr>
          <p:cNvCxnSpPr>
            <a:cxnSpLocks/>
            <a:stCxn id="8" idx="1"/>
            <a:endCxn id="101" idx="0"/>
          </p:cNvCxnSpPr>
          <p:nvPr/>
        </p:nvCxnSpPr>
        <p:spPr>
          <a:xfrm rot="10800000" flipH="1" flipV="1">
            <a:off x="913608" y="2970934"/>
            <a:ext cx="154127" cy="1322162"/>
          </a:xfrm>
          <a:prstGeom prst="bentConnector4">
            <a:avLst>
              <a:gd name="adj1" fmla="val -148319"/>
              <a:gd name="adj2" fmla="val 6482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D79E9FC-4ACD-4CA4-9ED2-DDC38EE6332F}"/>
              </a:ext>
            </a:extLst>
          </p:cNvPr>
          <p:cNvSpPr txBox="1"/>
          <p:nvPr/>
        </p:nvSpPr>
        <p:spPr>
          <a:xfrm>
            <a:off x="691451" y="3573016"/>
            <a:ext cx="444314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38" dirty="0"/>
              <a:t>YES</a:t>
            </a:r>
          </a:p>
        </p:txBody>
      </p:sp>
      <p:cxnSp>
        <p:nvCxnSpPr>
          <p:cNvPr id="61" name="Connector: Elbow 11">
            <a:extLst>
              <a:ext uri="{FF2B5EF4-FFF2-40B4-BE49-F238E27FC236}">
                <a16:creationId xmlns:a16="http://schemas.microsoft.com/office/drawing/2014/main" id="{A2D23D8B-C74B-445A-B973-D0410A5EF168}"/>
              </a:ext>
            </a:extLst>
          </p:cNvPr>
          <p:cNvCxnSpPr>
            <a:cxnSpLocks/>
            <a:stCxn id="8" idx="3"/>
            <a:endCxn id="32" idx="1"/>
          </p:cNvCxnSpPr>
          <p:nvPr/>
        </p:nvCxnSpPr>
        <p:spPr>
          <a:xfrm flipV="1">
            <a:off x="3224808" y="2968459"/>
            <a:ext cx="668202" cy="247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53">
            <a:extLst>
              <a:ext uri="{FF2B5EF4-FFF2-40B4-BE49-F238E27FC236}">
                <a16:creationId xmlns:a16="http://schemas.microsoft.com/office/drawing/2014/main" id="{33B85EE4-3145-4E61-AA72-D09CA41AB95C}"/>
              </a:ext>
            </a:extLst>
          </p:cNvPr>
          <p:cNvSpPr txBox="1"/>
          <p:nvPr/>
        </p:nvSpPr>
        <p:spPr>
          <a:xfrm>
            <a:off x="3332233" y="2697869"/>
            <a:ext cx="54064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NO</a:t>
            </a:r>
          </a:p>
        </p:txBody>
      </p:sp>
      <p:grpSp>
        <p:nvGrpSpPr>
          <p:cNvPr id="66" name="Group 19">
            <a:extLst>
              <a:ext uri="{FF2B5EF4-FFF2-40B4-BE49-F238E27FC236}">
                <a16:creationId xmlns:a16="http://schemas.microsoft.com/office/drawing/2014/main" id="{F7CB2728-494E-41BC-8D30-EB02FF29A0D3}"/>
              </a:ext>
            </a:extLst>
          </p:cNvPr>
          <p:cNvGrpSpPr/>
          <p:nvPr/>
        </p:nvGrpSpPr>
        <p:grpSpPr>
          <a:xfrm>
            <a:off x="7196852" y="1818682"/>
            <a:ext cx="1725811" cy="1191222"/>
            <a:chOff x="9397000" y="1751934"/>
            <a:chExt cx="2124075" cy="1466120"/>
          </a:xfrm>
        </p:grpSpPr>
        <p:sp>
          <p:nvSpPr>
            <p:cNvPr id="67" name="Rechteck 34">
              <a:extLst>
                <a:ext uri="{FF2B5EF4-FFF2-40B4-BE49-F238E27FC236}">
                  <a16:creationId xmlns:a16="http://schemas.microsoft.com/office/drawing/2014/main" id="{D93988B5-72E8-4A7A-85A2-D6B15A578ABD}"/>
                </a:ext>
              </a:extLst>
            </p:cNvPr>
            <p:cNvSpPr/>
            <p:nvPr/>
          </p:nvSpPr>
          <p:spPr>
            <a:xfrm>
              <a:off x="9397000" y="1788159"/>
              <a:ext cx="2124075" cy="1413028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 dirty="0"/>
            </a:p>
          </p:txBody>
        </p:sp>
        <p:sp>
          <p:nvSpPr>
            <p:cNvPr id="68" name="Textfeld 66">
              <a:extLst>
                <a:ext uri="{FF2B5EF4-FFF2-40B4-BE49-F238E27FC236}">
                  <a16:creationId xmlns:a16="http://schemas.microsoft.com/office/drawing/2014/main" id="{877C0178-5245-4AE6-B216-5DBDA3D3F056}"/>
                </a:ext>
              </a:extLst>
            </p:cNvPr>
            <p:cNvSpPr txBox="1"/>
            <p:nvPr/>
          </p:nvSpPr>
          <p:spPr>
            <a:xfrm>
              <a:off x="9397000" y="1751934"/>
              <a:ext cx="2124075" cy="39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63" dirty="0">
                  <a:solidFill>
                    <a:schemeClr val="bg1"/>
                  </a:solidFill>
                </a:rPr>
                <a:t>R1  S1  2a  F1  AR</a:t>
              </a:r>
            </a:p>
          </p:txBody>
        </p:sp>
        <p:sp>
          <p:nvSpPr>
            <p:cNvPr id="69" name="TextBox 101">
              <a:extLst>
                <a:ext uri="{FF2B5EF4-FFF2-40B4-BE49-F238E27FC236}">
                  <a16:creationId xmlns:a16="http://schemas.microsoft.com/office/drawing/2014/main" id="{B78B808F-B05A-48BF-A70F-B4293BE516E4}"/>
                </a:ext>
              </a:extLst>
            </p:cNvPr>
            <p:cNvSpPr txBox="1"/>
            <p:nvPr/>
          </p:nvSpPr>
          <p:spPr>
            <a:xfrm>
              <a:off x="10184397" y="2127907"/>
              <a:ext cx="568886" cy="6060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600" dirty="0">
                  <a:solidFill>
                    <a:schemeClr val="bg1"/>
                  </a:solidFill>
                </a:rPr>
                <a:t>E</a:t>
              </a:r>
              <a:r>
                <a:rPr lang="en-US" sz="1463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70" name="Oval 102">
              <a:extLst>
                <a:ext uri="{FF2B5EF4-FFF2-40B4-BE49-F238E27FC236}">
                  <a16:creationId xmlns:a16="http://schemas.microsoft.com/office/drawing/2014/main" id="{B756406E-09F6-4ED6-8057-6B68CF55C71B}"/>
                </a:ext>
              </a:extLst>
            </p:cNvPr>
            <p:cNvSpPr/>
            <p:nvPr/>
          </p:nvSpPr>
          <p:spPr>
            <a:xfrm>
              <a:off x="10135452" y="2157768"/>
              <a:ext cx="568886" cy="56888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00" dirty="0">
                <a:solidFill>
                  <a:schemeClr val="bg1"/>
                </a:solidFill>
              </a:endParaRPr>
            </a:p>
          </p:txBody>
        </p:sp>
        <p:sp>
          <p:nvSpPr>
            <p:cNvPr id="71" name="TextBox 117">
              <a:extLst>
                <a:ext uri="{FF2B5EF4-FFF2-40B4-BE49-F238E27FC236}">
                  <a16:creationId xmlns:a16="http://schemas.microsoft.com/office/drawing/2014/main" id="{C64C089D-0B47-4687-8C50-CE6325C13C07}"/>
                </a:ext>
              </a:extLst>
            </p:cNvPr>
            <p:cNvSpPr txBox="1"/>
            <p:nvPr/>
          </p:nvSpPr>
          <p:spPr>
            <a:xfrm>
              <a:off x="9890989" y="2752602"/>
              <a:ext cx="1021812" cy="465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438"/>
                </a:lnSpc>
              </a:pPr>
              <a:r>
                <a:rPr lang="en-US" sz="1625" dirty="0">
                  <a:solidFill>
                    <a:schemeClr val="bg1"/>
                  </a:solidFill>
                </a:rPr>
                <a:t>148R00</a:t>
              </a:r>
            </a:p>
          </p:txBody>
        </p:sp>
        <p:cxnSp>
          <p:nvCxnSpPr>
            <p:cNvPr id="72" name="Gerade Verbindung mit Pfeil 70">
              <a:extLst>
                <a:ext uri="{FF2B5EF4-FFF2-40B4-BE49-F238E27FC236}">
                  <a16:creationId xmlns:a16="http://schemas.microsoft.com/office/drawing/2014/main" id="{2E789FBE-6D37-4932-AE47-0B432EF03717}"/>
                </a:ext>
              </a:extLst>
            </p:cNvPr>
            <p:cNvCxnSpPr>
              <a:cxnSpLocks/>
            </p:cNvCxnSpPr>
            <p:nvPr/>
          </p:nvCxnSpPr>
          <p:spPr>
            <a:xfrm>
              <a:off x="10040764" y="2201434"/>
              <a:ext cx="0" cy="466087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mit Pfeil 72">
              <a:extLst>
                <a:ext uri="{FF2B5EF4-FFF2-40B4-BE49-F238E27FC236}">
                  <a16:creationId xmlns:a16="http://schemas.microsoft.com/office/drawing/2014/main" id="{4D06DB6B-659E-47A3-A259-C10109D041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24276" y="2064890"/>
              <a:ext cx="373590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w="lg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Gerader Verbinder 74">
              <a:extLst>
                <a:ext uri="{FF2B5EF4-FFF2-40B4-BE49-F238E27FC236}">
                  <a16:creationId xmlns:a16="http://schemas.microsoft.com/office/drawing/2014/main" id="{2E7FC7CA-33A2-4A13-BDC7-6F885EE88497}"/>
                </a:ext>
              </a:extLst>
            </p:cNvPr>
            <p:cNvCxnSpPr>
              <a:cxnSpLocks/>
            </p:cNvCxnSpPr>
            <p:nvPr/>
          </p:nvCxnSpPr>
          <p:spPr>
            <a:xfrm>
              <a:off x="9985847" y="2213527"/>
              <a:ext cx="122633" cy="0"/>
            </a:xfrm>
            <a:prstGeom prst="line">
              <a:avLst/>
            </a:prstGeom>
            <a:ln w="28575"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 Verbindung mit Pfeil 75">
              <a:extLst>
                <a:ext uri="{FF2B5EF4-FFF2-40B4-BE49-F238E27FC236}">
                  <a16:creationId xmlns:a16="http://schemas.microsoft.com/office/drawing/2014/main" id="{416FFA89-EB35-4EC2-A221-334D44137D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29374" y="2798315"/>
              <a:ext cx="527339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hteck 8">
              <a:extLst>
                <a:ext uri="{FF2B5EF4-FFF2-40B4-BE49-F238E27FC236}">
                  <a16:creationId xmlns:a16="http://schemas.microsoft.com/office/drawing/2014/main" id="{620C0DE6-3BCB-4FA2-9591-2D4012EF8789}"/>
                </a:ext>
              </a:extLst>
            </p:cNvPr>
            <p:cNvSpPr/>
            <p:nvPr/>
          </p:nvSpPr>
          <p:spPr>
            <a:xfrm>
              <a:off x="10718066" y="2251879"/>
              <a:ext cx="692892" cy="3907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63" dirty="0">
                  <a:solidFill>
                    <a:schemeClr val="bg1"/>
                  </a:solidFill>
                </a:rPr>
                <a:t>3170</a:t>
              </a:r>
              <a:endParaRPr lang="de-DE" sz="1463" dirty="0"/>
            </a:p>
          </p:txBody>
        </p:sp>
      </p:grpSp>
      <p:grpSp>
        <p:nvGrpSpPr>
          <p:cNvPr id="81" name="Gruppo 80">
            <a:extLst>
              <a:ext uri="{FF2B5EF4-FFF2-40B4-BE49-F238E27FC236}">
                <a16:creationId xmlns:a16="http://schemas.microsoft.com/office/drawing/2014/main" id="{7279AD0C-9E70-4903-89F4-CD95A8803B51}"/>
              </a:ext>
            </a:extLst>
          </p:cNvPr>
          <p:cNvGrpSpPr/>
          <p:nvPr/>
        </p:nvGrpSpPr>
        <p:grpSpPr>
          <a:xfrm>
            <a:off x="1208584" y="1841860"/>
            <a:ext cx="1725811" cy="542456"/>
            <a:chOff x="9397001" y="4706843"/>
            <a:chExt cx="2124075" cy="667638"/>
          </a:xfrm>
        </p:grpSpPr>
        <p:sp>
          <p:nvSpPr>
            <p:cNvPr id="82" name="Rechteck 3">
              <a:extLst>
                <a:ext uri="{FF2B5EF4-FFF2-40B4-BE49-F238E27FC236}">
                  <a16:creationId xmlns:a16="http://schemas.microsoft.com/office/drawing/2014/main" id="{9D8BC23D-F938-4714-9FB9-6C1D8474925C}"/>
                </a:ext>
              </a:extLst>
            </p:cNvPr>
            <p:cNvSpPr/>
            <p:nvPr/>
          </p:nvSpPr>
          <p:spPr>
            <a:xfrm>
              <a:off x="9397001" y="4758547"/>
              <a:ext cx="2124075" cy="526473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63"/>
            </a:p>
          </p:txBody>
        </p:sp>
        <p:sp>
          <p:nvSpPr>
            <p:cNvPr id="83" name="Rechteck: abgerundete Ecken 50">
              <a:extLst>
                <a:ext uri="{FF2B5EF4-FFF2-40B4-BE49-F238E27FC236}">
                  <a16:creationId xmlns:a16="http://schemas.microsoft.com/office/drawing/2014/main" id="{9FC5B2D5-0D7D-4CA5-B450-917F3CE36965}"/>
                </a:ext>
              </a:extLst>
            </p:cNvPr>
            <p:cNvSpPr/>
            <p:nvPr/>
          </p:nvSpPr>
          <p:spPr>
            <a:xfrm>
              <a:off x="9543822" y="4804316"/>
              <a:ext cx="592060" cy="432919"/>
            </a:xfrm>
            <a:prstGeom prst="roundRect">
              <a:avLst>
                <a:gd name="adj" fmla="val 33388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3" dirty="0">
                <a:solidFill>
                  <a:schemeClr val="bg1"/>
                </a:solidFill>
              </a:endParaRPr>
            </a:p>
          </p:txBody>
        </p:sp>
        <p:sp>
          <p:nvSpPr>
            <p:cNvPr id="84" name="Textfeld 53">
              <a:extLst>
                <a:ext uri="{FF2B5EF4-FFF2-40B4-BE49-F238E27FC236}">
                  <a16:creationId xmlns:a16="http://schemas.microsoft.com/office/drawing/2014/main" id="{B877776A-4DCD-4F7B-B30B-FFF02667A4D7}"/>
                </a:ext>
              </a:extLst>
            </p:cNvPr>
            <p:cNvSpPr txBox="1"/>
            <p:nvPr/>
          </p:nvSpPr>
          <p:spPr>
            <a:xfrm>
              <a:off x="9479618" y="4706843"/>
              <a:ext cx="728345" cy="6676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925" dirty="0">
                  <a:solidFill>
                    <a:schemeClr val="bg1"/>
                  </a:solidFill>
                </a:rPr>
                <a:t>UI</a:t>
              </a:r>
            </a:p>
          </p:txBody>
        </p:sp>
        <p:sp>
          <p:nvSpPr>
            <p:cNvPr id="85" name="Textfeld 54">
              <a:extLst>
                <a:ext uri="{FF2B5EF4-FFF2-40B4-BE49-F238E27FC236}">
                  <a16:creationId xmlns:a16="http://schemas.microsoft.com/office/drawing/2014/main" id="{04A0C2FB-BA45-43B9-993C-B038BF618AD9}"/>
                </a:ext>
              </a:extLst>
            </p:cNvPr>
            <p:cNvSpPr txBox="1"/>
            <p:nvPr/>
          </p:nvSpPr>
          <p:spPr>
            <a:xfrm>
              <a:off x="10191856" y="4789943"/>
              <a:ext cx="1329220" cy="482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50" dirty="0">
                  <a:solidFill>
                    <a:schemeClr val="bg1"/>
                  </a:solidFill>
                </a:rPr>
                <a:t>270650</a:t>
              </a:r>
            </a:p>
          </p:txBody>
        </p:sp>
      </p:grpSp>
      <p:cxnSp>
        <p:nvCxnSpPr>
          <p:cNvPr id="88" name="Connector: Elbow 15">
            <a:extLst>
              <a:ext uri="{FF2B5EF4-FFF2-40B4-BE49-F238E27FC236}">
                <a16:creationId xmlns:a16="http://schemas.microsoft.com/office/drawing/2014/main" id="{95369576-402A-4B08-B5CF-7D39DD8FCB3E}"/>
              </a:ext>
            </a:extLst>
          </p:cNvPr>
          <p:cNvCxnSpPr>
            <a:cxnSpLocks/>
            <a:stCxn id="82" idx="2"/>
            <a:endCxn id="8" idx="0"/>
          </p:cNvCxnSpPr>
          <p:nvPr/>
        </p:nvCxnSpPr>
        <p:spPr>
          <a:xfrm rot="5400000">
            <a:off x="1936724" y="2444115"/>
            <a:ext cx="267253" cy="228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uppo 99">
            <a:extLst>
              <a:ext uri="{FF2B5EF4-FFF2-40B4-BE49-F238E27FC236}">
                <a16:creationId xmlns:a16="http://schemas.microsoft.com/office/drawing/2014/main" id="{65BC2CB0-94AE-4AF1-8C50-58B3ABFECB75}"/>
              </a:ext>
            </a:extLst>
          </p:cNvPr>
          <p:cNvGrpSpPr/>
          <p:nvPr/>
        </p:nvGrpSpPr>
        <p:grpSpPr>
          <a:xfrm>
            <a:off x="678726" y="4293096"/>
            <a:ext cx="778019" cy="613639"/>
            <a:chOff x="4177496" y="4561562"/>
            <a:chExt cx="778019" cy="613639"/>
          </a:xfrm>
        </p:grpSpPr>
        <p:pic>
          <p:nvPicPr>
            <p:cNvPr id="101" name="Picture 48">
              <a:extLst>
                <a:ext uri="{FF2B5EF4-FFF2-40B4-BE49-F238E27FC236}">
                  <a16:creationId xmlns:a16="http://schemas.microsoft.com/office/drawing/2014/main" id="{A8344D91-876B-49AF-9EEC-0154C32B0F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62461"/>
            <a:stretch/>
          </p:blipFill>
          <p:spPr>
            <a:xfrm>
              <a:off x="4177496" y="4561562"/>
              <a:ext cx="778019" cy="344938"/>
            </a:xfrm>
            <a:prstGeom prst="rect">
              <a:avLst/>
            </a:prstGeom>
          </p:spPr>
        </p:pic>
        <p:pic>
          <p:nvPicPr>
            <p:cNvPr id="102" name="Picture 54">
              <a:extLst>
                <a:ext uri="{FF2B5EF4-FFF2-40B4-BE49-F238E27FC236}">
                  <a16:creationId xmlns:a16="http://schemas.microsoft.com/office/drawing/2014/main" id="{C82C5C24-96E8-44FC-8A1D-781A1387B2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60849"/>
            <a:stretch/>
          </p:blipFill>
          <p:spPr>
            <a:xfrm>
              <a:off x="4177496" y="4815452"/>
              <a:ext cx="778019" cy="359749"/>
            </a:xfrm>
            <a:prstGeom prst="rect">
              <a:avLst/>
            </a:prstGeom>
          </p:spPr>
        </p:pic>
      </p:grpSp>
      <p:cxnSp>
        <p:nvCxnSpPr>
          <p:cNvPr id="65" name="Connector: Elbow 15">
            <a:extLst>
              <a:ext uri="{FF2B5EF4-FFF2-40B4-BE49-F238E27FC236}">
                <a16:creationId xmlns:a16="http://schemas.microsoft.com/office/drawing/2014/main" id="{F2018599-91CD-431C-999A-A114F36E09BD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4121276" y="1589912"/>
            <a:ext cx="3075576" cy="603814"/>
          </a:xfrm>
          <a:prstGeom prst="bentConnector3">
            <a:avLst>
              <a:gd name="adj1" fmla="val -1612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52">
            <a:extLst>
              <a:ext uri="{FF2B5EF4-FFF2-40B4-BE49-F238E27FC236}">
                <a16:creationId xmlns:a16="http://schemas.microsoft.com/office/drawing/2014/main" id="{F1CEA569-FC47-4561-8303-F2D4ED8EE85E}"/>
              </a:ext>
            </a:extLst>
          </p:cNvPr>
          <p:cNvSpPr txBox="1"/>
          <p:nvPr/>
        </p:nvSpPr>
        <p:spPr>
          <a:xfrm>
            <a:off x="3588387" y="1905040"/>
            <a:ext cx="54064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63" dirty="0"/>
              <a:t>OR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67601566-F10D-4D39-BB0B-129563539399}"/>
              </a:ext>
            </a:extLst>
          </p:cNvPr>
          <p:cNvSpPr txBox="1"/>
          <p:nvPr/>
        </p:nvSpPr>
        <p:spPr>
          <a:xfrm>
            <a:off x="332287" y="1706591"/>
            <a:ext cx="9828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Marking</a:t>
            </a:r>
            <a:r>
              <a:rPr lang="de-DE" sz="1400" dirty="0"/>
              <a:t> on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parts</a:t>
            </a:r>
            <a:endParaRPr lang="de-DE" sz="1400" dirty="0"/>
          </a:p>
        </p:txBody>
      </p:sp>
      <p:sp>
        <p:nvSpPr>
          <p:cNvPr id="43" name="Textfeld 41">
            <a:extLst>
              <a:ext uri="{FF2B5EF4-FFF2-40B4-BE49-F238E27FC236}">
                <a16:creationId xmlns:a16="http://schemas.microsoft.com/office/drawing/2014/main" id="{3B460481-885F-4E8B-8B88-A54D22564F43}"/>
              </a:ext>
            </a:extLst>
          </p:cNvPr>
          <p:cNvSpPr txBox="1"/>
          <p:nvPr/>
        </p:nvSpPr>
        <p:spPr>
          <a:xfrm>
            <a:off x="8954304" y="1811403"/>
            <a:ext cx="8671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Marking</a:t>
            </a:r>
            <a:r>
              <a:rPr lang="de-DE" sz="1400" dirty="0"/>
              <a:t> on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parts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408756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D7D8343-E167-403B-9012-94323901A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en-US" smtClean="0"/>
              <a:t>4</a:t>
            </a:fld>
            <a:endParaRPr lang="en-US" dirty="0"/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13BFC182-0E16-4260-8810-75EF45ABD59C}"/>
              </a:ext>
            </a:extLst>
          </p:cNvPr>
          <p:cNvSpPr txBox="1"/>
          <p:nvPr/>
        </p:nvSpPr>
        <p:spPr>
          <a:xfrm>
            <a:off x="167763" y="219497"/>
            <a:ext cx="9242937" cy="692497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950" b="1" dirty="0"/>
              <a:t>UNIQUE IDENTIFIER / DETA Database </a:t>
            </a:r>
          </a:p>
          <a:p>
            <a:r>
              <a:rPr lang="en-US" sz="1950" dirty="0"/>
              <a:t>SLR requests for improvement – New </a:t>
            </a:r>
            <a:r>
              <a:rPr lang="en-US" sz="1950" dirty="0" err="1"/>
              <a:t>usergroup</a:t>
            </a:r>
            <a:r>
              <a:rPr lang="en-US" sz="1950" dirty="0"/>
              <a:t>(s) and access rights for DETA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544A0D04-4342-444C-89F0-BBA9E37BDBDC}"/>
              </a:ext>
            </a:extLst>
          </p:cNvPr>
          <p:cNvSpPr/>
          <p:nvPr/>
        </p:nvSpPr>
        <p:spPr>
          <a:xfrm>
            <a:off x="228997" y="1196821"/>
            <a:ext cx="9235434" cy="2926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468B263-5717-459C-A7B0-A6E37C2388E7}"/>
              </a:ext>
            </a:extLst>
          </p:cNvPr>
          <p:cNvSpPr txBox="1"/>
          <p:nvPr/>
        </p:nvSpPr>
        <p:spPr>
          <a:xfrm>
            <a:off x="228999" y="1167284"/>
            <a:ext cx="3853709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88"/>
              </a:spcBef>
            </a:pPr>
            <a:r>
              <a:rPr lang="de-DE" sz="1625" b="1" dirty="0" err="1"/>
              <a:t>Proposal</a:t>
            </a:r>
            <a:r>
              <a:rPr lang="de-DE" sz="1625" b="1" dirty="0"/>
              <a:t> Part B: Usergroup </a:t>
            </a:r>
            <a:r>
              <a:rPr lang="de-DE" sz="1625" b="1" dirty="0" err="1"/>
              <a:t>management</a:t>
            </a:r>
            <a:endParaRPr lang="de-DE" sz="1463" dirty="0"/>
          </a:p>
        </p:txBody>
      </p:sp>
      <p:graphicFrame>
        <p:nvGraphicFramePr>
          <p:cNvPr id="27" name="Tabelle 10">
            <a:extLst>
              <a:ext uri="{FF2B5EF4-FFF2-40B4-BE49-F238E27FC236}">
                <a16:creationId xmlns:a16="http://schemas.microsoft.com/office/drawing/2014/main" id="{020D16DF-65FE-4685-98EF-36530FE034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634967"/>
              </p:ext>
            </p:extLst>
          </p:nvPr>
        </p:nvGraphicFramePr>
        <p:xfrm>
          <a:off x="614333" y="2246011"/>
          <a:ext cx="5359909" cy="2558759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003944">
                  <a:extLst>
                    <a:ext uri="{9D8B030D-6E8A-4147-A177-3AD203B41FA5}">
                      <a16:colId xmlns:a16="http://schemas.microsoft.com/office/drawing/2014/main" val="2379775216"/>
                    </a:ext>
                  </a:extLst>
                </a:gridCol>
                <a:gridCol w="1176517">
                  <a:extLst>
                    <a:ext uri="{9D8B030D-6E8A-4147-A177-3AD203B41FA5}">
                      <a16:colId xmlns:a16="http://schemas.microsoft.com/office/drawing/2014/main" val="2808292973"/>
                    </a:ext>
                  </a:extLst>
                </a:gridCol>
                <a:gridCol w="588258">
                  <a:extLst>
                    <a:ext uri="{9D8B030D-6E8A-4147-A177-3AD203B41FA5}">
                      <a16:colId xmlns:a16="http://schemas.microsoft.com/office/drawing/2014/main" val="1796718425"/>
                    </a:ext>
                  </a:extLst>
                </a:gridCol>
                <a:gridCol w="824764">
                  <a:extLst>
                    <a:ext uri="{9D8B030D-6E8A-4147-A177-3AD203B41FA5}">
                      <a16:colId xmlns:a16="http://schemas.microsoft.com/office/drawing/2014/main" val="2546959670"/>
                    </a:ext>
                  </a:extLst>
                </a:gridCol>
                <a:gridCol w="766426">
                  <a:extLst>
                    <a:ext uri="{9D8B030D-6E8A-4147-A177-3AD203B41FA5}">
                      <a16:colId xmlns:a16="http://schemas.microsoft.com/office/drawing/2014/main" val="1301354081"/>
                    </a:ext>
                  </a:extLst>
                </a:gridCol>
              </a:tblGrid>
              <a:tr h="668655">
                <a:tc>
                  <a:txBody>
                    <a:bodyPr/>
                    <a:lstStyle/>
                    <a:p>
                      <a:endParaRPr lang="en-US" sz="1000" noProof="0" dirty="0"/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CERT</a:t>
                      </a:r>
                    </a:p>
                    <a:p>
                      <a:pPr algn="ctr"/>
                      <a:r>
                        <a:rPr lang="en-US" sz="1000" noProof="0" dirty="0"/>
                        <a:t>(communication on type approval)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TR</a:t>
                      </a:r>
                    </a:p>
                    <a:p>
                      <a:pPr algn="ctr"/>
                      <a:r>
                        <a:rPr lang="en-US" sz="1000" noProof="0" dirty="0"/>
                        <a:t>(test report)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IF</a:t>
                      </a:r>
                    </a:p>
                    <a:p>
                      <a:pPr algn="ctr"/>
                      <a:r>
                        <a:rPr lang="en-US" sz="1000" noProof="0" dirty="0"/>
                        <a:t>(information document)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OTHER</a:t>
                      </a:r>
                    </a:p>
                    <a:p>
                      <a:pPr algn="ctr"/>
                      <a:r>
                        <a:rPr lang="en-US" sz="1000" noProof="0" dirty="0"/>
                        <a:t>(other document)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172378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Approval granting TAA</a:t>
                      </a:r>
                      <a:b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(for granted approval)</a:t>
                      </a:r>
                      <a:endParaRPr lang="it-IT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W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W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W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W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6276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CP applying the UN Reg. for </a:t>
                      </a:r>
                      <a:b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which the approval was granted </a:t>
                      </a: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**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)</a:t>
                      </a:r>
                      <a:endParaRPr lang="it-IT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7090083"/>
                  </a:ext>
                </a:extLst>
              </a:tr>
              <a:tr h="520065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CP applying UN Reg. 0</a:t>
                      </a:r>
                      <a:b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(access to the approvals of R0 and the annexed UN Regulations)</a:t>
                      </a:r>
                      <a:endParaRPr lang="it-IT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72644"/>
                  </a:ext>
                </a:extLst>
              </a:tr>
              <a:tr h="255614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CPs not applying that UN Reg.</a:t>
                      </a:r>
                      <a:endParaRPr lang="it-IT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-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-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-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257309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Manufacturer *)</a:t>
                      </a:r>
                      <a:b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(only for own approvals)</a:t>
                      </a:r>
                      <a:endParaRPr lang="it-IT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5721" marR="5572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R</a:t>
                      </a:r>
                    </a:p>
                  </a:txBody>
                  <a:tcPr marL="74295" marR="74295" marT="37148" marB="37148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226909"/>
                  </a:ext>
                </a:extLst>
              </a:tr>
            </a:tbl>
          </a:graphicData>
        </a:graphic>
      </p:graphicFrame>
      <p:sp>
        <p:nvSpPr>
          <p:cNvPr id="28" name="Textfeld 7">
            <a:extLst>
              <a:ext uri="{FF2B5EF4-FFF2-40B4-BE49-F238E27FC236}">
                <a16:creationId xmlns:a16="http://schemas.microsoft.com/office/drawing/2014/main" id="{15A014C3-C9C0-4818-AF25-9F8AF74CC809}"/>
              </a:ext>
            </a:extLst>
          </p:cNvPr>
          <p:cNvSpPr txBox="1"/>
          <p:nvPr/>
        </p:nvSpPr>
        <p:spPr>
          <a:xfrm>
            <a:off x="207343" y="2906960"/>
            <a:ext cx="309140" cy="191245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vert="vert270" wrap="square" lIns="29250" tIns="29250" rIns="29250" bIns="29250" rtlCol="0" anchor="ctr" anchorCtr="1">
            <a:spAutoFit/>
          </a:bodyPr>
          <a:lstStyle/>
          <a:p>
            <a:r>
              <a:rPr lang="de-DE" sz="16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USERGROUPS DETA</a:t>
            </a:r>
          </a:p>
        </p:txBody>
      </p:sp>
      <p:sp>
        <p:nvSpPr>
          <p:cNvPr id="29" name="Textfeld 16">
            <a:extLst>
              <a:ext uri="{FF2B5EF4-FFF2-40B4-BE49-F238E27FC236}">
                <a16:creationId xmlns:a16="http://schemas.microsoft.com/office/drawing/2014/main" id="{D31BF0BE-1310-408A-A0CF-BADE09E3BB14}"/>
              </a:ext>
            </a:extLst>
          </p:cNvPr>
          <p:cNvSpPr txBox="1"/>
          <p:nvPr/>
        </p:nvSpPr>
        <p:spPr>
          <a:xfrm>
            <a:off x="2613024" y="1890988"/>
            <a:ext cx="3362325" cy="30914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lIns="29250" tIns="29250" rIns="29250" bIns="29250" rtlCol="0">
            <a:spAutoFit/>
          </a:bodyPr>
          <a:lstStyle/>
          <a:p>
            <a:pPr algn="ctr"/>
            <a:r>
              <a:rPr lang="de-DE" sz="16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DOCUMENTS AVAILABLE IN DETA</a:t>
            </a:r>
          </a:p>
        </p:txBody>
      </p:sp>
      <p:graphicFrame>
        <p:nvGraphicFramePr>
          <p:cNvPr id="30" name="Table 3">
            <a:extLst>
              <a:ext uri="{FF2B5EF4-FFF2-40B4-BE49-F238E27FC236}">
                <a16:creationId xmlns:a16="http://schemas.microsoft.com/office/drawing/2014/main" id="{2B33A7A0-931C-485F-8349-9C51FC6978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286455"/>
              </p:ext>
            </p:extLst>
          </p:nvPr>
        </p:nvGraphicFramePr>
        <p:xfrm>
          <a:off x="5961112" y="2246011"/>
          <a:ext cx="854488" cy="2570081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854488">
                  <a:extLst>
                    <a:ext uri="{9D8B030D-6E8A-4147-A177-3AD203B41FA5}">
                      <a16:colId xmlns:a16="http://schemas.microsoft.com/office/drawing/2014/main" val="998311277"/>
                    </a:ext>
                  </a:extLst>
                </a:gridCol>
              </a:tblGrid>
              <a:tr h="671076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>
                          <a:solidFill>
                            <a:srgbClr val="FF0000"/>
                          </a:solidFill>
                        </a:rPr>
                        <a:t>“Summary”</a:t>
                      </a:r>
                    </a:p>
                    <a:p>
                      <a:pPr algn="ctr"/>
                      <a:r>
                        <a:rPr lang="en-US" sz="1100" b="1" noProof="0" dirty="0">
                          <a:solidFill>
                            <a:srgbClr val="FF0000"/>
                          </a:solidFill>
                        </a:rPr>
                        <a:t>(PDF)</a:t>
                      </a:r>
                    </a:p>
                  </a:txBody>
                  <a:tcPr marL="74295" marR="74295" marT="37148" marB="37148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5843939"/>
                  </a:ext>
                </a:extLst>
              </a:tr>
              <a:tr h="367393">
                <a:tc>
                  <a:txBody>
                    <a:bodyPr/>
                    <a:lstStyle/>
                    <a:p>
                      <a:pPr algn="ctr"/>
                      <a:r>
                        <a:rPr lang="en-US" sz="1300" b="1" noProof="0" dirty="0">
                          <a:solidFill>
                            <a:srgbClr val="FF0000"/>
                          </a:solidFill>
                        </a:rPr>
                        <a:t>W</a:t>
                      </a:r>
                    </a:p>
                  </a:txBody>
                  <a:tcPr marL="74295" marR="74295" marT="37148" marB="37148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8398"/>
                  </a:ext>
                </a:extLst>
              </a:tr>
              <a:tr h="368248">
                <a:tc>
                  <a:txBody>
                    <a:bodyPr/>
                    <a:lstStyle/>
                    <a:p>
                      <a:pPr algn="ctr"/>
                      <a:r>
                        <a:rPr lang="en-US" sz="1300" b="1" noProof="0" dirty="0">
                          <a:solidFill>
                            <a:srgbClr val="FF0000"/>
                          </a:solidFill>
                        </a:rPr>
                        <a:t>R</a:t>
                      </a:r>
                    </a:p>
                  </a:txBody>
                  <a:tcPr marL="74295" marR="74295" marT="37148" marB="37148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1391110"/>
                  </a:ext>
                </a:extLst>
              </a:tr>
              <a:tr h="523161">
                <a:tc>
                  <a:txBody>
                    <a:bodyPr/>
                    <a:lstStyle/>
                    <a:p>
                      <a:pPr algn="ctr"/>
                      <a:r>
                        <a:rPr lang="en-US" sz="1300" b="1" noProof="0" dirty="0">
                          <a:solidFill>
                            <a:srgbClr val="FF0000"/>
                          </a:solidFill>
                        </a:rPr>
                        <a:t>R</a:t>
                      </a:r>
                    </a:p>
                  </a:txBody>
                  <a:tcPr marL="74295" marR="74295" marT="37148" marB="37148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2847093"/>
                  </a:ext>
                </a:extLst>
              </a:tr>
              <a:tr h="272415">
                <a:tc>
                  <a:txBody>
                    <a:bodyPr/>
                    <a:lstStyle/>
                    <a:p>
                      <a:pPr algn="ctr"/>
                      <a:r>
                        <a:rPr lang="en-US" sz="1300" b="1" noProof="0" dirty="0">
                          <a:solidFill>
                            <a:srgbClr val="FF0000"/>
                          </a:solidFill>
                        </a:rPr>
                        <a:t>R</a:t>
                      </a:r>
                    </a:p>
                  </a:txBody>
                  <a:tcPr marL="74295" marR="74295" marT="37148" marB="37148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7001674"/>
                  </a:ext>
                </a:extLst>
              </a:tr>
              <a:tr h="367787">
                <a:tc>
                  <a:txBody>
                    <a:bodyPr/>
                    <a:lstStyle/>
                    <a:p>
                      <a:pPr algn="ctr"/>
                      <a:r>
                        <a:rPr lang="en-US" sz="1300" b="1" noProof="0" dirty="0">
                          <a:solidFill>
                            <a:srgbClr val="FF0000"/>
                          </a:solidFill>
                        </a:rPr>
                        <a:t>R</a:t>
                      </a:r>
                    </a:p>
                  </a:txBody>
                  <a:tcPr marL="74295" marR="74295" marT="37148" marB="37148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4418761"/>
                  </a:ext>
                </a:extLst>
              </a:tr>
            </a:tbl>
          </a:graphicData>
        </a:graphic>
      </p:graphicFrame>
      <p:graphicFrame>
        <p:nvGraphicFramePr>
          <p:cNvPr id="31" name="Table 4">
            <a:extLst>
              <a:ext uri="{FF2B5EF4-FFF2-40B4-BE49-F238E27FC236}">
                <a16:creationId xmlns:a16="http://schemas.microsoft.com/office/drawing/2014/main" id="{36A5AAA0-AF6A-44BD-BD97-567F4525AC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151578"/>
              </p:ext>
            </p:extLst>
          </p:nvPr>
        </p:nvGraphicFramePr>
        <p:xfrm>
          <a:off x="614333" y="4806179"/>
          <a:ext cx="5346779" cy="68389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005042">
                  <a:extLst>
                    <a:ext uri="{9D8B030D-6E8A-4147-A177-3AD203B41FA5}">
                      <a16:colId xmlns:a16="http://schemas.microsoft.com/office/drawing/2014/main" val="784988799"/>
                    </a:ext>
                  </a:extLst>
                </a:gridCol>
                <a:gridCol w="1173956">
                  <a:extLst>
                    <a:ext uri="{9D8B030D-6E8A-4147-A177-3AD203B41FA5}">
                      <a16:colId xmlns:a16="http://schemas.microsoft.com/office/drawing/2014/main" val="81346234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965893966"/>
                    </a:ext>
                  </a:extLst>
                </a:gridCol>
                <a:gridCol w="826294">
                  <a:extLst>
                    <a:ext uri="{9D8B030D-6E8A-4147-A177-3AD203B41FA5}">
                      <a16:colId xmlns:a16="http://schemas.microsoft.com/office/drawing/2014/main" val="1340345845"/>
                    </a:ext>
                  </a:extLst>
                </a:gridCol>
                <a:gridCol w="750937">
                  <a:extLst>
                    <a:ext uri="{9D8B030D-6E8A-4147-A177-3AD203B41FA5}">
                      <a16:colId xmlns:a16="http://schemas.microsoft.com/office/drawing/2014/main" val="2198963908"/>
                    </a:ext>
                  </a:extLst>
                </a:gridCol>
              </a:tblGrid>
              <a:tr h="6686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Periodical technical inspection, Law enforcement bodies,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Repair shops, Vehicle owners,</a:t>
                      </a:r>
                    </a:p>
                    <a:p>
                      <a:r>
                        <a:rPr lang="en-US" sz="1000" b="1" noProof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End-users / Public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noProof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-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noProof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-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noProof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-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noProof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-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52003505"/>
                  </a:ext>
                </a:extLst>
              </a:tr>
            </a:tbl>
          </a:graphicData>
        </a:graphic>
      </p:graphicFrame>
      <p:sp>
        <p:nvSpPr>
          <p:cNvPr id="32" name="Textfeld 50">
            <a:extLst>
              <a:ext uri="{FF2B5EF4-FFF2-40B4-BE49-F238E27FC236}">
                <a16:creationId xmlns:a16="http://schemas.microsoft.com/office/drawing/2014/main" id="{52AA52A1-D794-493D-87AF-FCD22E5289F4}"/>
              </a:ext>
            </a:extLst>
          </p:cNvPr>
          <p:cNvSpPr txBox="1"/>
          <p:nvPr/>
        </p:nvSpPr>
        <p:spPr>
          <a:xfrm>
            <a:off x="7232203" y="3572827"/>
            <a:ext cx="2228850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38" b="1" dirty="0">
                <a:solidFill>
                  <a:srgbClr val="FF0000"/>
                </a:solidFill>
              </a:rPr>
              <a:t>Additional </a:t>
            </a:r>
            <a:r>
              <a:rPr lang="de-DE" sz="1138" b="1" dirty="0" err="1">
                <a:solidFill>
                  <a:srgbClr val="FF0000"/>
                </a:solidFill>
              </a:rPr>
              <a:t>summary</a:t>
            </a:r>
            <a:r>
              <a:rPr lang="de-DE" sz="1138" b="1" dirty="0">
                <a:solidFill>
                  <a:srgbClr val="FF0000"/>
                </a:solidFill>
              </a:rPr>
              <a:t> </a:t>
            </a:r>
            <a:r>
              <a:rPr lang="de-DE" sz="1138" b="1" dirty="0" err="1">
                <a:solidFill>
                  <a:srgbClr val="FF0000"/>
                </a:solidFill>
              </a:rPr>
              <a:t>document</a:t>
            </a:r>
            <a:endParaRPr lang="de-DE" sz="1138" b="1" dirty="0">
              <a:solidFill>
                <a:srgbClr val="FF0000"/>
              </a:solidFill>
            </a:endParaRPr>
          </a:p>
        </p:txBody>
      </p:sp>
      <p:sp>
        <p:nvSpPr>
          <p:cNvPr id="33" name="Rechteck 51">
            <a:extLst>
              <a:ext uri="{FF2B5EF4-FFF2-40B4-BE49-F238E27FC236}">
                <a16:creationId xmlns:a16="http://schemas.microsoft.com/office/drawing/2014/main" id="{EDD188A7-8F43-4415-8839-FDF023D3C2C4}"/>
              </a:ext>
            </a:extLst>
          </p:cNvPr>
          <p:cNvSpPr/>
          <p:nvPr/>
        </p:nvSpPr>
        <p:spPr>
          <a:xfrm>
            <a:off x="6963942" y="3553047"/>
            <a:ext cx="271678" cy="2958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34" name="Rechteck 42">
            <a:extLst>
              <a:ext uri="{FF2B5EF4-FFF2-40B4-BE49-F238E27FC236}">
                <a16:creationId xmlns:a16="http://schemas.microsoft.com/office/drawing/2014/main" id="{01655B9B-B827-4B28-AE76-6522E27C7E64}"/>
              </a:ext>
            </a:extLst>
          </p:cNvPr>
          <p:cNvSpPr/>
          <p:nvPr/>
        </p:nvSpPr>
        <p:spPr>
          <a:xfrm>
            <a:off x="5965546" y="1895207"/>
            <a:ext cx="869408" cy="293452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35" name="Textfeld 44">
            <a:extLst>
              <a:ext uri="{FF2B5EF4-FFF2-40B4-BE49-F238E27FC236}">
                <a16:creationId xmlns:a16="http://schemas.microsoft.com/office/drawing/2014/main" id="{7E2A7AD8-CA65-4E75-B329-B94416377D80}"/>
              </a:ext>
            </a:extLst>
          </p:cNvPr>
          <p:cNvSpPr txBox="1"/>
          <p:nvPr/>
        </p:nvSpPr>
        <p:spPr>
          <a:xfrm>
            <a:off x="6157200" y="1825555"/>
            <a:ext cx="472083" cy="442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75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6" name="Textfeld 6">
            <a:extLst>
              <a:ext uri="{FF2B5EF4-FFF2-40B4-BE49-F238E27FC236}">
                <a16:creationId xmlns:a16="http://schemas.microsoft.com/office/drawing/2014/main" id="{6599E889-2A81-4ACD-AC3D-C9205767E7C5}"/>
              </a:ext>
            </a:extLst>
          </p:cNvPr>
          <p:cNvSpPr txBox="1"/>
          <p:nvPr/>
        </p:nvSpPr>
        <p:spPr>
          <a:xfrm>
            <a:off x="7232203" y="2988700"/>
            <a:ext cx="2470445" cy="452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38" dirty="0"/>
              <a:t>Existing access rights</a:t>
            </a:r>
          </a:p>
          <a:p>
            <a:r>
              <a:rPr lang="de-DE" sz="1138" dirty="0"/>
              <a:t>And </a:t>
            </a:r>
            <a:r>
              <a:rPr lang="de-DE" sz="1138" dirty="0" err="1"/>
              <a:t>documents</a:t>
            </a:r>
            <a:r>
              <a:rPr lang="de-DE" sz="1138" dirty="0"/>
              <a:t> </a:t>
            </a:r>
            <a:r>
              <a:rPr lang="de-DE" sz="1200" dirty="0"/>
              <a:t>(177</a:t>
            </a:r>
            <a:r>
              <a:rPr lang="de-DE" sz="1200" baseline="30000" dirty="0"/>
              <a:t>th</a:t>
            </a:r>
            <a:r>
              <a:rPr lang="de-DE" sz="1200" dirty="0"/>
              <a:t> + 183</a:t>
            </a:r>
            <a:r>
              <a:rPr lang="de-DE" sz="1200" baseline="30000" dirty="0"/>
              <a:t>rd</a:t>
            </a:r>
            <a:r>
              <a:rPr lang="de-DE" sz="1200" dirty="0"/>
              <a:t> WP.29)</a:t>
            </a:r>
            <a:endParaRPr lang="de-DE" sz="1138" dirty="0"/>
          </a:p>
        </p:txBody>
      </p:sp>
      <p:sp>
        <p:nvSpPr>
          <p:cNvPr id="37" name="Rechteck 43">
            <a:extLst>
              <a:ext uri="{FF2B5EF4-FFF2-40B4-BE49-F238E27FC236}">
                <a16:creationId xmlns:a16="http://schemas.microsoft.com/office/drawing/2014/main" id="{837BB0D6-1438-4BC5-B984-3C1353F4D961}"/>
              </a:ext>
            </a:extLst>
          </p:cNvPr>
          <p:cNvSpPr/>
          <p:nvPr/>
        </p:nvSpPr>
        <p:spPr>
          <a:xfrm>
            <a:off x="6963942" y="3092215"/>
            <a:ext cx="271678" cy="295817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38" name="Textfeld 47">
            <a:extLst>
              <a:ext uri="{FF2B5EF4-FFF2-40B4-BE49-F238E27FC236}">
                <a16:creationId xmlns:a16="http://schemas.microsoft.com/office/drawing/2014/main" id="{6EE6A18A-6E72-4706-BAD5-97C699B7DEF4}"/>
              </a:ext>
            </a:extLst>
          </p:cNvPr>
          <p:cNvSpPr txBox="1"/>
          <p:nvPr/>
        </p:nvSpPr>
        <p:spPr>
          <a:xfrm>
            <a:off x="7232204" y="4018315"/>
            <a:ext cx="2228850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38" b="1" dirty="0">
                <a:solidFill>
                  <a:schemeClr val="bg2">
                    <a:lumMod val="25000"/>
                  </a:schemeClr>
                </a:solidFill>
              </a:rPr>
              <a:t>Additional usergroup</a:t>
            </a:r>
          </a:p>
        </p:txBody>
      </p:sp>
      <p:sp>
        <p:nvSpPr>
          <p:cNvPr id="39" name="Rechteck 48">
            <a:extLst>
              <a:ext uri="{FF2B5EF4-FFF2-40B4-BE49-F238E27FC236}">
                <a16:creationId xmlns:a16="http://schemas.microsoft.com/office/drawing/2014/main" id="{CD9DF5E8-7141-49C8-8716-EEE59FB68896}"/>
              </a:ext>
            </a:extLst>
          </p:cNvPr>
          <p:cNvSpPr/>
          <p:nvPr/>
        </p:nvSpPr>
        <p:spPr>
          <a:xfrm>
            <a:off x="6963942" y="3991031"/>
            <a:ext cx="271678" cy="295817"/>
          </a:xfrm>
          <a:prstGeom prst="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40" name="Rechteck 54">
            <a:extLst>
              <a:ext uri="{FF2B5EF4-FFF2-40B4-BE49-F238E27FC236}">
                <a16:creationId xmlns:a16="http://schemas.microsoft.com/office/drawing/2014/main" id="{45444D48-C283-4DBF-9CFD-C0F3693FAE78}"/>
              </a:ext>
            </a:extLst>
          </p:cNvPr>
          <p:cNvSpPr/>
          <p:nvPr/>
        </p:nvSpPr>
        <p:spPr>
          <a:xfrm>
            <a:off x="207343" y="4824620"/>
            <a:ext cx="309140" cy="675185"/>
          </a:xfrm>
          <a:prstGeom prst="rect">
            <a:avLst/>
          </a:prstGeom>
          <a:noFill/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sp>
        <p:nvSpPr>
          <p:cNvPr id="41" name="Textfeld 55">
            <a:extLst>
              <a:ext uri="{FF2B5EF4-FFF2-40B4-BE49-F238E27FC236}">
                <a16:creationId xmlns:a16="http://schemas.microsoft.com/office/drawing/2014/main" id="{443DC8FE-A039-4CF9-BCC6-E666B6585ED5}"/>
              </a:ext>
            </a:extLst>
          </p:cNvPr>
          <p:cNvSpPr txBox="1"/>
          <p:nvPr/>
        </p:nvSpPr>
        <p:spPr>
          <a:xfrm>
            <a:off x="128464" y="5009679"/>
            <a:ext cx="472083" cy="442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75" b="1" dirty="0">
                <a:solidFill>
                  <a:schemeClr val="tx2">
                    <a:lumMod val="75000"/>
                  </a:schemeClr>
                </a:solidFill>
              </a:rPr>
              <a:t>+</a:t>
            </a:r>
          </a:p>
        </p:txBody>
      </p:sp>
      <p:sp>
        <p:nvSpPr>
          <p:cNvPr id="42" name="Rechteck 48">
            <a:extLst>
              <a:ext uri="{FF2B5EF4-FFF2-40B4-BE49-F238E27FC236}">
                <a16:creationId xmlns:a16="http://schemas.microsoft.com/office/drawing/2014/main" id="{D58C5B45-DEC8-44C2-8F1B-438D857119C2}"/>
              </a:ext>
            </a:extLst>
          </p:cNvPr>
          <p:cNvSpPr/>
          <p:nvPr/>
        </p:nvSpPr>
        <p:spPr>
          <a:xfrm>
            <a:off x="621215" y="4819417"/>
            <a:ext cx="5339897" cy="668655"/>
          </a:xfrm>
          <a:prstGeom prst="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sp>
        <p:nvSpPr>
          <p:cNvPr id="46" name="Rechteck 51">
            <a:extLst>
              <a:ext uri="{FF2B5EF4-FFF2-40B4-BE49-F238E27FC236}">
                <a16:creationId xmlns:a16="http://schemas.microsoft.com/office/drawing/2014/main" id="{75C98EE6-9F05-4528-9A45-7080BF43016B}"/>
              </a:ext>
            </a:extLst>
          </p:cNvPr>
          <p:cNvSpPr/>
          <p:nvPr/>
        </p:nvSpPr>
        <p:spPr>
          <a:xfrm>
            <a:off x="5968401" y="2249305"/>
            <a:ext cx="854488" cy="25667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grpSp>
        <p:nvGrpSpPr>
          <p:cNvPr id="47" name="Group 9">
            <a:extLst>
              <a:ext uri="{FF2B5EF4-FFF2-40B4-BE49-F238E27FC236}">
                <a16:creationId xmlns:a16="http://schemas.microsoft.com/office/drawing/2014/main" id="{82346D13-56E8-4CE7-A67C-3481D89F44DD}"/>
              </a:ext>
            </a:extLst>
          </p:cNvPr>
          <p:cNvGrpSpPr/>
          <p:nvPr/>
        </p:nvGrpSpPr>
        <p:grpSpPr>
          <a:xfrm>
            <a:off x="6002518" y="4824735"/>
            <a:ext cx="3369999" cy="692497"/>
            <a:chOff x="7522559" y="5377448"/>
            <a:chExt cx="4147691" cy="852304"/>
          </a:xfrm>
        </p:grpSpPr>
        <p:sp>
          <p:nvSpPr>
            <p:cNvPr id="54" name="Rechteck 48">
              <a:extLst>
                <a:ext uri="{FF2B5EF4-FFF2-40B4-BE49-F238E27FC236}">
                  <a16:creationId xmlns:a16="http://schemas.microsoft.com/office/drawing/2014/main" id="{0AAAF1BE-80E0-4A3A-B2B9-E55E8C19E0DA}"/>
                </a:ext>
              </a:extLst>
            </p:cNvPr>
            <p:cNvSpPr/>
            <p:nvPr/>
          </p:nvSpPr>
          <p:spPr>
            <a:xfrm>
              <a:off x="7522559" y="5400191"/>
              <a:ext cx="999809" cy="7773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600" dirty="0">
                  <a:solidFill>
                    <a:srgbClr val="FFFF00"/>
                  </a:solidFill>
                </a:rPr>
                <a:t>R</a:t>
              </a:r>
            </a:p>
          </p:txBody>
        </p:sp>
        <p:sp>
          <p:nvSpPr>
            <p:cNvPr id="57" name="TextBox 5">
              <a:extLst>
                <a:ext uri="{FF2B5EF4-FFF2-40B4-BE49-F238E27FC236}">
                  <a16:creationId xmlns:a16="http://schemas.microsoft.com/office/drawing/2014/main" id="{ADFBA13C-C6AF-4FC5-944F-679DEA4BB640}"/>
                </a:ext>
              </a:extLst>
            </p:cNvPr>
            <p:cNvSpPr txBox="1"/>
            <p:nvPr/>
          </p:nvSpPr>
          <p:spPr>
            <a:xfrm>
              <a:off x="8647482" y="5377448"/>
              <a:ext cx="3022768" cy="8523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300" dirty="0"/>
                <a:t>The new usergroup has only read access right of the new document „Summary“</a:t>
              </a:r>
            </a:p>
          </p:txBody>
        </p:sp>
      </p:grp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817A2DA0-6F76-406B-BAC6-0491F698EE87}"/>
              </a:ext>
            </a:extLst>
          </p:cNvPr>
          <p:cNvSpPr txBox="1"/>
          <p:nvPr/>
        </p:nvSpPr>
        <p:spPr>
          <a:xfrm>
            <a:off x="594625" y="5690716"/>
            <a:ext cx="5346779" cy="4975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ts val="975"/>
              </a:lnSpc>
              <a:spcBef>
                <a:spcPts val="488"/>
              </a:spcBef>
            </a:pPr>
            <a:r>
              <a:rPr lang="en-GB" sz="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*)   Manufacturers get access upon request to the DETA Administrator.</a:t>
            </a:r>
            <a:endParaRPr lang="it-IT" sz="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9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**) </a:t>
            </a:r>
            <a:r>
              <a:rPr lang="en-GB" sz="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DETA focal point may provide access to the Market Surveillance Authority of his/her Country, </a:t>
            </a:r>
            <a:br>
              <a:rPr lang="en-GB" sz="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subject to adherence with para. 91 of ECE/TRANS/WP.29/1145. </a:t>
            </a:r>
            <a:endParaRPr lang="it-IT" sz="900" dirty="0"/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F87AD82E-4826-46B1-B905-53F43220D200}"/>
              </a:ext>
            </a:extLst>
          </p:cNvPr>
          <p:cNvSpPr txBox="1"/>
          <p:nvPr/>
        </p:nvSpPr>
        <p:spPr>
          <a:xfrm>
            <a:off x="7359385" y="1910191"/>
            <a:ext cx="184208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Explanation:</a:t>
            </a:r>
            <a:br>
              <a:rPr lang="en-GB" sz="11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11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 = read</a:t>
            </a:r>
            <a:br>
              <a:rPr lang="en-GB" sz="11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11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 = read + write + delete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1856608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34" grpId="0" animBg="1"/>
      <p:bldP spid="35" grpId="0"/>
      <p:bldP spid="38" grpId="0"/>
      <p:bldP spid="39" grpId="0" animBg="1"/>
      <p:bldP spid="40" grpId="0" animBg="1"/>
      <p:bldP spid="41" grpId="0"/>
      <p:bldP spid="42" grpId="0" animBg="1"/>
      <p:bldP spid="4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3" ma:contentTypeDescription="Create a new document." ma:contentTypeScope="" ma:versionID="89c13dde5d7aa6b1840a64c3c61e7101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49ff99f9a570207563b6136515cf8a36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A773F7-2232-4222-9DC4-98664352E16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E87580D-E5CA-4023-9E47-76A417D391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B81B2D2-4D5D-4477-819A-8E66040FB488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b4a1c0d-4a69-4996-a84a-fc699b9f49de"/>
    <ds:schemaRef ds:uri="http://purl.org/dc/terms/"/>
    <ds:schemaRef ds:uri="http://schemas.openxmlformats.org/package/2006/metadata/core-properties"/>
    <ds:schemaRef ds:uri="acccb6d4-dbe5-46d2-b4d3-5733603d8cc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8633</TotalTime>
  <Words>495</Words>
  <Application>Microsoft Office PowerPoint</Application>
  <PresentationFormat>A4 (21x29,7 cm)</PresentationFormat>
  <Paragraphs>107</Paragraphs>
  <Slides>4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GTB Secretariat</dc:creator>
  <cp:lastModifiedBy>Davide Puglisi</cp:lastModifiedBy>
  <cp:revision>435</cp:revision>
  <dcterms:created xsi:type="dcterms:W3CDTF">2016-01-06T07:52:50Z</dcterms:created>
  <dcterms:modified xsi:type="dcterms:W3CDTF">2021-06-08T07:53:31Z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</Properties>
</file>