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88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3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92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3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96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9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7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28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2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06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510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D856C-1BE1-4B24-910F-3A64DA47682D}" type="datetimeFigureOut">
              <a:rPr lang="de-DE" smtClean="0"/>
              <a:t>08.06.2021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CEF56-CB41-403F-8F26-F3F80F8F391F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13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238596" y="897775"/>
            <a:ext cx="9144000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b="1" dirty="0">
                <a:latin typeface="Times New Roman" panose="02020603050405020304" pitchFamily="18" charset="0"/>
                <a:ea typeface="MS Mincho"/>
              </a:rPr>
              <a:t>Annexes</a:t>
            </a:r>
            <a:endParaRPr lang="de-DE" sz="1100" b="1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  Communication</a:t>
            </a:r>
            <a:endParaRPr lang="de-DE" sz="1100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2  Minimum requirements for conformity of production control procedures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3  Minimum requirements for sampling by an inspector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4  Photometric measurements of retro-reflective devices and marking materials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5  Specifications of shape and dimensions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6  Resistance to heat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7  Resistance to water penetration for retro-reflective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8  Alternative test procedures of resistance to water penetration for retro-reflective devices of the Classes IB and IIIB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9  Resistance to fuels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10  Resistance to lubricating oils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11  Resistance to corrosion</a:t>
            </a:r>
            <a:endParaRPr lang="de-DE" sz="1100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12  Resistance of the accessible rear face of mirror-backed retro-reflective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13  Resistance to weathering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14  Stability of photometric properties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15  Resistance to cleaning in the case of a sample unit of retro-reflective marking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16  Bonding strength in the case of adhesive materials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17  Flexing - Retro-reflecting Markings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18  Resistance to impact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19  Rigidity of plates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20  Further test procedure for Advance Warning Triangles of Type 1 and 2 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	21  </a:t>
            </a:r>
            <a:r>
              <a:rPr lang="en-US" sz="1100" dirty="0">
                <a:latin typeface="Times New Roman" panose="02020603050405020304" pitchFamily="18" charset="0"/>
                <a:ea typeface="MS Mincho"/>
              </a:rPr>
              <a:t>Arrangement of approval markings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22  Guidelines for installation of rear marking plates on slow-moving vehicles (by construction) and their trailers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1100" dirty="0">
                <a:latin typeface="Times New Roman" panose="02020603050405020304" pitchFamily="18" charset="0"/>
                <a:ea typeface="MS Mincho"/>
              </a:rPr>
              <a:t>23  Description of the measurement geometry for measurement of the daytime colour and the luminance factor of retro-reflective material</a:t>
            </a:r>
            <a:endParaRPr lang="de-DE" sz="1100" dirty="0"/>
          </a:p>
        </p:txBody>
      </p:sp>
      <p:sp>
        <p:nvSpPr>
          <p:cNvPr id="3" name="Textfeld 2"/>
          <p:cNvSpPr txBox="1"/>
          <p:nvPr/>
        </p:nvSpPr>
        <p:spPr>
          <a:xfrm>
            <a:off x="4680065" y="528443"/>
            <a:ext cx="3801105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Annex in R150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7E05B30-DCE2-4F51-8D5E-55FC837CD2D6}"/>
              </a:ext>
            </a:extLst>
          </p:cNvPr>
          <p:cNvSpPr txBox="1"/>
          <p:nvPr/>
        </p:nvSpPr>
        <p:spPr>
          <a:xfrm>
            <a:off x="10382596" y="343777"/>
            <a:ext cx="112242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SLR-48-02</a:t>
            </a:r>
          </a:p>
        </p:txBody>
      </p:sp>
    </p:spTree>
    <p:extLst>
      <p:ext uri="{BB962C8B-B14F-4D97-AF65-F5344CB8AC3E}">
        <p14:creationId xmlns:p14="http://schemas.microsoft.com/office/powerpoint/2010/main" val="346754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95754"/>
              </p:ext>
            </p:extLst>
          </p:nvPr>
        </p:nvGraphicFramePr>
        <p:xfrm>
          <a:off x="440576" y="199501"/>
          <a:ext cx="11238806" cy="6463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443">
                  <a:extLst>
                    <a:ext uri="{9D8B030D-6E8A-4147-A177-3AD203B41FA5}">
                      <a16:colId xmlns:a16="http://schemas.microsoft.com/office/drawing/2014/main" val="87165789"/>
                    </a:ext>
                  </a:extLst>
                </a:gridCol>
                <a:gridCol w="4018508">
                  <a:extLst>
                    <a:ext uri="{9D8B030D-6E8A-4147-A177-3AD203B41FA5}">
                      <a16:colId xmlns:a16="http://schemas.microsoft.com/office/drawing/2014/main" val="115037036"/>
                    </a:ext>
                  </a:extLst>
                </a:gridCol>
                <a:gridCol w="949099">
                  <a:extLst>
                    <a:ext uri="{9D8B030D-6E8A-4147-A177-3AD203B41FA5}">
                      <a16:colId xmlns:a16="http://schemas.microsoft.com/office/drawing/2014/main" val="4051171453"/>
                    </a:ext>
                  </a:extLst>
                </a:gridCol>
                <a:gridCol w="897073">
                  <a:extLst>
                    <a:ext uri="{9D8B030D-6E8A-4147-A177-3AD203B41FA5}">
                      <a16:colId xmlns:a16="http://schemas.microsoft.com/office/drawing/2014/main" val="1686457373"/>
                    </a:ext>
                  </a:extLst>
                </a:gridCol>
                <a:gridCol w="609332">
                  <a:extLst>
                    <a:ext uri="{9D8B030D-6E8A-4147-A177-3AD203B41FA5}">
                      <a16:colId xmlns:a16="http://schemas.microsoft.com/office/drawing/2014/main" val="1345977031"/>
                    </a:ext>
                  </a:extLst>
                </a:gridCol>
                <a:gridCol w="710888">
                  <a:extLst>
                    <a:ext uri="{9D8B030D-6E8A-4147-A177-3AD203B41FA5}">
                      <a16:colId xmlns:a16="http://schemas.microsoft.com/office/drawing/2014/main" val="2134707042"/>
                    </a:ext>
                  </a:extLst>
                </a:gridCol>
                <a:gridCol w="812444">
                  <a:extLst>
                    <a:ext uri="{9D8B030D-6E8A-4147-A177-3AD203B41FA5}">
                      <a16:colId xmlns:a16="http://schemas.microsoft.com/office/drawing/2014/main" val="1474592715"/>
                    </a:ext>
                  </a:extLst>
                </a:gridCol>
                <a:gridCol w="956314">
                  <a:extLst>
                    <a:ext uri="{9D8B030D-6E8A-4147-A177-3AD203B41FA5}">
                      <a16:colId xmlns:a16="http://schemas.microsoft.com/office/drawing/2014/main" val="4102222665"/>
                    </a:ext>
                  </a:extLst>
                </a:gridCol>
                <a:gridCol w="889865">
                  <a:extLst>
                    <a:ext uri="{9D8B030D-6E8A-4147-A177-3AD203B41FA5}">
                      <a16:colId xmlns:a16="http://schemas.microsoft.com/office/drawing/2014/main" val="324326181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576477426"/>
                    </a:ext>
                  </a:extLst>
                </a:gridCol>
              </a:tblGrid>
              <a:tr h="240335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Annex </a:t>
                      </a:r>
                    </a:p>
                    <a:p>
                      <a:pPr algn="r"/>
                      <a:r>
                        <a:rPr lang="de-DE" sz="900" dirty="0"/>
                        <a:t>Type </a:t>
                      </a:r>
                      <a:r>
                        <a:rPr lang="de-DE" sz="900" dirty="0" err="1"/>
                        <a:t>of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testing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Administrativ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err="1"/>
                        <a:t>Photom</a:t>
                      </a:r>
                      <a:r>
                        <a:rPr lang="de-DE" sz="900" dirty="0"/>
                        <a:t>. </a:t>
                      </a:r>
                      <a:r>
                        <a:rPr lang="de-DE" sz="900" dirty="0" err="1"/>
                        <a:t>measurment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Drawing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Chemical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err="1"/>
                        <a:t>Mechanical</a:t>
                      </a:r>
                      <a:r>
                        <a:rPr lang="de-DE" sz="900" dirty="0"/>
                        <a:t>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Ad. </a:t>
                      </a:r>
                      <a:r>
                        <a:rPr lang="de-DE" sz="900" dirty="0" err="1"/>
                        <a:t>Warning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Triangle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only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Environmental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err="1"/>
                        <a:t>comment</a:t>
                      </a: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908052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Communication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412724"/>
                  </a:ext>
                </a:extLst>
              </a:tr>
              <a:tr h="266746">
                <a:tc>
                  <a:txBody>
                    <a:bodyPr/>
                    <a:lstStyle/>
                    <a:p>
                      <a:r>
                        <a:rPr lang="de-DE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Minimum requirements for conformity of production control procedures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028392"/>
                  </a:ext>
                </a:extLst>
              </a:tr>
              <a:tr h="282633">
                <a:tc>
                  <a:txBody>
                    <a:bodyPr/>
                    <a:lstStyle/>
                    <a:p>
                      <a:r>
                        <a:rPr lang="de-DE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Minimum requirements for sampling by an inspector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499346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Photometric measurements of retro-reflective devices and marking materials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979996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Specifications of shape and dimensions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35754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heat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61231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water penetration for retro-reflective devices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330000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Alternative test procedures of resistance to water penetration for retro-reflective devices of the Classes IB and IIIB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789455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fuels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327630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lubricating oils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8409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corrosion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151133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of the accessible rear face of mirror-backed retro-reflective devices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096999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weathering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439836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Stability of photometric properties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796535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cleaning in the case of a sample unit of retro-reflective marking devices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090952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Bonding strength in the case of adhesive materials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445605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Flexing - Retro-reflecting Markings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615956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Resistance to impact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211730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Rigidity of plates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631144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Further test procedure for Advance Warning Triangles of Type 1 and 2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508278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latin typeface="Times New Roman" panose="02020603050405020304" pitchFamily="18" charset="0"/>
                          <a:ea typeface="MS Mincho"/>
                        </a:rPr>
                        <a:t>Arrangement of approval markings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682183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Guidelines for installation of rear marking plates on slow-moving vehicles (by construction) and their trailers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err="1"/>
                        <a:t>Should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this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be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moved</a:t>
                      </a:r>
                      <a:r>
                        <a:rPr lang="de-DE" sz="900" dirty="0"/>
                        <a:t> </a:t>
                      </a:r>
                      <a:r>
                        <a:rPr lang="de-DE" sz="900" dirty="0" err="1"/>
                        <a:t>to</a:t>
                      </a:r>
                      <a:r>
                        <a:rPr lang="de-DE" sz="900" dirty="0"/>
                        <a:t> R48?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539324"/>
                  </a:ext>
                </a:extLst>
              </a:tr>
              <a:tr h="240335">
                <a:tc>
                  <a:txBody>
                    <a:bodyPr/>
                    <a:lstStyle/>
                    <a:p>
                      <a:r>
                        <a:rPr lang="de-DE" sz="9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Times New Roman" panose="02020603050405020304" pitchFamily="18" charset="0"/>
                          <a:ea typeface="MS Mincho"/>
                        </a:rPr>
                        <a:t>Description of the measurement geometry for measurement of the daytime colour and the luminance factor of retro-reflective material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ym typeface="Wingdings" panose="05000000000000000000" pitchFamily="2" charset="2"/>
                        </a:rPr>
                        <a:t>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394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62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955963" y="232757"/>
            <a:ext cx="9144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latin typeface="Times New Roman" panose="02020603050405020304" pitchFamily="18" charset="0"/>
                <a:ea typeface="MS Mincho"/>
              </a:rPr>
              <a:t>Annexes</a:t>
            </a:r>
            <a:endParaRPr lang="de-DE" sz="900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latin typeface="Times New Roman" panose="02020603050405020304" pitchFamily="18" charset="0"/>
                <a:ea typeface="MS Mincho"/>
              </a:rPr>
              <a:t>	</a:t>
            </a: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1  Communication</a:t>
            </a:r>
            <a:endParaRPr lang="de-DE" sz="900" b="1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	2  Minimum requirements for conformity of production control procedures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	3  Minimum requirements for sampling by an inspector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4  Photometric and colorimetric measurements  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4.1 Photometric measurements of retro-reflective devices and marking materials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4.2. Description of the measurement geometry for measurement of the daytime colour and the luminance factor of retro-reflective material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latin typeface="Times New Roman" panose="02020603050405020304" pitchFamily="18" charset="0"/>
                <a:ea typeface="MS Mincho"/>
              </a:rPr>
              <a:t>	</a:t>
            </a: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4.3 Stability of photometric properties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	5  Specifications of shape and dimensions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6  Environmental Testing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	    6.1  Resistance to heat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6.2  Resistance to water penetration for retro-reflective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	    6.3  Alternative test procedures of resistance to water penetration for retro-reflective devices of the Classes IB and IIIB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6.4  Resistance to corrosion</a:t>
            </a:r>
            <a:endParaRPr lang="de-DE" sz="900" dirty="0">
              <a:solidFill>
                <a:srgbClr val="0070C0"/>
              </a:solidFill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6.5  Resistance of the accessible rear face of mirror-backed retro-reflective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6.6  Resistance to weathering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7  Chemical Testing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7.1  Resistance to fuels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	    7.2  Resistance to lubricating oils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8  Mechanical testing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8.1  Resistance to cleaning in the case of a sample unit of retro-reflective marking devices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	    8.2  Bonding strength in the case of adhesive materials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	    8.3  Flexing - Retro-reflecting Markings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8.4  Resistance to impact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solidFill>
                  <a:srgbClr val="0070C0"/>
                </a:solidFill>
                <a:latin typeface="Times New Roman" panose="02020603050405020304" pitchFamily="18" charset="0"/>
                <a:ea typeface="MS Mincho"/>
              </a:rPr>
              <a:t>    	8.5  Rigidity of plates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	9  Further test procedure for Advance Warning Triangles of Type 1 and 2 </a:t>
            </a:r>
          </a:p>
          <a:p>
            <a:pPr marL="180340">
              <a:lnSpc>
                <a:spcPts val="1200"/>
              </a:lnSpc>
              <a:spcAft>
                <a:spcPts val="600"/>
              </a:spcAft>
              <a:tabLst>
                <a:tab pos="540385" algn="r"/>
                <a:tab pos="5671185" algn="r"/>
              </a:tabLst>
            </a:pPr>
            <a:r>
              <a:rPr lang="en-GB" sz="900" dirty="0">
                <a:latin typeface="Times New Roman" panose="02020603050405020304" pitchFamily="18" charset="0"/>
                <a:ea typeface="MS Mincho"/>
              </a:rPr>
              <a:t>	</a:t>
            </a:r>
            <a:r>
              <a:rPr lang="en-GB" sz="900" b="1" dirty="0">
                <a:latin typeface="Times New Roman" panose="02020603050405020304" pitchFamily="18" charset="0"/>
                <a:ea typeface="MS Mincho"/>
              </a:rPr>
              <a:t>10  </a:t>
            </a:r>
            <a:r>
              <a:rPr lang="en-US" sz="900" b="1" dirty="0">
                <a:latin typeface="Times New Roman" panose="02020603050405020304" pitchFamily="18" charset="0"/>
                <a:ea typeface="MS Mincho"/>
              </a:rPr>
              <a:t>Arrangement of approval markings</a:t>
            </a:r>
          </a:p>
          <a:p>
            <a:pPr marL="408940" indent="-228600">
              <a:lnSpc>
                <a:spcPts val="1200"/>
              </a:lnSpc>
              <a:spcAft>
                <a:spcPts val="600"/>
              </a:spcAft>
              <a:buAutoNum type="arabicPlain" startAt="22"/>
              <a:tabLst>
                <a:tab pos="540385" algn="r"/>
                <a:tab pos="5671185" algn="r"/>
              </a:tabLst>
            </a:pPr>
            <a:r>
              <a:rPr lang="en-GB" sz="900" strike="sngStrike" dirty="0">
                <a:latin typeface="Times New Roman" panose="02020603050405020304" pitchFamily="18" charset="0"/>
                <a:ea typeface="MS Mincho"/>
              </a:rPr>
              <a:t>Guidelines for installation of rear marking plates on slow-moving vehicles (by construction) and their trailers</a:t>
            </a:r>
            <a:endParaRPr lang="de-DE" sz="900" strike="sngStrike" dirty="0"/>
          </a:p>
        </p:txBody>
      </p:sp>
      <p:sp>
        <p:nvSpPr>
          <p:cNvPr id="3" name="Textfeld 2"/>
          <p:cNvSpPr txBox="1"/>
          <p:nvPr/>
        </p:nvSpPr>
        <p:spPr>
          <a:xfrm>
            <a:off x="7340138" y="420378"/>
            <a:ext cx="3717749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Re-arrangement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Annex in R150</a:t>
            </a:r>
          </a:p>
        </p:txBody>
      </p:sp>
    </p:spTree>
    <p:extLst>
      <p:ext uri="{BB962C8B-B14F-4D97-AF65-F5344CB8AC3E}">
        <p14:creationId xmlns:p14="http://schemas.microsoft.com/office/powerpoint/2010/main" val="197147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845425" y="1812175"/>
            <a:ext cx="7107383" cy="363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600" b="1" dirty="0">
                <a:latin typeface="Times New Roman" panose="02020603050405020304" pitchFamily="18" charset="0"/>
                <a:ea typeface="MS Mincho"/>
              </a:rPr>
              <a:t>Annexes</a:t>
            </a:r>
            <a:endParaRPr lang="de-DE" sz="1600" b="1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dirty="0">
                <a:latin typeface="Times New Roman" panose="02020603050405020304" pitchFamily="18" charset="0"/>
                <a:ea typeface="MS Mincho"/>
              </a:rPr>
              <a:t>	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1  Communication</a:t>
            </a:r>
            <a:endParaRPr lang="de-DE" sz="1400" b="1" dirty="0">
              <a:latin typeface="Times New Roman" panose="02020603050405020304" pitchFamily="18" charset="0"/>
              <a:ea typeface="MS Mincho"/>
            </a:endParaRP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	2  Minimum requirements for conformity of production control procedures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	3  Minimum requirements for sampling by an inspector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4  Photometric and colorimetric measurements  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	5  Specifications of shape and dimensions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6  Environmental Testing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7  Chemical Testing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8  Mechanical testing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	9  Further test procedure for Advance Warning Triangles of Type 1 and 2 </a:t>
            </a:r>
          </a:p>
          <a:p>
            <a:pPr marL="180340">
              <a:lnSpc>
                <a:spcPts val="1200"/>
              </a:lnSpc>
              <a:spcAft>
                <a:spcPts val="1200"/>
              </a:spcAft>
              <a:tabLst>
                <a:tab pos="540385" algn="r"/>
                <a:tab pos="5671185" algn="r"/>
              </a:tabLst>
            </a:pPr>
            <a:r>
              <a:rPr lang="en-GB" sz="1400" dirty="0">
                <a:latin typeface="Times New Roman" panose="02020603050405020304" pitchFamily="18" charset="0"/>
                <a:ea typeface="MS Mincho"/>
              </a:rPr>
              <a:t>	</a:t>
            </a:r>
            <a:r>
              <a:rPr lang="en-GB" sz="1400" b="1" dirty="0">
                <a:latin typeface="Times New Roman" panose="02020603050405020304" pitchFamily="18" charset="0"/>
                <a:ea typeface="MS Mincho"/>
              </a:rPr>
              <a:t>10  </a:t>
            </a:r>
            <a:r>
              <a:rPr lang="en-US" sz="1400" b="1" dirty="0">
                <a:latin typeface="Times New Roman" panose="02020603050405020304" pitchFamily="18" charset="0"/>
                <a:ea typeface="MS Mincho"/>
              </a:rPr>
              <a:t>Arrangement of approval markings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96938" y="894204"/>
            <a:ext cx="3903697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Grouped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Annex in R150</a:t>
            </a:r>
          </a:p>
        </p:txBody>
      </p:sp>
    </p:spTree>
    <p:extLst>
      <p:ext uri="{BB962C8B-B14F-4D97-AF65-F5344CB8AC3E}">
        <p14:creationId xmlns:p14="http://schemas.microsoft.com/office/powerpoint/2010/main" val="3937559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Microsoft Office PowerPoint</Application>
  <PresentationFormat>Widescreen</PresentationFormat>
  <Paragraphs>148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Ewald, ORAFOL</dc:creator>
  <cp:lastModifiedBy>Davide Puglisi</cp:lastModifiedBy>
  <cp:revision>12</cp:revision>
  <dcterms:created xsi:type="dcterms:W3CDTF">2021-06-06T06:41:49Z</dcterms:created>
  <dcterms:modified xsi:type="dcterms:W3CDTF">2021-06-08T08:37:26Z</dcterms:modified>
</cp:coreProperties>
</file>