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C684-42D7-4202-973E-094BD908EB52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740B-44C1-4670-A59C-6237721F82A5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591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C684-42D7-4202-973E-094BD908EB52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740B-44C1-4670-A59C-6237721F82A5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2902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C684-42D7-4202-973E-094BD908EB52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740B-44C1-4670-A59C-6237721F82A5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358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C684-42D7-4202-973E-094BD908EB52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740B-44C1-4670-A59C-6237721F82A5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823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C684-42D7-4202-973E-094BD908EB52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740B-44C1-4670-A59C-6237721F82A5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670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C684-42D7-4202-973E-094BD908EB52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740B-44C1-4670-A59C-6237721F82A5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5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C684-42D7-4202-973E-094BD908EB52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740B-44C1-4670-A59C-6237721F82A5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739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C684-42D7-4202-973E-094BD908EB52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740B-44C1-4670-A59C-6237721F82A5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102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C684-42D7-4202-973E-094BD908EB52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740B-44C1-4670-A59C-6237721F82A5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7186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C684-42D7-4202-973E-094BD908EB52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740B-44C1-4670-A59C-6237721F82A5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921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C684-42D7-4202-973E-094BD908EB52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6740B-44C1-4670-A59C-6237721F82A5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023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FC684-42D7-4202-973E-094BD908EB52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6740B-44C1-4670-A59C-6237721F82A5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8772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직사각형 31"/>
          <p:cNvSpPr/>
          <p:nvPr/>
        </p:nvSpPr>
        <p:spPr>
          <a:xfrm>
            <a:off x="478709" y="4252943"/>
            <a:ext cx="1126144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▶ R48 (GRE-84-05)</a:t>
            </a:r>
          </a:p>
          <a:p>
            <a:pPr lvl="0">
              <a:lnSpc>
                <a:spcPct val="120000"/>
              </a:lnSpc>
              <a:defRPr/>
            </a:pPr>
            <a:r>
              <a:rPr lang="en-US" altLang="ko-KR" sz="1000" i="1" dirty="0">
                <a:latin typeface="Arial" panose="020B0604020202020204" pitchFamily="34" charset="0"/>
                <a:cs typeface="Arial" panose="020B0604020202020204" pitchFamily="34" charset="0"/>
              </a:rPr>
              <a:t>5.10.4.3. In case of doubt, the requirement above shall be deemed fulfilled if the luminous intensity of the red light emitted to the front and/or the white light emitted to the rear, as verified during type</a:t>
            </a:r>
          </a:p>
          <a:p>
            <a:pPr lvl="0">
              <a:lnSpc>
                <a:spcPct val="120000"/>
              </a:lnSpc>
              <a:defRPr/>
            </a:pPr>
            <a:r>
              <a:rPr lang="en-US" altLang="ko-KR" sz="1000" i="1" dirty="0">
                <a:latin typeface="Arial" panose="020B0604020202020204" pitchFamily="34" charset="0"/>
                <a:cs typeface="Arial" panose="020B0604020202020204" pitchFamily="34" charset="0"/>
              </a:rPr>
              <a:t>               approval of the lamps, is less than 0.25 cd per lamp taking into account the influence of the vehicle body if applicable.” </a:t>
            </a:r>
          </a:p>
          <a:p>
            <a:pPr lvl="0">
              <a:lnSpc>
                <a:spcPct val="120000"/>
              </a:lnSpc>
              <a:defRPr/>
            </a:pPr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20000"/>
              </a:lnSpc>
              <a:defRPr/>
            </a:pP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▶ R148 Series 01 (SLR-47-12)</a:t>
            </a:r>
          </a:p>
          <a:p>
            <a:pPr lvl="0">
              <a:lnSpc>
                <a:spcPct val="120000"/>
              </a:lnSpc>
              <a:defRPr/>
            </a:pPr>
            <a:r>
              <a:rPr lang="en-US" altLang="ko-KR" sz="1000" i="1" dirty="0">
                <a:latin typeface="Arial" panose="020B0604020202020204" pitchFamily="34" charset="0"/>
                <a:cs typeface="Arial" panose="020B0604020202020204" pitchFamily="34" charset="0"/>
              </a:rPr>
              <a:t>4.8.3.1.1. In addition, in order to verify the visibility of red light towards the front and/or white light towards the rear of a vehicle required in UN Regulation No.48, the applicant may request </a:t>
            </a:r>
          </a:p>
          <a:p>
            <a:pPr lvl="0">
              <a:lnSpc>
                <a:spcPct val="120000"/>
              </a:lnSpc>
              <a:defRPr/>
            </a:pPr>
            <a:r>
              <a:rPr lang="en-US" altLang="ko-KR" sz="1000" i="1" dirty="0">
                <a:latin typeface="Arial" panose="020B0604020202020204" pitchFamily="34" charset="0"/>
                <a:cs typeface="Arial" panose="020B0604020202020204" pitchFamily="34" charset="0"/>
              </a:rPr>
              <a:t>                an additional test, to show that in the angular field from 165° to 180° outboard in horizontal direction and -2.5° to +5° in vertical direction, the maximum intensity is not more than 0.25 cd. </a:t>
            </a:r>
          </a:p>
          <a:p>
            <a:pPr lvl="0">
              <a:lnSpc>
                <a:spcPct val="120000"/>
              </a:lnSpc>
              <a:defRPr/>
            </a:pPr>
            <a:r>
              <a:rPr lang="en-US" altLang="ko-KR" sz="1000" i="1" dirty="0">
                <a:latin typeface="Arial" panose="020B0604020202020204" pitchFamily="34" charset="0"/>
                <a:cs typeface="Arial" panose="020B0604020202020204" pitchFamily="34" charset="0"/>
              </a:rPr>
              <a:t>               This additional test may be conducted taking into account the influence of the vehicle body. </a:t>
            </a:r>
          </a:p>
          <a:p>
            <a:pPr lvl="0">
              <a:lnSpc>
                <a:spcPct val="120000"/>
              </a:lnSpc>
              <a:defRPr/>
            </a:pPr>
            <a:endParaRPr lang="en-US" altLang="ko-KR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20000"/>
              </a:lnSpc>
              <a:defRPr/>
            </a:pP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▶ R149 Series 01 (SLR-47-13)</a:t>
            </a:r>
          </a:p>
          <a:p>
            <a:pPr lvl="0">
              <a:lnSpc>
                <a:spcPct val="120000"/>
              </a:lnSpc>
              <a:defRPr/>
            </a:pPr>
            <a:r>
              <a:rPr lang="en-US" altLang="ko-KR" sz="1000" i="1" dirty="0">
                <a:latin typeface="Arial" panose="020B0604020202020204" pitchFamily="34" charset="0"/>
                <a:cs typeface="Arial" panose="020B0604020202020204" pitchFamily="34" charset="0"/>
              </a:rPr>
              <a:t>4.19. For any road illumination devices listed in paragraph 1, in order to verify the visibility of white light towards the rear of a vehicle required in UN Regulation No. 48, the applicant may request</a:t>
            </a:r>
          </a:p>
          <a:p>
            <a:pPr lvl="0">
              <a:lnSpc>
                <a:spcPct val="120000"/>
              </a:lnSpc>
              <a:defRPr/>
            </a:pPr>
            <a:r>
              <a:rPr lang="en-US" altLang="ko-KR" sz="1000" i="1" dirty="0">
                <a:latin typeface="Arial" panose="020B0604020202020204" pitchFamily="34" charset="0"/>
                <a:cs typeface="Arial" panose="020B0604020202020204" pitchFamily="34" charset="0"/>
              </a:rPr>
              <a:t>         a test, to show that in the angular field from 165° to 180° outboard in horizontal direction and -2.5° to +5° in vertical direction, the maximum luminous intensity is not more than 0.25 cd. </a:t>
            </a:r>
          </a:p>
          <a:p>
            <a:pPr lvl="0">
              <a:lnSpc>
                <a:spcPct val="120000"/>
              </a:lnSpc>
              <a:defRPr/>
            </a:pPr>
            <a:r>
              <a:rPr lang="en-US" altLang="ko-KR" sz="1000" i="1" dirty="0">
                <a:latin typeface="Arial" panose="020B0604020202020204" pitchFamily="34" charset="0"/>
                <a:cs typeface="Arial" panose="020B0604020202020204" pitchFamily="34" charset="0"/>
              </a:rPr>
              <a:t>         This additional test may be conducted taking into account the influence of the vehicle body.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6921" y="678592"/>
            <a:ext cx="118381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Q. As far as I understand the additional test, the reference point for the test should be the farthest point from the </a:t>
            </a:r>
          </a:p>
          <a:p>
            <a:r>
              <a:rPr lang="en-US" altLang="ko-KR" sz="1600" dirty="0"/>
              <a:t>    longitudinal plane in illuminating surface or light-emitting surface of the lamp.</a:t>
            </a:r>
          </a:p>
          <a:p>
            <a:r>
              <a:rPr lang="en-US" altLang="ko-KR" sz="1600" dirty="0"/>
              <a:t>    However, I think there is no specific information about the reference point for the test in existing draft documents.</a:t>
            </a:r>
          </a:p>
          <a:p>
            <a:r>
              <a:rPr lang="en-US" altLang="ko-KR" sz="1600" dirty="0"/>
              <a:t>    I’d like to ask if there is any possibility of misunderstanding or misuse such as testing it with axis of reference of the lamp.</a:t>
            </a:r>
            <a:endParaRPr lang="ko-KR" altLang="en-US" sz="1600" dirty="0"/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9703" y="1912574"/>
            <a:ext cx="7293219" cy="211684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945EEC3-32E4-4417-9F8E-6D3DD064D325}"/>
              </a:ext>
            </a:extLst>
          </p:cNvPr>
          <p:cNvSpPr txBox="1"/>
          <p:nvPr/>
        </p:nvSpPr>
        <p:spPr>
          <a:xfrm>
            <a:off x="10227365" y="228600"/>
            <a:ext cx="1512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70C0"/>
                </a:solidFill>
              </a:rPr>
              <a:t>SLR-48-09</a:t>
            </a:r>
          </a:p>
        </p:txBody>
      </p:sp>
    </p:spTree>
    <p:extLst>
      <p:ext uri="{BB962C8B-B14F-4D97-AF65-F5344CB8AC3E}">
        <p14:creationId xmlns:p14="http://schemas.microsoft.com/office/powerpoint/2010/main" val="4240253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F07976-D690-4E98-8B68-C4FEB1B89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534" y="433026"/>
            <a:ext cx="11386931" cy="36221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i="1">
                <a:latin typeface="Calibri" panose="020F0502020204030204" pitchFamily="34" charset="0"/>
                <a:cs typeface="Calibri" panose="020F0502020204030204" pitchFamily="34" charset="0"/>
              </a:rPr>
              <a:t>Answers </a:t>
            </a:r>
            <a:r>
              <a:rPr lang="en-GB" sz="2400" i="1" dirty="0">
                <a:latin typeface="Calibri" panose="020F0502020204030204" pitchFamily="34" charset="0"/>
                <a:cs typeface="Calibri" panose="020F0502020204030204" pitchFamily="34" charset="0"/>
              </a:rPr>
              <a:t>(Dr. Kooss)</a:t>
            </a:r>
          </a:p>
          <a:p>
            <a:pPr marL="0" indent="0">
              <a:buNone/>
            </a:pPr>
            <a:endParaRPr lang="en-GB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measurement distance has to be chosen so that the inverse square law is valid. 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 lateral distance from the reference axis to the outer edge of the light emitting surface can therefore only have an effect within the measurement uncertainty.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This is valid for the measurement within the grid as for all other measurement directions – even to the opposite side (180°).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Chassis parts may be simulated by shading with a tape or other means if necessary.</a:t>
            </a:r>
          </a:p>
        </p:txBody>
      </p:sp>
    </p:spTree>
    <p:extLst>
      <p:ext uri="{BB962C8B-B14F-4D97-AF65-F5344CB8AC3E}">
        <p14:creationId xmlns:p14="http://schemas.microsoft.com/office/powerpoint/2010/main" val="554765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461</Words>
  <Application>Microsoft Office PowerPoint</Application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맑은 고딕</vt:lpstr>
      <vt:lpstr>Arial</vt:lpstr>
      <vt:lpstr>Calibri</vt:lpstr>
      <vt:lpstr>Office 테마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노우철(Woochul Noh)</dc:creator>
  <cp:lastModifiedBy>Davide Puglisi</cp:lastModifiedBy>
  <cp:revision>12</cp:revision>
  <dcterms:created xsi:type="dcterms:W3CDTF">2021-05-21T07:29:51Z</dcterms:created>
  <dcterms:modified xsi:type="dcterms:W3CDTF">2021-06-13T14:34:33Z</dcterms:modified>
</cp:coreProperties>
</file>