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1" r:id="rId2"/>
    <p:sldId id="410" r:id="rId3"/>
    <p:sldId id="417" r:id="rId4"/>
    <p:sldId id="418" r:id="rId5"/>
    <p:sldId id="412" r:id="rId6"/>
    <p:sldId id="413" r:id="rId7"/>
    <p:sldId id="286" r:id="rId8"/>
    <p:sldId id="30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79F"/>
    <a:srgbClr val="FF6600"/>
    <a:srgbClr val="195989"/>
    <a:srgbClr val="2177D5"/>
    <a:srgbClr val="235D9D"/>
    <a:srgbClr val="2768AF"/>
    <a:srgbClr val="2177B7"/>
    <a:srgbClr val="227DC1"/>
    <a:srgbClr val="1F6DA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7" autoAdjust="0"/>
    <p:restoredTop sz="88525" autoAdjust="0"/>
  </p:normalViewPr>
  <p:slideViewPr>
    <p:cSldViewPr snapToGrid="0">
      <p:cViewPr varScale="1">
        <p:scale>
          <a:sx n="65" d="100"/>
          <a:sy n="65" d="100"/>
        </p:scale>
        <p:origin x="984" y="60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586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Delete/update</a:t>
            </a:r>
            <a:r>
              <a:rPr lang="en-IE" baseline="0" dirty="0" smtClean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ownload/attachments/128419521/VMAD-SG3-09-06-Rev1%20Building%20blocks%20ADS%20Safety%20Assessment.docx?api=v2" TargetMode="External"/><Relationship Id="rId2" Type="http://schemas.openxmlformats.org/officeDocument/2006/relationships/hyperlink" Target="https://wiki.unece.org/download/attachments/128419521/VMAD-SG3-09-05-Rev1%20Building%20blocks%20AUDIT%20SMS%20(3).docx?api=v2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19800" y="5391726"/>
            <a:ext cx="5341815" cy="877455"/>
          </a:xfrm>
        </p:spPr>
        <p:txBody>
          <a:bodyPr/>
          <a:lstStyle/>
          <a:p>
            <a:r>
              <a:rPr lang="nl-NL" dirty="0" smtClean="0"/>
              <a:t>M. C. Galassi, A. Lagrange</a:t>
            </a:r>
          </a:p>
          <a:p>
            <a:r>
              <a:rPr lang="en-IE" dirty="0" smtClean="0"/>
              <a:t>12 July, 2021</a:t>
            </a:r>
            <a:endParaRPr lang="nl-NL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</p:spPr>
        <p:txBody>
          <a:bodyPr/>
          <a:lstStyle/>
          <a:p>
            <a:r>
              <a:rPr lang="en-IE" sz="5400" dirty="0" smtClean="0"/>
              <a:t>VMAD SG3</a:t>
            </a:r>
            <a:br>
              <a:rPr lang="en-IE" sz="5400" dirty="0" smtClean="0"/>
            </a:br>
            <a:r>
              <a:rPr lang="en-IE" sz="5400" dirty="0" smtClean="0"/>
              <a:t>Audit &amp; Assessment</a:t>
            </a:r>
            <a:br>
              <a:rPr lang="en-IE" sz="5400" dirty="0" smtClean="0"/>
            </a:br>
            <a:r>
              <a:rPr lang="en-IE" sz="5400" dirty="0" smtClean="0"/>
              <a:t>In-use monitoring and reporting</a:t>
            </a:r>
            <a:r>
              <a:rPr lang="en-IE" sz="5400" dirty="0"/>
              <a:t/>
            </a:r>
            <a:br>
              <a:rPr lang="en-IE" sz="5400" dirty="0"/>
            </a:br>
            <a:r>
              <a:rPr lang="nl-NL" sz="5400" dirty="0" smtClean="0"/>
              <a:t/>
            </a:r>
            <a:br>
              <a:rPr lang="nl-NL" sz="5400" dirty="0" smtClean="0"/>
            </a:br>
            <a:endParaRPr lang="nl-NL" sz="5400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013293" y="4370990"/>
            <a:ext cx="10290265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nl-NL" sz="4000" dirty="0" smtClean="0"/>
              <a:t>19th VMAD Meeting</a:t>
            </a:r>
            <a:endParaRPr lang="en-IE" sz="40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627806" y="589935"/>
            <a:ext cx="2733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smtClean="0"/>
              <a:t>VMAD-19-06</a:t>
            </a:r>
            <a:endParaRPr kumimoji="1" lang="ja-JP" altLang="en-US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5403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We drafted </a:t>
            </a:r>
            <a:r>
              <a:rPr lang="en-GB" sz="2800" dirty="0" smtClean="0"/>
              <a:t>requirements</a:t>
            </a:r>
            <a:r>
              <a:rPr lang="en-GB" sz="2800" dirty="0"/>
              <a:t> </a:t>
            </a:r>
            <a:r>
              <a:rPr lang="en-GB" sz="2800" dirty="0" smtClean="0"/>
              <a:t>for audit and safety assessment</a:t>
            </a:r>
          </a:p>
          <a:p>
            <a:r>
              <a:rPr lang="en-GB" sz="2800" dirty="0"/>
              <a:t>D</a:t>
            </a:r>
            <a:r>
              <a:rPr lang="en-GB" sz="2800" dirty="0" smtClean="0"/>
              <a:t>raft documents: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>
                <a:hlinkClick r:id="rId2" tooltip="Download"/>
              </a:rPr>
              <a:t>VMAD-SG3-09-05-Rev1 Building blocks AUDIT SMS (3).docx 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>
                <a:hlinkClick r:id="rId3" tooltip="Download"/>
              </a:rPr>
              <a:t>VMAD-SG3-09-06-Rev1 Building blocks ADS Safety Assessment.docx </a:t>
            </a:r>
            <a:endParaRPr lang="en-GB" sz="2400" dirty="0" smtClean="0"/>
          </a:p>
          <a:p>
            <a:r>
              <a:rPr lang="en-US" sz="2800" dirty="0" smtClean="0"/>
              <a:t>Proposed building blocks for ISM (VMAD-SG3-10-04) and possible way forward (VMAD-SG3-11-04)</a:t>
            </a:r>
            <a:endParaRPr lang="en-GB" sz="2800" dirty="0" smtClean="0"/>
          </a:p>
          <a:p>
            <a:r>
              <a:rPr lang="en-GB" sz="2800" dirty="0" smtClean="0"/>
              <a:t>Asked </a:t>
            </a:r>
            <a:r>
              <a:rPr lang="en-GB" sz="2800" dirty="0"/>
              <a:t>for </a:t>
            </a:r>
            <a:r>
              <a:rPr lang="en-GB" sz="2800" dirty="0" smtClean="0"/>
              <a:t>written comments to SG3 participants</a:t>
            </a:r>
            <a:endParaRPr lang="en-GB" sz="2800" dirty="0"/>
          </a:p>
          <a:p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</a:t>
            </a:r>
            <a:r>
              <a:rPr lang="en-GB" dirty="0"/>
              <a:t>accomplished </a:t>
            </a:r>
            <a:r>
              <a:rPr lang="en-GB" dirty="0" smtClean="0"/>
              <a:t>by SG3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037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“Outstanding Issues</a:t>
            </a:r>
            <a:r>
              <a:rPr lang="en-GB" dirty="0" smtClean="0"/>
              <a:t>” (VMAD-18-06) 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76" y="1554619"/>
            <a:ext cx="11258258" cy="523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7087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altLang="ja-JP" u="sng" dirty="0">
                <a:cs typeface="Helvetica" panose="020B0604020202020204" pitchFamily="34" charset="0"/>
              </a:rPr>
              <a:t>Target completion date: September, </a:t>
            </a:r>
            <a:r>
              <a:rPr lang="en-US" altLang="ja-JP" u="sng" dirty="0" smtClean="0">
                <a:cs typeface="Helvetica" panose="020B0604020202020204" pitchFamily="34" charset="0"/>
              </a:rPr>
              <a:t>2021</a:t>
            </a:r>
            <a:endParaRPr lang="en-US" altLang="ja-JP" u="sng" dirty="0">
              <a:cs typeface="Helvetica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ja-JP" dirty="0">
                <a:cs typeface="Helvetica" panose="020B0604020202020204" pitchFamily="34" charset="0"/>
              </a:rPr>
              <a:t>Establish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documentation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necessary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to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demonstrate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safety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by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the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 smtClean="0">
                <a:cs typeface="Helvetica" panose="020B0604020202020204" pitchFamily="34" charset="0"/>
              </a:rPr>
              <a:t>manufacturer</a:t>
            </a:r>
            <a:endParaRPr lang="en-CA" dirty="0">
              <a:cs typeface="Helvetica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ja-JP" dirty="0">
                <a:cs typeface="Helvetica" panose="020B0604020202020204" pitchFamily="34" charset="0"/>
              </a:rPr>
              <a:t>Establish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pass/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fail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criteria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for audit/ demonstration. Establish conditions for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>
                <a:cs typeface="Helvetica" panose="020B0604020202020204" pitchFamily="34" charset="0"/>
              </a:rPr>
              <a:t>validity/ renewal of assessment/</a:t>
            </a:r>
            <a:r>
              <a:rPr lang="ja-JP" altLang="en-US" dirty="0">
                <a:cs typeface="Helvetica" panose="020B0604020202020204" pitchFamily="34" charset="0"/>
              </a:rPr>
              <a:t> </a:t>
            </a:r>
            <a:r>
              <a:rPr lang="en-US" altLang="ja-JP" dirty="0" smtClean="0">
                <a:cs typeface="Helvetica" panose="020B0604020202020204" pitchFamily="34" charset="0"/>
              </a:rPr>
              <a:t>audit</a:t>
            </a:r>
            <a:endParaRPr lang="en-US" altLang="ja-JP" dirty="0"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 smtClean="0"/>
              <a:t>For the safety assessment documentation, we are waiting for the</a:t>
            </a:r>
            <a:r>
              <a:rPr lang="en-GB" dirty="0"/>
              <a:t>  written input </a:t>
            </a:r>
            <a:r>
              <a:rPr lang="en-GB" dirty="0" smtClean="0"/>
              <a:t>by SG3 participants and we will submit a </a:t>
            </a:r>
            <a:r>
              <a:rPr lang="en-GB" dirty="0"/>
              <a:t>revised text for the Sept session of VMAD for </a:t>
            </a:r>
            <a:r>
              <a:rPr lang="en-GB" dirty="0" smtClean="0"/>
              <a:t>review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 smtClean="0"/>
              <a:t>For the AUDIT of the SMS, </a:t>
            </a:r>
            <a:r>
              <a:rPr lang="en-GB" dirty="0"/>
              <a:t>we committed to merge our text with the text </a:t>
            </a:r>
            <a:r>
              <a:rPr lang="en-GB" dirty="0" smtClean="0"/>
              <a:t>submitted by NL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update – AUDIT&amp;ASSESSMENT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110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715896"/>
            <a:ext cx="10267462" cy="4170363"/>
          </a:xfrm>
        </p:spPr>
        <p:txBody>
          <a:bodyPr/>
          <a:lstStyle/>
          <a:p>
            <a:pPr marL="45720" lvl="0" indent="0">
              <a:spcBef>
                <a:spcPts val="600"/>
              </a:spcBef>
              <a:spcAft>
                <a:spcPts val="1200"/>
              </a:spcAft>
              <a:buClr>
                <a:srgbClr val="5B9BD5">
                  <a:lumMod val="50000"/>
                </a:srgbClr>
              </a:buClr>
              <a:buNone/>
            </a:pPr>
            <a:r>
              <a:rPr lang="en-US" altLang="ja-JP" u="sng" dirty="0">
                <a:cs typeface="Helvetica" panose="020B0604020202020204" pitchFamily="34" charset="0"/>
              </a:rPr>
              <a:t>Target completion date: September, 2021</a:t>
            </a: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ja-JP" dirty="0">
                <a:cs typeface="Helvetica" panose="020B0604020202020204" pitchFamily="34" charset="0"/>
              </a:rPr>
              <a:t>Identify data elements to be monitored and </a:t>
            </a:r>
            <a:r>
              <a:rPr lang="en-US" altLang="ja-JP" dirty="0" smtClean="0">
                <a:cs typeface="Helvetica" panose="020B0604020202020204" pitchFamily="34" charset="0"/>
              </a:rPr>
              <a:t>reported</a:t>
            </a:r>
            <a:endParaRPr lang="en-CA" dirty="0">
              <a:cs typeface="Helvetica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ja-JP" dirty="0">
                <a:cs typeface="Helvetica" panose="020B0604020202020204" pitchFamily="34" charset="0"/>
              </a:rPr>
              <a:t>Investigate reporting mechanism and reporting criteria as well as data </a:t>
            </a:r>
            <a:r>
              <a:rPr lang="en-US" altLang="ja-JP" dirty="0" smtClean="0">
                <a:cs typeface="Helvetica" panose="020B0604020202020204" pitchFamily="34" charset="0"/>
              </a:rPr>
              <a:t>accessibility</a:t>
            </a:r>
            <a:endParaRPr lang="en-US" altLang="ja-JP" dirty="0"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 smtClean="0"/>
              <a:t>ISM </a:t>
            </a:r>
            <a:r>
              <a:rPr lang="en-GB" dirty="0"/>
              <a:t>still in the scoping </a:t>
            </a:r>
            <a:r>
              <a:rPr lang="en-GB" dirty="0" smtClean="0"/>
              <a:t>phase: difficult to dive into more detailed discussion than what is done at present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/>
              <a:t>B</a:t>
            </a:r>
            <a:r>
              <a:rPr lang="en-GB" dirty="0" smtClean="0"/>
              <a:t>ig differences </a:t>
            </a:r>
            <a:r>
              <a:rPr lang="en-GB" dirty="0"/>
              <a:t>between motorway applications and other </a:t>
            </a:r>
            <a:r>
              <a:rPr lang="en-GB" dirty="0" smtClean="0"/>
              <a:t>applications</a:t>
            </a:r>
            <a:endParaRPr lang="en-GB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dirty="0" smtClean="0"/>
              <a:t>We </a:t>
            </a:r>
            <a:r>
              <a:rPr lang="en-GB" dirty="0"/>
              <a:t>may have to downgrade our level of ambition at this stage in particular because the </a:t>
            </a:r>
            <a:r>
              <a:rPr lang="en-GB" b="1" dirty="0"/>
              <a:t>safety target </a:t>
            </a:r>
            <a:r>
              <a:rPr lang="en-GB" dirty="0"/>
              <a:t>is still not </a:t>
            </a:r>
            <a:r>
              <a:rPr lang="en-GB" dirty="0" smtClean="0"/>
              <a:t>clear: </a:t>
            </a:r>
            <a:r>
              <a:rPr lang="en-GB" b="1" u="sng" dirty="0" smtClean="0"/>
              <a:t>we </a:t>
            </a:r>
            <a:r>
              <a:rPr lang="en-GB" b="1" u="sng" dirty="0"/>
              <a:t>need ASAP </a:t>
            </a:r>
            <a:r>
              <a:rPr lang="en-GB" b="1" u="sng" dirty="0" smtClean="0"/>
              <a:t>clear input </a:t>
            </a:r>
            <a:r>
              <a:rPr lang="en-GB" b="1" u="sng" dirty="0"/>
              <a:t>from </a:t>
            </a:r>
            <a:r>
              <a:rPr lang="en-GB" b="1" u="sng" dirty="0" smtClean="0"/>
              <a:t>FRAV</a:t>
            </a:r>
            <a:endParaRPr lang="en-GB" b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update – IN-SERVICE MONITORING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764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We will send a revised text for the </a:t>
            </a:r>
            <a:r>
              <a:rPr lang="en-GB" sz="2800" dirty="0" smtClean="0"/>
              <a:t>September session </a:t>
            </a:r>
            <a:r>
              <a:rPr lang="en-GB" sz="2800" dirty="0"/>
              <a:t>of VMAD for </a:t>
            </a:r>
            <a:r>
              <a:rPr lang="en-GB" sz="2800" dirty="0" smtClean="0"/>
              <a:t>review</a:t>
            </a:r>
          </a:p>
          <a:p>
            <a:r>
              <a:rPr lang="en-GB" sz="2800" dirty="0" smtClean="0"/>
              <a:t>Written </a:t>
            </a:r>
            <a:r>
              <a:rPr lang="en-GB" sz="2800" dirty="0"/>
              <a:t>input </a:t>
            </a:r>
            <a:r>
              <a:rPr lang="en-GB" sz="2800" dirty="0" smtClean="0"/>
              <a:t>by SG3 participants is needed</a:t>
            </a:r>
            <a:endParaRPr lang="en-US" sz="2800" dirty="0" smtClean="0"/>
          </a:p>
          <a:p>
            <a:r>
              <a:rPr lang="en-US" sz="2800" dirty="0" smtClean="0"/>
              <a:t>NEXT MEETING: July 20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2021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316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 smtClean="0">
                <a:solidFill>
                  <a:schemeClr val="accent2"/>
                </a:solidFill>
              </a:rPr>
              <a:t>EU Science Hub: </a:t>
            </a:r>
            <a:r>
              <a:rPr lang="en-GB" dirty="0" err="1" smtClean="0"/>
              <a:t>ec.europa.eu</a:t>
            </a:r>
            <a:r>
              <a:rPr lang="en-GB" dirty="0" smtClean="0"/>
              <a:t>/</a:t>
            </a:r>
            <a:r>
              <a:rPr lang="en-GB" dirty="0" err="1" smtClean="0"/>
              <a:t>jrc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@</a:t>
            </a:r>
            <a:r>
              <a:rPr lang="en-GB" dirty="0" err="1" smtClean="0"/>
              <a:t>EU_ScienceHub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err="1" smtClean="0"/>
              <a:t>Eu</a:t>
            </a:r>
            <a:r>
              <a:rPr lang="en-GB" dirty="0" smtClean="0"/>
              <a:t> Science Hub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Keep in touch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 dirty="0" smtClean="0"/>
              <a:t>© European Union 2021</a:t>
            </a:r>
          </a:p>
          <a:p>
            <a:r>
              <a:rPr lang="en-GB" sz="1050" dirty="0" smtClean="0"/>
              <a:t>Unless otherwise noted the reuse of this presentation is authorised under the </a:t>
            </a:r>
            <a:r>
              <a:rPr lang="en-GB" sz="1050" dirty="0" smtClean="0">
                <a:hlinkClick r:id="rId3"/>
              </a:rPr>
              <a:t>CC BY 4.0 </a:t>
            </a:r>
            <a:r>
              <a:rPr lang="en-GB" sz="1050" dirty="0" smtClean="0"/>
              <a:t>license. For any use or reproduction of elements that are not owned by the EU, permission may need to be sought directly from the respective right holders.</a:t>
            </a:r>
          </a:p>
          <a:p>
            <a:endParaRPr lang="en-GB" sz="105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3912</TotalTime>
  <Words>348</Words>
  <Application>Microsoft Office PowerPoint</Application>
  <PresentationFormat>ワイド画面</PresentationFormat>
  <Paragraphs>45</Paragraphs>
  <Slides>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Helvetica</vt:lpstr>
      <vt:lpstr>Wingdings</vt:lpstr>
      <vt:lpstr>Office Theme</vt:lpstr>
      <vt:lpstr>VMAD SG3 Audit &amp; Assessment In-use monitoring and reporting  </vt:lpstr>
      <vt:lpstr>Work accomplished by SG3 </vt:lpstr>
      <vt:lpstr>“Outstanding Issues” (VMAD-18-06) </vt:lpstr>
      <vt:lpstr>Status update – AUDIT&amp;ASSESSMENT</vt:lpstr>
      <vt:lpstr>Status update – IN-SERVICE MONITORING</vt:lpstr>
      <vt:lpstr>Next Steps</vt:lpstr>
      <vt:lpstr>Keep in touch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403</cp:revision>
  <dcterms:created xsi:type="dcterms:W3CDTF">2019-08-09T12:06:42Z</dcterms:created>
  <dcterms:modified xsi:type="dcterms:W3CDTF">2021-07-12T10:56:18Z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</Properties>
</file>