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2"/>
  </p:notesMasterIdLst>
  <p:sldIdLst>
    <p:sldId id="260" r:id="rId5"/>
    <p:sldId id="257" r:id="rId6"/>
    <p:sldId id="258" r:id="rId7"/>
    <p:sldId id="259" r:id="rId8"/>
    <p:sldId id="261" r:id="rId9"/>
    <p:sldId id="265" r:id="rId10"/>
    <p:sldId id="263" r:id="rId1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agner, Michael05" initials="WM" lastIdx="1" clrIdx="0">
    <p:extLst>
      <p:ext uri="{19B8F6BF-5375-455C-9EA6-DF929625EA0E}">
        <p15:presenceInfo xmlns:p15="http://schemas.microsoft.com/office/powerpoint/2012/main" userId="S::uidd7625@contiwan.com::4c7b5414-8b39-47c9-a21d-4c30f9a3a0f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0" d="100"/>
          <a:sy n="110" d="100"/>
        </p:scale>
        <p:origin x="49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5-03T14:28:41.148" idx="1">
    <p:pos x="5693" y="1416"/>
    <p:text>FYI: accdidents with personal damage through a rear-end after LC to the right account for 0,34% of all accidents with personal injury.</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4B3A0A-009D-4C59-9D24-D906CDC8267D}" type="datetimeFigureOut">
              <a:rPr lang="de-DE" smtClean="0"/>
              <a:t>10.06.2021</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C608E3-A8D7-454A-988F-EF40CC02978A}" type="slidenum">
              <a:rPr lang="de-DE" smtClean="0"/>
              <a:t>‹#›</a:t>
            </a:fld>
            <a:endParaRPr lang="de-DE"/>
          </a:p>
        </p:txBody>
      </p:sp>
    </p:spTree>
    <p:extLst>
      <p:ext uri="{BB962C8B-B14F-4D97-AF65-F5344CB8AC3E}">
        <p14:creationId xmlns:p14="http://schemas.microsoft.com/office/powerpoint/2010/main" val="1268018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64046662-2DD8-40A8-BE51-B5F528E30459}" type="datetime1">
              <a:rPr lang="de-DE" smtClean="0"/>
              <a:t>10.06.2021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E42539C-CDA1-4404-8331-27A664B14CCD}" type="slidenum">
              <a:rPr lang="de-DE" smtClean="0"/>
              <a:t>‹#›</a:t>
            </a:fld>
            <a:endParaRPr lang="de-DE"/>
          </a:p>
        </p:txBody>
      </p:sp>
    </p:spTree>
    <p:extLst>
      <p:ext uri="{BB962C8B-B14F-4D97-AF65-F5344CB8AC3E}">
        <p14:creationId xmlns:p14="http://schemas.microsoft.com/office/powerpoint/2010/main" val="754278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0CBE35E6-D86D-4F3B-B84E-5653E50D0CF1}" type="datetime1">
              <a:rPr lang="de-DE" smtClean="0"/>
              <a:t>10.06.2021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E42539C-CDA1-4404-8331-27A664B14CCD}" type="slidenum">
              <a:rPr lang="de-DE" smtClean="0"/>
              <a:t>‹#›</a:t>
            </a:fld>
            <a:endParaRPr lang="de-DE"/>
          </a:p>
        </p:txBody>
      </p:sp>
    </p:spTree>
    <p:extLst>
      <p:ext uri="{BB962C8B-B14F-4D97-AF65-F5344CB8AC3E}">
        <p14:creationId xmlns:p14="http://schemas.microsoft.com/office/powerpoint/2010/main" val="253368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90262847-32D9-466E-850F-509A1958978B}" type="datetime1">
              <a:rPr lang="de-DE" smtClean="0"/>
              <a:t>10.06.2021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E42539C-CDA1-4404-8331-27A664B14CCD}" type="slidenum">
              <a:rPr lang="de-DE" smtClean="0"/>
              <a:t>‹#›</a:t>
            </a:fld>
            <a:endParaRPr lang="de-DE"/>
          </a:p>
        </p:txBody>
      </p:sp>
    </p:spTree>
    <p:extLst>
      <p:ext uri="{BB962C8B-B14F-4D97-AF65-F5344CB8AC3E}">
        <p14:creationId xmlns:p14="http://schemas.microsoft.com/office/powerpoint/2010/main" val="2170746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1DA530F3-633C-4546-8518-06C78ADF7DA6}" type="datetime1">
              <a:rPr lang="de-DE" smtClean="0"/>
              <a:t>10.06.2021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E42539C-CDA1-4404-8331-27A664B14CCD}" type="slidenum">
              <a:rPr lang="de-DE" smtClean="0"/>
              <a:t>‹#›</a:t>
            </a:fld>
            <a:endParaRPr lang="de-DE"/>
          </a:p>
        </p:txBody>
      </p:sp>
    </p:spTree>
    <p:extLst>
      <p:ext uri="{BB962C8B-B14F-4D97-AF65-F5344CB8AC3E}">
        <p14:creationId xmlns:p14="http://schemas.microsoft.com/office/powerpoint/2010/main" val="414888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6E765054-77DE-49E2-889A-178C6D88CB38}" type="datetime1">
              <a:rPr lang="de-DE" smtClean="0"/>
              <a:t>10.06.2021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E42539C-CDA1-4404-8331-27A664B14CCD}" type="slidenum">
              <a:rPr lang="de-DE" smtClean="0"/>
              <a:t>‹#›</a:t>
            </a:fld>
            <a:endParaRPr lang="de-DE"/>
          </a:p>
        </p:txBody>
      </p:sp>
    </p:spTree>
    <p:extLst>
      <p:ext uri="{BB962C8B-B14F-4D97-AF65-F5344CB8AC3E}">
        <p14:creationId xmlns:p14="http://schemas.microsoft.com/office/powerpoint/2010/main" val="20123077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969B0678-9074-474D-A2F4-43DE1CBAC801}" type="datetime1">
              <a:rPr lang="de-DE" smtClean="0"/>
              <a:t>10.06.2021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E42539C-CDA1-4404-8331-27A664B14CCD}" type="slidenum">
              <a:rPr lang="de-DE" smtClean="0"/>
              <a:t>‹#›</a:t>
            </a:fld>
            <a:endParaRPr lang="de-DE"/>
          </a:p>
        </p:txBody>
      </p:sp>
    </p:spTree>
    <p:extLst>
      <p:ext uri="{BB962C8B-B14F-4D97-AF65-F5344CB8AC3E}">
        <p14:creationId xmlns:p14="http://schemas.microsoft.com/office/powerpoint/2010/main" val="3842896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686D81A-57A8-4DB0-888C-E9098CD8F264}" type="datetime1">
              <a:rPr lang="de-DE" smtClean="0"/>
              <a:t>10.06.2021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7E42539C-CDA1-4404-8331-27A664B14CCD}" type="slidenum">
              <a:rPr lang="de-DE" smtClean="0"/>
              <a:t>‹#›</a:t>
            </a:fld>
            <a:endParaRPr lang="de-DE"/>
          </a:p>
        </p:txBody>
      </p:sp>
    </p:spTree>
    <p:extLst>
      <p:ext uri="{BB962C8B-B14F-4D97-AF65-F5344CB8AC3E}">
        <p14:creationId xmlns:p14="http://schemas.microsoft.com/office/powerpoint/2010/main" val="1912978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A5F729A3-3989-4E56-972E-914D974E782B}" type="datetime1">
              <a:rPr lang="de-DE" smtClean="0"/>
              <a:t>10.06.2021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7E42539C-CDA1-4404-8331-27A664B14CCD}" type="slidenum">
              <a:rPr lang="de-DE" smtClean="0"/>
              <a:t>‹#›</a:t>
            </a:fld>
            <a:endParaRPr lang="de-DE"/>
          </a:p>
        </p:txBody>
      </p:sp>
    </p:spTree>
    <p:extLst>
      <p:ext uri="{BB962C8B-B14F-4D97-AF65-F5344CB8AC3E}">
        <p14:creationId xmlns:p14="http://schemas.microsoft.com/office/powerpoint/2010/main" val="1002955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AE3461DC-D776-47BE-90C5-0A40272D1B2D}" type="datetime1">
              <a:rPr lang="de-DE" smtClean="0"/>
              <a:t>10.06.2021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7E42539C-CDA1-4404-8331-27A664B14CCD}" type="slidenum">
              <a:rPr lang="de-DE" smtClean="0"/>
              <a:t>‹#›</a:t>
            </a:fld>
            <a:endParaRPr lang="de-DE"/>
          </a:p>
        </p:txBody>
      </p:sp>
    </p:spTree>
    <p:extLst>
      <p:ext uri="{BB962C8B-B14F-4D97-AF65-F5344CB8AC3E}">
        <p14:creationId xmlns:p14="http://schemas.microsoft.com/office/powerpoint/2010/main" val="3179386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30090262-9F57-4A9E-A2AF-D46304DB3766}" type="datetime1">
              <a:rPr lang="de-DE" smtClean="0"/>
              <a:t>10.06.2021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E42539C-CDA1-4404-8331-27A664B14CCD}" type="slidenum">
              <a:rPr lang="de-DE" smtClean="0"/>
              <a:t>‹#›</a:t>
            </a:fld>
            <a:endParaRPr lang="de-DE"/>
          </a:p>
        </p:txBody>
      </p:sp>
    </p:spTree>
    <p:extLst>
      <p:ext uri="{BB962C8B-B14F-4D97-AF65-F5344CB8AC3E}">
        <p14:creationId xmlns:p14="http://schemas.microsoft.com/office/powerpoint/2010/main" val="3049931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55E9DB10-BCF8-4361-BC14-7417188A4E88}" type="datetime1">
              <a:rPr lang="de-DE" smtClean="0"/>
              <a:t>10.06.2021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E42539C-CDA1-4404-8331-27A664B14CCD}" type="slidenum">
              <a:rPr lang="de-DE" smtClean="0"/>
              <a:t>‹#›</a:t>
            </a:fld>
            <a:endParaRPr lang="de-DE"/>
          </a:p>
        </p:txBody>
      </p:sp>
    </p:spTree>
    <p:extLst>
      <p:ext uri="{BB962C8B-B14F-4D97-AF65-F5344CB8AC3E}">
        <p14:creationId xmlns:p14="http://schemas.microsoft.com/office/powerpoint/2010/main" val="22879085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2D96F0-233A-4FBE-8838-F30F42A4C2F9}" type="datetime1">
              <a:rPr lang="de-DE" smtClean="0"/>
              <a:t>10.06.2021</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42539C-CDA1-4404-8331-27A664B14CCD}" type="slidenum">
              <a:rPr lang="de-DE" smtClean="0"/>
              <a:t>‹#›</a:t>
            </a:fld>
            <a:endParaRPr lang="de-DE"/>
          </a:p>
        </p:txBody>
      </p:sp>
    </p:spTree>
    <p:extLst>
      <p:ext uri="{BB962C8B-B14F-4D97-AF65-F5344CB8AC3E}">
        <p14:creationId xmlns:p14="http://schemas.microsoft.com/office/powerpoint/2010/main" val="28094475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084732" y="1690884"/>
            <a:ext cx="7383240" cy="3123932"/>
          </a:xfrm>
          <a:prstGeom prst="rect">
            <a:avLst/>
          </a:prstGeom>
          <a:noFill/>
        </p:spPr>
        <p:txBody>
          <a:bodyPr wrap="non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de-DE" sz="3200" b="0" i="0" u="none" strike="noStrike" kern="1200" cap="none" spc="0" normalizeH="0" baseline="0" noProof="0" dirty="0">
                <a:ln>
                  <a:noFill/>
                </a:ln>
                <a:solidFill>
                  <a:prstClr val="black"/>
                </a:solidFill>
                <a:effectLst/>
                <a:uLnTx/>
                <a:uFillTx/>
                <a:latin typeface="Calibri" panose="020F0502020204030204"/>
                <a:ea typeface="+mn-ea"/>
                <a:cs typeface="+mn-cs"/>
              </a:rPr>
              <a:t>OICA/CLEPA Input </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de-DE" sz="1800" b="0" i="0" u="none" strike="noStrike" kern="1200" cap="none" spc="0" normalizeH="0" baseline="0" noProof="0" dirty="0" err="1">
                <a:ln>
                  <a:noFill/>
                </a:ln>
                <a:solidFill>
                  <a:prstClr val="black"/>
                </a:solidFill>
                <a:effectLst/>
                <a:uLnTx/>
                <a:uFillTx/>
                <a:latin typeface="Calibri" panose="020F0502020204030204"/>
                <a:ea typeface="+mn-ea"/>
                <a:cs typeface="+mn-cs"/>
              </a:rPr>
              <a:t>to</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de-DE" sz="1800" b="0" i="0" u="none" strike="noStrike" kern="1200" cap="none" spc="0" normalizeH="0" baseline="0" noProof="0" dirty="0" err="1">
                <a:ln>
                  <a:noFill/>
                </a:ln>
                <a:solidFill>
                  <a:prstClr val="black"/>
                </a:solidFill>
                <a:effectLst/>
                <a:uLnTx/>
                <a:uFillTx/>
                <a:latin typeface="Calibri" panose="020F0502020204030204"/>
                <a:ea typeface="+mn-ea"/>
                <a:cs typeface="+mn-cs"/>
              </a:rPr>
              <a:t>the</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TF ADAS </a:t>
            </a:r>
            <a:r>
              <a:rPr kumimoji="0" lang="en-US" sz="3200" b="0" i="0" u="none" strike="noStrike" kern="1200" cap="none" spc="0" normalizeH="0" baseline="0" noProof="0">
                <a:ln>
                  <a:noFill/>
                </a:ln>
                <a:solidFill>
                  <a:prstClr val="black"/>
                </a:solidFill>
                <a:effectLst/>
                <a:uLnTx/>
                <a:uFillTx/>
                <a:latin typeface="Calibri" panose="020F0502020204030204"/>
                <a:ea typeface="+mn-ea"/>
                <a:cs typeface="+mn-cs"/>
              </a:rPr>
              <a:t>- 05</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2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with regard to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3600" b="1" i="0" u="none" strike="noStrike" kern="1200" cap="none" spc="0" normalizeH="0" baseline="0" noProof="0" dirty="0" err="1">
                <a:ln>
                  <a:noFill/>
                </a:ln>
                <a:solidFill>
                  <a:prstClr val="black"/>
                </a:solidFill>
                <a:effectLst/>
                <a:uLnTx/>
                <a:uFillTx/>
                <a:latin typeface="Calibri" panose="020F0502020204030204"/>
                <a:ea typeface="+mn-ea"/>
                <a:cs typeface="+mn-cs"/>
              </a:rPr>
              <a:t>Align</a:t>
            </a:r>
            <a:r>
              <a:rPr kumimoji="0" lang="de-DE" sz="3600" b="1" i="0" u="none" strike="noStrike" kern="1200" cap="none" spc="0" normalizeH="0" baseline="0" noProof="0" dirty="0">
                <a:ln>
                  <a:noFill/>
                </a:ln>
                <a:solidFill>
                  <a:prstClr val="black"/>
                </a:solidFill>
                <a:effectLst/>
                <a:uLnTx/>
                <a:uFillTx/>
                <a:latin typeface="Calibri" panose="020F0502020204030204"/>
                <a:ea typeface="+mn-ea"/>
                <a:cs typeface="+mn-cs"/>
              </a:rPr>
              <a:t> an </a:t>
            </a:r>
            <a:r>
              <a:rPr kumimoji="0" lang="de-DE" sz="3600" b="1" i="0" u="none" strike="noStrike" kern="1200" cap="none" spc="0" normalizeH="0" baseline="0" noProof="0" dirty="0" err="1">
                <a:ln>
                  <a:noFill/>
                </a:ln>
                <a:solidFill>
                  <a:prstClr val="black"/>
                </a:solidFill>
                <a:effectLst/>
                <a:uLnTx/>
                <a:uFillTx/>
                <a:latin typeface="Calibri" panose="020F0502020204030204"/>
                <a:ea typeface="+mn-ea"/>
                <a:cs typeface="+mn-cs"/>
              </a:rPr>
              <a:t>approach</a:t>
            </a:r>
            <a:r>
              <a:rPr kumimoji="0" lang="de-DE" sz="36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de-DE" sz="3600" b="1" i="0" u="none" strike="noStrike" kern="1200" cap="none" spc="0" normalizeH="0" baseline="0" noProof="0" dirty="0" err="1">
                <a:ln>
                  <a:noFill/>
                </a:ln>
                <a:solidFill>
                  <a:prstClr val="black"/>
                </a:solidFill>
                <a:effectLst/>
                <a:uLnTx/>
                <a:uFillTx/>
                <a:latin typeface="Calibri" panose="020F0502020204030204"/>
                <a:ea typeface="+mn-ea"/>
                <a:cs typeface="+mn-cs"/>
              </a:rPr>
              <a:t>to</a:t>
            </a:r>
            <a:r>
              <a:rPr kumimoji="0" lang="de-DE" sz="3600" b="1" i="0" u="none" strike="noStrike" kern="1200" cap="none" spc="0" normalizeH="0" baseline="0" noProof="0" dirty="0">
                <a:ln>
                  <a:noFill/>
                </a:ln>
                <a:solidFill>
                  <a:prstClr val="black"/>
                </a:solidFill>
                <a:effectLst/>
                <a:uLnTx/>
                <a:uFillTx/>
                <a:latin typeface="Calibri" panose="020F0502020204030204"/>
                <a:ea typeface="+mn-ea"/>
                <a:cs typeface="+mn-cs"/>
              </a:rPr>
              <a:t> a</a:t>
            </a:r>
            <a:r>
              <a:rPr kumimoji="0" lang="de-DE" sz="3600" b="1" i="0" u="none" strike="noStrike" kern="1200" cap="none" spc="0" normalizeH="0" noProof="0" dirty="0">
                <a:ln>
                  <a:noFill/>
                </a:ln>
                <a:solidFill>
                  <a:prstClr val="black"/>
                </a:solidFill>
                <a:effectLst/>
                <a:uLnTx/>
                <a:uFillTx/>
                <a:latin typeface="Calibri" panose="020F0502020204030204"/>
                <a:ea typeface="+mn-ea"/>
                <a:cs typeface="+mn-cs"/>
              </a:rPr>
              <a:t> </a:t>
            </a:r>
            <a:r>
              <a:rPr kumimoji="0" lang="de-DE" sz="3600" b="1" i="0" u="none" strike="noStrike" kern="1200" cap="none" spc="0" normalizeH="0" noProof="0" dirty="0" err="1">
                <a:ln>
                  <a:noFill/>
                </a:ln>
                <a:solidFill>
                  <a:prstClr val="black"/>
                </a:solidFill>
                <a:effectLst/>
                <a:uLnTx/>
                <a:uFillTx/>
                <a:latin typeface="Calibri" panose="020F0502020204030204"/>
                <a:ea typeface="+mn-ea"/>
                <a:cs typeface="+mn-cs"/>
              </a:rPr>
              <a:t>more</a:t>
            </a:r>
            <a:r>
              <a:rPr kumimoji="0" lang="de-DE" sz="3600" b="1" i="0" u="none" strike="noStrike" kern="1200" cap="none" spc="0" normalizeH="0" noProof="0" dirty="0">
                <a:ln>
                  <a:noFill/>
                </a:ln>
                <a:solidFill>
                  <a:prstClr val="black"/>
                </a:solidFill>
                <a:effectLst/>
                <a:uLnTx/>
                <a:uFillTx/>
                <a:latin typeface="Calibri" panose="020F0502020204030204"/>
                <a:ea typeface="+mn-ea"/>
                <a:cs typeface="+mn-cs"/>
              </a:rPr>
              <a:t> </a:t>
            </a:r>
            <a:r>
              <a:rPr kumimoji="0" lang="de-DE" sz="3600" b="1" i="0" u="none" strike="noStrike" kern="1200" cap="none" spc="0" normalizeH="0" noProof="0" dirty="0" err="1">
                <a:ln>
                  <a:noFill/>
                </a:ln>
                <a:solidFill>
                  <a:prstClr val="black"/>
                </a:solidFill>
                <a:effectLst/>
                <a:uLnTx/>
                <a:uFillTx/>
                <a:latin typeface="Calibri" panose="020F0502020204030204"/>
                <a:ea typeface="+mn-ea"/>
                <a:cs typeface="+mn-cs"/>
              </a:rPr>
              <a:t>detailed</a:t>
            </a:r>
            <a:r>
              <a:rPr kumimoji="0" lang="de-DE" sz="3600" b="1" i="0" u="none" strike="noStrike" kern="1200" cap="none" spc="0" normalizeH="0" noProof="0" dirty="0">
                <a:ln>
                  <a:noFill/>
                </a:ln>
                <a:solidFill>
                  <a:prstClr val="black"/>
                </a:solidFill>
                <a:effectLst/>
                <a:uLnTx/>
                <a:uFillTx/>
                <a:latin typeface="Calibri" panose="020F0502020204030204"/>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3600" b="1" i="0" u="none" strike="noStrike" kern="1200" cap="none" spc="0" normalizeH="0" noProof="0" dirty="0" err="1">
                <a:ln>
                  <a:noFill/>
                </a:ln>
                <a:solidFill>
                  <a:prstClr val="black"/>
                </a:solidFill>
                <a:effectLst/>
                <a:uLnTx/>
                <a:uFillTx/>
                <a:latin typeface="Calibri" panose="020F0502020204030204"/>
                <a:ea typeface="+mn-ea"/>
                <a:cs typeface="+mn-cs"/>
              </a:rPr>
              <a:t>use</a:t>
            </a:r>
            <a:r>
              <a:rPr kumimoji="0" lang="de-DE" sz="3600" b="1" i="0" u="none" strike="noStrike" kern="1200" cap="none" spc="0" normalizeH="0" noProof="0" dirty="0">
                <a:ln>
                  <a:noFill/>
                </a:ln>
                <a:solidFill>
                  <a:prstClr val="black"/>
                </a:solidFill>
                <a:effectLst/>
                <a:uLnTx/>
                <a:uFillTx/>
                <a:latin typeface="Calibri" panose="020F0502020204030204"/>
                <a:ea typeface="+mn-ea"/>
                <a:cs typeface="+mn-cs"/>
              </a:rPr>
              <a:t> </a:t>
            </a:r>
            <a:r>
              <a:rPr kumimoji="0" lang="de-DE" sz="3600" b="1" i="0" u="none" strike="noStrike" kern="1200" cap="none" spc="0" normalizeH="0" noProof="0" dirty="0" err="1">
                <a:ln>
                  <a:noFill/>
                </a:ln>
                <a:solidFill>
                  <a:prstClr val="black"/>
                </a:solidFill>
                <a:effectLst/>
                <a:uLnTx/>
                <a:uFillTx/>
                <a:latin typeface="Calibri" panose="020F0502020204030204"/>
                <a:ea typeface="+mn-ea"/>
                <a:cs typeface="+mn-cs"/>
              </a:rPr>
              <a:t>case</a:t>
            </a:r>
            <a:r>
              <a:rPr kumimoji="0" lang="de-DE" sz="3600" b="1" i="0" u="none" strike="noStrike" kern="1200" cap="none" spc="0" normalizeH="0" noProof="0" dirty="0">
                <a:ln>
                  <a:noFill/>
                </a:ln>
                <a:solidFill>
                  <a:prstClr val="black"/>
                </a:solidFill>
                <a:effectLst/>
                <a:uLnTx/>
                <a:uFillTx/>
                <a:latin typeface="Calibri" panose="020F0502020204030204"/>
                <a:ea typeface="+mn-ea"/>
                <a:cs typeface="+mn-cs"/>
              </a:rPr>
              <a:t> </a:t>
            </a:r>
            <a:r>
              <a:rPr kumimoji="0" lang="de-DE" sz="3600" b="1" i="0" u="none" strike="noStrike" kern="1200" cap="none" spc="0" normalizeH="0" noProof="0" dirty="0" err="1">
                <a:ln>
                  <a:noFill/>
                </a:ln>
                <a:solidFill>
                  <a:prstClr val="black"/>
                </a:solidFill>
                <a:effectLst/>
                <a:uLnTx/>
                <a:uFillTx/>
                <a:latin typeface="Calibri" panose="020F0502020204030204"/>
                <a:ea typeface="+mn-ea"/>
                <a:cs typeface="+mn-cs"/>
              </a:rPr>
              <a:t>description</a:t>
            </a:r>
            <a:endParaRPr kumimoji="0" lang="de-DE" sz="3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6"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3" name="Foliennummernplatzhalt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528FA95-BD48-44A3-8FD1-EC503AF0B42B}"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441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526211" y="897145"/>
            <a:ext cx="3683480" cy="558704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err="1">
                <a:solidFill>
                  <a:schemeClr val="tx1"/>
                </a:solidFill>
              </a:rPr>
              <a:t>Use</a:t>
            </a:r>
            <a:r>
              <a:rPr lang="de-DE" sz="1400" b="1" dirty="0">
                <a:solidFill>
                  <a:schemeClr val="tx1"/>
                </a:solidFill>
              </a:rPr>
              <a:t> Case</a:t>
            </a:r>
          </a:p>
          <a:p>
            <a:r>
              <a:rPr lang="en-US" sz="1400" b="1" dirty="0">
                <a:solidFill>
                  <a:srgbClr val="0070C0"/>
                </a:solidFill>
              </a:rPr>
              <a:t>Assisting changing lanes in a non-highway environment</a:t>
            </a:r>
          </a:p>
          <a:p>
            <a:pPr>
              <a:spcBef>
                <a:spcPts val="600"/>
              </a:spcBef>
            </a:pPr>
            <a:r>
              <a:rPr lang="en-US" sz="1400" b="1" dirty="0">
                <a:solidFill>
                  <a:schemeClr val="tx1"/>
                </a:solidFill>
              </a:rPr>
              <a:t>Description</a:t>
            </a:r>
          </a:p>
          <a:p>
            <a:r>
              <a:rPr lang="en-US" sz="1400" dirty="0">
                <a:solidFill>
                  <a:schemeClr val="tx1"/>
                </a:solidFill>
              </a:rPr>
              <a:t>Assisting the driver in performing a lane change in urban or inter-urban scenarios (e.g. changing from one lane to another at a fork/intersection)</a:t>
            </a: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r>
              <a:rPr lang="en-US" sz="1400" b="1" dirty="0">
                <a:solidFill>
                  <a:schemeClr val="tx1"/>
                </a:solidFill>
              </a:rPr>
              <a:t>ODD </a:t>
            </a:r>
          </a:p>
          <a:p>
            <a:r>
              <a:rPr lang="en-US" sz="1400" dirty="0">
                <a:solidFill>
                  <a:schemeClr val="tx1"/>
                </a:solidFill>
              </a:rPr>
              <a:t>Domain: </a:t>
            </a:r>
          </a:p>
          <a:p>
            <a:pPr marL="285750" indent="-285750">
              <a:buFont typeface="Arial" panose="020B0604020202020204" pitchFamily="34" charset="0"/>
              <a:buChar char="•"/>
            </a:pPr>
            <a:r>
              <a:rPr lang="en-US" sz="1400" dirty="0">
                <a:solidFill>
                  <a:schemeClr val="tx1"/>
                </a:solidFill>
              </a:rPr>
              <a:t>Urban</a:t>
            </a:r>
          </a:p>
          <a:p>
            <a:pPr marL="285750" indent="-285750">
              <a:buFont typeface="Arial" panose="020B0604020202020204" pitchFamily="34" charset="0"/>
              <a:buChar char="•"/>
            </a:pPr>
            <a:r>
              <a:rPr lang="en-US" sz="1400" dirty="0">
                <a:solidFill>
                  <a:schemeClr val="tx1"/>
                </a:solidFill>
              </a:rPr>
              <a:t>Inter-urban</a:t>
            </a:r>
          </a:p>
          <a:p>
            <a:endParaRPr lang="en-US" sz="1400" dirty="0">
              <a:solidFill>
                <a:schemeClr val="tx1"/>
              </a:solidFill>
            </a:endParaRPr>
          </a:p>
          <a:p>
            <a:r>
              <a:rPr lang="en-US" sz="1400" dirty="0">
                <a:solidFill>
                  <a:schemeClr val="tx1"/>
                </a:solidFill>
              </a:rPr>
              <a:t>Speed: </a:t>
            </a:r>
          </a:p>
          <a:p>
            <a:r>
              <a:rPr lang="en-US" sz="1400" dirty="0">
                <a:solidFill>
                  <a:schemeClr val="tx1"/>
                </a:solidFill>
              </a:rPr>
              <a:t>&lt; [70]km/h</a:t>
            </a:r>
          </a:p>
          <a:p>
            <a:endParaRPr lang="en-US" sz="1400" dirty="0">
              <a:solidFill>
                <a:schemeClr val="tx1"/>
              </a:solidFill>
            </a:endParaRPr>
          </a:p>
          <a:p>
            <a:r>
              <a:rPr lang="en-US" sz="1400" b="1" dirty="0">
                <a:solidFill>
                  <a:schemeClr val="tx1"/>
                </a:solidFill>
              </a:rPr>
              <a:t>Assumed driver supervision/involvement: </a:t>
            </a:r>
          </a:p>
          <a:p>
            <a:pPr marL="285750" indent="-285750">
              <a:buFont typeface="Arial" panose="020B0604020202020204" pitchFamily="34" charset="0"/>
              <a:buChar char="•"/>
            </a:pPr>
            <a:r>
              <a:rPr lang="de-DE" sz="1400" dirty="0" err="1">
                <a:solidFill>
                  <a:schemeClr val="tx1"/>
                </a:solidFill>
              </a:rPr>
              <a:t>To</a:t>
            </a:r>
            <a:r>
              <a:rPr lang="de-DE" sz="1400" dirty="0">
                <a:solidFill>
                  <a:schemeClr val="tx1"/>
                </a:solidFill>
              </a:rPr>
              <a:t> </a:t>
            </a:r>
            <a:r>
              <a:rPr lang="de-DE" sz="1400" dirty="0" err="1">
                <a:solidFill>
                  <a:schemeClr val="tx1"/>
                </a:solidFill>
              </a:rPr>
              <a:t>be</a:t>
            </a:r>
            <a:r>
              <a:rPr lang="de-DE" sz="1400" dirty="0">
                <a:solidFill>
                  <a:schemeClr val="tx1"/>
                </a:solidFill>
              </a:rPr>
              <a:t> </a:t>
            </a:r>
            <a:r>
              <a:rPr lang="de-DE" sz="1400" dirty="0" err="1">
                <a:solidFill>
                  <a:schemeClr val="tx1"/>
                </a:solidFill>
              </a:rPr>
              <a:t>ensured</a:t>
            </a:r>
            <a:endParaRPr lang="de-DE" sz="1400" dirty="0">
              <a:solidFill>
                <a:schemeClr val="tx1"/>
              </a:solidFill>
            </a:endParaRPr>
          </a:p>
        </p:txBody>
      </p:sp>
      <p:sp>
        <p:nvSpPr>
          <p:cNvPr id="5" name="Rechteck 4"/>
          <p:cNvSpPr/>
          <p:nvPr/>
        </p:nvSpPr>
        <p:spPr>
          <a:xfrm>
            <a:off x="4433977" y="897146"/>
            <a:ext cx="3807125" cy="1862271"/>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General Tasks </a:t>
            </a:r>
            <a:r>
              <a:rPr lang="de-DE" sz="1400" dirty="0">
                <a:solidFill>
                  <a:schemeClr val="tx1"/>
                </a:solidFill>
              </a:rPr>
              <a:t>(in </a:t>
            </a:r>
            <a:r>
              <a:rPr lang="de-DE" sz="1400" dirty="0" err="1">
                <a:solidFill>
                  <a:schemeClr val="tx1"/>
                </a:solidFill>
              </a:rPr>
              <a:t>that</a:t>
            </a:r>
            <a:r>
              <a:rPr lang="de-DE" sz="1400" dirty="0">
                <a:solidFill>
                  <a:schemeClr val="tx1"/>
                </a:solidFill>
              </a:rPr>
              <a:t> </a:t>
            </a:r>
            <a:r>
              <a:rPr lang="de-DE" sz="1400" dirty="0" err="1">
                <a:solidFill>
                  <a:schemeClr val="tx1"/>
                </a:solidFill>
              </a:rPr>
              <a:t>scenario</a:t>
            </a:r>
            <a:r>
              <a:rPr lang="de-DE" sz="1400" dirty="0">
                <a:solidFill>
                  <a:schemeClr val="tx1"/>
                </a:solidFill>
              </a:rPr>
              <a:t>, </a:t>
            </a:r>
            <a:r>
              <a:rPr lang="de-DE" sz="1400" dirty="0" err="1">
                <a:solidFill>
                  <a:schemeClr val="tx1"/>
                </a:solidFill>
              </a:rPr>
              <a:t>regardless</a:t>
            </a:r>
            <a:r>
              <a:rPr lang="de-DE" sz="1400" dirty="0">
                <a:solidFill>
                  <a:schemeClr val="tx1"/>
                </a:solidFill>
              </a:rPr>
              <a:t> </a:t>
            </a:r>
            <a:r>
              <a:rPr lang="de-DE" sz="1400" dirty="0" err="1">
                <a:solidFill>
                  <a:schemeClr val="tx1"/>
                </a:solidFill>
              </a:rPr>
              <a:t>of</a:t>
            </a:r>
            <a:r>
              <a:rPr lang="de-DE" sz="1400" dirty="0">
                <a:solidFill>
                  <a:schemeClr val="tx1"/>
                </a:solidFill>
              </a:rPr>
              <a:t> </a:t>
            </a:r>
            <a:r>
              <a:rPr lang="de-DE" sz="1400" dirty="0" err="1">
                <a:solidFill>
                  <a:schemeClr val="tx1"/>
                </a:solidFill>
              </a:rPr>
              <a:t>who</a:t>
            </a:r>
            <a:r>
              <a:rPr lang="de-DE" sz="1400" dirty="0">
                <a:solidFill>
                  <a:schemeClr val="tx1"/>
                </a:solidFill>
              </a:rPr>
              <a:t> (</a:t>
            </a:r>
            <a:r>
              <a:rPr lang="de-DE" sz="1400" dirty="0" err="1">
                <a:solidFill>
                  <a:schemeClr val="tx1"/>
                </a:solidFill>
              </a:rPr>
              <a:t>system</a:t>
            </a:r>
            <a:r>
              <a:rPr lang="de-DE" sz="1400" dirty="0">
                <a:solidFill>
                  <a:schemeClr val="tx1"/>
                </a:solidFill>
              </a:rPr>
              <a:t>/</a:t>
            </a:r>
            <a:r>
              <a:rPr lang="de-DE" sz="1400" dirty="0" err="1">
                <a:solidFill>
                  <a:schemeClr val="tx1"/>
                </a:solidFill>
              </a:rPr>
              <a:t>driver</a:t>
            </a:r>
            <a:r>
              <a:rPr lang="de-DE" sz="1400" dirty="0">
                <a:solidFill>
                  <a:schemeClr val="tx1"/>
                </a:solidFill>
              </a:rPr>
              <a:t>) </a:t>
            </a:r>
            <a:r>
              <a:rPr lang="de-DE" sz="1400" dirty="0" err="1">
                <a:solidFill>
                  <a:schemeClr val="tx1"/>
                </a:solidFill>
              </a:rPr>
              <a:t>performs</a:t>
            </a:r>
            <a:r>
              <a:rPr lang="de-DE" sz="1400" dirty="0">
                <a:solidFill>
                  <a:schemeClr val="tx1"/>
                </a:solidFill>
              </a:rPr>
              <a:t> </a:t>
            </a:r>
            <a:r>
              <a:rPr lang="de-DE" sz="1400" dirty="0" err="1">
                <a:solidFill>
                  <a:schemeClr val="tx1"/>
                </a:solidFill>
              </a:rPr>
              <a:t>them</a:t>
            </a:r>
            <a:r>
              <a:rPr lang="de-DE" sz="1400" dirty="0">
                <a:solidFill>
                  <a:schemeClr val="tx1"/>
                </a:solidFill>
              </a:rPr>
              <a:t>)</a:t>
            </a:r>
          </a:p>
          <a:p>
            <a:endParaRPr lang="de-DE" sz="1400" b="1" dirty="0">
              <a:solidFill>
                <a:schemeClr val="tx1"/>
              </a:solidFill>
            </a:endParaRPr>
          </a:p>
          <a:p>
            <a:pPr marL="285750" indent="-285750">
              <a:buFont typeface="Arial" panose="020B0604020202020204" pitchFamily="34" charset="0"/>
              <a:buChar char="•"/>
            </a:pPr>
            <a:r>
              <a:rPr lang="de-DE" sz="1200" dirty="0" err="1">
                <a:solidFill>
                  <a:schemeClr val="tx1"/>
                </a:solidFill>
              </a:rPr>
              <a:t>Identify</a:t>
            </a:r>
            <a:r>
              <a:rPr lang="de-DE" sz="1200" dirty="0">
                <a:solidFill>
                  <a:schemeClr val="tx1"/>
                </a:solidFill>
              </a:rPr>
              <a:t> </a:t>
            </a:r>
            <a:r>
              <a:rPr lang="de-DE" sz="1200" dirty="0" err="1">
                <a:solidFill>
                  <a:schemeClr val="tx1"/>
                </a:solidFill>
              </a:rPr>
              <a:t>need</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change</a:t>
            </a:r>
            <a:r>
              <a:rPr lang="de-DE" sz="1200" dirty="0">
                <a:solidFill>
                  <a:schemeClr val="tx1"/>
                </a:solidFill>
              </a:rPr>
              <a:t> </a:t>
            </a:r>
            <a:r>
              <a:rPr lang="de-DE" sz="1200" dirty="0" err="1">
                <a:solidFill>
                  <a:schemeClr val="tx1"/>
                </a:solidFill>
              </a:rPr>
              <a:t>lanes</a:t>
            </a:r>
            <a:r>
              <a:rPr lang="de-DE" sz="1200" dirty="0">
                <a:solidFill>
                  <a:schemeClr val="tx1"/>
                </a:solidFill>
              </a:rPr>
              <a:t> </a:t>
            </a:r>
          </a:p>
          <a:p>
            <a:pPr marL="285750" indent="-285750">
              <a:buFont typeface="Arial" panose="020B0604020202020204" pitchFamily="34" charset="0"/>
              <a:buChar char="•"/>
            </a:pPr>
            <a:r>
              <a:rPr lang="de-DE" sz="1200" dirty="0" err="1">
                <a:solidFill>
                  <a:schemeClr val="tx1"/>
                </a:solidFill>
              </a:rPr>
              <a:t>Identify</a:t>
            </a:r>
            <a:r>
              <a:rPr lang="de-DE" sz="1200" dirty="0">
                <a:solidFill>
                  <a:schemeClr val="tx1"/>
                </a:solidFill>
              </a:rPr>
              <a:t> </a:t>
            </a:r>
            <a:r>
              <a:rPr lang="de-DE" sz="1200" dirty="0" err="1">
                <a:solidFill>
                  <a:schemeClr val="tx1"/>
                </a:solidFill>
              </a:rPr>
              <a:t>correct</a:t>
            </a:r>
            <a:r>
              <a:rPr lang="de-DE" sz="1200" dirty="0">
                <a:solidFill>
                  <a:schemeClr val="tx1"/>
                </a:solidFill>
              </a:rPr>
              <a:t> </a:t>
            </a:r>
            <a:r>
              <a:rPr lang="de-DE" sz="1200" dirty="0" err="1">
                <a:solidFill>
                  <a:schemeClr val="tx1"/>
                </a:solidFill>
              </a:rPr>
              <a:t>lane</a:t>
            </a:r>
            <a:r>
              <a:rPr lang="de-DE" sz="1200" dirty="0">
                <a:solidFill>
                  <a:schemeClr val="tx1"/>
                </a:solidFill>
              </a:rPr>
              <a:t> </a:t>
            </a:r>
          </a:p>
          <a:p>
            <a:pPr marL="285750" indent="-285750">
              <a:buFont typeface="Arial" panose="020B0604020202020204" pitchFamily="34" charset="0"/>
              <a:buChar char="•"/>
            </a:pPr>
            <a:r>
              <a:rPr lang="de-DE" sz="1200" dirty="0" err="1">
                <a:solidFill>
                  <a:schemeClr val="tx1"/>
                </a:solidFill>
              </a:rPr>
              <a:t>Identify</a:t>
            </a:r>
            <a:r>
              <a:rPr lang="de-DE" sz="1200" dirty="0">
                <a:solidFill>
                  <a:schemeClr val="tx1"/>
                </a:solidFill>
              </a:rPr>
              <a:t> </a:t>
            </a:r>
            <a:r>
              <a:rPr lang="de-DE" sz="1200" dirty="0" err="1">
                <a:solidFill>
                  <a:schemeClr val="tx1"/>
                </a:solidFill>
              </a:rPr>
              <a:t>availability</a:t>
            </a:r>
            <a:r>
              <a:rPr lang="de-DE" sz="1200" dirty="0">
                <a:solidFill>
                  <a:schemeClr val="tx1"/>
                </a:solidFill>
              </a:rPr>
              <a:t> </a:t>
            </a:r>
            <a:r>
              <a:rPr lang="de-DE" sz="1200" dirty="0" err="1">
                <a:solidFill>
                  <a:schemeClr val="tx1"/>
                </a:solidFill>
              </a:rPr>
              <a:t>of</a:t>
            </a:r>
            <a:r>
              <a:rPr lang="de-DE" sz="1200" dirty="0">
                <a:solidFill>
                  <a:schemeClr val="tx1"/>
                </a:solidFill>
              </a:rPr>
              <a:t> </a:t>
            </a:r>
            <a:r>
              <a:rPr lang="de-DE" sz="1200" dirty="0" err="1">
                <a:solidFill>
                  <a:schemeClr val="tx1"/>
                </a:solidFill>
              </a:rPr>
              <a:t>target</a:t>
            </a:r>
            <a:r>
              <a:rPr lang="de-DE" sz="1200" dirty="0">
                <a:solidFill>
                  <a:schemeClr val="tx1"/>
                </a:solidFill>
              </a:rPr>
              <a:t> </a:t>
            </a:r>
            <a:r>
              <a:rPr lang="de-DE" sz="1200" dirty="0" err="1">
                <a:solidFill>
                  <a:schemeClr val="tx1"/>
                </a:solidFill>
              </a:rPr>
              <a:t>lane</a:t>
            </a:r>
            <a:endParaRPr lang="de-DE" sz="1200" dirty="0">
              <a:solidFill>
                <a:schemeClr val="tx1"/>
              </a:solidFill>
            </a:endParaRPr>
          </a:p>
          <a:p>
            <a:pPr marL="285750" indent="-285750">
              <a:buFont typeface="Arial" panose="020B0604020202020204" pitchFamily="34" charset="0"/>
              <a:buChar char="•"/>
            </a:pPr>
            <a:r>
              <a:rPr lang="de-DE" sz="1200" dirty="0">
                <a:solidFill>
                  <a:schemeClr val="tx1"/>
                </a:solidFill>
              </a:rPr>
              <a:t>Change </a:t>
            </a:r>
            <a:r>
              <a:rPr lang="de-DE" sz="1200" dirty="0" err="1">
                <a:solidFill>
                  <a:schemeClr val="tx1"/>
                </a:solidFill>
              </a:rPr>
              <a:t>into</a:t>
            </a:r>
            <a:r>
              <a:rPr lang="de-DE" sz="1200" dirty="0">
                <a:solidFill>
                  <a:schemeClr val="tx1"/>
                </a:solidFill>
              </a:rPr>
              <a:t> </a:t>
            </a:r>
            <a:r>
              <a:rPr lang="de-DE" sz="1200" dirty="0" err="1">
                <a:solidFill>
                  <a:schemeClr val="tx1"/>
                </a:solidFill>
              </a:rPr>
              <a:t>appropriate</a:t>
            </a:r>
            <a:r>
              <a:rPr lang="de-DE" sz="1200" dirty="0">
                <a:solidFill>
                  <a:schemeClr val="tx1"/>
                </a:solidFill>
              </a:rPr>
              <a:t> </a:t>
            </a:r>
            <a:r>
              <a:rPr lang="de-DE" sz="1200" dirty="0" err="1">
                <a:solidFill>
                  <a:schemeClr val="tx1"/>
                </a:solidFill>
              </a:rPr>
              <a:t>lane</a:t>
            </a:r>
            <a:r>
              <a:rPr lang="de-DE" sz="1200" dirty="0">
                <a:solidFill>
                  <a:schemeClr val="tx1"/>
                </a:solidFill>
              </a:rPr>
              <a:t> </a:t>
            </a:r>
          </a:p>
          <a:p>
            <a:pPr marL="285750" indent="-285750">
              <a:buFont typeface="Arial" panose="020B0604020202020204" pitchFamily="34" charset="0"/>
              <a:buChar char="•"/>
            </a:pPr>
            <a:r>
              <a:rPr lang="de-DE" sz="1200" dirty="0" err="1">
                <a:solidFill>
                  <a:schemeClr val="tx1"/>
                </a:solidFill>
              </a:rPr>
              <a:t>React</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other</a:t>
            </a:r>
            <a:r>
              <a:rPr lang="de-DE" sz="1200" dirty="0">
                <a:solidFill>
                  <a:schemeClr val="tx1"/>
                </a:solidFill>
              </a:rPr>
              <a:t> </a:t>
            </a:r>
            <a:r>
              <a:rPr lang="de-DE" sz="1200" dirty="0" err="1">
                <a:solidFill>
                  <a:schemeClr val="tx1"/>
                </a:solidFill>
              </a:rPr>
              <a:t>road</a:t>
            </a:r>
            <a:r>
              <a:rPr lang="de-DE" sz="1200" dirty="0">
                <a:solidFill>
                  <a:schemeClr val="tx1"/>
                </a:solidFill>
              </a:rPr>
              <a:t> </a:t>
            </a:r>
            <a:r>
              <a:rPr lang="de-DE" sz="1200" dirty="0" err="1">
                <a:solidFill>
                  <a:schemeClr val="tx1"/>
                </a:solidFill>
              </a:rPr>
              <a:t>users</a:t>
            </a:r>
            <a:r>
              <a:rPr lang="de-DE" sz="1200" dirty="0">
                <a:solidFill>
                  <a:schemeClr val="tx1"/>
                </a:solidFill>
              </a:rPr>
              <a:t> </a:t>
            </a:r>
          </a:p>
        </p:txBody>
      </p:sp>
      <p:pic>
        <p:nvPicPr>
          <p:cNvPr id="11" name="Grafik 10"/>
          <p:cNvPicPr/>
          <p:nvPr/>
        </p:nvPicPr>
        <p:blipFill>
          <a:blip r:embed="rId2"/>
          <a:stretch>
            <a:fillRect/>
          </a:stretch>
        </p:blipFill>
        <p:spPr>
          <a:xfrm>
            <a:off x="720802" y="2620691"/>
            <a:ext cx="1123315" cy="1184275"/>
          </a:xfrm>
          <a:prstGeom prst="rect">
            <a:avLst/>
          </a:prstGeom>
        </p:spPr>
      </p:pic>
      <p:sp>
        <p:nvSpPr>
          <p:cNvPr id="16" name="Rechteck 15"/>
          <p:cNvSpPr/>
          <p:nvPr/>
        </p:nvSpPr>
        <p:spPr>
          <a:xfrm>
            <a:off x="4433977" y="2990483"/>
            <a:ext cx="3807125"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identifies</a:t>
            </a:r>
            <a:r>
              <a:rPr lang="de-DE" sz="1200" dirty="0">
                <a:solidFill>
                  <a:schemeClr val="tx1"/>
                </a:solidFill>
              </a:rPr>
              <a:t> </a:t>
            </a:r>
            <a:r>
              <a:rPr lang="de-DE" sz="1200" dirty="0" err="1">
                <a:solidFill>
                  <a:schemeClr val="tx1"/>
                </a:solidFill>
              </a:rPr>
              <a:t>need</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change</a:t>
            </a:r>
            <a:r>
              <a:rPr lang="de-DE" sz="1200" dirty="0">
                <a:solidFill>
                  <a:schemeClr val="tx1"/>
                </a:solidFill>
              </a:rPr>
              <a:t> </a:t>
            </a:r>
            <a:r>
              <a:rPr lang="de-DE" sz="1200" dirty="0" err="1">
                <a:solidFill>
                  <a:schemeClr val="tx1"/>
                </a:solidFill>
              </a:rPr>
              <a:t>lanes</a:t>
            </a:r>
            <a:r>
              <a:rPr lang="de-DE" sz="1200" dirty="0">
                <a:solidFill>
                  <a:schemeClr val="tx1"/>
                </a:solidFill>
              </a:rPr>
              <a:t> </a:t>
            </a:r>
          </a:p>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identifies</a:t>
            </a:r>
            <a:r>
              <a:rPr lang="de-DE" sz="1200" dirty="0">
                <a:solidFill>
                  <a:schemeClr val="tx1"/>
                </a:solidFill>
              </a:rPr>
              <a:t> </a:t>
            </a:r>
            <a:r>
              <a:rPr lang="de-DE" sz="1200" dirty="0" err="1">
                <a:solidFill>
                  <a:schemeClr val="tx1"/>
                </a:solidFill>
              </a:rPr>
              <a:t>correct</a:t>
            </a:r>
            <a:r>
              <a:rPr lang="de-DE" sz="1200" dirty="0">
                <a:solidFill>
                  <a:schemeClr val="tx1"/>
                </a:solidFill>
              </a:rPr>
              <a:t> </a:t>
            </a:r>
            <a:r>
              <a:rPr lang="de-DE" sz="1200" dirty="0" err="1">
                <a:solidFill>
                  <a:schemeClr val="tx1"/>
                </a:solidFill>
              </a:rPr>
              <a:t>lane</a:t>
            </a:r>
            <a:r>
              <a:rPr lang="de-DE" sz="1200" dirty="0">
                <a:solidFill>
                  <a:schemeClr val="tx1"/>
                </a:solidFill>
              </a:rPr>
              <a:t> </a:t>
            </a:r>
          </a:p>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initiates</a:t>
            </a:r>
            <a:r>
              <a:rPr lang="de-DE" sz="1200" dirty="0">
                <a:solidFill>
                  <a:schemeClr val="tx1"/>
                </a:solidFill>
              </a:rPr>
              <a:t> </a:t>
            </a:r>
            <a:r>
              <a:rPr lang="de-DE" sz="1200" dirty="0" err="1">
                <a:solidFill>
                  <a:schemeClr val="tx1"/>
                </a:solidFill>
              </a:rPr>
              <a:t>change</a:t>
            </a:r>
            <a:r>
              <a:rPr lang="de-DE" sz="1200" dirty="0">
                <a:solidFill>
                  <a:schemeClr val="tx1"/>
                </a:solidFill>
              </a:rPr>
              <a:t> </a:t>
            </a:r>
            <a:r>
              <a:rPr lang="de-DE" sz="1200" dirty="0" err="1">
                <a:solidFill>
                  <a:schemeClr val="tx1"/>
                </a:solidFill>
              </a:rPr>
              <a:t>into</a:t>
            </a:r>
            <a:r>
              <a:rPr lang="de-DE" sz="1200" dirty="0">
                <a:solidFill>
                  <a:schemeClr val="tx1"/>
                </a:solidFill>
              </a:rPr>
              <a:t> </a:t>
            </a:r>
            <a:r>
              <a:rPr lang="de-DE" sz="1200" dirty="0" err="1">
                <a:solidFill>
                  <a:schemeClr val="tx1"/>
                </a:solidFill>
              </a:rPr>
              <a:t>appropriate</a:t>
            </a:r>
            <a:r>
              <a:rPr lang="de-DE" sz="1200" dirty="0">
                <a:solidFill>
                  <a:schemeClr val="tx1"/>
                </a:solidFill>
              </a:rPr>
              <a:t> </a:t>
            </a:r>
            <a:r>
              <a:rPr lang="de-DE" sz="1200" dirty="0" err="1">
                <a:solidFill>
                  <a:schemeClr val="tx1"/>
                </a:solidFill>
              </a:rPr>
              <a:t>lane</a:t>
            </a:r>
            <a:r>
              <a:rPr lang="de-DE" sz="1200" dirty="0">
                <a:solidFill>
                  <a:schemeClr val="tx1"/>
                </a:solidFill>
              </a:rPr>
              <a:t> </a:t>
            </a:r>
          </a:p>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reacts</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other</a:t>
            </a:r>
            <a:r>
              <a:rPr lang="de-DE" sz="1200" dirty="0">
                <a:solidFill>
                  <a:schemeClr val="tx1"/>
                </a:solidFill>
              </a:rPr>
              <a:t> </a:t>
            </a:r>
            <a:r>
              <a:rPr lang="de-DE" sz="1200" dirty="0" err="1">
                <a:solidFill>
                  <a:schemeClr val="tx1"/>
                </a:solidFill>
              </a:rPr>
              <a:t>road</a:t>
            </a:r>
            <a:r>
              <a:rPr lang="de-DE" sz="1200" dirty="0">
                <a:solidFill>
                  <a:schemeClr val="tx1"/>
                </a:solidFill>
              </a:rPr>
              <a:t> </a:t>
            </a:r>
            <a:r>
              <a:rPr lang="de-DE" sz="1200" dirty="0" err="1">
                <a:solidFill>
                  <a:schemeClr val="tx1"/>
                </a:solidFill>
              </a:rPr>
              <a:t>users</a:t>
            </a:r>
            <a:r>
              <a:rPr lang="de-DE" sz="1200" dirty="0">
                <a:solidFill>
                  <a:schemeClr val="tx1"/>
                </a:solidFill>
              </a:rPr>
              <a:t> </a:t>
            </a:r>
          </a:p>
          <a:p>
            <a:pPr marL="542925">
              <a:spcBef>
                <a:spcPts val="600"/>
              </a:spcBef>
            </a:pPr>
            <a:r>
              <a:rPr lang="de-DE" sz="1200" dirty="0" err="1">
                <a:solidFill>
                  <a:schemeClr val="tx1"/>
                </a:solidFill>
              </a:rPr>
              <a:t>to</a:t>
            </a:r>
            <a:r>
              <a:rPr lang="de-DE" sz="1200" dirty="0">
                <a:solidFill>
                  <a:schemeClr val="tx1"/>
                </a:solidFill>
              </a:rPr>
              <a:t> </a:t>
            </a:r>
            <a:r>
              <a:rPr lang="de-DE" sz="1200" dirty="0" err="1">
                <a:solidFill>
                  <a:schemeClr val="tx1"/>
                </a:solidFill>
              </a:rPr>
              <a:t>assist</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driver</a:t>
            </a:r>
            <a:r>
              <a:rPr lang="de-DE" sz="1200" dirty="0">
                <a:solidFill>
                  <a:schemeClr val="tx1"/>
                </a:solidFill>
              </a:rPr>
              <a:t> in </a:t>
            </a:r>
            <a:r>
              <a:rPr lang="de-DE" sz="1200" dirty="0" err="1">
                <a:solidFill>
                  <a:schemeClr val="tx1"/>
                </a:solidFill>
              </a:rPr>
              <a:t>changing</a:t>
            </a:r>
            <a:r>
              <a:rPr lang="de-DE" sz="1200" dirty="0">
                <a:solidFill>
                  <a:schemeClr val="tx1"/>
                </a:solidFill>
              </a:rPr>
              <a:t> </a:t>
            </a:r>
            <a:r>
              <a:rPr lang="de-DE" sz="1200" dirty="0" err="1">
                <a:solidFill>
                  <a:schemeClr val="tx1"/>
                </a:solidFill>
              </a:rPr>
              <a:t>into</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correct</a:t>
            </a:r>
            <a:r>
              <a:rPr lang="de-DE" sz="1200" dirty="0">
                <a:solidFill>
                  <a:schemeClr val="tx1"/>
                </a:solidFill>
              </a:rPr>
              <a:t> </a:t>
            </a:r>
            <a:r>
              <a:rPr lang="de-DE" sz="1200" dirty="0" err="1">
                <a:solidFill>
                  <a:schemeClr val="tx1"/>
                </a:solidFill>
              </a:rPr>
              <a:t>lane</a:t>
            </a:r>
            <a:r>
              <a:rPr lang="de-DE" sz="1200" dirty="0">
                <a:solidFill>
                  <a:schemeClr val="tx1"/>
                </a:solidFill>
              </a:rPr>
              <a:t>. </a:t>
            </a:r>
          </a:p>
        </p:txBody>
      </p:sp>
      <p:sp>
        <p:nvSpPr>
          <p:cNvPr id="17" name="Rechteck 16"/>
          <p:cNvSpPr/>
          <p:nvPr/>
        </p:nvSpPr>
        <p:spPr>
          <a:xfrm>
            <a:off x="8465388" y="2990482"/>
            <a:ext cx="3387307"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de-DE" sz="1200" dirty="0">
                <a:solidFill>
                  <a:schemeClr val="tx1"/>
                </a:solidFill>
              </a:rPr>
              <a:t>Driver </a:t>
            </a:r>
            <a:r>
              <a:rPr lang="de-DE" sz="1200" dirty="0" err="1">
                <a:solidFill>
                  <a:schemeClr val="tx1"/>
                </a:solidFill>
              </a:rPr>
              <a:t>initiates</a:t>
            </a:r>
            <a:r>
              <a:rPr lang="de-DE" sz="1200" dirty="0">
                <a:solidFill>
                  <a:schemeClr val="tx1"/>
                </a:solidFill>
              </a:rPr>
              <a:t> </a:t>
            </a:r>
            <a:r>
              <a:rPr lang="de-DE" sz="1200" dirty="0" err="1">
                <a:solidFill>
                  <a:schemeClr val="tx1"/>
                </a:solidFill>
              </a:rPr>
              <a:t>lane</a:t>
            </a:r>
            <a:r>
              <a:rPr lang="de-DE" sz="1200" dirty="0">
                <a:solidFill>
                  <a:schemeClr val="tx1"/>
                </a:solidFill>
              </a:rPr>
              <a:t> </a:t>
            </a:r>
            <a:r>
              <a:rPr lang="de-DE" sz="1200" dirty="0" err="1">
                <a:solidFill>
                  <a:schemeClr val="tx1"/>
                </a:solidFill>
              </a:rPr>
              <a:t>change</a:t>
            </a:r>
            <a:r>
              <a:rPr lang="de-DE" sz="1200" dirty="0">
                <a:solidFill>
                  <a:schemeClr val="tx1"/>
                </a:solidFill>
              </a:rPr>
              <a:t> </a:t>
            </a:r>
          </a:p>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supports</a:t>
            </a:r>
            <a:r>
              <a:rPr lang="de-DE" sz="1200" dirty="0">
                <a:solidFill>
                  <a:schemeClr val="tx1"/>
                </a:solidFill>
              </a:rPr>
              <a:t> </a:t>
            </a:r>
            <a:r>
              <a:rPr lang="de-DE" sz="1200" dirty="0" err="1">
                <a:solidFill>
                  <a:schemeClr val="tx1"/>
                </a:solidFill>
              </a:rPr>
              <a:t>driver</a:t>
            </a:r>
            <a:r>
              <a:rPr lang="de-DE" sz="1200" dirty="0">
                <a:solidFill>
                  <a:schemeClr val="tx1"/>
                </a:solidFill>
              </a:rPr>
              <a:t> in </a:t>
            </a:r>
            <a:r>
              <a:rPr lang="de-DE" sz="1200" dirty="0" err="1">
                <a:solidFill>
                  <a:schemeClr val="tx1"/>
                </a:solidFill>
              </a:rPr>
              <a:t>changing</a:t>
            </a:r>
            <a:r>
              <a:rPr lang="de-DE" sz="1200" dirty="0">
                <a:solidFill>
                  <a:schemeClr val="tx1"/>
                </a:solidFill>
              </a:rPr>
              <a:t> </a:t>
            </a:r>
            <a:r>
              <a:rPr lang="de-DE" sz="1200" dirty="0" err="1">
                <a:solidFill>
                  <a:schemeClr val="tx1"/>
                </a:solidFill>
              </a:rPr>
              <a:t>lanes</a:t>
            </a:r>
            <a:r>
              <a:rPr lang="de-DE" sz="1200" dirty="0">
                <a:solidFill>
                  <a:schemeClr val="tx1"/>
                </a:solidFill>
              </a:rPr>
              <a:t> </a:t>
            </a:r>
          </a:p>
        </p:txBody>
      </p:sp>
      <p:sp>
        <p:nvSpPr>
          <p:cNvPr id="18" name="Rechteck 17"/>
          <p:cNvSpPr/>
          <p:nvPr/>
        </p:nvSpPr>
        <p:spPr>
          <a:xfrm>
            <a:off x="4433977" y="2990481"/>
            <a:ext cx="422694" cy="1609246"/>
          </a:xfrm>
          <a:prstGeom prst="rect">
            <a:avLst/>
          </a:prstGeom>
          <a:solidFill>
            <a:schemeClr val="accent6">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Max.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19" name="Rechteck 18"/>
          <p:cNvSpPr/>
          <p:nvPr/>
        </p:nvSpPr>
        <p:spPr>
          <a:xfrm>
            <a:off x="8465388" y="2990481"/>
            <a:ext cx="422694" cy="1609246"/>
          </a:xfrm>
          <a:prstGeom prst="rect">
            <a:avLst/>
          </a:prstGeom>
          <a:solidFill>
            <a:schemeClr val="accent5">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Min.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20" name="Rechteck 19"/>
          <p:cNvSpPr/>
          <p:nvPr/>
        </p:nvSpPr>
        <p:spPr>
          <a:xfrm>
            <a:off x="4433977" y="4830792"/>
            <a:ext cx="7418718" cy="1653396"/>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General </a:t>
            </a:r>
            <a:r>
              <a:rPr lang="de-DE" sz="1400" b="1" dirty="0" err="1">
                <a:solidFill>
                  <a:schemeClr val="tx1"/>
                </a:solidFill>
              </a:rPr>
              <a:t>Requirements</a:t>
            </a:r>
            <a:r>
              <a:rPr lang="de-DE" sz="1400" b="1" dirty="0">
                <a:solidFill>
                  <a:schemeClr val="tx1"/>
                </a:solidFill>
              </a:rPr>
              <a:t> </a:t>
            </a:r>
            <a:r>
              <a:rPr lang="de-DE" sz="1400" b="1" dirty="0" err="1">
                <a:solidFill>
                  <a:schemeClr val="tx1"/>
                </a:solidFill>
              </a:rPr>
              <a:t>to</a:t>
            </a:r>
            <a:r>
              <a:rPr lang="de-DE" sz="1400" b="1" dirty="0">
                <a:solidFill>
                  <a:schemeClr val="tx1"/>
                </a:solidFill>
              </a:rPr>
              <a:t> </a:t>
            </a:r>
            <a:r>
              <a:rPr lang="de-DE" sz="1400" b="1" dirty="0" err="1">
                <a:solidFill>
                  <a:schemeClr val="tx1"/>
                </a:solidFill>
              </a:rPr>
              <a:t>address</a:t>
            </a:r>
            <a:r>
              <a:rPr lang="de-DE" sz="1400" b="1" dirty="0">
                <a:solidFill>
                  <a:schemeClr val="tx1"/>
                </a:solidFill>
              </a:rPr>
              <a:t> </a:t>
            </a:r>
            <a:r>
              <a:rPr lang="de-DE" sz="1400" b="1" dirty="0" err="1">
                <a:solidFill>
                  <a:schemeClr val="tx1"/>
                </a:solidFill>
              </a:rPr>
              <a:t>this</a:t>
            </a:r>
            <a:r>
              <a:rPr lang="de-DE" sz="1400" b="1" dirty="0">
                <a:solidFill>
                  <a:schemeClr val="tx1"/>
                </a:solidFill>
              </a:rPr>
              <a:t> </a:t>
            </a:r>
            <a:r>
              <a:rPr lang="de-DE" sz="1400" b="1" dirty="0" err="1">
                <a:solidFill>
                  <a:schemeClr val="tx1"/>
                </a:solidFill>
              </a:rPr>
              <a:t>use</a:t>
            </a:r>
            <a:r>
              <a:rPr lang="de-DE" sz="1400" b="1" dirty="0">
                <a:solidFill>
                  <a:schemeClr val="tx1"/>
                </a:solidFill>
              </a:rPr>
              <a:t> </a:t>
            </a:r>
            <a:r>
              <a:rPr lang="de-DE" sz="1400" b="1" dirty="0" err="1">
                <a:solidFill>
                  <a:schemeClr val="tx1"/>
                </a:solidFill>
              </a:rPr>
              <a:t>case</a:t>
            </a:r>
            <a:endParaRPr lang="de-DE" sz="1400" dirty="0">
              <a:solidFill>
                <a:schemeClr val="tx1"/>
              </a:solidFill>
            </a:endParaRPr>
          </a:p>
          <a:p>
            <a:endParaRPr lang="de-DE" sz="1400" b="1" dirty="0">
              <a:solidFill>
                <a:schemeClr val="tx1"/>
              </a:solidFill>
            </a:endParaRP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driver</a:t>
            </a:r>
            <a:r>
              <a:rPr lang="de-DE" sz="1400" dirty="0">
                <a:solidFill>
                  <a:schemeClr val="tx1"/>
                </a:solidFill>
              </a:rPr>
              <a:t> </a:t>
            </a:r>
            <a:r>
              <a:rPr lang="de-DE" sz="1400" dirty="0" err="1">
                <a:solidFill>
                  <a:schemeClr val="tx1"/>
                </a:solidFill>
              </a:rPr>
              <a:t>supervises</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and</a:t>
            </a:r>
            <a:r>
              <a:rPr lang="de-DE" sz="1400" dirty="0">
                <a:solidFill>
                  <a:schemeClr val="tx1"/>
                </a:solidFill>
              </a:rPr>
              <a:t> </a:t>
            </a:r>
            <a:r>
              <a:rPr lang="de-DE" sz="1400" dirty="0" err="1">
                <a:solidFill>
                  <a:schemeClr val="tx1"/>
                </a:solidFill>
              </a:rPr>
              <a:t>environment</a:t>
            </a:r>
            <a:r>
              <a:rPr lang="de-DE" sz="1400" dirty="0">
                <a:solidFill>
                  <a:schemeClr val="tx1"/>
                </a:solidFill>
              </a:rPr>
              <a:t>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is</a:t>
            </a:r>
            <a:r>
              <a:rPr lang="de-DE" sz="1400" dirty="0">
                <a:solidFill>
                  <a:schemeClr val="tx1"/>
                </a:solidFill>
              </a:rPr>
              <a:t> </a:t>
            </a:r>
            <a:r>
              <a:rPr lang="de-DE" sz="1400" dirty="0" err="1">
                <a:solidFill>
                  <a:schemeClr val="tx1"/>
                </a:solidFill>
              </a:rPr>
              <a:t>predictable</a:t>
            </a:r>
            <a:r>
              <a:rPr lang="de-DE" sz="1400" dirty="0">
                <a:solidFill>
                  <a:schemeClr val="tx1"/>
                </a:solidFill>
              </a:rPr>
              <a:t> </a:t>
            </a:r>
            <a:r>
              <a:rPr lang="de-DE" sz="1400" dirty="0" err="1">
                <a:solidFill>
                  <a:schemeClr val="tx1"/>
                </a:solidFill>
              </a:rPr>
              <a:t>to</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driver</a:t>
            </a:r>
            <a:r>
              <a:rPr lang="de-DE" sz="1400" dirty="0">
                <a:solidFill>
                  <a:schemeClr val="tx1"/>
                </a:solidFill>
              </a:rPr>
              <a:t> (e.g. </a:t>
            </a:r>
            <a:r>
              <a:rPr lang="de-DE" sz="1400" dirty="0" err="1">
                <a:solidFill>
                  <a:schemeClr val="tx1"/>
                </a:solidFill>
              </a:rPr>
              <a:t>informations</a:t>
            </a:r>
            <a:r>
              <a:rPr lang="de-DE" sz="1400" dirty="0">
                <a:solidFill>
                  <a:schemeClr val="tx1"/>
                </a:solidFill>
              </a:rPr>
              <a:t> </a:t>
            </a:r>
            <a:r>
              <a:rPr lang="de-DE" sz="1400" dirty="0" err="1">
                <a:solidFill>
                  <a:schemeClr val="tx1"/>
                </a:solidFill>
              </a:rPr>
              <a:t>and</a:t>
            </a:r>
            <a:r>
              <a:rPr lang="de-DE" sz="1400" dirty="0">
                <a:solidFill>
                  <a:schemeClr val="tx1"/>
                </a:solidFill>
              </a:rPr>
              <a:t> </a:t>
            </a:r>
            <a:r>
              <a:rPr lang="de-DE" sz="1400" dirty="0" err="1">
                <a:solidFill>
                  <a:schemeClr val="tx1"/>
                </a:solidFill>
              </a:rPr>
              <a:t>warnings</a:t>
            </a:r>
            <a:r>
              <a:rPr lang="de-DE" sz="1400" dirty="0">
                <a:solidFill>
                  <a:schemeClr val="tx1"/>
                </a:solidFill>
              </a:rPr>
              <a:t>) .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remains</a:t>
            </a:r>
            <a:r>
              <a:rPr lang="de-DE" sz="1400" dirty="0">
                <a:solidFill>
                  <a:schemeClr val="tx1"/>
                </a:solidFill>
              </a:rPr>
              <a:t> </a:t>
            </a:r>
            <a:r>
              <a:rPr lang="de-DE" sz="1400" dirty="0" err="1">
                <a:solidFill>
                  <a:schemeClr val="tx1"/>
                </a:solidFill>
              </a:rPr>
              <a:t>controllable</a:t>
            </a:r>
            <a:r>
              <a:rPr lang="de-DE" sz="1400" dirty="0">
                <a:solidFill>
                  <a:schemeClr val="tx1"/>
                </a:solidFill>
              </a:rPr>
              <a:t> </a:t>
            </a:r>
            <a:r>
              <a:rPr lang="de-DE" sz="1400" dirty="0" err="1">
                <a:solidFill>
                  <a:schemeClr val="tx1"/>
                </a:solidFill>
              </a:rPr>
              <a:t>by</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driver</a:t>
            </a:r>
            <a:r>
              <a:rPr lang="de-DE" sz="1400" dirty="0">
                <a:solidFill>
                  <a:schemeClr val="tx1"/>
                </a:solidFill>
              </a:rPr>
              <a:t>.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system</a:t>
            </a:r>
            <a:r>
              <a:rPr lang="de-DE" sz="1400" dirty="0">
                <a:solidFill>
                  <a:schemeClr val="tx1"/>
                </a:solidFill>
              </a:rPr>
              <a:t> </a:t>
            </a:r>
            <a:r>
              <a:rPr lang="de-DE" sz="1400" dirty="0" err="1">
                <a:solidFill>
                  <a:schemeClr val="tx1"/>
                </a:solidFill>
              </a:rPr>
              <a:t>has</a:t>
            </a:r>
            <a:r>
              <a:rPr lang="de-DE" sz="1400" dirty="0">
                <a:solidFill>
                  <a:schemeClr val="tx1"/>
                </a:solidFill>
              </a:rPr>
              <a:t> </a:t>
            </a:r>
            <a:r>
              <a:rPr lang="de-DE" sz="1400" dirty="0" err="1">
                <a:solidFill>
                  <a:schemeClr val="tx1"/>
                </a:solidFill>
              </a:rPr>
              <a:t>sufficient</a:t>
            </a:r>
            <a:r>
              <a:rPr lang="de-DE" sz="1400" dirty="0">
                <a:solidFill>
                  <a:schemeClr val="tx1"/>
                </a:solidFill>
              </a:rPr>
              <a:t> environmental </a:t>
            </a:r>
            <a:r>
              <a:rPr lang="de-DE" sz="1400" dirty="0" err="1">
                <a:solidFill>
                  <a:schemeClr val="tx1"/>
                </a:solidFill>
              </a:rPr>
              <a:t>perception</a:t>
            </a:r>
            <a:r>
              <a:rPr lang="de-DE" sz="1400" dirty="0">
                <a:solidFill>
                  <a:schemeClr val="tx1"/>
                </a:solidFill>
              </a:rPr>
              <a:t>/</a:t>
            </a:r>
            <a:r>
              <a:rPr lang="de-DE" sz="1400" dirty="0" err="1">
                <a:solidFill>
                  <a:schemeClr val="tx1"/>
                </a:solidFill>
              </a:rPr>
              <a:t>information</a:t>
            </a:r>
            <a:r>
              <a:rPr lang="de-DE" sz="1400" dirty="0">
                <a:solidFill>
                  <a:schemeClr val="tx1"/>
                </a:solidFill>
              </a:rPr>
              <a:t> </a:t>
            </a:r>
          </a:p>
        </p:txBody>
      </p:sp>
      <p:sp>
        <p:nvSpPr>
          <p:cNvPr id="2" name="Textfeld 1"/>
          <p:cNvSpPr txBox="1"/>
          <p:nvPr/>
        </p:nvSpPr>
        <p:spPr>
          <a:xfrm>
            <a:off x="526211" y="362309"/>
            <a:ext cx="4846455" cy="369332"/>
          </a:xfrm>
          <a:prstGeom prst="rect">
            <a:avLst/>
          </a:prstGeom>
          <a:noFill/>
        </p:spPr>
        <p:txBody>
          <a:bodyPr wrap="none" rtlCol="0">
            <a:spAutoFit/>
          </a:bodyPr>
          <a:lstStyle/>
          <a:p>
            <a:r>
              <a:rPr lang="de-DE" dirty="0" err="1"/>
              <a:t>Examples</a:t>
            </a:r>
            <a:r>
              <a:rPr lang="de-DE" dirty="0"/>
              <a:t> </a:t>
            </a:r>
            <a:r>
              <a:rPr lang="de-DE" dirty="0" err="1"/>
              <a:t>of</a:t>
            </a:r>
            <a:r>
              <a:rPr lang="de-DE" dirty="0"/>
              <a:t> a </a:t>
            </a:r>
            <a:r>
              <a:rPr lang="de-DE" dirty="0" err="1"/>
              <a:t>more</a:t>
            </a:r>
            <a:r>
              <a:rPr lang="de-DE" dirty="0"/>
              <a:t> </a:t>
            </a:r>
            <a:r>
              <a:rPr lang="de-DE" dirty="0" err="1"/>
              <a:t>detailed</a:t>
            </a:r>
            <a:r>
              <a:rPr lang="de-DE" dirty="0"/>
              <a:t> </a:t>
            </a:r>
            <a:r>
              <a:rPr lang="de-DE" dirty="0" err="1"/>
              <a:t>use</a:t>
            </a:r>
            <a:r>
              <a:rPr lang="de-DE" dirty="0"/>
              <a:t> </a:t>
            </a:r>
            <a:r>
              <a:rPr lang="de-DE" dirty="0" err="1"/>
              <a:t>case</a:t>
            </a:r>
            <a:r>
              <a:rPr lang="de-DE" dirty="0"/>
              <a:t> </a:t>
            </a:r>
            <a:r>
              <a:rPr lang="de-DE" dirty="0" err="1"/>
              <a:t>description</a:t>
            </a:r>
            <a:r>
              <a:rPr lang="de-DE" dirty="0"/>
              <a:t> </a:t>
            </a:r>
          </a:p>
        </p:txBody>
      </p:sp>
      <p:sp>
        <p:nvSpPr>
          <p:cNvPr id="3" name="Foliennummernplatzhalter 2"/>
          <p:cNvSpPr>
            <a:spLocks noGrp="1"/>
          </p:cNvSpPr>
          <p:nvPr>
            <p:ph type="sldNum" sz="quarter" idx="12"/>
          </p:nvPr>
        </p:nvSpPr>
        <p:spPr>
          <a:xfrm>
            <a:off x="8610600" y="6399480"/>
            <a:ext cx="2743200" cy="365125"/>
          </a:xfrm>
        </p:spPr>
        <p:txBody>
          <a:bodyPr/>
          <a:lstStyle/>
          <a:p>
            <a:fld id="{7E42539C-CDA1-4404-8331-27A664B14CCD}" type="slidenum">
              <a:rPr lang="de-DE" smtClean="0"/>
              <a:t>2</a:t>
            </a:fld>
            <a:endParaRPr lang="de-DE"/>
          </a:p>
        </p:txBody>
      </p:sp>
      <p:sp>
        <p:nvSpPr>
          <p:cNvPr id="13" name="Rechteck 12">
            <a:extLst>
              <a:ext uri="{FF2B5EF4-FFF2-40B4-BE49-F238E27FC236}">
                <a16:creationId xmlns:a16="http://schemas.microsoft.com/office/drawing/2014/main" id="{4A6D9A48-DE92-452D-B61B-432FD7BE2B98}"/>
              </a:ext>
            </a:extLst>
          </p:cNvPr>
          <p:cNvSpPr/>
          <p:nvPr/>
        </p:nvSpPr>
        <p:spPr>
          <a:xfrm>
            <a:off x="8465388" y="897146"/>
            <a:ext cx="3387307" cy="1862270"/>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Research/Data/</a:t>
            </a:r>
            <a:r>
              <a:rPr lang="de-DE" sz="1400" b="1" dirty="0" err="1">
                <a:solidFill>
                  <a:schemeClr val="tx1"/>
                </a:solidFill>
              </a:rPr>
              <a:t>Statistics</a:t>
            </a:r>
            <a:endParaRPr lang="de-DE" sz="1400" b="1" dirty="0">
              <a:solidFill>
                <a:schemeClr val="tx1"/>
              </a:solidFill>
            </a:endParaRPr>
          </a:p>
          <a:p>
            <a:r>
              <a:rPr lang="de-DE" sz="1200" dirty="0" err="1">
                <a:solidFill>
                  <a:schemeClr val="tx1"/>
                </a:solidFill>
              </a:rPr>
              <a:t>Accidentology</a:t>
            </a:r>
            <a:r>
              <a:rPr lang="de-DE" sz="1200" dirty="0">
                <a:solidFill>
                  <a:schemeClr val="tx1"/>
                </a:solidFill>
              </a:rPr>
              <a:t> (DESTATIS 2019)</a:t>
            </a:r>
            <a:endParaRPr lang="de-DE" sz="1400" b="1" dirty="0">
              <a:solidFill>
                <a:schemeClr val="tx1"/>
              </a:solidFill>
            </a:endParaRPr>
          </a:p>
          <a:p>
            <a:pPr marL="285750" indent="-285750">
              <a:buFont typeface="Arial" panose="020B0604020202020204" pitchFamily="34" charset="0"/>
              <a:buChar char="•"/>
            </a:pPr>
            <a:r>
              <a:rPr lang="de-DE" sz="1200" dirty="0">
                <a:solidFill>
                  <a:schemeClr val="tx1"/>
                </a:solidFill>
              </a:rPr>
              <a:t>Urban </a:t>
            </a:r>
            <a:r>
              <a:rPr lang="de-DE" sz="1200" dirty="0" err="1">
                <a:solidFill>
                  <a:schemeClr val="tx1"/>
                </a:solidFill>
              </a:rPr>
              <a:t>roads</a:t>
            </a:r>
            <a:r>
              <a:rPr lang="de-DE" sz="1200" dirty="0">
                <a:solidFill>
                  <a:schemeClr val="tx1"/>
                </a:solidFill>
              </a:rPr>
              <a:t>: 35 </a:t>
            </a:r>
            <a:r>
              <a:rPr lang="de-DE" sz="1200" dirty="0" err="1">
                <a:solidFill>
                  <a:schemeClr val="tx1"/>
                </a:solidFill>
              </a:rPr>
              <a:t>Fatalities</a:t>
            </a:r>
            <a:r>
              <a:rPr lang="de-DE" sz="1200" dirty="0">
                <a:solidFill>
                  <a:schemeClr val="tx1"/>
                </a:solidFill>
              </a:rPr>
              <a:t>, 1241 </a:t>
            </a:r>
            <a:r>
              <a:rPr lang="de-DE" sz="1200" dirty="0" err="1">
                <a:solidFill>
                  <a:schemeClr val="tx1"/>
                </a:solidFill>
              </a:rPr>
              <a:t>serious</a:t>
            </a:r>
            <a:r>
              <a:rPr lang="de-DE" sz="1200" dirty="0">
                <a:solidFill>
                  <a:schemeClr val="tx1"/>
                </a:solidFill>
              </a:rPr>
              <a:t> </a:t>
            </a:r>
            <a:r>
              <a:rPr lang="de-DE" sz="1200" dirty="0" err="1">
                <a:solidFill>
                  <a:schemeClr val="tx1"/>
                </a:solidFill>
              </a:rPr>
              <a:t>injuries</a:t>
            </a:r>
            <a:r>
              <a:rPr lang="de-DE" sz="1200" dirty="0">
                <a:solidFill>
                  <a:schemeClr val="tx1"/>
                </a:solidFill>
              </a:rPr>
              <a:t>, 11083 </a:t>
            </a:r>
            <a:r>
              <a:rPr lang="de-DE" sz="1200" dirty="0" err="1">
                <a:solidFill>
                  <a:schemeClr val="tx1"/>
                </a:solidFill>
              </a:rPr>
              <a:t>slight</a:t>
            </a:r>
            <a:r>
              <a:rPr lang="de-DE" sz="1200" dirty="0">
                <a:solidFill>
                  <a:schemeClr val="tx1"/>
                </a:solidFill>
              </a:rPr>
              <a:t> </a:t>
            </a:r>
            <a:r>
              <a:rPr lang="de-DE" sz="1200" dirty="0" err="1">
                <a:solidFill>
                  <a:schemeClr val="tx1"/>
                </a:solidFill>
              </a:rPr>
              <a:t>injuries</a:t>
            </a:r>
            <a:endParaRPr lang="de-DE" sz="1200" dirty="0">
              <a:solidFill>
                <a:schemeClr val="tx1"/>
              </a:solidFill>
            </a:endParaRPr>
          </a:p>
          <a:p>
            <a:pPr marL="285750" indent="-285750">
              <a:buFont typeface="Arial" panose="020B0604020202020204" pitchFamily="34" charset="0"/>
              <a:buChar char="•"/>
            </a:pPr>
            <a:r>
              <a:rPr lang="de-DE" sz="1200" dirty="0">
                <a:solidFill>
                  <a:schemeClr val="tx1"/>
                </a:solidFill>
              </a:rPr>
              <a:t>Rural </a:t>
            </a:r>
            <a:r>
              <a:rPr lang="de-DE" sz="1200" dirty="0" err="1">
                <a:solidFill>
                  <a:schemeClr val="tx1"/>
                </a:solidFill>
              </a:rPr>
              <a:t>roads</a:t>
            </a:r>
            <a:r>
              <a:rPr lang="de-DE" sz="1200" dirty="0">
                <a:solidFill>
                  <a:schemeClr val="tx1"/>
                </a:solidFill>
              </a:rPr>
              <a:t>: 39 </a:t>
            </a:r>
            <a:r>
              <a:rPr lang="de-DE" sz="1200" dirty="0" err="1">
                <a:solidFill>
                  <a:schemeClr val="tx1"/>
                </a:solidFill>
              </a:rPr>
              <a:t>Fatalities</a:t>
            </a:r>
            <a:r>
              <a:rPr lang="de-DE" sz="1200" dirty="0">
                <a:solidFill>
                  <a:schemeClr val="tx1"/>
                </a:solidFill>
              </a:rPr>
              <a:t>, 743 </a:t>
            </a:r>
            <a:r>
              <a:rPr lang="de-DE" sz="1200" dirty="0" err="1">
                <a:solidFill>
                  <a:schemeClr val="tx1"/>
                </a:solidFill>
              </a:rPr>
              <a:t>serious</a:t>
            </a:r>
            <a:r>
              <a:rPr lang="de-DE" sz="1200" dirty="0">
                <a:solidFill>
                  <a:schemeClr val="tx1"/>
                </a:solidFill>
              </a:rPr>
              <a:t> </a:t>
            </a:r>
            <a:r>
              <a:rPr lang="de-DE" sz="1200" dirty="0" err="1">
                <a:solidFill>
                  <a:schemeClr val="tx1"/>
                </a:solidFill>
              </a:rPr>
              <a:t>injuries</a:t>
            </a:r>
            <a:r>
              <a:rPr lang="de-DE" sz="1200" dirty="0">
                <a:solidFill>
                  <a:schemeClr val="tx1"/>
                </a:solidFill>
              </a:rPr>
              <a:t>, 2916 </a:t>
            </a:r>
            <a:r>
              <a:rPr lang="de-DE" sz="1200" dirty="0" err="1">
                <a:solidFill>
                  <a:schemeClr val="tx1"/>
                </a:solidFill>
              </a:rPr>
              <a:t>slight</a:t>
            </a:r>
            <a:r>
              <a:rPr lang="de-DE" sz="1200" dirty="0">
                <a:solidFill>
                  <a:schemeClr val="tx1"/>
                </a:solidFill>
              </a:rPr>
              <a:t> </a:t>
            </a:r>
            <a:r>
              <a:rPr lang="de-DE" sz="1200" dirty="0" err="1">
                <a:solidFill>
                  <a:schemeClr val="tx1"/>
                </a:solidFill>
              </a:rPr>
              <a:t>injuries</a:t>
            </a:r>
            <a:endParaRPr lang="de-DE" sz="1200" dirty="0">
              <a:solidFill>
                <a:schemeClr val="tx1"/>
              </a:solidFill>
            </a:endParaRPr>
          </a:p>
          <a:p>
            <a:pPr>
              <a:spcBef>
                <a:spcPts val="300"/>
              </a:spcBef>
            </a:pPr>
            <a:r>
              <a:rPr lang="de-DE" sz="1200" dirty="0" err="1">
                <a:solidFill>
                  <a:schemeClr val="tx1"/>
                </a:solidFill>
              </a:rPr>
              <a:t>occur</a:t>
            </a:r>
            <a:r>
              <a:rPr lang="de-DE" sz="1200" dirty="0">
                <a:solidFill>
                  <a:schemeClr val="tx1"/>
                </a:solidFill>
              </a:rPr>
              <a:t> </a:t>
            </a:r>
            <a:r>
              <a:rPr lang="de-DE" sz="1200" dirty="0" err="1">
                <a:solidFill>
                  <a:schemeClr val="tx1"/>
                </a:solidFill>
              </a:rPr>
              <a:t>between</a:t>
            </a:r>
            <a:r>
              <a:rPr lang="de-DE" sz="1200" dirty="0">
                <a:solidFill>
                  <a:schemeClr val="tx1"/>
                </a:solidFill>
              </a:rPr>
              <a:t> </a:t>
            </a:r>
            <a:r>
              <a:rPr lang="de-DE" sz="1200" dirty="0" err="1">
                <a:solidFill>
                  <a:schemeClr val="tx1"/>
                </a:solidFill>
              </a:rPr>
              <a:t>vehicles</a:t>
            </a:r>
            <a:r>
              <a:rPr lang="de-DE" sz="1200" dirty="0">
                <a:solidFill>
                  <a:schemeClr val="tx1"/>
                </a:solidFill>
              </a:rPr>
              <a:t> </a:t>
            </a:r>
            <a:r>
              <a:rPr lang="de-DE" sz="1200" dirty="0" err="1">
                <a:solidFill>
                  <a:schemeClr val="tx1"/>
                </a:solidFill>
              </a:rPr>
              <a:t>moving</a:t>
            </a:r>
            <a:r>
              <a:rPr lang="de-DE" sz="1200" dirty="0">
                <a:solidFill>
                  <a:schemeClr val="tx1"/>
                </a:solidFill>
              </a:rPr>
              <a:t> parallel in </a:t>
            </a:r>
            <a:r>
              <a:rPr lang="de-DE" sz="1200" dirty="0" err="1">
                <a:solidFill>
                  <a:schemeClr val="tx1"/>
                </a:solidFill>
              </a:rPr>
              <a:t>the</a:t>
            </a:r>
            <a:r>
              <a:rPr lang="de-DE" sz="1200" dirty="0">
                <a:solidFill>
                  <a:schemeClr val="tx1"/>
                </a:solidFill>
              </a:rPr>
              <a:t> same </a:t>
            </a:r>
            <a:r>
              <a:rPr lang="de-DE" sz="1200" dirty="0" err="1">
                <a:solidFill>
                  <a:schemeClr val="tx1"/>
                </a:solidFill>
              </a:rPr>
              <a:t>direction</a:t>
            </a:r>
            <a:r>
              <a:rPr lang="de-DE" sz="1200" dirty="0">
                <a:solidFill>
                  <a:schemeClr val="tx1"/>
                </a:solidFill>
              </a:rPr>
              <a:t>.</a:t>
            </a:r>
          </a:p>
          <a:p>
            <a:pPr>
              <a:spcBef>
                <a:spcPts val="300"/>
              </a:spcBef>
            </a:pPr>
            <a:r>
              <a:rPr lang="de-DE" sz="1200" dirty="0">
                <a:solidFill>
                  <a:schemeClr val="tx1"/>
                </a:solidFill>
                <a:sym typeface="Wingdings" panose="05000000000000000000" pitchFamily="2" charset="2"/>
              </a:rPr>
              <a:t> 4.4% </a:t>
            </a:r>
            <a:r>
              <a:rPr lang="de-DE" sz="1200" dirty="0" err="1">
                <a:solidFill>
                  <a:schemeClr val="tx1"/>
                </a:solidFill>
                <a:sym typeface="Wingdings" panose="05000000000000000000" pitchFamily="2" charset="2"/>
              </a:rPr>
              <a:t>of</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accidents</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with</a:t>
            </a:r>
            <a:r>
              <a:rPr lang="de-DE" sz="1200" dirty="0">
                <a:solidFill>
                  <a:schemeClr val="tx1"/>
                </a:solidFill>
                <a:sym typeface="Wingdings" panose="05000000000000000000" pitchFamily="2" charset="2"/>
              </a:rPr>
              <a:t> personal </a:t>
            </a:r>
            <a:r>
              <a:rPr lang="de-DE" sz="1200" dirty="0" err="1">
                <a:solidFill>
                  <a:schemeClr val="tx1"/>
                </a:solidFill>
                <a:sym typeface="Wingdings" panose="05000000000000000000" pitchFamily="2" charset="2"/>
              </a:rPr>
              <a:t>injuries</a:t>
            </a:r>
            <a:r>
              <a:rPr lang="de-DE" sz="1200" dirty="0">
                <a:solidFill>
                  <a:schemeClr val="tx1"/>
                </a:solidFill>
                <a:sym typeface="Wingdings" panose="05000000000000000000" pitchFamily="2" charset="2"/>
              </a:rPr>
              <a:t>.</a:t>
            </a:r>
            <a:endParaRPr lang="de-DE" sz="1200" dirty="0">
              <a:solidFill>
                <a:schemeClr val="tx1"/>
              </a:solidFill>
            </a:endParaRPr>
          </a:p>
        </p:txBody>
      </p:sp>
    </p:spTree>
    <p:extLst>
      <p:ext uri="{BB962C8B-B14F-4D97-AF65-F5344CB8AC3E}">
        <p14:creationId xmlns:p14="http://schemas.microsoft.com/office/powerpoint/2010/main" val="20301356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526211" y="897145"/>
            <a:ext cx="3683480" cy="558704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err="1">
                <a:solidFill>
                  <a:schemeClr val="tx1"/>
                </a:solidFill>
              </a:rPr>
              <a:t>Use</a:t>
            </a:r>
            <a:r>
              <a:rPr lang="de-DE" sz="1400" b="1" dirty="0">
                <a:solidFill>
                  <a:schemeClr val="tx1"/>
                </a:solidFill>
              </a:rPr>
              <a:t> Case</a:t>
            </a:r>
          </a:p>
          <a:p>
            <a:r>
              <a:rPr lang="en-US" sz="1400" b="1" dirty="0">
                <a:solidFill>
                  <a:srgbClr val="0070C0"/>
                </a:solidFill>
              </a:rPr>
              <a:t>Assisting Driving through roundabouts</a:t>
            </a:r>
          </a:p>
          <a:p>
            <a:endParaRPr lang="en-US" sz="1400" b="1" dirty="0">
              <a:solidFill>
                <a:schemeClr val="tx1"/>
              </a:solidFill>
            </a:endParaRPr>
          </a:p>
          <a:p>
            <a:r>
              <a:rPr lang="en-US" sz="1400" b="1" dirty="0">
                <a:solidFill>
                  <a:schemeClr val="tx1"/>
                </a:solidFill>
              </a:rPr>
              <a:t>Description</a:t>
            </a:r>
          </a:p>
          <a:p>
            <a:r>
              <a:rPr lang="en-US" sz="1400" dirty="0">
                <a:solidFill>
                  <a:schemeClr val="tx1"/>
                </a:solidFill>
              </a:rPr>
              <a:t>Assisting the driver in driving through a roundabout</a:t>
            </a: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r>
              <a:rPr lang="en-US" sz="1400" b="1" dirty="0">
                <a:solidFill>
                  <a:schemeClr val="tx1"/>
                </a:solidFill>
              </a:rPr>
              <a:t>ODD </a:t>
            </a:r>
          </a:p>
          <a:p>
            <a:r>
              <a:rPr lang="en-US" sz="1400" dirty="0">
                <a:solidFill>
                  <a:schemeClr val="tx1"/>
                </a:solidFill>
              </a:rPr>
              <a:t>Domain: </a:t>
            </a:r>
          </a:p>
          <a:p>
            <a:pPr marL="285750" indent="-285750">
              <a:buFont typeface="Arial" panose="020B0604020202020204" pitchFamily="34" charset="0"/>
              <a:buChar char="•"/>
            </a:pPr>
            <a:r>
              <a:rPr lang="en-US" sz="1400" dirty="0">
                <a:solidFill>
                  <a:schemeClr val="tx1"/>
                </a:solidFill>
              </a:rPr>
              <a:t>Urban</a:t>
            </a:r>
          </a:p>
          <a:p>
            <a:pPr marL="285750" indent="-285750">
              <a:buFont typeface="Arial" panose="020B0604020202020204" pitchFamily="34" charset="0"/>
              <a:buChar char="•"/>
            </a:pPr>
            <a:r>
              <a:rPr lang="en-US" sz="1400" dirty="0">
                <a:solidFill>
                  <a:schemeClr val="tx1"/>
                </a:solidFill>
              </a:rPr>
              <a:t>Inter-urban</a:t>
            </a:r>
          </a:p>
          <a:p>
            <a:endParaRPr lang="en-US" sz="1400" dirty="0">
              <a:solidFill>
                <a:schemeClr val="tx1"/>
              </a:solidFill>
            </a:endParaRPr>
          </a:p>
          <a:p>
            <a:r>
              <a:rPr lang="en-US" sz="1400" dirty="0">
                <a:solidFill>
                  <a:schemeClr val="tx1"/>
                </a:solidFill>
              </a:rPr>
              <a:t>Speed: </a:t>
            </a:r>
          </a:p>
          <a:p>
            <a:r>
              <a:rPr lang="en-US" sz="1400" dirty="0">
                <a:solidFill>
                  <a:schemeClr val="tx1"/>
                </a:solidFill>
              </a:rPr>
              <a:t>&lt; [70]km/h</a:t>
            </a:r>
          </a:p>
          <a:p>
            <a:endParaRPr lang="en-US" sz="1400" dirty="0">
              <a:solidFill>
                <a:schemeClr val="tx1"/>
              </a:solidFill>
            </a:endParaRPr>
          </a:p>
          <a:p>
            <a:r>
              <a:rPr lang="en-US" sz="1400" b="1" dirty="0">
                <a:solidFill>
                  <a:schemeClr val="tx1"/>
                </a:solidFill>
              </a:rPr>
              <a:t>Assumed driver supervision/involvement: </a:t>
            </a:r>
          </a:p>
          <a:p>
            <a:pPr marL="285750" indent="-285750">
              <a:buFont typeface="Arial" panose="020B0604020202020204" pitchFamily="34" charset="0"/>
              <a:buChar char="•"/>
            </a:pPr>
            <a:r>
              <a:rPr lang="en-US" sz="1400" dirty="0">
                <a:solidFill>
                  <a:schemeClr val="tx1"/>
                </a:solidFill>
              </a:rPr>
              <a:t>To be ensured</a:t>
            </a:r>
          </a:p>
          <a:p>
            <a:pPr marL="285750" indent="-285750">
              <a:buFont typeface="Arial" panose="020B0604020202020204" pitchFamily="34" charset="0"/>
              <a:buChar char="•"/>
            </a:pPr>
            <a:endParaRPr lang="de-DE" sz="1400" dirty="0">
              <a:solidFill>
                <a:schemeClr val="tx1"/>
              </a:solidFill>
            </a:endParaRPr>
          </a:p>
        </p:txBody>
      </p:sp>
      <p:sp>
        <p:nvSpPr>
          <p:cNvPr id="5" name="Rechteck 4"/>
          <p:cNvSpPr/>
          <p:nvPr/>
        </p:nvSpPr>
        <p:spPr>
          <a:xfrm>
            <a:off x="4433977" y="897146"/>
            <a:ext cx="3807125" cy="1862270"/>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200" b="1" dirty="0">
                <a:solidFill>
                  <a:schemeClr val="tx1"/>
                </a:solidFill>
              </a:rPr>
              <a:t>General Tasks </a:t>
            </a:r>
            <a:r>
              <a:rPr lang="de-DE" sz="1200" dirty="0">
                <a:solidFill>
                  <a:schemeClr val="tx1"/>
                </a:solidFill>
              </a:rPr>
              <a:t>(in </a:t>
            </a:r>
            <a:r>
              <a:rPr lang="de-DE" sz="1200" dirty="0" err="1">
                <a:solidFill>
                  <a:schemeClr val="tx1"/>
                </a:solidFill>
              </a:rPr>
              <a:t>that</a:t>
            </a:r>
            <a:r>
              <a:rPr lang="de-DE" sz="1200" dirty="0">
                <a:solidFill>
                  <a:schemeClr val="tx1"/>
                </a:solidFill>
              </a:rPr>
              <a:t> </a:t>
            </a:r>
            <a:r>
              <a:rPr lang="de-DE" sz="1200" dirty="0" err="1">
                <a:solidFill>
                  <a:schemeClr val="tx1"/>
                </a:solidFill>
              </a:rPr>
              <a:t>scenario</a:t>
            </a:r>
            <a:r>
              <a:rPr lang="de-DE" sz="1200" dirty="0">
                <a:solidFill>
                  <a:schemeClr val="tx1"/>
                </a:solidFill>
              </a:rPr>
              <a:t>, </a:t>
            </a:r>
            <a:r>
              <a:rPr lang="de-DE" sz="1200" dirty="0" err="1">
                <a:solidFill>
                  <a:schemeClr val="tx1"/>
                </a:solidFill>
              </a:rPr>
              <a:t>regardless</a:t>
            </a:r>
            <a:r>
              <a:rPr lang="de-DE" sz="1200" dirty="0">
                <a:solidFill>
                  <a:schemeClr val="tx1"/>
                </a:solidFill>
              </a:rPr>
              <a:t> </a:t>
            </a:r>
            <a:r>
              <a:rPr lang="de-DE" sz="1200" dirty="0" err="1">
                <a:solidFill>
                  <a:schemeClr val="tx1"/>
                </a:solidFill>
              </a:rPr>
              <a:t>of</a:t>
            </a:r>
            <a:r>
              <a:rPr lang="de-DE" sz="1200" dirty="0">
                <a:solidFill>
                  <a:schemeClr val="tx1"/>
                </a:solidFill>
              </a:rPr>
              <a:t> </a:t>
            </a:r>
            <a:r>
              <a:rPr lang="de-DE" sz="1200" dirty="0" err="1">
                <a:solidFill>
                  <a:schemeClr val="tx1"/>
                </a:solidFill>
              </a:rPr>
              <a:t>who</a:t>
            </a:r>
            <a:r>
              <a:rPr lang="de-DE" sz="1200" dirty="0">
                <a:solidFill>
                  <a:schemeClr val="tx1"/>
                </a:solidFill>
              </a:rPr>
              <a:t> (</a:t>
            </a:r>
            <a:r>
              <a:rPr lang="de-DE" sz="1200" dirty="0" err="1">
                <a:solidFill>
                  <a:schemeClr val="tx1"/>
                </a:solidFill>
              </a:rPr>
              <a:t>system</a:t>
            </a:r>
            <a:r>
              <a:rPr lang="de-DE" sz="1200" dirty="0">
                <a:solidFill>
                  <a:schemeClr val="tx1"/>
                </a:solidFill>
              </a:rPr>
              <a:t>/</a:t>
            </a:r>
            <a:r>
              <a:rPr lang="de-DE" sz="1200" dirty="0" err="1">
                <a:solidFill>
                  <a:schemeClr val="tx1"/>
                </a:solidFill>
              </a:rPr>
              <a:t>driver</a:t>
            </a:r>
            <a:r>
              <a:rPr lang="de-DE" sz="1200" dirty="0">
                <a:solidFill>
                  <a:schemeClr val="tx1"/>
                </a:solidFill>
              </a:rPr>
              <a:t>) </a:t>
            </a:r>
            <a:r>
              <a:rPr lang="de-DE" sz="1200" dirty="0" err="1">
                <a:solidFill>
                  <a:schemeClr val="tx1"/>
                </a:solidFill>
              </a:rPr>
              <a:t>performs</a:t>
            </a:r>
            <a:r>
              <a:rPr lang="de-DE" sz="1200" dirty="0">
                <a:solidFill>
                  <a:schemeClr val="tx1"/>
                </a:solidFill>
              </a:rPr>
              <a:t> </a:t>
            </a:r>
            <a:r>
              <a:rPr lang="de-DE" sz="1200" dirty="0" err="1">
                <a:solidFill>
                  <a:schemeClr val="tx1"/>
                </a:solidFill>
              </a:rPr>
              <a:t>them</a:t>
            </a:r>
            <a:r>
              <a:rPr lang="de-DE" sz="1200" dirty="0">
                <a:solidFill>
                  <a:schemeClr val="tx1"/>
                </a:solidFill>
              </a:rPr>
              <a:t>)</a:t>
            </a:r>
          </a:p>
          <a:p>
            <a:endParaRPr lang="de-DE" sz="1200" b="1" dirty="0">
              <a:solidFill>
                <a:schemeClr val="tx1"/>
              </a:solidFill>
            </a:endParaRPr>
          </a:p>
          <a:p>
            <a:pPr marL="285750" indent="-285750">
              <a:buFont typeface="Arial" panose="020B0604020202020204" pitchFamily="34" charset="0"/>
              <a:buChar char="•"/>
            </a:pPr>
            <a:r>
              <a:rPr lang="de-DE" sz="1200" dirty="0">
                <a:solidFill>
                  <a:schemeClr val="tx1"/>
                </a:solidFill>
              </a:rPr>
              <a:t>Approach </a:t>
            </a:r>
            <a:r>
              <a:rPr lang="de-DE" sz="1200" dirty="0" err="1">
                <a:solidFill>
                  <a:schemeClr val="tx1"/>
                </a:solidFill>
              </a:rPr>
              <a:t>roundabout</a:t>
            </a:r>
            <a:r>
              <a:rPr lang="de-DE" sz="1200" dirty="0">
                <a:solidFill>
                  <a:schemeClr val="tx1"/>
                </a:solidFill>
              </a:rPr>
              <a:t> at </a:t>
            </a:r>
            <a:r>
              <a:rPr lang="de-DE" sz="1200" dirty="0" err="1">
                <a:solidFill>
                  <a:schemeClr val="tx1"/>
                </a:solidFill>
              </a:rPr>
              <a:t>appropriate</a:t>
            </a:r>
            <a:r>
              <a:rPr lang="de-DE" sz="1200" dirty="0">
                <a:solidFill>
                  <a:schemeClr val="tx1"/>
                </a:solidFill>
              </a:rPr>
              <a:t> </a:t>
            </a:r>
            <a:r>
              <a:rPr lang="de-DE" sz="1200" dirty="0" err="1">
                <a:solidFill>
                  <a:schemeClr val="tx1"/>
                </a:solidFill>
              </a:rPr>
              <a:t>speed</a:t>
            </a:r>
            <a:r>
              <a:rPr lang="de-DE" sz="1200" dirty="0">
                <a:solidFill>
                  <a:schemeClr val="tx1"/>
                </a:solidFill>
              </a:rPr>
              <a:t> </a:t>
            </a:r>
          </a:p>
          <a:p>
            <a:pPr marL="285750" indent="-285750">
              <a:buFont typeface="Arial" panose="020B0604020202020204" pitchFamily="34" charset="0"/>
              <a:buChar char="•"/>
            </a:pPr>
            <a:r>
              <a:rPr lang="de-DE" sz="1200" dirty="0" err="1">
                <a:solidFill>
                  <a:schemeClr val="tx1"/>
                </a:solidFill>
              </a:rPr>
              <a:t>Yield</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other</a:t>
            </a:r>
            <a:r>
              <a:rPr lang="de-DE" sz="1200" dirty="0">
                <a:solidFill>
                  <a:schemeClr val="tx1"/>
                </a:solidFill>
              </a:rPr>
              <a:t> </a:t>
            </a:r>
            <a:r>
              <a:rPr lang="de-DE" sz="1200" dirty="0" err="1">
                <a:solidFill>
                  <a:schemeClr val="tx1"/>
                </a:solidFill>
              </a:rPr>
              <a:t>road</a:t>
            </a:r>
            <a:r>
              <a:rPr lang="de-DE" sz="1200" dirty="0">
                <a:solidFill>
                  <a:schemeClr val="tx1"/>
                </a:solidFill>
              </a:rPr>
              <a:t> </a:t>
            </a:r>
            <a:r>
              <a:rPr lang="de-DE" sz="1200" dirty="0" err="1">
                <a:solidFill>
                  <a:schemeClr val="tx1"/>
                </a:solidFill>
              </a:rPr>
              <a:t>users</a:t>
            </a:r>
            <a:r>
              <a:rPr lang="de-DE" sz="1200" dirty="0">
                <a:solidFill>
                  <a:schemeClr val="tx1"/>
                </a:solidFill>
              </a:rPr>
              <a:t> </a:t>
            </a:r>
            <a:r>
              <a:rPr lang="de-DE" sz="1200" dirty="0" err="1">
                <a:solidFill>
                  <a:schemeClr val="tx1"/>
                </a:solidFill>
              </a:rPr>
              <a:t>before</a:t>
            </a:r>
            <a:r>
              <a:rPr lang="de-DE" sz="1200" dirty="0">
                <a:solidFill>
                  <a:schemeClr val="tx1"/>
                </a:solidFill>
              </a:rPr>
              <a:t>/</a:t>
            </a:r>
            <a:r>
              <a:rPr lang="de-DE" sz="1200" dirty="0" err="1">
                <a:solidFill>
                  <a:schemeClr val="tx1"/>
                </a:solidFill>
              </a:rPr>
              <a:t>when</a:t>
            </a:r>
            <a:r>
              <a:rPr lang="de-DE" sz="1200" dirty="0">
                <a:solidFill>
                  <a:schemeClr val="tx1"/>
                </a:solidFill>
              </a:rPr>
              <a:t> </a:t>
            </a:r>
            <a:r>
              <a:rPr lang="de-DE" sz="1200" dirty="0" err="1">
                <a:solidFill>
                  <a:schemeClr val="tx1"/>
                </a:solidFill>
              </a:rPr>
              <a:t>entering</a:t>
            </a:r>
            <a:r>
              <a:rPr lang="de-DE" sz="1200" dirty="0">
                <a:solidFill>
                  <a:schemeClr val="tx1"/>
                </a:solidFill>
              </a:rPr>
              <a:t>/</a:t>
            </a:r>
            <a:r>
              <a:rPr lang="de-DE" sz="1200" dirty="0" err="1">
                <a:solidFill>
                  <a:schemeClr val="tx1"/>
                </a:solidFill>
              </a:rPr>
              <a:t>exiting</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roundabout</a:t>
            </a:r>
            <a:endParaRPr lang="de-DE" sz="1200" dirty="0">
              <a:solidFill>
                <a:schemeClr val="tx1"/>
              </a:solidFill>
            </a:endParaRPr>
          </a:p>
          <a:p>
            <a:pPr marL="285750" indent="-285750">
              <a:buFont typeface="Arial" panose="020B0604020202020204" pitchFamily="34" charset="0"/>
              <a:buChar char="•"/>
            </a:pPr>
            <a:r>
              <a:rPr lang="de-DE" sz="1200" dirty="0">
                <a:solidFill>
                  <a:schemeClr val="tx1"/>
                </a:solidFill>
              </a:rPr>
              <a:t>Drive </a:t>
            </a:r>
            <a:r>
              <a:rPr lang="de-DE" sz="1200" dirty="0" err="1">
                <a:solidFill>
                  <a:schemeClr val="tx1"/>
                </a:solidFill>
              </a:rPr>
              <a:t>through</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roundabout</a:t>
            </a:r>
            <a:r>
              <a:rPr lang="de-DE" sz="1200" dirty="0">
                <a:solidFill>
                  <a:schemeClr val="tx1"/>
                </a:solidFill>
              </a:rPr>
              <a:t> </a:t>
            </a:r>
          </a:p>
          <a:p>
            <a:pPr marL="285750" indent="-285750">
              <a:buFont typeface="Arial" panose="020B0604020202020204" pitchFamily="34" charset="0"/>
              <a:buChar char="•"/>
            </a:pPr>
            <a:r>
              <a:rPr lang="de-DE" sz="1200" dirty="0">
                <a:solidFill>
                  <a:schemeClr val="tx1"/>
                </a:solidFill>
              </a:rPr>
              <a:t>Take </a:t>
            </a:r>
            <a:r>
              <a:rPr lang="de-DE" sz="1200" dirty="0" err="1">
                <a:solidFill>
                  <a:schemeClr val="tx1"/>
                </a:solidFill>
              </a:rPr>
              <a:t>the</a:t>
            </a:r>
            <a:r>
              <a:rPr lang="de-DE" sz="1200" dirty="0">
                <a:solidFill>
                  <a:schemeClr val="tx1"/>
                </a:solidFill>
              </a:rPr>
              <a:t> </a:t>
            </a:r>
            <a:r>
              <a:rPr lang="de-DE" sz="1200" dirty="0" err="1">
                <a:solidFill>
                  <a:schemeClr val="tx1"/>
                </a:solidFill>
              </a:rPr>
              <a:t>right</a:t>
            </a:r>
            <a:r>
              <a:rPr lang="de-DE" sz="1200" dirty="0">
                <a:solidFill>
                  <a:schemeClr val="tx1"/>
                </a:solidFill>
              </a:rPr>
              <a:t> </a:t>
            </a:r>
            <a:r>
              <a:rPr lang="de-DE" sz="1200" dirty="0" err="1">
                <a:solidFill>
                  <a:schemeClr val="tx1"/>
                </a:solidFill>
              </a:rPr>
              <a:t>exit</a:t>
            </a:r>
            <a:r>
              <a:rPr lang="de-DE" sz="1200" dirty="0">
                <a:solidFill>
                  <a:schemeClr val="tx1"/>
                </a:solidFill>
              </a:rPr>
              <a:t> </a:t>
            </a:r>
          </a:p>
        </p:txBody>
      </p:sp>
      <p:sp>
        <p:nvSpPr>
          <p:cNvPr id="16" name="Rechteck 15"/>
          <p:cNvSpPr/>
          <p:nvPr/>
        </p:nvSpPr>
        <p:spPr>
          <a:xfrm>
            <a:off x="4433977" y="2990480"/>
            <a:ext cx="3807125"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adapts</a:t>
            </a:r>
            <a:r>
              <a:rPr lang="de-DE" sz="1200" dirty="0">
                <a:solidFill>
                  <a:schemeClr val="tx1"/>
                </a:solidFill>
              </a:rPr>
              <a:t> </a:t>
            </a:r>
            <a:r>
              <a:rPr lang="de-DE" sz="1200" dirty="0" err="1">
                <a:solidFill>
                  <a:schemeClr val="tx1"/>
                </a:solidFill>
              </a:rPr>
              <a:t>vehicle</a:t>
            </a:r>
            <a:r>
              <a:rPr lang="de-DE" sz="1200" dirty="0">
                <a:solidFill>
                  <a:schemeClr val="tx1"/>
                </a:solidFill>
              </a:rPr>
              <a:t> </a:t>
            </a:r>
            <a:r>
              <a:rPr lang="de-DE" sz="1200" dirty="0" err="1">
                <a:solidFill>
                  <a:schemeClr val="tx1"/>
                </a:solidFill>
              </a:rPr>
              <a:t>speed</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lane</a:t>
            </a:r>
            <a:r>
              <a:rPr lang="de-DE" sz="1200" dirty="0">
                <a:solidFill>
                  <a:schemeClr val="tx1"/>
                </a:solidFill>
              </a:rPr>
              <a:t> </a:t>
            </a:r>
            <a:r>
              <a:rPr lang="de-DE" sz="1200" dirty="0" err="1">
                <a:solidFill>
                  <a:schemeClr val="tx1"/>
                </a:solidFill>
              </a:rPr>
              <a:t>geometry</a:t>
            </a:r>
            <a:r>
              <a:rPr lang="de-DE" sz="1200" dirty="0">
                <a:solidFill>
                  <a:schemeClr val="tx1"/>
                </a:solidFill>
              </a:rPr>
              <a:t> </a:t>
            </a:r>
            <a:r>
              <a:rPr lang="de-DE" sz="1200" dirty="0" err="1">
                <a:solidFill>
                  <a:schemeClr val="tx1"/>
                </a:solidFill>
              </a:rPr>
              <a:t>and</a:t>
            </a:r>
            <a:r>
              <a:rPr lang="de-DE" sz="1200" dirty="0">
                <a:solidFill>
                  <a:schemeClr val="tx1"/>
                </a:solidFill>
              </a:rPr>
              <a:t> </a:t>
            </a:r>
            <a:r>
              <a:rPr lang="de-DE" sz="1200" dirty="0" err="1">
                <a:solidFill>
                  <a:schemeClr val="tx1"/>
                </a:solidFill>
              </a:rPr>
              <a:t>other</a:t>
            </a:r>
            <a:r>
              <a:rPr lang="de-DE" sz="1200" dirty="0">
                <a:solidFill>
                  <a:schemeClr val="tx1"/>
                </a:solidFill>
              </a:rPr>
              <a:t> </a:t>
            </a:r>
            <a:r>
              <a:rPr lang="de-DE" sz="1200" dirty="0" err="1">
                <a:solidFill>
                  <a:schemeClr val="tx1"/>
                </a:solidFill>
              </a:rPr>
              <a:t>road</a:t>
            </a:r>
            <a:r>
              <a:rPr lang="de-DE" sz="1200" dirty="0">
                <a:solidFill>
                  <a:schemeClr val="tx1"/>
                </a:solidFill>
              </a:rPr>
              <a:t> </a:t>
            </a:r>
            <a:r>
              <a:rPr lang="de-DE" sz="1200" dirty="0" err="1">
                <a:solidFill>
                  <a:schemeClr val="tx1"/>
                </a:solidFill>
              </a:rPr>
              <a:t>users</a:t>
            </a:r>
            <a:r>
              <a:rPr lang="de-DE" sz="1200" dirty="0">
                <a:solidFill>
                  <a:schemeClr val="tx1"/>
                </a:solidFill>
              </a:rPr>
              <a:t> </a:t>
            </a:r>
          </a:p>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plans</a:t>
            </a:r>
            <a:r>
              <a:rPr lang="de-DE" sz="1200" dirty="0">
                <a:solidFill>
                  <a:schemeClr val="tx1"/>
                </a:solidFill>
              </a:rPr>
              <a:t> </a:t>
            </a:r>
            <a:r>
              <a:rPr lang="de-DE" sz="1200" dirty="0" err="1">
                <a:solidFill>
                  <a:schemeClr val="tx1"/>
                </a:solidFill>
              </a:rPr>
              <a:t>appropriate</a:t>
            </a:r>
            <a:r>
              <a:rPr lang="de-DE" sz="1200" dirty="0">
                <a:solidFill>
                  <a:schemeClr val="tx1"/>
                </a:solidFill>
              </a:rPr>
              <a:t> </a:t>
            </a:r>
            <a:r>
              <a:rPr lang="de-DE" sz="1200" dirty="0" err="1">
                <a:solidFill>
                  <a:schemeClr val="tx1"/>
                </a:solidFill>
              </a:rPr>
              <a:t>trajectory</a:t>
            </a:r>
            <a:r>
              <a:rPr lang="de-DE" sz="1200" dirty="0">
                <a:solidFill>
                  <a:schemeClr val="tx1"/>
                </a:solidFill>
              </a:rPr>
              <a:t> </a:t>
            </a:r>
            <a:r>
              <a:rPr lang="de-DE" sz="1200" dirty="0" err="1">
                <a:solidFill>
                  <a:schemeClr val="tx1"/>
                </a:solidFill>
              </a:rPr>
              <a:t>and</a:t>
            </a:r>
            <a:r>
              <a:rPr lang="de-DE" sz="1200" dirty="0">
                <a:solidFill>
                  <a:schemeClr val="tx1"/>
                </a:solidFill>
              </a:rPr>
              <a:t> </a:t>
            </a:r>
            <a:r>
              <a:rPr lang="de-DE" sz="1200" dirty="0" err="1">
                <a:solidFill>
                  <a:schemeClr val="tx1"/>
                </a:solidFill>
              </a:rPr>
              <a:t>provides</a:t>
            </a:r>
            <a:r>
              <a:rPr lang="de-DE" sz="1200" dirty="0">
                <a:solidFill>
                  <a:schemeClr val="tx1"/>
                </a:solidFill>
              </a:rPr>
              <a:t> </a:t>
            </a:r>
            <a:r>
              <a:rPr lang="de-DE" sz="1200" dirty="0" err="1">
                <a:solidFill>
                  <a:schemeClr val="tx1"/>
                </a:solidFill>
              </a:rPr>
              <a:t>corresponding</a:t>
            </a:r>
            <a:r>
              <a:rPr lang="de-DE" sz="1200" dirty="0">
                <a:solidFill>
                  <a:schemeClr val="tx1"/>
                </a:solidFill>
              </a:rPr>
              <a:t> </a:t>
            </a:r>
            <a:r>
              <a:rPr lang="de-DE" sz="1200" dirty="0" err="1">
                <a:solidFill>
                  <a:schemeClr val="tx1"/>
                </a:solidFill>
              </a:rPr>
              <a:t>steering</a:t>
            </a:r>
            <a:r>
              <a:rPr lang="de-DE" sz="1200" dirty="0">
                <a:solidFill>
                  <a:schemeClr val="tx1"/>
                </a:solidFill>
              </a:rPr>
              <a:t> </a:t>
            </a:r>
            <a:r>
              <a:rPr lang="de-DE" sz="1200" dirty="0" err="1">
                <a:solidFill>
                  <a:schemeClr val="tx1"/>
                </a:solidFill>
              </a:rPr>
              <a:t>support</a:t>
            </a:r>
            <a:r>
              <a:rPr lang="de-DE" sz="1200" dirty="0">
                <a:solidFill>
                  <a:schemeClr val="tx1"/>
                </a:solidFill>
              </a:rPr>
              <a:t> </a:t>
            </a:r>
          </a:p>
          <a:p>
            <a:pPr marL="542925">
              <a:spcBef>
                <a:spcPts val="600"/>
              </a:spcBef>
            </a:pPr>
            <a:r>
              <a:rPr lang="de-DE" sz="1200" dirty="0" err="1">
                <a:solidFill>
                  <a:schemeClr val="tx1"/>
                </a:solidFill>
              </a:rPr>
              <a:t>to</a:t>
            </a:r>
            <a:r>
              <a:rPr lang="de-DE" sz="1200" dirty="0">
                <a:solidFill>
                  <a:schemeClr val="tx1"/>
                </a:solidFill>
              </a:rPr>
              <a:t> </a:t>
            </a:r>
            <a:r>
              <a:rPr lang="de-DE" sz="1200" dirty="0" err="1">
                <a:solidFill>
                  <a:schemeClr val="tx1"/>
                </a:solidFill>
              </a:rPr>
              <a:t>assist</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driver</a:t>
            </a:r>
            <a:r>
              <a:rPr lang="de-DE" sz="1200" dirty="0">
                <a:solidFill>
                  <a:schemeClr val="tx1"/>
                </a:solidFill>
              </a:rPr>
              <a:t> in </a:t>
            </a:r>
            <a:r>
              <a:rPr lang="de-DE" sz="1200" dirty="0" err="1">
                <a:solidFill>
                  <a:schemeClr val="tx1"/>
                </a:solidFill>
              </a:rPr>
              <a:t>driving</a:t>
            </a:r>
            <a:r>
              <a:rPr lang="de-DE" sz="1200" dirty="0">
                <a:solidFill>
                  <a:schemeClr val="tx1"/>
                </a:solidFill>
              </a:rPr>
              <a:t> </a:t>
            </a:r>
            <a:r>
              <a:rPr lang="de-DE" sz="1200" dirty="0" err="1">
                <a:solidFill>
                  <a:schemeClr val="tx1"/>
                </a:solidFill>
              </a:rPr>
              <a:t>through</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roundabout</a:t>
            </a:r>
            <a:r>
              <a:rPr lang="de-DE" sz="1200" dirty="0">
                <a:solidFill>
                  <a:schemeClr val="tx1"/>
                </a:solidFill>
              </a:rPr>
              <a:t>.</a:t>
            </a:r>
          </a:p>
        </p:txBody>
      </p:sp>
      <p:sp>
        <p:nvSpPr>
          <p:cNvPr id="17" name="Rechteck 16"/>
          <p:cNvSpPr/>
          <p:nvPr/>
        </p:nvSpPr>
        <p:spPr>
          <a:xfrm>
            <a:off x="8465388" y="2990479"/>
            <a:ext cx="3387307"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supports</a:t>
            </a:r>
            <a:r>
              <a:rPr lang="de-DE" sz="1200" dirty="0">
                <a:solidFill>
                  <a:schemeClr val="tx1"/>
                </a:solidFill>
              </a:rPr>
              <a:t> </a:t>
            </a:r>
            <a:r>
              <a:rPr lang="de-DE" sz="1200" dirty="0" err="1">
                <a:solidFill>
                  <a:schemeClr val="tx1"/>
                </a:solidFill>
              </a:rPr>
              <a:t>driver</a:t>
            </a:r>
            <a:r>
              <a:rPr lang="de-DE" sz="1200" dirty="0">
                <a:solidFill>
                  <a:schemeClr val="tx1"/>
                </a:solidFill>
              </a:rPr>
              <a:t> </a:t>
            </a:r>
            <a:r>
              <a:rPr lang="de-DE" sz="1200" dirty="0" err="1">
                <a:solidFill>
                  <a:schemeClr val="tx1"/>
                </a:solidFill>
              </a:rPr>
              <a:t>before</a:t>
            </a:r>
            <a:r>
              <a:rPr lang="de-DE" sz="1200" dirty="0">
                <a:solidFill>
                  <a:schemeClr val="tx1"/>
                </a:solidFill>
              </a:rPr>
              <a:t> </a:t>
            </a:r>
            <a:r>
              <a:rPr lang="de-DE" sz="1200" dirty="0" err="1">
                <a:solidFill>
                  <a:schemeClr val="tx1"/>
                </a:solidFill>
              </a:rPr>
              <a:t>and</a:t>
            </a:r>
            <a:r>
              <a:rPr lang="de-DE" sz="1200" dirty="0">
                <a:solidFill>
                  <a:schemeClr val="tx1"/>
                </a:solidFill>
              </a:rPr>
              <a:t> after </a:t>
            </a:r>
            <a:r>
              <a:rPr lang="de-DE" sz="1200" dirty="0" err="1">
                <a:solidFill>
                  <a:schemeClr val="tx1"/>
                </a:solidFill>
              </a:rPr>
              <a:t>roundabout</a:t>
            </a:r>
            <a:endParaRPr lang="de-DE" sz="1200" dirty="0">
              <a:solidFill>
                <a:schemeClr val="tx1"/>
              </a:solidFill>
            </a:endParaRPr>
          </a:p>
        </p:txBody>
      </p:sp>
      <p:sp>
        <p:nvSpPr>
          <p:cNvPr id="18" name="Rechteck 17"/>
          <p:cNvSpPr/>
          <p:nvPr/>
        </p:nvSpPr>
        <p:spPr>
          <a:xfrm>
            <a:off x="4433977" y="2990478"/>
            <a:ext cx="422694" cy="1609246"/>
          </a:xfrm>
          <a:prstGeom prst="rect">
            <a:avLst/>
          </a:prstGeom>
          <a:solidFill>
            <a:schemeClr val="accent6">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Max.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19" name="Rechteck 18"/>
          <p:cNvSpPr/>
          <p:nvPr/>
        </p:nvSpPr>
        <p:spPr>
          <a:xfrm>
            <a:off x="8465388" y="2990478"/>
            <a:ext cx="422694" cy="1609246"/>
          </a:xfrm>
          <a:prstGeom prst="rect">
            <a:avLst/>
          </a:prstGeom>
          <a:solidFill>
            <a:schemeClr val="accent5">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Min.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20" name="Rechteck 19"/>
          <p:cNvSpPr/>
          <p:nvPr/>
        </p:nvSpPr>
        <p:spPr>
          <a:xfrm>
            <a:off x="4433977" y="4830787"/>
            <a:ext cx="7418718" cy="1653401"/>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General </a:t>
            </a:r>
            <a:r>
              <a:rPr lang="de-DE" sz="1400" b="1" dirty="0" err="1">
                <a:solidFill>
                  <a:schemeClr val="tx1"/>
                </a:solidFill>
              </a:rPr>
              <a:t>Requirements</a:t>
            </a:r>
            <a:r>
              <a:rPr lang="de-DE" sz="1400" b="1" dirty="0">
                <a:solidFill>
                  <a:schemeClr val="tx1"/>
                </a:solidFill>
              </a:rPr>
              <a:t> </a:t>
            </a:r>
            <a:r>
              <a:rPr lang="de-DE" sz="1400" b="1" dirty="0" err="1">
                <a:solidFill>
                  <a:schemeClr val="tx1"/>
                </a:solidFill>
              </a:rPr>
              <a:t>to</a:t>
            </a:r>
            <a:r>
              <a:rPr lang="de-DE" sz="1400" b="1" dirty="0">
                <a:solidFill>
                  <a:schemeClr val="tx1"/>
                </a:solidFill>
              </a:rPr>
              <a:t> </a:t>
            </a:r>
            <a:r>
              <a:rPr lang="de-DE" sz="1400" b="1" dirty="0" err="1">
                <a:solidFill>
                  <a:schemeClr val="tx1"/>
                </a:solidFill>
              </a:rPr>
              <a:t>address</a:t>
            </a:r>
            <a:r>
              <a:rPr lang="de-DE" sz="1400" b="1" dirty="0">
                <a:solidFill>
                  <a:schemeClr val="tx1"/>
                </a:solidFill>
              </a:rPr>
              <a:t> </a:t>
            </a:r>
            <a:r>
              <a:rPr lang="de-DE" sz="1400" b="1" dirty="0" err="1">
                <a:solidFill>
                  <a:schemeClr val="tx1"/>
                </a:solidFill>
              </a:rPr>
              <a:t>this</a:t>
            </a:r>
            <a:r>
              <a:rPr lang="de-DE" sz="1400" b="1" dirty="0">
                <a:solidFill>
                  <a:schemeClr val="tx1"/>
                </a:solidFill>
              </a:rPr>
              <a:t> </a:t>
            </a:r>
            <a:r>
              <a:rPr lang="de-DE" sz="1400" b="1" dirty="0" err="1">
                <a:solidFill>
                  <a:schemeClr val="tx1"/>
                </a:solidFill>
              </a:rPr>
              <a:t>use</a:t>
            </a:r>
            <a:r>
              <a:rPr lang="de-DE" sz="1400" b="1" dirty="0">
                <a:solidFill>
                  <a:schemeClr val="tx1"/>
                </a:solidFill>
              </a:rPr>
              <a:t> </a:t>
            </a:r>
            <a:r>
              <a:rPr lang="de-DE" sz="1400" b="1" dirty="0" err="1">
                <a:solidFill>
                  <a:schemeClr val="tx1"/>
                </a:solidFill>
              </a:rPr>
              <a:t>case</a:t>
            </a:r>
            <a:endParaRPr lang="de-DE" sz="1400" dirty="0">
              <a:solidFill>
                <a:schemeClr val="tx1"/>
              </a:solidFill>
            </a:endParaRPr>
          </a:p>
          <a:p>
            <a:endParaRPr lang="de-DE" sz="1400" b="1" dirty="0">
              <a:solidFill>
                <a:schemeClr val="tx1"/>
              </a:solidFill>
            </a:endParaRP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driver</a:t>
            </a:r>
            <a:r>
              <a:rPr lang="de-DE" sz="1400" dirty="0">
                <a:solidFill>
                  <a:schemeClr val="tx1"/>
                </a:solidFill>
              </a:rPr>
              <a:t> </a:t>
            </a:r>
            <a:r>
              <a:rPr lang="de-DE" sz="1400" dirty="0" err="1">
                <a:solidFill>
                  <a:schemeClr val="tx1"/>
                </a:solidFill>
              </a:rPr>
              <a:t>supervises</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and</a:t>
            </a:r>
            <a:r>
              <a:rPr lang="de-DE" sz="1400" dirty="0">
                <a:solidFill>
                  <a:schemeClr val="tx1"/>
                </a:solidFill>
              </a:rPr>
              <a:t> </a:t>
            </a:r>
            <a:r>
              <a:rPr lang="de-DE" sz="1400" dirty="0" err="1">
                <a:solidFill>
                  <a:schemeClr val="tx1"/>
                </a:solidFill>
              </a:rPr>
              <a:t>environment</a:t>
            </a:r>
            <a:r>
              <a:rPr lang="de-DE" sz="1400" dirty="0">
                <a:solidFill>
                  <a:schemeClr val="tx1"/>
                </a:solidFill>
              </a:rPr>
              <a:t>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is</a:t>
            </a:r>
            <a:r>
              <a:rPr lang="de-DE" sz="1400" dirty="0">
                <a:solidFill>
                  <a:schemeClr val="tx1"/>
                </a:solidFill>
              </a:rPr>
              <a:t> </a:t>
            </a:r>
            <a:r>
              <a:rPr lang="de-DE" sz="1400" dirty="0" err="1">
                <a:solidFill>
                  <a:schemeClr val="tx1"/>
                </a:solidFill>
              </a:rPr>
              <a:t>predictable</a:t>
            </a:r>
            <a:r>
              <a:rPr lang="de-DE" sz="1400" dirty="0">
                <a:solidFill>
                  <a:schemeClr val="tx1"/>
                </a:solidFill>
              </a:rPr>
              <a:t> </a:t>
            </a:r>
            <a:r>
              <a:rPr lang="de-DE" sz="1400" dirty="0" err="1">
                <a:solidFill>
                  <a:schemeClr val="tx1"/>
                </a:solidFill>
              </a:rPr>
              <a:t>to</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driver</a:t>
            </a:r>
            <a:r>
              <a:rPr lang="de-DE" sz="1400" dirty="0">
                <a:solidFill>
                  <a:schemeClr val="tx1"/>
                </a:solidFill>
              </a:rPr>
              <a:t>.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remains</a:t>
            </a:r>
            <a:r>
              <a:rPr lang="de-DE" sz="1400" dirty="0">
                <a:solidFill>
                  <a:schemeClr val="tx1"/>
                </a:solidFill>
              </a:rPr>
              <a:t> </a:t>
            </a:r>
            <a:r>
              <a:rPr lang="de-DE" sz="1400" dirty="0" err="1">
                <a:solidFill>
                  <a:schemeClr val="tx1"/>
                </a:solidFill>
              </a:rPr>
              <a:t>controllable</a:t>
            </a:r>
            <a:r>
              <a:rPr lang="de-DE" sz="1400" dirty="0">
                <a:solidFill>
                  <a:schemeClr val="tx1"/>
                </a:solidFill>
              </a:rPr>
              <a:t> </a:t>
            </a:r>
            <a:r>
              <a:rPr lang="de-DE" sz="1400" dirty="0" err="1">
                <a:solidFill>
                  <a:schemeClr val="tx1"/>
                </a:solidFill>
              </a:rPr>
              <a:t>by</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driver</a:t>
            </a:r>
            <a:r>
              <a:rPr lang="de-DE" sz="1400" dirty="0">
                <a:solidFill>
                  <a:schemeClr val="tx1"/>
                </a:solidFill>
              </a:rPr>
              <a:t>.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system</a:t>
            </a:r>
            <a:r>
              <a:rPr lang="de-DE" sz="1400" dirty="0">
                <a:solidFill>
                  <a:schemeClr val="tx1"/>
                </a:solidFill>
              </a:rPr>
              <a:t> </a:t>
            </a:r>
            <a:r>
              <a:rPr lang="de-DE" sz="1400" dirty="0" err="1">
                <a:solidFill>
                  <a:schemeClr val="tx1"/>
                </a:solidFill>
              </a:rPr>
              <a:t>has</a:t>
            </a:r>
            <a:r>
              <a:rPr lang="de-DE" sz="1400" dirty="0">
                <a:solidFill>
                  <a:schemeClr val="tx1"/>
                </a:solidFill>
              </a:rPr>
              <a:t> </a:t>
            </a:r>
            <a:r>
              <a:rPr lang="de-DE" sz="1400" dirty="0" err="1">
                <a:solidFill>
                  <a:schemeClr val="tx1"/>
                </a:solidFill>
              </a:rPr>
              <a:t>sufficient</a:t>
            </a:r>
            <a:r>
              <a:rPr lang="de-DE" sz="1400" dirty="0">
                <a:solidFill>
                  <a:schemeClr val="tx1"/>
                </a:solidFill>
              </a:rPr>
              <a:t> environmental </a:t>
            </a:r>
            <a:r>
              <a:rPr lang="de-DE" sz="1400" dirty="0" err="1">
                <a:solidFill>
                  <a:schemeClr val="tx1"/>
                </a:solidFill>
              </a:rPr>
              <a:t>perception</a:t>
            </a:r>
            <a:r>
              <a:rPr lang="de-DE" sz="1400" dirty="0">
                <a:solidFill>
                  <a:schemeClr val="tx1"/>
                </a:solidFill>
              </a:rPr>
              <a:t>/</a:t>
            </a:r>
            <a:r>
              <a:rPr lang="de-DE" sz="1400" dirty="0" err="1">
                <a:solidFill>
                  <a:schemeClr val="tx1"/>
                </a:solidFill>
              </a:rPr>
              <a:t>information</a:t>
            </a:r>
            <a:r>
              <a:rPr lang="de-DE" sz="1400" dirty="0">
                <a:solidFill>
                  <a:schemeClr val="tx1"/>
                </a:solidFill>
              </a:rPr>
              <a:t> </a:t>
            </a:r>
          </a:p>
        </p:txBody>
      </p:sp>
      <p:pic>
        <p:nvPicPr>
          <p:cNvPr id="12" name="Grafik 11"/>
          <p:cNvPicPr/>
          <p:nvPr/>
        </p:nvPicPr>
        <p:blipFill>
          <a:blip r:embed="rId2"/>
          <a:stretch>
            <a:fillRect/>
          </a:stretch>
        </p:blipFill>
        <p:spPr>
          <a:xfrm>
            <a:off x="685679" y="2609736"/>
            <a:ext cx="1240155" cy="1043305"/>
          </a:xfrm>
          <a:prstGeom prst="rect">
            <a:avLst/>
          </a:prstGeom>
        </p:spPr>
      </p:pic>
      <p:sp>
        <p:nvSpPr>
          <p:cNvPr id="10" name="Bogen 9"/>
          <p:cNvSpPr/>
          <p:nvPr/>
        </p:nvSpPr>
        <p:spPr>
          <a:xfrm rot="5182520">
            <a:off x="651842" y="2478471"/>
            <a:ext cx="649285" cy="618733"/>
          </a:xfrm>
          <a:prstGeom prst="arc">
            <a:avLst/>
          </a:prstGeom>
          <a:ln w="38100">
            <a:solidFill>
              <a:srgbClr val="FF000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1" name="Textfeld 10"/>
          <p:cNvSpPr txBox="1"/>
          <p:nvPr/>
        </p:nvSpPr>
        <p:spPr>
          <a:xfrm>
            <a:off x="526211" y="362309"/>
            <a:ext cx="4846455" cy="369332"/>
          </a:xfrm>
          <a:prstGeom prst="rect">
            <a:avLst/>
          </a:prstGeom>
          <a:noFill/>
        </p:spPr>
        <p:txBody>
          <a:bodyPr wrap="none" rtlCol="0">
            <a:spAutoFit/>
          </a:bodyPr>
          <a:lstStyle/>
          <a:p>
            <a:r>
              <a:rPr lang="de-DE" dirty="0" err="1"/>
              <a:t>Examples</a:t>
            </a:r>
            <a:r>
              <a:rPr lang="de-DE" dirty="0"/>
              <a:t> </a:t>
            </a:r>
            <a:r>
              <a:rPr lang="de-DE" dirty="0" err="1"/>
              <a:t>of</a:t>
            </a:r>
            <a:r>
              <a:rPr lang="de-DE" dirty="0"/>
              <a:t> a </a:t>
            </a:r>
            <a:r>
              <a:rPr lang="de-DE" dirty="0" err="1"/>
              <a:t>more</a:t>
            </a:r>
            <a:r>
              <a:rPr lang="de-DE" dirty="0"/>
              <a:t> </a:t>
            </a:r>
            <a:r>
              <a:rPr lang="de-DE" dirty="0" err="1"/>
              <a:t>detailed</a:t>
            </a:r>
            <a:r>
              <a:rPr lang="de-DE" dirty="0"/>
              <a:t> </a:t>
            </a:r>
            <a:r>
              <a:rPr lang="de-DE" dirty="0" err="1"/>
              <a:t>use</a:t>
            </a:r>
            <a:r>
              <a:rPr lang="de-DE" dirty="0"/>
              <a:t> </a:t>
            </a:r>
            <a:r>
              <a:rPr lang="de-DE" dirty="0" err="1"/>
              <a:t>case</a:t>
            </a:r>
            <a:r>
              <a:rPr lang="de-DE" dirty="0"/>
              <a:t> </a:t>
            </a:r>
            <a:r>
              <a:rPr lang="de-DE" dirty="0" err="1"/>
              <a:t>description</a:t>
            </a:r>
            <a:r>
              <a:rPr lang="de-DE" dirty="0"/>
              <a:t> </a:t>
            </a:r>
          </a:p>
        </p:txBody>
      </p:sp>
      <p:sp>
        <p:nvSpPr>
          <p:cNvPr id="2" name="Foliennummernplatzhalter 1"/>
          <p:cNvSpPr>
            <a:spLocks noGrp="1"/>
          </p:cNvSpPr>
          <p:nvPr>
            <p:ph type="sldNum" sz="quarter" idx="12"/>
          </p:nvPr>
        </p:nvSpPr>
        <p:spPr>
          <a:xfrm>
            <a:off x="8610600" y="6399480"/>
            <a:ext cx="2743200" cy="365125"/>
          </a:xfrm>
        </p:spPr>
        <p:txBody>
          <a:bodyPr/>
          <a:lstStyle/>
          <a:p>
            <a:fld id="{7E42539C-CDA1-4404-8331-27A664B14CCD}" type="slidenum">
              <a:rPr lang="de-DE" smtClean="0"/>
              <a:t>3</a:t>
            </a:fld>
            <a:endParaRPr lang="de-DE" dirty="0"/>
          </a:p>
        </p:txBody>
      </p:sp>
      <p:sp>
        <p:nvSpPr>
          <p:cNvPr id="21" name="Rechteck 20">
            <a:extLst>
              <a:ext uri="{FF2B5EF4-FFF2-40B4-BE49-F238E27FC236}">
                <a16:creationId xmlns:a16="http://schemas.microsoft.com/office/drawing/2014/main" id="{47B0B66F-E5B5-4E69-A013-468287005404}"/>
              </a:ext>
            </a:extLst>
          </p:cNvPr>
          <p:cNvSpPr/>
          <p:nvPr/>
        </p:nvSpPr>
        <p:spPr>
          <a:xfrm>
            <a:off x="8465388" y="897146"/>
            <a:ext cx="3387307" cy="1862270"/>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Research/Data/</a:t>
            </a:r>
            <a:r>
              <a:rPr lang="de-DE" sz="1400" b="1" dirty="0" err="1">
                <a:solidFill>
                  <a:schemeClr val="tx1"/>
                </a:solidFill>
              </a:rPr>
              <a:t>Statistics</a:t>
            </a:r>
            <a:endParaRPr lang="de-DE" sz="1400" b="1" dirty="0">
              <a:solidFill>
                <a:schemeClr val="tx1"/>
              </a:solidFill>
            </a:endParaRPr>
          </a:p>
          <a:p>
            <a:r>
              <a:rPr lang="de-DE" sz="1200" dirty="0" err="1">
                <a:solidFill>
                  <a:schemeClr val="tx1"/>
                </a:solidFill>
              </a:rPr>
              <a:t>Accidentology</a:t>
            </a:r>
            <a:r>
              <a:rPr lang="de-DE" sz="1200" dirty="0">
                <a:solidFill>
                  <a:schemeClr val="tx1"/>
                </a:solidFill>
              </a:rPr>
              <a:t> (DESTATIS 2019)</a:t>
            </a:r>
            <a:endParaRPr lang="de-DE" sz="1400" b="1" dirty="0">
              <a:solidFill>
                <a:schemeClr val="tx1"/>
              </a:solidFill>
            </a:endParaRPr>
          </a:p>
          <a:p>
            <a:pPr marL="285750" indent="-285750">
              <a:buFont typeface="Arial" panose="020B0604020202020204" pitchFamily="34" charset="0"/>
              <a:buChar char="•"/>
            </a:pPr>
            <a:r>
              <a:rPr lang="de-DE" sz="1200" dirty="0">
                <a:solidFill>
                  <a:schemeClr val="tx1"/>
                </a:solidFill>
              </a:rPr>
              <a:t>Urban </a:t>
            </a:r>
            <a:r>
              <a:rPr lang="de-DE" sz="1200" dirty="0" err="1">
                <a:solidFill>
                  <a:schemeClr val="tx1"/>
                </a:solidFill>
              </a:rPr>
              <a:t>roads</a:t>
            </a:r>
            <a:r>
              <a:rPr lang="de-DE" sz="1200" dirty="0">
                <a:solidFill>
                  <a:schemeClr val="tx1"/>
                </a:solidFill>
              </a:rPr>
              <a:t>: 6 </a:t>
            </a:r>
            <a:r>
              <a:rPr lang="de-DE" sz="1200" dirty="0" err="1">
                <a:solidFill>
                  <a:schemeClr val="tx1"/>
                </a:solidFill>
              </a:rPr>
              <a:t>Fatalities</a:t>
            </a:r>
            <a:r>
              <a:rPr lang="de-DE" sz="1200" dirty="0">
                <a:solidFill>
                  <a:schemeClr val="tx1"/>
                </a:solidFill>
              </a:rPr>
              <a:t>, 566 </a:t>
            </a:r>
            <a:r>
              <a:rPr lang="de-DE" sz="1200" dirty="0" err="1">
                <a:solidFill>
                  <a:schemeClr val="tx1"/>
                </a:solidFill>
              </a:rPr>
              <a:t>serious</a:t>
            </a:r>
            <a:r>
              <a:rPr lang="de-DE" sz="1200" dirty="0">
                <a:solidFill>
                  <a:schemeClr val="tx1"/>
                </a:solidFill>
              </a:rPr>
              <a:t> </a:t>
            </a:r>
            <a:r>
              <a:rPr lang="de-DE" sz="1200" dirty="0" err="1">
                <a:solidFill>
                  <a:schemeClr val="tx1"/>
                </a:solidFill>
              </a:rPr>
              <a:t>injuries</a:t>
            </a:r>
            <a:r>
              <a:rPr lang="de-DE" sz="1200" dirty="0">
                <a:solidFill>
                  <a:schemeClr val="tx1"/>
                </a:solidFill>
              </a:rPr>
              <a:t>, 4627 </a:t>
            </a:r>
            <a:r>
              <a:rPr lang="de-DE" sz="1200" dirty="0" err="1">
                <a:solidFill>
                  <a:schemeClr val="tx1"/>
                </a:solidFill>
              </a:rPr>
              <a:t>slight</a:t>
            </a:r>
            <a:r>
              <a:rPr lang="de-DE" sz="1200" dirty="0">
                <a:solidFill>
                  <a:schemeClr val="tx1"/>
                </a:solidFill>
              </a:rPr>
              <a:t> </a:t>
            </a:r>
            <a:r>
              <a:rPr lang="de-DE" sz="1200" dirty="0" err="1">
                <a:solidFill>
                  <a:schemeClr val="tx1"/>
                </a:solidFill>
              </a:rPr>
              <a:t>injuries</a:t>
            </a:r>
            <a:endParaRPr lang="de-DE" sz="1200" dirty="0">
              <a:solidFill>
                <a:schemeClr val="tx1"/>
              </a:solidFill>
            </a:endParaRPr>
          </a:p>
          <a:p>
            <a:pPr marL="285750" indent="-285750">
              <a:buFont typeface="Arial" panose="020B0604020202020204" pitchFamily="34" charset="0"/>
              <a:buChar char="•"/>
            </a:pPr>
            <a:r>
              <a:rPr lang="de-DE" sz="1200" dirty="0">
                <a:solidFill>
                  <a:schemeClr val="tx1"/>
                </a:solidFill>
              </a:rPr>
              <a:t>Rural </a:t>
            </a:r>
            <a:r>
              <a:rPr lang="de-DE" sz="1200" dirty="0" err="1">
                <a:solidFill>
                  <a:schemeClr val="tx1"/>
                </a:solidFill>
              </a:rPr>
              <a:t>roads</a:t>
            </a:r>
            <a:r>
              <a:rPr lang="de-DE" sz="1200" dirty="0">
                <a:solidFill>
                  <a:schemeClr val="tx1"/>
                </a:solidFill>
              </a:rPr>
              <a:t>: 8 </a:t>
            </a:r>
            <a:r>
              <a:rPr lang="de-DE" sz="1200" dirty="0" err="1">
                <a:solidFill>
                  <a:schemeClr val="tx1"/>
                </a:solidFill>
              </a:rPr>
              <a:t>Fatalities</a:t>
            </a:r>
            <a:r>
              <a:rPr lang="de-DE" sz="1200" dirty="0">
                <a:solidFill>
                  <a:schemeClr val="tx1"/>
                </a:solidFill>
              </a:rPr>
              <a:t>, 236 </a:t>
            </a:r>
            <a:r>
              <a:rPr lang="de-DE" sz="1200" dirty="0" err="1">
                <a:solidFill>
                  <a:schemeClr val="tx1"/>
                </a:solidFill>
              </a:rPr>
              <a:t>serious</a:t>
            </a:r>
            <a:r>
              <a:rPr lang="de-DE" sz="1200" dirty="0">
                <a:solidFill>
                  <a:schemeClr val="tx1"/>
                </a:solidFill>
              </a:rPr>
              <a:t> </a:t>
            </a:r>
            <a:r>
              <a:rPr lang="de-DE" sz="1200" dirty="0" err="1">
                <a:solidFill>
                  <a:schemeClr val="tx1"/>
                </a:solidFill>
              </a:rPr>
              <a:t>injuries</a:t>
            </a:r>
            <a:r>
              <a:rPr lang="de-DE" sz="1200" dirty="0">
                <a:solidFill>
                  <a:schemeClr val="tx1"/>
                </a:solidFill>
              </a:rPr>
              <a:t>, 1349 </a:t>
            </a:r>
            <a:r>
              <a:rPr lang="de-DE" sz="1200" dirty="0" err="1">
                <a:solidFill>
                  <a:schemeClr val="tx1"/>
                </a:solidFill>
              </a:rPr>
              <a:t>slight</a:t>
            </a:r>
            <a:r>
              <a:rPr lang="de-DE" sz="1200" dirty="0">
                <a:solidFill>
                  <a:schemeClr val="tx1"/>
                </a:solidFill>
              </a:rPr>
              <a:t> </a:t>
            </a:r>
            <a:r>
              <a:rPr lang="de-DE" sz="1200" dirty="0" err="1">
                <a:solidFill>
                  <a:schemeClr val="tx1"/>
                </a:solidFill>
              </a:rPr>
              <a:t>injuries</a:t>
            </a:r>
            <a:endParaRPr lang="de-DE" sz="1200" dirty="0">
              <a:solidFill>
                <a:schemeClr val="tx1"/>
              </a:solidFill>
            </a:endParaRPr>
          </a:p>
          <a:p>
            <a:pPr>
              <a:spcBef>
                <a:spcPts val="300"/>
              </a:spcBef>
            </a:pPr>
            <a:r>
              <a:rPr lang="de-DE" sz="1200" dirty="0" err="1">
                <a:solidFill>
                  <a:schemeClr val="tx1"/>
                </a:solidFill>
              </a:rPr>
              <a:t>occur</a:t>
            </a:r>
            <a:r>
              <a:rPr lang="de-DE" sz="1200" dirty="0">
                <a:solidFill>
                  <a:schemeClr val="tx1"/>
                </a:solidFill>
              </a:rPr>
              <a:t> at </a:t>
            </a:r>
            <a:r>
              <a:rPr lang="de-DE" sz="1200" dirty="0" err="1">
                <a:solidFill>
                  <a:schemeClr val="tx1"/>
                </a:solidFill>
              </a:rPr>
              <a:t>roundabouts</a:t>
            </a:r>
            <a:r>
              <a:rPr lang="de-DE" sz="1200" dirty="0">
                <a:solidFill>
                  <a:schemeClr val="tx1"/>
                </a:solidFill>
              </a:rPr>
              <a:t>.</a:t>
            </a:r>
          </a:p>
          <a:p>
            <a:pPr>
              <a:spcBef>
                <a:spcPts val="300"/>
              </a:spcBef>
            </a:pPr>
            <a:r>
              <a:rPr lang="de-DE" sz="1200" dirty="0">
                <a:solidFill>
                  <a:schemeClr val="tx1"/>
                </a:solidFill>
                <a:sym typeface="Wingdings" panose="05000000000000000000" pitchFamily="2" charset="2"/>
              </a:rPr>
              <a:t> 2% </a:t>
            </a:r>
            <a:r>
              <a:rPr lang="de-DE" sz="1200" dirty="0" err="1">
                <a:solidFill>
                  <a:schemeClr val="tx1"/>
                </a:solidFill>
                <a:sym typeface="Wingdings" panose="05000000000000000000" pitchFamily="2" charset="2"/>
              </a:rPr>
              <a:t>of</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accidents</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with</a:t>
            </a:r>
            <a:r>
              <a:rPr lang="de-DE" sz="1200" dirty="0">
                <a:solidFill>
                  <a:schemeClr val="tx1"/>
                </a:solidFill>
                <a:sym typeface="Wingdings" panose="05000000000000000000" pitchFamily="2" charset="2"/>
              </a:rPr>
              <a:t> personal </a:t>
            </a:r>
            <a:r>
              <a:rPr lang="de-DE" sz="1200" dirty="0" err="1">
                <a:solidFill>
                  <a:schemeClr val="tx1"/>
                </a:solidFill>
                <a:sym typeface="Wingdings" panose="05000000000000000000" pitchFamily="2" charset="2"/>
              </a:rPr>
              <a:t>injuries</a:t>
            </a:r>
            <a:r>
              <a:rPr lang="de-DE" sz="1200" dirty="0">
                <a:solidFill>
                  <a:schemeClr val="tx1"/>
                </a:solidFill>
                <a:sym typeface="Wingdings" panose="05000000000000000000" pitchFamily="2" charset="2"/>
              </a:rPr>
              <a:t>.</a:t>
            </a:r>
            <a:endParaRPr lang="de-DE" sz="1200" dirty="0">
              <a:solidFill>
                <a:schemeClr val="tx1"/>
              </a:solidFill>
            </a:endParaRPr>
          </a:p>
        </p:txBody>
      </p:sp>
    </p:spTree>
    <p:extLst>
      <p:ext uri="{BB962C8B-B14F-4D97-AF65-F5344CB8AC3E}">
        <p14:creationId xmlns:p14="http://schemas.microsoft.com/office/powerpoint/2010/main" val="38655019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526211" y="897145"/>
            <a:ext cx="3683480" cy="558704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err="1">
                <a:solidFill>
                  <a:schemeClr val="tx1"/>
                </a:solidFill>
              </a:rPr>
              <a:t>Use</a:t>
            </a:r>
            <a:r>
              <a:rPr lang="de-DE" sz="1400" b="1" dirty="0">
                <a:solidFill>
                  <a:schemeClr val="tx1"/>
                </a:solidFill>
              </a:rPr>
              <a:t> Case</a:t>
            </a:r>
          </a:p>
          <a:p>
            <a:r>
              <a:rPr lang="en-US" sz="1400" b="1" dirty="0">
                <a:solidFill>
                  <a:srgbClr val="0070C0"/>
                </a:solidFill>
              </a:rPr>
              <a:t>Assisting Turning at an intersection </a:t>
            </a:r>
          </a:p>
          <a:p>
            <a:endParaRPr lang="en-US" sz="1400" b="1" dirty="0">
              <a:solidFill>
                <a:schemeClr val="tx1"/>
              </a:solidFill>
            </a:endParaRPr>
          </a:p>
          <a:p>
            <a:r>
              <a:rPr lang="en-US" sz="1400" b="1" dirty="0">
                <a:solidFill>
                  <a:schemeClr val="tx1"/>
                </a:solidFill>
              </a:rPr>
              <a:t>Description</a:t>
            </a:r>
          </a:p>
          <a:p>
            <a:r>
              <a:rPr lang="en-US" sz="1400" dirty="0">
                <a:solidFill>
                  <a:schemeClr val="tx1"/>
                </a:solidFill>
              </a:rPr>
              <a:t>Assisting the driver in turning at an intersection </a:t>
            </a: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b="1" dirty="0">
              <a:solidFill>
                <a:schemeClr val="tx1"/>
              </a:solidFill>
            </a:endParaRPr>
          </a:p>
          <a:p>
            <a:endParaRPr lang="en-US" sz="1400" b="1" dirty="0">
              <a:solidFill>
                <a:schemeClr val="tx1"/>
              </a:solidFill>
            </a:endParaRPr>
          </a:p>
          <a:p>
            <a:r>
              <a:rPr lang="en-US" sz="1400" b="1" dirty="0">
                <a:solidFill>
                  <a:schemeClr val="tx1"/>
                </a:solidFill>
              </a:rPr>
              <a:t>ODD </a:t>
            </a:r>
          </a:p>
          <a:p>
            <a:r>
              <a:rPr lang="en-US" sz="1400" dirty="0">
                <a:solidFill>
                  <a:schemeClr val="tx1"/>
                </a:solidFill>
              </a:rPr>
              <a:t>Domain: </a:t>
            </a:r>
          </a:p>
          <a:p>
            <a:pPr marL="285750" indent="-285750">
              <a:buFont typeface="Arial" panose="020B0604020202020204" pitchFamily="34" charset="0"/>
              <a:buChar char="•"/>
            </a:pPr>
            <a:r>
              <a:rPr lang="en-US" sz="1400" dirty="0">
                <a:solidFill>
                  <a:schemeClr val="tx1"/>
                </a:solidFill>
              </a:rPr>
              <a:t>Urban</a:t>
            </a:r>
          </a:p>
          <a:p>
            <a:pPr marL="285750" indent="-285750">
              <a:buFont typeface="Arial" panose="020B0604020202020204" pitchFamily="34" charset="0"/>
              <a:buChar char="•"/>
            </a:pPr>
            <a:r>
              <a:rPr lang="en-US" sz="1400" dirty="0">
                <a:solidFill>
                  <a:schemeClr val="tx1"/>
                </a:solidFill>
              </a:rPr>
              <a:t>Inter-urban</a:t>
            </a:r>
          </a:p>
          <a:p>
            <a:endParaRPr lang="en-US" sz="1400" dirty="0">
              <a:solidFill>
                <a:schemeClr val="tx1"/>
              </a:solidFill>
            </a:endParaRPr>
          </a:p>
          <a:p>
            <a:r>
              <a:rPr lang="en-US" sz="1400" dirty="0">
                <a:solidFill>
                  <a:schemeClr val="tx1"/>
                </a:solidFill>
              </a:rPr>
              <a:t>Speed: </a:t>
            </a:r>
          </a:p>
          <a:p>
            <a:r>
              <a:rPr lang="en-US" sz="1400" dirty="0">
                <a:solidFill>
                  <a:schemeClr val="tx1"/>
                </a:solidFill>
              </a:rPr>
              <a:t>&lt; [70]km/h</a:t>
            </a:r>
          </a:p>
          <a:p>
            <a:endParaRPr lang="en-US" sz="1400" dirty="0">
              <a:solidFill>
                <a:schemeClr val="tx1"/>
              </a:solidFill>
            </a:endParaRPr>
          </a:p>
          <a:p>
            <a:r>
              <a:rPr lang="en-US" sz="1400" b="1" dirty="0">
                <a:solidFill>
                  <a:schemeClr val="tx1"/>
                </a:solidFill>
              </a:rPr>
              <a:t>Assumed driver supervision/involvement: </a:t>
            </a:r>
          </a:p>
          <a:p>
            <a:pPr marL="285750" indent="-285750">
              <a:buFont typeface="Arial" panose="020B0604020202020204" pitchFamily="34" charset="0"/>
              <a:buChar char="•"/>
            </a:pPr>
            <a:r>
              <a:rPr lang="en-US" sz="1400" dirty="0">
                <a:solidFill>
                  <a:schemeClr val="tx1"/>
                </a:solidFill>
              </a:rPr>
              <a:t>To be ensured</a:t>
            </a:r>
          </a:p>
          <a:p>
            <a:pPr marL="285750" indent="-285750">
              <a:buFont typeface="Arial" panose="020B0604020202020204" pitchFamily="34" charset="0"/>
              <a:buChar char="•"/>
            </a:pPr>
            <a:endParaRPr lang="de-DE" sz="1400" dirty="0">
              <a:solidFill>
                <a:schemeClr val="tx1"/>
              </a:solidFill>
            </a:endParaRPr>
          </a:p>
        </p:txBody>
      </p:sp>
      <p:sp>
        <p:nvSpPr>
          <p:cNvPr id="5" name="Rechteck 4"/>
          <p:cNvSpPr/>
          <p:nvPr/>
        </p:nvSpPr>
        <p:spPr>
          <a:xfrm>
            <a:off x="4433977" y="897146"/>
            <a:ext cx="3807125" cy="186128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200" b="1" dirty="0">
                <a:solidFill>
                  <a:schemeClr val="tx1"/>
                </a:solidFill>
              </a:rPr>
              <a:t>General Tasks </a:t>
            </a:r>
            <a:r>
              <a:rPr lang="de-DE" sz="1200" dirty="0">
                <a:solidFill>
                  <a:schemeClr val="tx1"/>
                </a:solidFill>
              </a:rPr>
              <a:t>(in </a:t>
            </a:r>
            <a:r>
              <a:rPr lang="de-DE" sz="1200" dirty="0" err="1">
                <a:solidFill>
                  <a:schemeClr val="tx1"/>
                </a:solidFill>
              </a:rPr>
              <a:t>that</a:t>
            </a:r>
            <a:r>
              <a:rPr lang="de-DE" sz="1200" dirty="0">
                <a:solidFill>
                  <a:schemeClr val="tx1"/>
                </a:solidFill>
              </a:rPr>
              <a:t> </a:t>
            </a:r>
            <a:r>
              <a:rPr lang="de-DE" sz="1200" dirty="0" err="1">
                <a:solidFill>
                  <a:schemeClr val="tx1"/>
                </a:solidFill>
              </a:rPr>
              <a:t>scenario</a:t>
            </a:r>
            <a:r>
              <a:rPr lang="de-DE" sz="1200" dirty="0">
                <a:solidFill>
                  <a:schemeClr val="tx1"/>
                </a:solidFill>
              </a:rPr>
              <a:t>, </a:t>
            </a:r>
            <a:r>
              <a:rPr lang="de-DE" sz="1200" dirty="0" err="1">
                <a:solidFill>
                  <a:schemeClr val="tx1"/>
                </a:solidFill>
              </a:rPr>
              <a:t>regardless</a:t>
            </a:r>
            <a:r>
              <a:rPr lang="de-DE" sz="1200" dirty="0">
                <a:solidFill>
                  <a:schemeClr val="tx1"/>
                </a:solidFill>
              </a:rPr>
              <a:t> </a:t>
            </a:r>
            <a:r>
              <a:rPr lang="de-DE" sz="1200" dirty="0" err="1">
                <a:solidFill>
                  <a:schemeClr val="tx1"/>
                </a:solidFill>
              </a:rPr>
              <a:t>of</a:t>
            </a:r>
            <a:r>
              <a:rPr lang="de-DE" sz="1200" dirty="0">
                <a:solidFill>
                  <a:schemeClr val="tx1"/>
                </a:solidFill>
              </a:rPr>
              <a:t> </a:t>
            </a:r>
            <a:r>
              <a:rPr lang="de-DE" sz="1200" dirty="0" err="1">
                <a:solidFill>
                  <a:schemeClr val="tx1"/>
                </a:solidFill>
              </a:rPr>
              <a:t>who</a:t>
            </a:r>
            <a:r>
              <a:rPr lang="de-DE" sz="1200" dirty="0">
                <a:solidFill>
                  <a:schemeClr val="tx1"/>
                </a:solidFill>
              </a:rPr>
              <a:t> (</a:t>
            </a:r>
            <a:r>
              <a:rPr lang="de-DE" sz="1200" dirty="0" err="1">
                <a:solidFill>
                  <a:schemeClr val="tx1"/>
                </a:solidFill>
              </a:rPr>
              <a:t>system</a:t>
            </a:r>
            <a:r>
              <a:rPr lang="de-DE" sz="1200" dirty="0">
                <a:solidFill>
                  <a:schemeClr val="tx1"/>
                </a:solidFill>
              </a:rPr>
              <a:t>/</a:t>
            </a:r>
            <a:r>
              <a:rPr lang="de-DE" sz="1200" dirty="0" err="1">
                <a:solidFill>
                  <a:schemeClr val="tx1"/>
                </a:solidFill>
              </a:rPr>
              <a:t>driver</a:t>
            </a:r>
            <a:r>
              <a:rPr lang="de-DE" sz="1200" dirty="0">
                <a:solidFill>
                  <a:schemeClr val="tx1"/>
                </a:solidFill>
              </a:rPr>
              <a:t>) </a:t>
            </a:r>
            <a:r>
              <a:rPr lang="de-DE" sz="1200" dirty="0" err="1">
                <a:solidFill>
                  <a:schemeClr val="tx1"/>
                </a:solidFill>
              </a:rPr>
              <a:t>performs</a:t>
            </a:r>
            <a:r>
              <a:rPr lang="de-DE" sz="1200" dirty="0">
                <a:solidFill>
                  <a:schemeClr val="tx1"/>
                </a:solidFill>
              </a:rPr>
              <a:t> </a:t>
            </a:r>
            <a:r>
              <a:rPr lang="de-DE" sz="1200" dirty="0" err="1">
                <a:solidFill>
                  <a:schemeClr val="tx1"/>
                </a:solidFill>
              </a:rPr>
              <a:t>them</a:t>
            </a:r>
            <a:r>
              <a:rPr lang="de-DE" sz="1200" dirty="0">
                <a:solidFill>
                  <a:schemeClr val="tx1"/>
                </a:solidFill>
              </a:rPr>
              <a:t>)</a:t>
            </a:r>
          </a:p>
          <a:p>
            <a:endParaRPr lang="de-DE" sz="1200" b="1" dirty="0">
              <a:solidFill>
                <a:schemeClr val="tx1"/>
              </a:solidFill>
            </a:endParaRPr>
          </a:p>
          <a:p>
            <a:pPr marL="285750" indent="-285750">
              <a:buFont typeface="Arial" panose="020B0604020202020204" pitchFamily="34" charset="0"/>
              <a:buChar char="•"/>
            </a:pPr>
            <a:r>
              <a:rPr lang="de-DE" sz="1200" dirty="0">
                <a:solidFill>
                  <a:schemeClr val="tx1"/>
                </a:solidFill>
              </a:rPr>
              <a:t>Approach </a:t>
            </a:r>
            <a:r>
              <a:rPr lang="de-DE" sz="1200" dirty="0" err="1">
                <a:solidFill>
                  <a:schemeClr val="tx1"/>
                </a:solidFill>
              </a:rPr>
              <a:t>the</a:t>
            </a:r>
            <a:r>
              <a:rPr lang="de-DE" sz="1200" dirty="0">
                <a:solidFill>
                  <a:schemeClr val="tx1"/>
                </a:solidFill>
              </a:rPr>
              <a:t> </a:t>
            </a:r>
            <a:r>
              <a:rPr lang="de-DE" sz="1200" dirty="0" err="1">
                <a:solidFill>
                  <a:schemeClr val="tx1"/>
                </a:solidFill>
              </a:rPr>
              <a:t>intersection</a:t>
            </a:r>
            <a:r>
              <a:rPr lang="de-DE" sz="1200" dirty="0">
                <a:solidFill>
                  <a:schemeClr val="tx1"/>
                </a:solidFill>
              </a:rPr>
              <a:t> at an </a:t>
            </a:r>
            <a:r>
              <a:rPr lang="de-DE" sz="1200" dirty="0" err="1">
                <a:solidFill>
                  <a:schemeClr val="tx1"/>
                </a:solidFill>
              </a:rPr>
              <a:t>appropriate</a:t>
            </a:r>
            <a:r>
              <a:rPr lang="de-DE" sz="1200" dirty="0">
                <a:solidFill>
                  <a:schemeClr val="tx1"/>
                </a:solidFill>
              </a:rPr>
              <a:t> </a:t>
            </a:r>
            <a:r>
              <a:rPr lang="de-DE" sz="1200" dirty="0" err="1">
                <a:solidFill>
                  <a:schemeClr val="tx1"/>
                </a:solidFill>
              </a:rPr>
              <a:t>speed</a:t>
            </a:r>
            <a:r>
              <a:rPr lang="de-DE" sz="1200" dirty="0">
                <a:solidFill>
                  <a:schemeClr val="tx1"/>
                </a:solidFill>
              </a:rPr>
              <a:t> </a:t>
            </a:r>
          </a:p>
          <a:p>
            <a:pPr marL="285750" indent="-285750">
              <a:buFont typeface="Arial" panose="020B0604020202020204" pitchFamily="34" charset="0"/>
              <a:buChar char="•"/>
            </a:pPr>
            <a:r>
              <a:rPr lang="de-DE" sz="1200" dirty="0" err="1">
                <a:solidFill>
                  <a:schemeClr val="tx1"/>
                </a:solidFill>
              </a:rPr>
              <a:t>Yield</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other</a:t>
            </a:r>
            <a:r>
              <a:rPr lang="de-DE" sz="1200" dirty="0">
                <a:solidFill>
                  <a:schemeClr val="tx1"/>
                </a:solidFill>
              </a:rPr>
              <a:t> </a:t>
            </a:r>
            <a:r>
              <a:rPr lang="de-DE" sz="1200" dirty="0" err="1">
                <a:solidFill>
                  <a:schemeClr val="tx1"/>
                </a:solidFill>
              </a:rPr>
              <a:t>road</a:t>
            </a:r>
            <a:r>
              <a:rPr lang="de-DE" sz="1200" dirty="0">
                <a:solidFill>
                  <a:schemeClr val="tx1"/>
                </a:solidFill>
              </a:rPr>
              <a:t> </a:t>
            </a:r>
            <a:r>
              <a:rPr lang="de-DE" sz="1200" dirty="0" err="1">
                <a:solidFill>
                  <a:schemeClr val="tx1"/>
                </a:solidFill>
              </a:rPr>
              <a:t>users</a:t>
            </a:r>
            <a:r>
              <a:rPr lang="de-DE" sz="1200" dirty="0">
                <a:solidFill>
                  <a:schemeClr val="tx1"/>
                </a:solidFill>
              </a:rPr>
              <a:t> in </a:t>
            </a:r>
            <a:r>
              <a:rPr lang="de-DE" sz="1200" dirty="0" err="1">
                <a:solidFill>
                  <a:schemeClr val="tx1"/>
                </a:solidFill>
              </a:rPr>
              <a:t>the</a:t>
            </a:r>
            <a:r>
              <a:rPr lang="de-DE" sz="1200" dirty="0">
                <a:solidFill>
                  <a:schemeClr val="tx1"/>
                </a:solidFill>
              </a:rPr>
              <a:t> </a:t>
            </a:r>
            <a:r>
              <a:rPr lang="de-DE" sz="1200" dirty="0" err="1">
                <a:solidFill>
                  <a:schemeClr val="tx1"/>
                </a:solidFill>
              </a:rPr>
              <a:t>intersection</a:t>
            </a:r>
            <a:r>
              <a:rPr lang="de-DE" sz="1200" dirty="0">
                <a:solidFill>
                  <a:schemeClr val="tx1"/>
                </a:solidFill>
              </a:rPr>
              <a:t> </a:t>
            </a:r>
            <a:r>
              <a:rPr lang="de-DE" sz="1200" dirty="0" err="1">
                <a:solidFill>
                  <a:schemeClr val="tx1"/>
                </a:solidFill>
              </a:rPr>
              <a:t>if</a:t>
            </a:r>
            <a:r>
              <a:rPr lang="de-DE" sz="1200" dirty="0">
                <a:solidFill>
                  <a:schemeClr val="tx1"/>
                </a:solidFill>
              </a:rPr>
              <a:t> </a:t>
            </a:r>
            <a:r>
              <a:rPr lang="de-DE" sz="1200" dirty="0" err="1">
                <a:solidFill>
                  <a:schemeClr val="tx1"/>
                </a:solidFill>
              </a:rPr>
              <a:t>necessary</a:t>
            </a:r>
            <a:r>
              <a:rPr lang="de-DE" sz="1200" dirty="0">
                <a:solidFill>
                  <a:schemeClr val="tx1"/>
                </a:solidFill>
              </a:rPr>
              <a:t> (</a:t>
            </a:r>
            <a:r>
              <a:rPr lang="de-DE" sz="1200" dirty="0" err="1">
                <a:solidFill>
                  <a:schemeClr val="tx1"/>
                </a:solidFill>
              </a:rPr>
              <a:t>right</a:t>
            </a:r>
            <a:r>
              <a:rPr lang="de-DE" sz="1200" dirty="0">
                <a:solidFill>
                  <a:schemeClr val="tx1"/>
                </a:solidFill>
              </a:rPr>
              <a:t> </a:t>
            </a:r>
            <a:r>
              <a:rPr lang="de-DE" sz="1200" dirty="0" err="1">
                <a:solidFill>
                  <a:schemeClr val="tx1"/>
                </a:solidFill>
              </a:rPr>
              <a:t>of</a:t>
            </a:r>
            <a:r>
              <a:rPr lang="de-DE" sz="1200" dirty="0">
                <a:solidFill>
                  <a:schemeClr val="tx1"/>
                </a:solidFill>
              </a:rPr>
              <a:t> </a:t>
            </a:r>
            <a:r>
              <a:rPr lang="de-DE" sz="1200" dirty="0" err="1">
                <a:solidFill>
                  <a:schemeClr val="tx1"/>
                </a:solidFill>
              </a:rPr>
              <a:t>way</a:t>
            </a:r>
            <a:r>
              <a:rPr lang="de-DE" sz="1200" dirty="0">
                <a:solidFill>
                  <a:schemeClr val="tx1"/>
                </a:solidFill>
              </a:rPr>
              <a:t> </a:t>
            </a:r>
            <a:r>
              <a:rPr lang="de-DE" sz="1200" dirty="0" err="1">
                <a:solidFill>
                  <a:schemeClr val="tx1"/>
                </a:solidFill>
              </a:rPr>
              <a:t>by</a:t>
            </a:r>
            <a:r>
              <a:rPr lang="de-DE" sz="1200" dirty="0">
                <a:solidFill>
                  <a:schemeClr val="tx1"/>
                </a:solidFill>
              </a:rPr>
              <a:t> </a:t>
            </a:r>
            <a:r>
              <a:rPr lang="de-DE" sz="1200" dirty="0" err="1">
                <a:solidFill>
                  <a:schemeClr val="tx1"/>
                </a:solidFill>
              </a:rPr>
              <a:t>traffic</a:t>
            </a:r>
            <a:r>
              <a:rPr lang="de-DE" sz="1200" dirty="0">
                <a:solidFill>
                  <a:schemeClr val="tx1"/>
                </a:solidFill>
              </a:rPr>
              <a:t> </a:t>
            </a:r>
            <a:r>
              <a:rPr lang="de-DE" sz="1200" dirty="0" err="1">
                <a:solidFill>
                  <a:schemeClr val="tx1"/>
                </a:solidFill>
              </a:rPr>
              <a:t>lights</a:t>
            </a:r>
            <a:r>
              <a:rPr lang="de-DE" sz="1200" dirty="0">
                <a:solidFill>
                  <a:schemeClr val="tx1"/>
                </a:solidFill>
              </a:rPr>
              <a:t>?)</a:t>
            </a:r>
          </a:p>
          <a:p>
            <a:pPr marL="285750" indent="-285750">
              <a:buFont typeface="Arial" panose="020B0604020202020204" pitchFamily="34" charset="0"/>
              <a:buChar char="•"/>
            </a:pPr>
            <a:r>
              <a:rPr lang="de-DE" sz="1200" dirty="0" err="1">
                <a:solidFill>
                  <a:schemeClr val="tx1"/>
                </a:solidFill>
              </a:rPr>
              <a:t>Make</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necessary</a:t>
            </a:r>
            <a:r>
              <a:rPr lang="de-DE" sz="1200" dirty="0">
                <a:solidFill>
                  <a:schemeClr val="tx1"/>
                </a:solidFill>
              </a:rPr>
              <a:t> turn</a:t>
            </a:r>
          </a:p>
        </p:txBody>
      </p:sp>
      <p:sp>
        <p:nvSpPr>
          <p:cNvPr id="16" name="Rechteck 15"/>
          <p:cNvSpPr/>
          <p:nvPr/>
        </p:nvSpPr>
        <p:spPr>
          <a:xfrm>
            <a:off x="4433977" y="2989987"/>
            <a:ext cx="3807125"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adapts</a:t>
            </a:r>
            <a:r>
              <a:rPr lang="de-DE" sz="1200" dirty="0">
                <a:solidFill>
                  <a:schemeClr val="tx1"/>
                </a:solidFill>
              </a:rPr>
              <a:t> </a:t>
            </a:r>
            <a:r>
              <a:rPr lang="de-DE" sz="1200" dirty="0" err="1">
                <a:solidFill>
                  <a:schemeClr val="tx1"/>
                </a:solidFill>
              </a:rPr>
              <a:t>vehicle</a:t>
            </a:r>
            <a:r>
              <a:rPr lang="de-DE" sz="1200" dirty="0">
                <a:solidFill>
                  <a:schemeClr val="tx1"/>
                </a:solidFill>
              </a:rPr>
              <a:t> </a:t>
            </a:r>
            <a:r>
              <a:rPr lang="de-DE" sz="1200" dirty="0" err="1">
                <a:solidFill>
                  <a:schemeClr val="tx1"/>
                </a:solidFill>
              </a:rPr>
              <a:t>speed</a:t>
            </a:r>
            <a:r>
              <a:rPr lang="de-DE" sz="1200" dirty="0">
                <a:solidFill>
                  <a:schemeClr val="tx1"/>
                </a:solidFill>
              </a:rPr>
              <a:t> </a:t>
            </a:r>
            <a:r>
              <a:rPr lang="de-DE" sz="1200" dirty="0" err="1">
                <a:solidFill>
                  <a:schemeClr val="tx1"/>
                </a:solidFill>
              </a:rPr>
              <a:t>when</a:t>
            </a:r>
            <a:r>
              <a:rPr lang="de-DE" sz="1200" dirty="0">
                <a:solidFill>
                  <a:schemeClr val="tx1"/>
                </a:solidFill>
              </a:rPr>
              <a:t> </a:t>
            </a:r>
            <a:r>
              <a:rPr lang="de-DE" sz="1200" dirty="0" err="1">
                <a:solidFill>
                  <a:schemeClr val="tx1"/>
                </a:solidFill>
              </a:rPr>
              <a:t>approaching</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intersection</a:t>
            </a:r>
            <a:endParaRPr lang="de-DE" sz="1200" dirty="0">
              <a:solidFill>
                <a:schemeClr val="tx1"/>
              </a:solidFill>
            </a:endParaRPr>
          </a:p>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stops</a:t>
            </a:r>
            <a:r>
              <a:rPr lang="de-DE" sz="1200" dirty="0">
                <a:solidFill>
                  <a:schemeClr val="tx1"/>
                </a:solidFill>
              </a:rPr>
              <a:t> at </a:t>
            </a:r>
            <a:r>
              <a:rPr lang="de-DE" sz="1200" dirty="0" err="1">
                <a:solidFill>
                  <a:schemeClr val="tx1"/>
                </a:solidFill>
              </a:rPr>
              <a:t>traffic</a:t>
            </a:r>
            <a:r>
              <a:rPr lang="de-DE" sz="1200" dirty="0">
                <a:solidFill>
                  <a:schemeClr val="tx1"/>
                </a:solidFill>
              </a:rPr>
              <a:t> </a:t>
            </a:r>
            <a:r>
              <a:rPr lang="de-DE" sz="1200" dirty="0" err="1">
                <a:solidFill>
                  <a:schemeClr val="tx1"/>
                </a:solidFill>
              </a:rPr>
              <a:t>lights</a:t>
            </a:r>
            <a:r>
              <a:rPr lang="de-DE" sz="1200" dirty="0">
                <a:solidFill>
                  <a:schemeClr val="tx1"/>
                </a:solidFill>
              </a:rPr>
              <a:t> </a:t>
            </a:r>
            <a:r>
              <a:rPr lang="de-DE" sz="1200" dirty="0" err="1">
                <a:solidFill>
                  <a:schemeClr val="tx1"/>
                </a:solidFill>
              </a:rPr>
              <a:t>if</a:t>
            </a:r>
            <a:r>
              <a:rPr lang="de-DE" sz="1200" dirty="0">
                <a:solidFill>
                  <a:schemeClr val="tx1"/>
                </a:solidFill>
              </a:rPr>
              <a:t> </a:t>
            </a:r>
            <a:r>
              <a:rPr lang="de-DE" sz="1200" dirty="0" err="1">
                <a:solidFill>
                  <a:schemeClr val="tx1"/>
                </a:solidFill>
              </a:rPr>
              <a:t>necessary</a:t>
            </a:r>
            <a:endParaRPr lang="de-DE" sz="1200" dirty="0">
              <a:solidFill>
                <a:schemeClr val="tx1"/>
              </a:solidFill>
            </a:endParaRPr>
          </a:p>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plans</a:t>
            </a:r>
            <a:r>
              <a:rPr lang="de-DE" sz="1200" dirty="0">
                <a:solidFill>
                  <a:schemeClr val="tx1"/>
                </a:solidFill>
              </a:rPr>
              <a:t> </a:t>
            </a:r>
            <a:r>
              <a:rPr lang="de-DE" sz="1200" dirty="0" err="1">
                <a:solidFill>
                  <a:schemeClr val="tx1"/>
                </a:solidFill>
              </a:rPr>
              <a:t>appropriate</a:t>
            </a:r>
            <a:r>
              <a:rPr lang="de-DE" sz="1200" dirty="0">
                <a:solidFill>
                  <a:schemeClr val="tx1"/>
                </a:solidFill>
              </a:rPr>
              <a:t> </a:t>
            </a:r>
            <a:r>
              <a:rPr lang="de-DE" sz="1200" dirty="0" err="1">
                <a:solidFill>
                  <a:schemeClr val="tx1"/>
                </a:solidFill>
              </a:rPr>
              <a:t>trajectory</a:t>
            </a:r>
            <a:r>
              <a:rPr lang="de-DE" sz="1200" dirty="0">
                <a:solidFill>
                  <a:schemeClr val="tx1"/>
                </a:solidFill>
              </a:rPr>
              <a:t> </a:t>
            </a:r>
            <a:r>
              <a:rPr lang="de-DE" sz="1200" dirty="0" err="1">
                <a:solidFill>
                  <a:schemeClr val="tx1"/>
                </a:solidFill>
              </a:rPr>
              <a:t>and</a:t>
            </a:r>
            <a:r>
              <a:rPr lang="de-DE" sz="1200" dirty="0">
                <a:solidFill>
                  <a:schemeClr val="tx1"/>
                </a:solidFill>
              </a:rPr>
              <a:t> </a:t>
            </a:r>
            <a:r>
              <a:rPr lang="de-DE" sz="1200" dirty="0" err="1">
                <a:solidFill>
                  <a:schemeClr val="tx1"/>
                </a:solidFill>
              </a:rPr>
              <a:t>provides</a:t>
            </a:r>
            <a:r>
              <a:rPr lang="de-DE" sz="1200" dirty="0">
                <a:solidFill>
                  <a:schemeClr val="tx1"/>
                </a:solidFill>
              </a:rPr>
              <a:t> </a:t>
            </a:r>
            <a:r>
              <a:rPr lang="de-DE" sz="1200" dirty="0" err="1">
                <a:solidFill>
                  <a:schemeClr val="tx1"/>
                </a:solidFill>
              </a:rPr>
              <a:t>corresponding</a:t>
            </a:r>
            <a:r>
              <a:rPr lang="de-DE" sz="1200" dirty="0">
                <a:solidFill>
                  <a:schemeClr val="tx1"/>
                </a:solidFill>
              </a:rPr>
              <a:t> </a:t>
            </a:r>
            <a:r>
              <a:rPr lang="de-DE" sz="1200" dirty="0" err="1">
                <a:solidFill>
                  <a:schemeClr val="tx1"/>
                </a:solidFill>
              </a:rPr>
              <a:t>steering</a:t>
            </a:r>
            <a:r>
              <a:rPr lang="de-DE" sz="1200" dirty="0">
                <a:solidFill>
                  <a:schemeClr val="tx1"/>
                </a:solidFill>
              </a:rPr>
              <a:t> </a:t>
            </a:r>
            <a:r>
              <a:rPr lang="de-DE" sz="1200" dirty="0" err="1">
                <a:solidFill>
                  <a:schemeClr val="tx1"/>
                </a:solidFill>
              </a:rPr>
              <a:t>support</a:t>
            </a:r>
            <a:r>
              <a:rPr lang="de-DE" sz="1200" dirty="0">
                <a:solidFill>
                  <a:schemeClr val="tx1"/>
                </a:solidFill>
              </a:rPr>
              <a:t> </a:t>
            </a:r>
          </a:p>
          <a:p>
            <a:pPr marL="542925">
              <a:spcBef>
                <a:spcPts val="600"/>
              </a:spcBef>
            </a:pPr>
            <a:r>
              <a:rPr lang="de-DE" sz="1200" dirty="0" err="1">
                <a:solidFill>
                  <a:schemeClr val="tx1"/>
                </a:solidFill>
              </a:rPr>
              <a:t>to</a:t>
            </a:r>
            <a:r>
              <a:rPr lang="de-DE" sz="1200" dirty="0">
                <a:solidFill>
                  <a:schemeClr val="tx1"/>
                </a:solidFill>
              </a:rPr>
              <a:t> </a:t>
            </a:r>
            <a:r>
              <a:rPr lang="de-DE" sz="1200" dirty="0" err="1">
                <a:solidFill>
                  <a:schemeClr val="tx1"/>
                </a:solidFill>
              </a:rPr>
              <a:t>assist</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driver</a:t>
            </a:r>
            <a:r>
              <a:rPr lang="de-DE" sz="1200" dirty="0">
                <a:solidFill>
                  <a:schemeClr val="tx1"/>
                </a:solidFill>
              </a:rPr>
              <a:t> in </a:t>
            </a:r>
            <a:r>
              <a:rPr lang="de-DE" sz="1200" dirty="0" err="1">
                <a:solidFill>
                  <a:schemeClr val="tx1"/>
                </a:solidFill>
              </a:rPr>
              <a:t>making</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necessary</a:t>
            </a:r>
            <a:r>
              <a:rPr lang="de-DE" sz="1200" dirty="0">
                <a:solidFill>
                  <a:schemeClr val="tx1"/>
                </a:solidFill>
              </a:rPr>
              <a:t> turn</a:t>
            </a:r>
          </a:p>
        </p:txBody>
      </p:sp>
      <p:sp>
        <p:nvSpPr>
          <p:cNvPr id="17" name="Rechteck 16"/>
          <p:cNvSpPr/>
          <p:nvPr/>
        </p:nvSpPr>
        <p:spPr>
          <a:xfrm>
            <a:off x="8465388" y="2989986"/>
            <a:ext cx="3387307"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supports</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driver</a:t>
            </a:r>
            <a:r>
              <a:rPr lang="de-DE" sz="1200" dirty="0">
                <a:solidFill>
                  <a:schemeClr val="tx1"/>
                </a:solidFill>
              </a:rPr>
              <a:t> in </a:t>
            </a:r>
            <a:r>
              <a:rPr lang="de-DE" sz="1200" dirty="0" err="1">
                <a:solidFill>
                  <a:schemeClr val="tx1"/>
                </a:solidFill>
              </a:rPr>
              <a:t>steering</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vehicle</a:t>
            </a:r>
            <a:r>
              <a:rPr lang="de-DE" sz="1200" dirty="0">
                <a:solidFill>
                  <a:schemeClr val="tx1"/>
                </a:solidFill>
              </a:rPr>
              <a:t> </a:t>
            </a:r>
            <a:r>
              <a:rPr lang="de-DE" sz="1200" dirty="0" err="1">
                <a:solidFill>
                  <a:schemeClr val="tx1"/>
                </a:solidFill>
              </a:rPr>
              <a:t>through</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intersection</a:t>
            </a:r>
            <a:r>
              <a:rPr lang="de-DE" sz="1200" dirty="0">
                <a:solidFill>
                  <a:schemeClr val="tx1"/>
                </a:solidFill>
              </a:rPr>
              <a:t> </a:t>
            </a:r>
          </a:p>
        </p:txBody>
      </p:sp>
      <p:sp>
        <p:nvSpPr>
          <p:cNvPr id="18" name="Rechteck 17"/>
          <p:cNvSpPr/>
          <p:nvPr/>
        </p:nvSpPr>
        <p:spPr>
          <a:xfrm>
            <a:off x="4433977" y="2989985"/>
            <a:ext cx="422694" cy="1609246"/>
          </a:xfrm>
          <a:prstGeom prst="rect">
            <a:avLst/>
          </a:prstGeom>
          <a:solidFill>
            <a:schemeClr val="accent6">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Max.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19" name="Rechteck 18"/>
          <p:cNvSpPr/>
          <p:nvPr/>
        </p:nvSpPr>
        <p:spPr>
          <a:xfrm>
            <a:off x="8465388" y="2989985"/>
            <a:ext cx="422694" cy="1609246"/>
          </a:xfrm>
          <a:prstGeom prst="rect">
            <a:avLst/>
          </a:prstGeom>
          <a:solidFill>
            <a:schemeClr val="accent5">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Min.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20" name="Rechteck 19"/>
          <p:cNvSpPr/>
          <p:nvPr/>
        </p:nvSpPr>
        <p:spPr>
          <a:xfrm>
            <a:off x="4433977" y="4830787"/>
            <a:ext cx="7418718" cy="1653401"/>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General </a:t>
            </a:r>
            <a:r>
              <a:rPr lang="de-DE" sz="1400" b="1" dirty="0" err="1">
                <a:solidFill>
                  <a:schemeClr val="tx1"/>
                </a:solidFill>
              </a:rPr>
              <a:t>Requirements</a:t>
            </a:r>
            <a:r>
              <a:rPr lang="de-DE" sz="1400" b="1" dirty="0">
                <a:solidFill>
                  <a:schemeClr val="tx1"/>
                </a:solidFill>
              </a:rPr>
              <a:t> </a:t>
            </a:r>
            <a:r>
              <a:rPr lang="de-DE" sz="1400" b="1" dirty="0" err="1">
                <a:solidFill>
                  <a:schemeClr val="tx1"/>
                </a:solidFill>
              </a:rPr>
              <a:t>to</a:t>
            </a:r>
            <a:r>
              <a:rPr lang="de-DE" sz="1400" b="1" dirty="0">
                <a:solidFill>
                  <a:schemeClr val="tx1"/>
                </a:solidFill>
              </a:rPr>
              <a:t> </a:t>
            </a:r>
            <a:r>
              <a:rPr lang="de-DE" sz="1400" b="1" dirty="0" err="1">
                <a:solidFill>
                  <a:schemeClr val="tx1"/>
                </a:solidFill>
              </a:rPr>
              <a:t>address</a:t>
            </a:r>
            <a:r>
              <a:rPr lang="de-DE" sz="1400" b="1" dirty="0">
                <a:solidFill>
                  <a:schemeClr val="tx1"/>
                </a:solidFill>
              </a:rPr>
              <a:t> </a:t>
            </a:r>
            <a:r>
              <a:rPr lang="de-DE" sz="1400" b="1" dirty="0" err="1">
                <a:solidFill>
                  <a:schemeClr val="tx1"/>
                </a:solidFill>
              </a:rPr>
              <a:t>this</a:t>
            </a:r>
            <a:r>
              <a:rPr lang="de-DE" sz="1400" b="1" dirty="0">
                <a:solidFill>
                  <a:schemeClr val="tx1"/>
                </a:solidFill>
              </a:rPr>
              <a:t> </a:t>
            </a:r>
            <a:r>
              <a:rPr lang="de-DE" sz="1400" b="1" dirty="0" err="1">
                <a:solidFill>
                  <a:schemeClr val="tx1"/>
                </a:solidFill>
              </a:rPr>
              <a:t>use</a:t>
            </a:r>
            <a:r>
              <a:rPr lang="de-DE" sz="1400" b="1" dirty="0">
                <a:solidFill>
                  <a:schemeClr val="tx1"/>
                </a:solidFill>
              </a:rPr>
              <a:t> </a:t>
            </a:r>
            <a:r>
              <a:rPr lang="de-DE" sz="1400" b="1" dirty="0" err="1">
                <a:solidFill>
                  <a:schemeClr val="tx1"/>
                </a:solidFill>
              </a:rPr>
              <a:t>case</a:t>
            </a:r>
            <a:endParaRPr lang="de-DE" sz="1400" dirty="0">
              <a:solidFill>
                <a:schemeClr val="tx1"/>
              </a:solidFill>
            </a:endParaRPr>
          </a:p>
          <a:p>
            <a:endParaRPr lang="de-DE" sz="1400" b="1" dirty="0">
              <a:solidFill>
                <a:schemeClr val="tx1"/>
              </a:solidFill>
            </a:endParaRP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driver</a:t>
            </a:r>
            <a:r>
              <a:rPr lang="de-DE" sz="1400" dirty="0">
                <a:solidFill>
                  <a:schemeClr val="tx1"/>
                </a:solidFill>
              </a:rPr>
              <a:t> </a:t>
            </a:r>
            <a:r>
              <a:rPr lang="de-DE" sz="1400" dirty="0" err="1">
                <a:solidFill>
                  <a:schemeClr val="tx1"/>
                </a:solidFill>
              </a:rPr>
              <a:t>supervises</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and</a:t>
            </a:r>
            <a:r>
              <a:rPr lang="de-DE" sz="1400" dirty="0">
                <a:solidFill>
                  <a:schemeClr val="tx1"/>
                </a:solidFill>
              </a:rPr>
              <a:t> </a:t>
            </a:r>
            <a:r>
              <a:rPr lang="de-DE" sz="1400" dirty="0" err="1">
                <a:solidFill>
                  <a:schemeClr val="tx1"/>
                </a:solidFill>
              </a:rPr>
              <a:t>environment</a:t>
            </a:r>
            <a:r>
              <a:rPr lang="de-DE" sz="1400" dirty="0">
                <a:solidFill>
                  <a:schemeClr val="tx1"/>
                </a:solidFill>
              </a:rPr>
              <a:t>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is</a:t>
            </a:r>
            <a:r>
              <a:rPr lang="de-DE" sz="1400" dirty="0">
                <a:solidFill>
                  <a:schemeClr val="tx1"/>
                </a:solidFill>
              </a:rPr>
              <a:t> </a:t>
            </a:r>
            <a:r>
              <a:rPr lang="de-DE" sz="1400" dirty="0" err="1">
                <a:solidFill>
                  <a:schemeClr val="tx1"/>
                </a:solidFill>
              </a:rPr>
              <a:t>predictable</a:t>
            </a:r>
            <a:r>
              <a:rPr lang="de-DE" sz="1400" dirty="0">
                <a:solidFill>
                  <a:schemeClr val="tx1"/>
                </a:solidFill>
              </a:rPr>
              <a:t> </a:t>
            </a:r>
            <a:r>
              <a:rPr lang="de-DE" sz="1400" dirty="0" err="1">
                <a:solidFill>
                  <a:schemeClr val="tx1"/>
                </a:solidFill>
              </a:rPr>
              <a:t>to</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driver</a:t>
            </a:r>
            <a:r>
              <a:rPr lang="de-DE" sz="1400" dirty="0">
                <a:solidFill>
                  <a:schemeClr val="tx1"/>
                </a:solidFill>
              </a:rPr>
              <a:t>.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remains</a:t>
            </a:r>
            <a:r>
              <a:rPr lang="de-DE" sz="1400" dirty="0">
                <a:solidFill>
                  <a:schemeClr val="tx1"/>
                </a:solidFill>
              </a:rPr>
              <a:t> </a:t>
            </a:r>
            <a:r>
              <a:rPr lang="de-DE" sz="1400" dirty="0" err="1">
                <a:solidFill>
                  <a:schemeClr val="tx1"/>
                </a:solidFill>
              </a:rPr>
              <a:t>controllable</a:t>
            </a:r>
            <a:r>
              <a:rPr lang="de-DE" sz="1400" dirty="0">
                <a:solidFill>
                  <a:schemeClr val="tx1"/>
                </a:solidFill>
              </a:rPr>
              <a:t> </a:t>
            </a:r>
            <a:r>
              <a:rPr lang="de-DE" sz="1400" dirty="0" err="1">
                <a:solidFill>
                  <a:schemeClr val="tx1"/>
                </a:solidFill>
              </a:rPr>
              <a:t>by</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driver</a:t>
            </a:r>
            <a:r>
              <a:rPr lang="de-DE" sz="1400" dirty="0">
                <a:solidFill>
                  <a:schemeClr val="tx1"/>
                </a:solidFill>
              </a:rPr>
              <a:t>.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system</a:t>
            </a:r>
            <a:r>
              <a:rPr lang="de-DE" sz="1400" dirty="0">
                <a:solidFill>
                  <a:schemeClr val="tx1"/>
                </a:solidFill>
              </a:rPr>
              <a:t> </a:t>
            </a:r>
            <a:r>
              <a:rPr lang="de-DE" sz="1400" dirty="0" err="1">
                <a:solidFill>
                  <a:schemeClr val="tx1"/>
                </a:solidFill>
              </a:rPr>
              <a:t>has</a:t>
            </a:r>
            <a:r>
              <a:rPr lang="de-DE" sz="1400" dirty="0">
                <a:solidFill>
                  <a:schemeClr val="tx1"/>
                </a:solidFill>
              </a:rPr>
              <a:t> </a:t>
            </a:r>
            <a:r>
              <a:rPr lang="de-DE" sz="1400" dirty="0" err="1">
                <a:solidFill>
                  <a:schemeClr val="tx1"/>
                </a:solidFill>
              </a:rPr>
              <a:t>sufficient</a:t>
            </a:r>
            <a:r>
              <a:rPr lang="de-DE" sz="1400" dirty="0">
                <a:solidFill>
                  <a:schemeClr val="tx1"/>
                </a:solidFill>
              </a:rPr>
              <a:t> environmental </a:t>
            </a:r>
            <a:r>
              <a:rPr lang="de-DE" sz="1400" dirty="0" err="1">
                <a:solidFill>
                  <a:schemeClr val="tx1"/>
                </a:solidFill>
              </a:rPr>
              <a:t>perception</a:t>
            </a:r>
            <a:r>
              <a:rPr lang="de-DE" sz="1400" dirty="0">
                <a:solidFill>
                  <a:schemeClr val="tx1"/>
                </a:solidFill>
              </a:rPr>
              <a:t>/</a:t>
            </a:r>
            <a:r>
              <a:rPr lang="de-DE" sz="1400" dirty="0" err="1">
                <a:solidFill>
                  <a:schemeClr val="tx1"/>
                </a:solidFill>
              </a:rPr>
              <a:t>information</a:t>
            </a:r>
            <a:r>
              <a:rPr lang="de-DE" sz="1400" dirty="0">
                <a:solidFill>
                  <a:schemeClr val="tx1"/>
                </a:solidFill>
              </a:rPr>
              <a:t> </a:t>
            </a:r>
          </a:p>
        </p:txBody>
      </p:sp>
      <p:pic>
        <p:nvPicPr>
          <p:cNvPr id="11" name="Grafik 10"/>
          <p:cNvPicPr/>
          <p:nvPr/>
        </p:nvPicPr>
        <p:blipFill>
          <a:blip r:embed="rId2"/>
          <a:stretch>
            <a:fillRect/>
          </a:stretch>
        </p:blipFill>
        <p:spPr>
          <a:xfrm>
            <a:off x="638175" y="2128520"/>
            <a:ext cx="1238250" cy="1629410"/>
          </a:xfrm>
          <a:prstGeom prst="rect">
            <a:avLst/>
          </a:prstGeom>
        </p:spPr>
      </p:pic>
      <p:sp>
        <p:nvSpPr>
          <p:cNvPr id="2" name="Textfeld 1"/>
          <p:cNvSpPr txBox="1"/>
          <p:nvPr/>
        </p:nvSpPr>
        <p:spPr>
          <a:xfrm>
            <a:off x="2133600" y="2324100"/>
            <a:ext cx="1924050" cy="738664"/>
          </a:xfrm>
          <a:prstGeom prst="rect">
            <a:avLst/>
          </a:prstGeom>
          <a:noFill/>
        </p:spPr>
        <p:txBody>
          <a:bodyPr wrap="square" rtlCol="0">
            <a:spAutoFit/>
          </a:bodyPr>
          <a:lstStyle/>
          <a:p>
            <a:r>
              <a:rPr lang="de-DE" sz="1400" b="1" dirty="0" err="1"/>
              <a:t>Specifics</a:t>
            </a:r>
            <a:r>
              <a:rPr lang="de-DE" sz="1400" b="1" dirty="0"/>
              <a:t>: </a:t>
            </a:r>
          </a:p>
          <a:p>
            <a:pPr marL="285750" indent="-285750">
              <a:buFont typeface="Arial" panose="020B0604020202020204" pitchFamily="34" charset="0"/>
              <a:buChar char="•"/>
            </a:pPr>
            <a:r>
              <a:rPr lang="de-DE" sz="1400" dirty="0" err="1"/>
              <a:t>With</a:t>
            </a:r>
            <a:r>
              <a:rPr lang="de-DE" sz="1400" dirty="0"/>
              <a:t>/</a:t>
            </a:r>
            <a:r>
              <a:rPr lang="de-DE" sz="1400" dirty="0" err="1"/>
              <a:t>without</a:t>
            </a:r>
            <a:r>
              <a:rPr lang="de-DE" sz="1400" dirty="0"/>
              <a:t> </a:t>
            </a:r>
            <a:r>
              <a:rPr lang="de-DE" sz="1400" dirty="0" err="1"/>
              <a:t>traffic</a:t>
            </a:r>
            <a:r>
              <a:rPr lang="de-DE" sz="1400" dirty="0"/>
              <a:t> </a:t>
            </a:r>
            <a:r>
              <a:rPr lang="de-DE" sz="1400" dirty="0" err="1"/>
              <a:t>lights</a:t>
            </a:r>
            <a:endParaRPr lang="de-DE" sz="1400" dirty="0"/>
          </a:p>
        </p:txBody>
      </p:sp>
      <p:sp>
        <p:nvSpPr>
          <p:cNvPr id="12" name="Textfeld 11"/>
          <p:cNvSpPr txBox="1"/>
          <p:nvPr/>
        </p:nvSpPr>
        <p:spPr>
          <a:xfrm>
            <a:off x="526211" y="362309"/>
            <a:ext cx="4846455" cy="369332"/>
          </a:xfrm>
          <a:prstGeom prst="rect">
            <a:avLst/>
          </a:prstGeom>
          <a:noFill/>
        </p:spPr>
        <p:txBody>
          <a:bodyPr wrap="none" rtlCol="0">
            <a:spAutoFit/>
          </a:bodyPr>
          <a:lstStyle/>
          <a:p>
            <a:r>
              <a:rPr lang="de-DE" dirty="0" err="1"/>
              <a:t>Examples</a:t>
            </a:r>
            <a:r>
              <a:rPr lang="de-DE" dirty="0"/>
              <a:t> </a:t>
            </a:r>
            <a:r>
              <a:rPr lang="de-DE" dirty="0" err="1"/>
              <a:t>of</a:t>
            </a:r>
            <a:r>
              <a:rPr lang="de-DE" dirty="0"/>
              <a:t> a </a:t>
            </a:r>
            <a:r>
              <a:rPr lang="de-DE" dirty="0" err="1"/>
              <a:t>more</a:t>
            </a:r>
            <a:r>
              <a:rPr lang="de-DE" dirty="0"/>
              <a:t> </a:t>
            </a:r>
            <a:r>
              <a:rPr lang="de-DE" dirty="0" err="1"/>
              <a:t>detailed</a:t>
            </a:r>
            <a:r>
              <a:rPr lang="de-DE" dirty="0"/>
              <a:t> </a:t>
            </a:r>
            <a:r>
              <a:rPr lang="de-DE" dirty="0" err="1"/>
              <a:t>use</a:t>
            </a:r>
            <a:r>
              <a:rPr lang="de-DE" dirty="0"/>
              <a:t> </a:t>
            </a:r>
            <a:r>
              <a:rPr lang="de-DE" dirty="0" err="1"/>
              <a:t>case</a:t>
            </a:r>
            <a:r>
              <a:rPr lang="de-DE" dirty="0"/>
              <a:t> </a:t>
            </a:r>
            <a:r>
              <a:rPr lang="de-DE" dirty="0" err="1"/>
              <a:t>description</a:t>
            </a:r>
            <a:r>
              <a:rPr lang="de-DE" dirty="0"/>
              <a:t> </a:t>
            </a:r>
          </a:p>
        </p:txBody>
      </p:sp>
      <p:sp>
        <p:nvSpPr>
          <p:cNvPr id="3" name="Foliennummernplatzhalter 2"/>
          <p:cNvSpPr>
            <a:spLocks noGrp="1"/>
          </p:cNvSpPr>
          <p:nvPr>
            <p:ph type="sldNum" sz="quarter" idx="12"/>
          </p:nvPr>
        </p:nvSpPr>
        <p:spPr>
          <a:xfrm>
            <a:off x="8610600" y="6399480"/>
            <a:ext cx="2743200" cy="365125"/>
          </a:xfrm>
        </p:spPr>
        <p:txBody>
          <a:bodyPr/>
          <a:lstStyle/>
          <a:p>
            <a:fld id="{7E42539C-CDA1-4404-8331-27A664B14CCD}" type="slidenum">
              <a:rPr lang="de-DE" smtClean="0"/>
              <a:t>4</a:t>
            </a:fld>
            <a:endParaRPr lang="de-DE" dirty="0"/>
          </a:p>
        </p:txBody>
      </p:sp>
      <p:sp>
        <p:nvSpPr>
          <p:cNvPr id="22" name="Rechteck 21">
            <a:extLst>
              <a:ext uri="{FF2B5EF4-FFF2-40B4-BE49-F238E27FC236}">
                <a16:creationId xmlns:a16="http://schemas.microsoft.com/office/drawing/2014/main" id="{249DC688-2C93-450F-9358-C549F1A8C36D}"/>
              </a:ext>
            </a:extLst>
          </p:cNvPr>
          <p:cNvSpPr/>
          <p:nvPr/>
        </p:nvSpPr>
        <p:spPr>
          <a:xfrm>
            <a:off x="8465388" y="897146"/>
            <a:ext cx="3387307" cy="1862270"/>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Research/Data/</a:t>
            </a:r>
            <a:r>
              <a:rPr lang="de-DE" sz="1400" b="1" dirty="0" err="1">
                <a:solidFill>
                  <a:schemeClr val="tx1"/>
                </a:solidFill>
              </a:rPr>
              <a:t>Statistics</a:t>
            </a:r>
            <a:endParaRPr lang="de-DE" sz="1400" b="1" dirty="0">
              <a:solidFill>
                <a:schemeClr val="tx1"/>
              </a:solidFill>
            </a:endParaRPr>
          </a:p>
          <a:p>
            <a:r>
              <a:rPr lang="de-DE" sz="1200" dirty="0" err="1">
                <a:solidFill>
                  <a:schemeClr val="tx1"/>
                </a:solidFill>
              </a:rPr>
              <a:t>Accidentology</a:t>
            </a:r>
            <a:r>
              <a:rPr lang="de-DE" sz="1200" dirty="0">
                <a:solidFill>
                  <a:schemeClr val="tx1"/>
                </a:solidFill>
              </a:rPr>
              <a:t> (DESTATIS 2019)</a:t>
            </a:r>
            <a:endParaRPr lang="de-DE" sz="1400" b="1" dirty="0">
              <a:solidFill>
                <a:schemeClr val="tx1"/>
              </a:solidFill>
            </a:endParaRPr>
          </a:p>
          <a:p>
            <a:pPr marL="285750" indent="-285750">
              <a:buFont typeface="Arial" panose="020B0604020202020204" pitchFamily="34" charset="0"/>
              <a:buChar char="•"/>
            </a:pPr>
            <a:r>
              <a:rPr lang="de-DE" sz="1200" dirty="0">
                <a:solidFill>
                  <a:schemeClr val="tx1"/>
                </a:solidFill>
              </a:rPr>
              <a:t>Urban </a:t>
            </a:r>
            <a:r>
              <a:rPr lang="de-DE" sz="1200" dirty="0" err="1">
                <a:solidFill>
                  <a:schemeClr val="tx1"/>
                </a:solidFill>
              </a:rPr>
              <a:t>roads</a:t>
            </a:r>
            <a:r>
              <a:rPr lang="de-DE" sz="1200" dirty="0">
                <a:solidFill>
                  <a:schemeClr val="tx1"/>
                </a:solidFill>
              </a:rPr>
              <a:t>: 155 </a:t>
            </a:r>
            <a:r>
              <a:rPr lang="de-DE" sz="1200" dirty="0" err="1">
                <a:solidFill>
                  <a:schemeClr val="tx1"/>
                </a:solidFill>
              </a:rPr>
              <a:t>Fatalities</a:t>
            </a:r>
            <a:r>
              <a:rPr lang="de-DE" sz="1200" dirty="0">
                <a:solidFill>
                  <a:schemeClr val="tx1"/>
                </a:solidFill>
              </a:rPr>
              <a:t>, 6973 </a:t>
            </a:r>
            <a:r>
              <a:rPr lang="de-DE" sz="1200" dirty="0" err="1">
                <a:solidFill>
                  <a:schemeClr val="tx1"/>
                </a:solidFill>
              </a:rPr>
              <a:t>serious</a:t>
            </a:r>
            <a:r>
              <a:rPr lang="de-DE" sz="1200" dirty="0">
                <a:solidFill>
                  <a:schemeClr val="tx1"/>
                </a:solidFill>
              </a:rPr>
              <a:t> </a:t>
            </a:r>
            <a:r>
              <a:rPr lang="de-DE" sz="1200" dirty="0" err="1">
                <a:solidFill>
                  <a:schemeClr val="tx1"/>
                </a:solidFill>
              </a:rPr>
              <a:t>injuries</a:t>
            </a:r>
            <a:r>
              <a:rPr lang="de-DE" sz="1200" dirty="0">
                <a:solidFill>
                  <a:schemeClr val="tx1"/>
                </a:solidFill>
              </a:rPr>
              <a:t>, 46392 </a:t>
            </a:r>
            <a:r>
              <a:rPr lang="de-DE" sz="1200" dirty="0" err="1">
                <a:solidFill>
                  <a:schemeClr val="tx1"/>
                </a:solidFill>
              </a:rPr>
              <a:t>slight</a:t>
            </a:r>
            <a:r>
              <a:rPr lang="de-DE" sz="1200" dirty="0">
                <a:solidFill>
                  <a:schemeClr val="tx1"/>
                </a:solidFill>
              </a:rPr>
              <a:t> </a:t>
            </a:r>
            <a:r>
              <a:rPr lang="de-DE" sz="1200" dirty="0" err="1">
                <a:solidFill>
                  <a:schemeClr val="tx1"/>
                </a:solidFill>
              </a:rPr>
              <a:t>injuries</a:t>
            </a:r>
            <a:endParaRPr lang="de-DE" sz="1200" dirty="0">
              <a:solidFill>
                <a:schemeClr val="tx1"/>
              </a:solidFill>
            </a:endParaRPr>
          </a:p>
          <a:p>
            <a:pPr marL="285750" indent="-285750">
              <a:buFont typeface="Arial" panose="020B0604020202020204" pitchFamily="34" charset="0"/>
              <a:buChar char="•"/>
            </a:pPr>
            <a:r>
              <a:rPr lang="de-DE" sz="1200" dirty="0">
                <a:solidFill>
                  <a:schemeClr val="tx1"/>
                </a:solidFill>
              </a:rPr>
              <a:t>Rural </a:t>
            </a:r>
            <a:r>
              <a:rPr lang="de-DE" sz="1200" dirty="0" err="1">
                <a:solidFill>
                  <a:schemeClr val="tx1"/>
                </a:solidFill>
              </a:rPr>
              <a:t>roads</a:t>
            </a:r>
            <a:r>
              <a:rPr lang="de-DE" sz="1200" dirty="0">
                <a:solidFill>
                  <a:schemeClr val="tx1"/>
                </a:solidFill>
              </a:rPr>
              <a:t>: 121 </a:t>
            </a:r>
            <a:r>
              <a:rPr lang="de-DE" sz="1200" dirty="0" err="1">
                <a:solidFill>
                  <a:schemeClr val="tx1"/>
                </a:solidFill>
              </a:rPr>
              <a:t>Fatalities</a:t>
            </a:r>
            <a:r>
              <a:rPr lang="de-DE" sz="1200" dirty="0">
                <a:solidFill>
                  <a:schemeClr val="tx1"/>
                </a:solidFill>
              </a:rPr>
              <a:t>, 4393 </a:t>
            </a:r>
            <a:r>
              <a:rPr lang="de-DE" sz="1200" dirty="0" err="1">
                <a:solidFill>
                  <a:schemeClr val="tx1"/>
                </a:solidFill>
              </a:rPr>
              <a:t>serious</a:t>
            </a:r>
            <a:r>
              <a:rPr lang="de-DE" sz="1200" dirty="0">
                <a:solidFill>
                  <a:schemeClr val="tx1"/>
                </a:solidFill>
              </a:rPr>
              <a:t> </a:t>
            </a:r>
            <a:r>
              <a:rPr lang="de-DE" sz="1200" dirty="0" err="1">
                <a:solidFill>
                  <a:schemeClr val="tx1"/>
                </a:solidFill>
              </a:rPr>
              <a:t>injuries</a:t>
            </a:r>
            <a:r>
              <a:rPr lang="de-DE" sz="1200" dirty="0">
                <a:solidFill>
                  <a:schemeClr val="tx1"/>
                </a:solidFill>
              </a:rPr>
              <a:t>, 18601 </a:t>
            </a:r>
            <a:r>
              <a:rPr lang="de-DE" sz="1200" dirty="0" err="1">
                <a:solidFill>
                  <a:schemeClr val="tx1"/>
                </a:solidFill>
              </a:rPr>
              <a:t>slight</a:t>
            </a:r>
            <a:r>
              <a:rPr lang="de-DE" sz="1200" dirty="0">
                <a:solidFill>
                  <a:schemeClr val="tx1"/>
                </a:solidFill>
              </a:rPr>
              <a:t> </a:t>
            </a:r>
            <a:r>
              <a:rPr lang="de-DE" sz="1200" dirty="0" err="1">
                <a:solidFill>
                  <a:schemeClr val="tx1"/>
                </a:solidFill>
              </a:rPr>
              <a:t>injuries</a:t>
            </a:r>
            <a:endParaRPr lang="de-DE" sz="1200" dirty="0">
              <a:solidFill>
                <a:schemeClr val="tx1"/>
              </a:solidFill>
            </a:endParaRPr>
          </a:p>
          <a:p>
            <a:pPr>
              <a:spcBef>
                <a:spcPts val="300"/>
              </a:spcBef>
            </a:pPr>
            <a:r>
              <a:rPr lang="de-DE" sz="1200" dirty="0" err="1">
                <a:solidFill>
                  <a:schemeClr val="tx1"/>
                </a:solidFill>
              </a:rPr>
              <a:t>occur</a:t>
            </a:r>
            <a:r>
              <a:rPr lang="de-DE" sz="1200" dirty="0">
                <a:solidFill>
                  <a:schemeClr val="tx1"/>
                </a:solidFill>
              </a:rPr>
              <a:t> </a:t>
            </a:r>
            <a:r>
              <a:rPr lang="de-DE" sz="1200" dirty="0" err="1">
                <a:solidFill>
                  <a:schemeClr val="tx1"/>
                </a:solidFill>
              </a:rPr>
              <a:t>when</a:t>
            </a:r>
            <a:r>
              <a:rPr lang="de-DE" sz="1200" dirty="0">
                <a:solidFill>
                  <a:schemeClr val="tx1"/>
                </a:solidFill>
              </a:rPr>
              <a:t> </a:t>
            </a:r>
            <a:r>
              <a:rPr lang="de-DE" sz="1200" dirty="0" err="1">
                <a:solidFill>
                  <a:schemeClr val="tx1"/>
                </a:solidFill>
              </a:rPr>
              <a:t>turning</a:t>
            </a:r>
            <a:r>
              <a:rPr lang="de-DE" sz="1200" dirty="0">
                <a:solidFill>
                  <a:schemeClr val="tx1"/>
                </a:solidFill>
              </a:rPr>
              <a:t> </a:t>
            </a:r>
            <a:r>
              <a:rPr lang="de-DE" sz="1200" dirty="0" err="1">
                <a:solidFill>
                  <a:schemeClr val="tx1"/>
                </a:solidFill>
              </a:rPr>
              <a:t>into</a:t>
            </a:r>
            <a:r>
              <a:rPr lang="de-DE" sz="1200" dirty="0">
                <a:solidFill>
                  <a:schemeClr val="tx1"/>
                </a:solidFill>
              </a:rPr>
              <a:t> </a:t>
            </a:r>
            <a:r>
              <a:rPr lang="de-DE" sz="1200" dirty="0" err="1">
                <a:solidFill>
                  <a:schemeClr val="tx1"/>
                </a:solidFill>
              </a:rPr>
              <a:t>road</a:t>
            </a:r>
            <a:r>
              <a:rPr lang="de-DE" sz="1200" dirty="0">
                <a:solidFill>
                  <a:schemeClr val="tx1"/>
                </a:solidFill>
              </a:rPr>
              <a:t>.</a:t>
            </a:r>
          </a:p>
          <a:p>
            <a:pPr>
              <a:spcBef>
                <a:spcPts val="300"/>
              </a:spcBef>
            </a:pPr>
            <a:r>
              <a:rPr lang="de-DE" sz="1200" dirty="0">
                <a:solidFill>
                  <a:schemeClr val="tx1"/>
                </a:solidFill>
                <a:sym typeface="Wingdings" panose="05000000000000000000" pitchFamily="2" charset="2"/>
              </a:rPr>
              <a:t> 20% </a:t>
            </a:r>
            <a:r>
              <a:rPr lang="de-DE" sz="1200" dirty="0" err="1">
                <a:solidFill>
                  <a:schemeClr val="tx1"/>
                </a:solidFill>
                <a:sym typeface="Wingdings" panose="05000000000000000000" pitchFamily="2" charset="2"/>
              </a:rPr>
              <a:t>of</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accidents</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with</a:t>
            </a:r>
            <a:r>
              <a:rPr lang="de-DE" sz="1200" dirty="0">
                <a:solidFill>
                  <a:schemeClr val="tx1"/>
                </a:solidFill>
                <a:sym typeface="Wingdings" panose="05000000000000000000" pitchFamily="2" charset="2"/>
              </a:rPr>
              <a:t> personal </a:t>
            </a:r>
            <a:r>
              <a:rPr lang="de-DE" sz="1200" dirty="0" err="1">
                <a:solidFill>
                  <a:schemeClr val="tx1"/>
                </a:solidFill>
                <a:sym typeface="Wingdings" panose="05000000000000000000" pitchFamily="2" charset="2"/>
              </a:rPr>
              <a:t>injuries</a:t>
            </a:r>
            <a:r>
              <a:rPr lang="de-DE" sz="1200" dirty="0">
                <a:solidFill>
                  <a:schemeClr val="tx1"/>
                </a:solidFill>
                <a:sym typeface="Wingdings" panose="05000000000000000000" pitchFamily="2" charset="2"/>
              </a:rPr>
              <a:t>.</a:t>
            </a:r>
            <a:endParaRPr lang="de-DE" sz="1200" dirty="0">
              <a:solidFill>
                <a:schemeClr val="tx1"/>
              </a:solidFill>
            </a:endParaRPr>
          </a:p>
        </p:txBody>
      </p:sp>
    </p:spTree>
    <p:extLst>
      <p:ext uri="{BB962C8B-B14F-4D97-AF65-F5344CB8AC3E}">
        <p14:creationId xmlns:p14="http://schemas.microsoft.com/office/powerpoint/2010/main" val="722392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526211" y="897145"/>
            <a:ext cx="3683480" cy="558704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err="1">
                <a:solidFill>
                  <a:schemeClr val="tx1"/>
                </a:solidFill>
              </a:rPr>
              <a:t>Use</a:t>
            </a:r>
            <a:r>
              <a:rPr lang="de-DE" sz="1400" b="1" dirty="0">
                <a:solidFill>
                  <a:schemeClr val="tx1"/>
                </a:solidFill>
              </a:rPr>
              <a:t> Case</a:t>
            </a:r>
          </a:p>
          <a:p>
            <a:r>
              <a:rPr lang="en-US" sz="1400" b="1" dirty="0">
                <a:solidFill>
                  <a:srgbClr val="0070C0"/>
                </a:solidFill>
              </a:rPr>
              <a:t>Forming an emergency corridor</a:t>
            </a:r>
          </a:p>
          <a:p>
            <a:endParaRPr lang="en-US" sz="1400" b="1" dirty="0">
              <a:solidFill>
                <a:schemeClr val="tx1"/>
              </a:solidFill>
            </a:endParaRPr>
          </a:p>
          <a:p>
            <a:r>
              <a:rPr lang="en-US" sz="1400" b="1" dirty="0">
                <a:solidFill>
                  <a:schemeClr val="tx1"/>
                </a:solidFill>
              </a:rPr>
              <a:t>Description</a:t>
            </a:r>
          </a:p>
          <a:p>
            <a:r>
              <a:rPr lang="en-US" sz="1400" dirty="0">
                <a:solidFill>
                  <a:schemeClr val="tx1"/>
                </a:solidFill>
              </a:rPr>
              <a:t>Assisting the driver in the formation of a corridor for emergency vehicles at low speed </a:t>
            </a: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b="1" dirty="0">
              <a:solidFill>
                <a:schemeClr val="tx1"/>
              </a:solidFill>
            </a:endParaRPr>
          </a:p>
          <a:p>
            <a:r>
              <a:rPr lang="en-US" sz="1400" b="1" dirty="0">
                <a:solidFill>
                  <a:schemeClr val="tx1"/>
                </a:solidFill>
              </a:rPr>
              <a:t>ODD </a:t>
            </a:r>
          </a:p>
          <a:p>
            <a:r>
              <a:rPr lang="en-US" sz="1400" dirty="0">
                <a:solidFill>
                  <a:schemeClr val="tx1"/>
                </a:solidFill>
              </a:rPr>
              <a:t>Domain: </a:t>
            </a:r>
          </a:p>
          <a:p>
            <a:pPr marL="285750" indent="-285750">
              <a:buFont typeface="Arial" panose="020B0604020202020204" pitchFamily="34" charset="0"/>
              <a:buChar char="•"/>
            </a:pPr>
            <a:r>
              <a:rPr lang="en-US" sz="1400" dirty="0">
                <a:solidFill>
                  <a:schemeClr val="tx1"/>
                </a:solidFill>
              </a:rPr>
              <a:t>Highway</a:t>
            </a:r>
          </a:p>
          <a:p>
            <a:pPr marL="285750" indent="-285750">
              <a:buFont typeface="Arial" panose="020B0604020202020204" pitchFamily="34" charset="0"/>
              <a:buChar char="•"/>
            </a:pPr>
            <a:r>
              <a:rPr lang="en-US" sz="1400" dirty="0">
                <a:solidFill>
                  <a:schemeClr val="tx1"/>
                </a:solidFill>
              </a:rPr>
              <a:t>Multilane roads without risk of oncoming traffic</a:t>
            </a:r>
          </a:p>
          <a:p>
            <a:endParaRPr lang="en-US" sz="1400" dirty="0">
              <a:solidFill>
                <a:schemeClr val="tx1"/>
              </a:solidFill>
            </a:endParaRPr>
          </a:p>
          <a:p>
            <a:r>
              <a:rPr lang="en-US" sz="1400" dirty="0">
                <a:solidFill>
                  <a:schemeClr val="tx1"/>
                </a:solidFill>
              </a:rPr>
              <a:t>Speed: </a:t>
            </a:r>
          </a:p>
          <a:p>
            <a:r>
              <a:rPr lang="en-US" sz="1400" dirty="0">
                <a:solidFill>
                  <a:schemeClr val="tx1"/>
                </a:solidFill>
              </a:rPr>
              <a:t>&lt; [30]km/h</a:t>
            </a:r>
          </a:p>
          <a:p>
            <a:endParaRPr lang="en-US" sz="1400" dirty="0">
              <a:solidFill>
                <a:schemeClr val="tx1"/>
              </a:solidFill>
            </a:endParaRPr>
          </a:p>
          <a:p>
            <a:r>
              <a:rPr lang="en-US" sz="1400" b="1" dirty="0">
                <a:solidFill>
                  <a:schemeClr val="tx1"/>
                </a:solidFill>
              </a:rPr>
              <a:t>Assumed driver supervision/involvement: </a:t>
            </a:r>
          </a:p>
          <a:p>
            <a:pPr marL="285750" indent="-285750">
              <a:buFont typeface="Arial" panose="020B0604020202020204" pitchFamily="34" charset="0"/>
              <a:buChar char="•"/>
            </a:pPr>
            <a:r>
              <a:rPr lang="en-US" sz="1400" dirty="0">
                <a:solidFill>
                  <a:schemeClr val="tx1"/>
                </a:solidFill>
              </a:rPr>
              <a:t>To be ensured</a:t>
            </a:r>
          </a:p>
          <a:p>
            <a:pPr marL="285750" indent="-285750">
              <a:buFont typeface="Arial" panose="020B0604020202020204" pitchFamily="34" charset="0"/>
              <a:buChar char="•"/>
            </a:pPr>
            <a:endParaRPr lang="de-DE" sz="1400" dirty="0">
              <a:solidFill>
                <a:schemeClr val="tx1"/>
              </a:solidFill>
            </a:endParaRPr>
          </a:p>
        </p:txBody>
      </p:sp>
      <p:sp>
        <p:nvSpPr>
          <p:cNvPr id="5" name="Rechteck 4"/>
          <p:cNvSpPr/>
          <p:nvPr/>
        </p:nvSpPr>
        <p:spPr>
          <a:xfrm>
            <a:off x="4433977" y="897146"/>
            <a:ext cx="3807125" cy="186128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200" b="1" dirty="0">
                <a:solidFill>
                  <a:schemeClr val="tx1"/>
                </a:solidFill>
              </a:rPr>
              <a:t>General Tasks </a:t>
            </a:r>
            <a:r>
              <a:rPr lang="de-DE" sz="1200" dirty="0">
                <a:solidFill>
                  <a:schemeClr val="tx1"/>
                </a:solidFill>
              </a:rPr>
              <a:t>(in </a:t>
            </a:r>
            <a:r>
              <a:rPr lang="de-DE" sz="1200" dirty="0" err="1">
                <a:solidFill>
                  <a:schemeClr val="tx1"/>
                </a:solidFill>
              </a:rPr>
              <a:t>that</a:t>
            </a:r>
            <a:r>
              <a:rPr lang="de-DE" sz="1200" dirty="0">
                <a:solidFill>
                  <a:schemeClr val="tx1"/>
                </a:solidFill>
              </a:rPr>
              <a:t> </a:t>
            </a:r>
            <a:r>
              <a:rPr lang="de-DE" sz="1200" dirty="0" err="1">
                <a:solidFill>
                  <a:schemeClr val="tx1"/>
                </a:solidFill>
              </a:rPr>
              <a:t>scenario</a:t>
            </a:r>
            <a:r>
              <a:rPr lang="de-DE" sz="1200" dirty="0">
                <a:solidFill>
                  <a:schemeClr val="tx1"/>
                </a:solidFill>
              </a:rPr>
              <a:t>, </a:t>
            </a:r>
            <a:r>
              <a:rPr lang="de-DE" sz="1200" dirty="0" err="1">
                <a:solidFill>
                  <a:schemeClr val="tx1"/>
                </a:solidFill>
              </a:rPr>
              <a:t>regardless</a:t>
            </a:r>
            <a:r>
              <a:rPr lang="de-DE" sz="1200" dirty="0">
                <a:solidFill>
                  <a:schemeClr val="tx1"/>
                </a:solidFill>
              </a:rPr>
              <a:t> </a:t>
            </a:r>
            <a:r>
              <a:rPr lang="de-DE" sz="1200" dirty="0" err="1">
                <a:solidFill>
                  <a:schemeClr val="tx1"/>
                </a:solidFill>
              </a:rPr>
              <a:t>of</a:t>
            </a:r>
            <a:r>
              <a:rPr lang="de-DE" sz="1200" dirty="0">
                <a:solidFill>
                  <a:schemeClr val="tx1"/>
                </a:solidFill>
              </a:rPr>
              <a:t> </a:t>
            </a:r>
            <a:r>
              <a:rPr lang="de-DE" sz="1200" dirty="0" err="1">
                <a:solidFill>
                  <a:schemeClr val="tx1"/>
                </a:solidFill>
              </a:rPr>
              <a:t>who</a:t>
            </a:r>
            <a:r>
              <a:rPr lang="de-DE" sz="1200" dirty="0">
                <a:solidFill>
                  <a:schemeClr val="tx1"/>
                </a:solidFill>
              </a:rPr>
              <a:t> (</a:t>
            </a:r>
            <a:r>
              <a:rPr lang="de-DE" sz="1200" dirty="0" err="1">
                <a:solidFill>
                  <a:schemeClr val="tx1"/>
                </a:solidFill>
              </a:rPr>
              <a:t>system</a:t>
            </a:r>
            <a:r>
              <a:rPr lang="de-DE" sz="1200" dirty="0">
                <a:solidFill>
                  <a:schemeClr val="tx1"/>
                </a:solidFill>
              </a:rPr>
              <a:t>/</a:t>
            </a:r>
            <a:r>
              <a:rPr lang="de-DE" sz="1200" dirty="0" err="1">
                <a:solidFill>
                  <a:schemeClr val="tx1"/>
                </a:solidFill>
              </a:rPr>
              <a:t>driver</a:t>
            </a:r>
            <a:r>
              <a:rPr lang="de-DE" sz="1200" dirty="0">
                <a:solidFill>
                  <a:schemeClr val="tx1"/>
                </a:solidFill>
              </a:rPr>
              <a:t>) </a:t>
            </a:r>
            <a:r>
              <a:rPr lang="de-DE" sz="1200" dirty="0" err="1">
                <a:solidFill>
                  <a:schemeClr val="tx1"/>
                </a:solidFill>
              </a:rPr>
              <a:t>performs</a:t>
            </a:r>
            <a:r>
              <a:rPr lang="de-DE" sz="1200" dirty="0">
                <a:solidFill>
                  <a:schemeClr val="tx1"/>
                </a:solidFill>
              </a:rPr>
              <a:t> </a:t>
            </a:r>
            <a:r>
              <a:rPr lang="de-DE" sz="1200" dirty="0" err="1">
                <a:solidFill>
                  <a:schemeClr val="tx1"/>
                </a:solidFill>
              </a:rPr>
              <a:t>them</a:t>
            </a:r>
            <a:r>
              <a:rPr lang="de-DE" sz="1200" dirty="0">
                <a:solidFill>
                  <a:schemeClr val="tx1"/>
                </a:solidFill>
              </a:rPr>
              <a:t>)</a:t>
            </a:r>
          </a:p>
          <a:p>
            <a:endParaRPr lang="de-DE" sz="1200" b="1" dirty="0">
              <a:solidFill>
                <a:schemeClr val="tx1"/>
              </a:solidFill>
            </a:endParaRPr>
          </a:p>
          <a:p>
            <a:pPr marL="285750" indent="-285750">
              <a:buFont typeface="Arial" panose="020B0604020202020204" pitchFamily="34" charset="0"/>
              <a:buChar char="•"/>
            </a:pPr>
            <a:r>
              <a:rPr lang="de-DE" sz="1200" dirty="0" err="1">
                <a:solidFill>
                  <a:schemeClr val="tx1"/>
                </a:solidFill>
              </a:rPr>
              <a:t>Assessing</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situation</a:t>
            </a:r>
            <a:r>
              <a:rPr lang="de-DE" sz="1200" dirty="0">
                <a:solidFill>
                  <a:schemeClr val="tx1"/>
                </a:solidFill>
              </a:rPr>
              <a:t>, </a:t>
            </a:r>
            <a:r>
              <a:rPr lang="de-DE" sz="1200" dirty="0" err="1">
                <a:solidFill>
                  <a:schemeClr val="tx1"/>
                </a:solidFill>
              </a:rPr>
              <a:t>where</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corridor</a:t>
            </a:r>
            <a:r>
              <a:rPr lang="de-DE" sz="1200" dirty="0">
                <a:solidFill>
                  <a:schemeClr val="tx1"/>
                </a:solidFill>
              </a:rPr>
              <a:t> </a:t>
            </a:r>
            <a:r>
              <a:rPr lang="de-DE" sz="1200" dirty="0" err="1">
                <a:solidFill>
                  <a:schemeClr val="tx1"/>
                </a:solidFill>
              </a:rPr>
              <a:t>shall</a:t>
            </a:r>
            <a:r>
              <a:rPr lang="de-DE" sz="1200" dirty="0">
                <a:solidFill>
                  <a:schemeClr val="tx1"/>
                </a:solidFill>
              </a:rPr>
              <a:t> </a:t>
            </a:r>
            <a:r>
              <a:rPr lang="de-DE" sz="1200" dirty="0" err="1">
                <a:solidFill>
                  <a:schemeClr val="tx1"/>
                </a:solidFill>
              </a:rPr>
              <a:t>be</a:t>
            </a:r>
            <a:r>
              <a:rPr lang="de-DE" sz="1200" dirty="0">
                <a:solidFill>
                  <a:schemeClr val="tx1"/>
                </a:solidFill>
              </a:rPr>
              <a:t> </a:t>
            </a:r>
            <a:r>
              <a:rPr lang="de-DE" sz="1200" dirty="0" err="1">
                <a:solidFill>
                  <a:schemeClr val="tx1"/>
                </a:solidFill>
              </a:rPr>
              <a:t>built</a:t>
            </a:r>
            <a:endParaRPr lang="de-DE" sz="1200" dirty="0">
              <a:solidFill>
                <a:schemeClr val="tx1"/>
              </a:solidFill>
            </a:endParaRPr>
          </a:p>
          <a:p>
            <a:pPr marL="285750" indent="-285750">
              <a:buFont typeface="Arial" panose="020B0604020202020204" pitchFamily="34" charset="0"/>
              <a:buChar char="•"/>
            </a:pPr>
            <a:r>
              <a:rPr lang="de-DE" sz="1200" dirty="0" err="1">
                <a:solidFill>
                  <a:schemeClr val="tx1"/>
                </a:solidFill>
              </a:rPr>
              <a:t>Swerving</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corresponding</a:t>
            </a:r>
            <a:r>
              <a:rPr lang="de-DE" sz="1200" dirty="0">
                <a:solidFill>
                  <a:schemeClr val="tx1"/>
                </a:solidFill>
              </a:rPr>
              <a:t> </a:t>
            </a:r>
            <a:r>
              <a:rPr lang="de-DE" sz="1200" dirty="0" err="1">
                <a:solidFill>
                  <a:schemeClr val="tx1"/>
                </a:solidFill>
              </a:rPr>
              <a:t>side</a:t>
            </a:r>
            <a:r>
              <a:rPr lang="de-DE" sz="1200" dirty="0">
                <a:solidFill>
                  <a:schemeClr val="tx1"/>
                </a:solidFill>
              </a:rPr>
              <a:t> </a:t>
            </a:r>
            <a:r>
              <a:rPr lang="de-DE" sz="1200" dirty="0" err="1">
                <a:solidFill>
                  <a:schemeClr val="tx1"/>
                </a:solidFill>
              </a:rPr>
              <a:t>of</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ego</a:t>
            </a:r>
            <a:r>
              <a:rPr lang="de-DE" sz="1200" dirty="0">
                <a:solidFill>
                  <a:schemeClr val="tx1"/>
                </a:solidFill>
              </a:rPr>
              <a:t> </a:t>
            </a:r>
            <a:r>
              <a:rPr lang="de-DE" sz="1200" dirty="0" err="1">
                <a:solidFill>
                  <a:schemeClr val="tx1"/>
                </a:solidFill>
              </a:rPr>
              <a:t>lane</a:t>
            </a:r>
            <a:endParaRPr lang="de-DE" sz="1200" dirty="0">
              <a:solidFill>
                <a:schemeClr val="tx1"/>
              </a:solidFill>
            </a:endParaRPr>
          </a:p>
          <a:p>
            <a:pPr marL="285750" indent="-285750">
              <a:buFont typeface="Arial" panose="020B0604020202020204" pitchFamily="34" charset="0"/>
              <a:buChar char="•"/>
            </a:pPr>
            <a:r>
              <a:rPr lang="de-DE" sz="1200" dirty="0">
                <a:solidFill>
                  <a:schemeClr val="tx1"/>
                </a:solidFill>
              </a:rPr>
              <a:t>Checking lateral </a:t>
            </a:r>
            <a:r>
              <a:rPr lang="de-DE" sz="1200" dirty="0" err="1">
                <a:solidFill>
                  <a:schemeClr val="tx1"/>
                </a:solidFill>
              </a:rPr>
              <a:t>distance</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lane</a:t>
            </a:r>
            <a:r>
              <a:rPr lang="de-DE" sz="1200" dirty="0">
                <a:solidFill>
                  <a:schemeClr val="tx1"/>
                </a:solidFill>
              </a:rPr>
              <a:t> </a:t>
            </a:r>
            <a:r>
              <a:rPr lang="de-DE" sz="1200" dirty="0" err="1">
                <a:solidFill>
                  <a:schemeClr val="tx1"/>
                </a:solidFill>
              </a:rPr>
              <a:t>boundaries</a:t>
            </a:r>
            <a:r>
              <a:rPr lang="de-DE" sz="1200" dirty="0">
                <a:solidFill>
                  <a:schemeClr val="tx1"/>
                </a:solidFill>
              </a:rPr>
              <a:t> </a:t>
            </a:r>
            <a:r>
              <a:rPr lang="de-DE" sz="1200" dirty="0" err="1">
                <a:solidFill>
                  <a:schemeClr val="tx1"/>
                </a:solidFill>
              </a:rPr>
              <a:t>or</a:t>
            </a:r>
            <a:r>
              <a:rPr lang="de-DE" sz="1200" dirty="0">
                <a:solidFill>
                  <a:schemeClr val="tx1"/>
                </a:solidFill>
              </a:rPr>
              <a:t> </a:t>
            </a:r>
            <a:r>
              <a:rPr lang="de-DE" sz="1200" dirty="0" err="1">
                <a:solidFill>
                  <a:schemeClr val="tx1"/>
                </a:solidFill>
              </a:rPr>
              <a:t>other</a:t>
            </a:r>
            <a:r>
              <a:rPr lang="de-DE" sz="1200" dirty="0">
                <a:solidFill>
                  <a:schemeClr val="tx1"/>
                </a:solidFill>
              </a:rPr>
              <a:t> </a:t>
            </a:r>
            <a:r>
              <a:rPr lang="de-DE" sz="1200" dirty="0" err="1">
                <a:solidFill>
                  <a:schemeClr val="tx1"/>
                </a:solidFill>
              </a:rPr>
              <a:t>vehicles</a:t>
            </a:r>
            <a:endParaRPr lang="de-DE" sz="1200" dirty="0">
              <a:solidFill>
                <a:schemeClr val="tx1"/>
              </a:solidFill>
            </a:endParaRPr>
          </a:p>
          <a:p>
            <a:pPr marL="285750" indent="-285750">
              <a:buFont typeface="Arial" panose="020B0604020202020204" pitchFamily="34" charset="0"/>
              <a:buChar char="•"/>
            </a:pPr>
            <a:r>
              <a:rPr lang="de-DE" sz="1200" dirty="0" err="1">
                <a:solidFill>
                  <a:schemeClr val="tx1"/>
                </a:solidFill>
              </a:rPr>
              <a:t>When</a:t>
            </a:r>
            <a:r>
              <a:rPr lang="de-DE" sz="1200" dirty="0">
                <a:solidFill>
                  <a:schemeClr val="tx1"/>
                </a:solidFill>
              </a:rPr>
              <a:t> </a:t>
            </a:r>
            <a:r>
              <a:rPr lang="de-DE" sz="1200" dirty="0" err="1">
                <a:solidFill>
                  <a:schemeClr val="tx1"/>
                </a:solidFill>
              </a:rPr>
              <a:t>necessary</a:t>
            </a:r>
            <a:r>
              <a:rPr lang="de-DE" sz="1200" dirty="0">
                <a:solidFill>
                  <a:schemeClr val="tx1"/>
                </a:solidFill>
              </a:rPr>
              <a:t>: </a:t>
            </a:r>
            <a:r>
              <a:rPr lang="de-DE" sz="1200" dirty="0" err="1">
                <a:solidFill>
                  <a:schemeClr val="tx1"/>
                </a:solidFill>
              </a:rPr>
              <a:t>crossing</a:t>
            </a:r>
            <a:r>
              <a:rPr lang="de-DE" sz="1200" dirty="0">
                <a:solidFill>
                  <a:schemeClr val="tx1"/>
                </a:solidFill>
              </a:rPr>
              <a:t> </a:t>
            </a:r>
            <a:r>
              <a:rPr lang="de-DE" sz="1200" dirty="0" err="1">
                <a:solidFill>
                  <a:schemeClr val="tx1"/>
                </a:solidFill>
              </a:rPr>
              <a:t>lane</a:t>
            </a:r>
            <a:r>
              <a:rPr lang="de-DE" sz="1200" dirty="0">
                <a:solidFill>
                  <a:schemeClr val="tx1"/>
                </a:solidFill>
              </a:rPr>
              <a:t> </a:t>
            </a:r>
            <a:r>
              <a:rPr lang="de-DE" sz="1200" dirty="0" err="1">
                <a:solidFill>
                  <a:schemeClr val="tx1"/>
                </a:solidFill>
              </a:rPr>
              <a:t>markings</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gather</a:t>
            </a:r>
            <a:r>
              <a:rPr lang="de-DE" sz="1200" dirty="0">
                <a:solidFill>
                  <a:schemeClr val="tx1"/>
                </a:solidFill>
              </a:rPr>
              <a:t> additional </a:t>
            </a:r>
            <a:r>
              <a:rPr lang="de-DE" sz="1200" dirty="0" err="1">
                <a:solidFill>
                  <a:schemeClr val="tx1"/>
                </a:solidFill>
              </a:rPr>
              <a:t>space</a:t>
            </a:r>
            <a:endParaRPr lang="de-DE" sz="1200" dirty="0">
              <a:solidFill>
                <a:schemeClr val="tx1"/>
              </a:solidFill>
            </a:endParaRPr>
          </a:p>
          <a:p>
            <a:pPr marL="285750" indent="-285750">
              <a:buFont typeface="Arial" panose="020B0604020202020204" pitchFamily="34" charset="0"/>
              <a:buChar char="•"/>
            </a:pPr>
            <a:endParaRPr lang="de-DE" sz="1200" dirty="0">
              <a:solidFill>
                <a:schemeClr val="tx1"/>
              </a:solidFill>
            </a:endParaRPr>
          </a:p>
        </p:txBody>
      </p:sp>
      <p:sp>
        <p:nvSpPr>
          <p:cNvPr id="16" name="Rechteck 15"/>
          <p:cNvSpPr/>
          <p:nvPr/>
        </p:nvSpPr>
        <p:spPr>
          <a:xfrm>
            <a:off x="4433977" y="2989987"/>
            <a:ext cx="3807125"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delivers</a:t>
            </a:r>
            <a:r>
              <a:rPr lang="de-DE" sz="1200" dirty="0">
                <a:solidFill>
                  <a:schemeClr val="tx1"/>
                </a:solidFill>
              </a:rPr>
              <a:t> </a:t>
            </a:r>
            <a:r>
              <a:rPr lang="de-DE" sz="1200" dirty="0" err="1">
                <a:solidFill>
                  <a:schemeClr val="tx1"/>
                </a:solidFill>
              </a:rPr>
              <a:t>steering</a:t>
            </a:r>
            <a:r>
              <a:rPr lang="de-DE" sz="1200" dirty="0">
                <a:solidFill>
                  <a:schemeClr val="tx1"/>
                </a:solidFill>
              </a:rPr>
              <a:t> support in </a:t>
            </a:r>
            <a:r>
              <a:rPr lang="de-DE" sz="1200" dirty="0" err="1">
                <a:solidFill>
                  <a:schemeClr val="tx1"/>
                </a:solidFill>
              </a:rPr>
              <a:t>the</a:t>
            </a:r>
            <a:r>
              <a:rPr lang="de-DE" sz="1200" dirty="0">
                <a:solidFill>
                  <a:schemeClr val="tx1"/>
                </a:solidFill>
              </a:rPr>
              <a:t> </a:t>
            </a:r>
            <a:r>
              <a:rPr lang="de-DE" sz="1200" dirty="0" err="1">
                <a:solidFill>
                  <a:schemeClr val="tx1"/>
                </a:solidFill>
              </a:rPr>
              <a:t>right</a:t>
            </a:r>
            <a:r>
              <a:rPr lang="de-DE" sz="1200" dirty="0">
                <a:solidFill>
                  <a:schemeClr val="tx1"/>
                </a:solidFill>
              </a:rPr>
              <a:t> </a:t>
            </a:r>
            <a:r>
              <a:rPr lang="de-DE" sz="1200" dirty="0" err="1">
                <a:solidFill>
                  <a:schemeClr val="tx1"/>
                </a:solidFill>
              </a:rPr>
              <a:t>direction</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remind</a:t>
            </a:r>
            <a:r>
              <a:rPr lang="de-DE" sz="1200" dirty="0">
                <a:solidFill>
                  <a:schemeClr val="tx1"/>
                </a:solidFill>
              </a:rPr>
              <a:t> </a:t>
            </a:r>
            <a:r>
              <a:rPr lang="de-DE" sz="1200" dirty="0" err="1">
                <a:solidFill>
                  <a:schemeClr val="tx1"/>
                </a:solidFill>
              </a:rPr>
              <a:t>driver</a:t>
            </a:r>
            <a:r>
              <a:rPr lang="de-DE" sz="1200" dirty="0">
                <a:solidFill>
                  <a:schemeClr val="tx1"/>
                </a:solidFill>
              </a:rPr>
              <a:t> </a:t>
            </a:r>
            <a:r>
              <a:rPr lang="de-DE" sz="1200" dirty="0" err="1">
                <a:solidFill>
                  <a:schemeClr val="tx1"/>
                </a:solidFill>
              </a:rPr>
              <a:t>to</a:t>
            </a:r>
            <a:r>
              <a:rPr lang="de-DE" sz="1200" dirty="0">
                <a:solidFill>
                  <a:schemeClr val="tx1"/>
                </a:solidFill>
              </a:rPr>
              <a:t> form a </a:t>
            </a:r>
            <a:r>
              <a:rPr lang="de-DE" sz="1200" dirty="0" err="1">
                <a:solidFill>
                  <a:schemeClr val="tx1"/>
                </a:solidFill>
              </a:rPr>
              <a:t>corridor</a:t>
            </a:r>
            <a:r>
              <a:rPr lang="de-DE" sz="1200" dirty="0">
                <a:solidFill>
                  <a:schemeClr val="tx1"/>
                </a:solidFill>
              </a:rPr>
              <a:t>, </a:t>
            </a:r>
            <a:r>
              <a:rPr lang="de-DE" sz="1200" dirty="0" err="1">
                <a:solidFill>
                  <a:schemeClr val="tx1"/>
                </a:solidFill>
              </a:rPr>
              <a:t>when</a:t>
            </a:r>
            <a:r>
              <a:rPr lang="de-DE" sz="1200" dirty="0">
                <a:solidFill>
                  <a:schemeClr val="tx1"/>
                </a:solidFill>
              </a:rPr>
              <a:t> </a:t>
            </a:r>
            <a:r>
              <a:rPr lang="de-DE" sz="1200" dirty="0" err="1">
                <a:solidFill>
                  <a:schemeClr val="tx1"/>
                </a:solidFill>
              </a:rPr>
              <a:t>falling</a:t>
            </a:r>
            <a:r>
              <a:rPr lang="de-DE" sz="1200" dirty="0">
                <a:solidFill>
                  <a:schemeClr val="tx1"/>
                </a:solidFill>
              </a:rPr>
              <a:t> </a:t>
            </a:r>
            <a:r>
              <a:rPr lang="de-DE" sz="1200" dirty="0" err="1">
                <a:solidFill>
                  <a:schemeClr val="tx1"/>
                </a:solidFill>
              </a:rPr>
              <a:t>below</a:t>
            </a:r>
            <a:r>
              <a:rPr lang="de-DE" sz="1200" dirty="0">
                <a:solidFill>
                  <a:schemeClr val="tx1"/>
                </a:solidFill>
              </a:rPr>
              <a:t> a </a:t>
            </a:r>
            <a:r>
              <a:rPr lang="de-DE" sz="1200" dirty="0" err="1">
                <a:solidFill>
                  <a:schemeClr val="tx1"/>
                </a:solidFill>
              </a:rPr>
              <a:t>certain</a:t>
            </a:r>
            <a:r>
              <a:rPr lang="de-DE" sz="1200" dirty="0">
                <a:solidFill>
                  <a:schemeClr val="tx1"/>
                </a:solidFill>
              </a:rPr>
              <a:t> </a:t>
            </a:r>
            <a:r>
              <a:rPr lang="de-DE" sz="1200" dirty="0" err="1">
                <a:solidFill>
                  <a:schemeClr val="tx1"/>
                </a:solidFill>
              </a:rPr>
              <a:t>speed</a:t>
            </a:r>
            <a:endParaRPr lang="de-DE" sz="1200" dirty="0">
              <a:solidFill>
                <a:schemeClr val="tx1"/>
              </a:solidFill>
            </a:endParaRPr>
          </a:p>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warns</a:t>
            </a:r>
            <a:r>
              <a:rPr lang="de-DE" sz="1200" dirty="0">
                <a:solidFill>
                  <a:schemeClr val="tx1"/>
                </a:solidFill>
              </a:rPr>
              <a:t> </a:t>
            </a:r>
            <a:r>
              <a:rPr lang="de-DE" sz="1200" dirty="0" err="1">
                <a:solidFill>
                  <a:schemeClr val="tx1"/>
                </a:solidFill>
              </a:rPr>
              <a:t>driver</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be</a:t>
            </a:r>
            <a:r>
              <a:rPr lang="de-DE" sz="1200" dirty="0">
                <a:solidFill>
                  <a:schemeClr val="tx1"/>
                </a:solidFill>
              </a:rPr>
              <a:t> </a:t>
            </a:r>
            <a:r>
              <a:rPr lang="de-DE" sz="1200" dirty="0" err="1">
                <a:solidFill>
                  <a:schemeClr val="tx1"/>
                </a:solidFill>
              </a:rPr>
              <a:t>aware</a:t>
            </a:r>
            <a:r>
              <a:rPr lang="de-DE" sz="1200" dirty="0">
                <a:solidFill>
                  <a:schemeClr val="tx1"/>
                </a:solidFill>
              </a:rPr>
              <a:t> </a:t>
            </a:r>
            <a:r>
              <a:rPr lang="de-DE" sz="1200" dirty="0" err="1">
                <a:solidFill>
                  <a:schemeClr val="tx1"/>
                </a:solidFill>
              </a:rPr>
              <a:t>of</a:t>
            </a:r>
            <a:r>
              <a:rPr lang="de-DE" sz="1200" dirty="0">
                <a:solidFill>
                  <a:schemeClr val="tx1"/>
                </a:solidFill>
              </a:rPr>
              <a:t> </a:t>
            </a:r>
            <a:r>
              <a:rPr lang="de-DE" sz="1200" dirty="0" err="1">
                <a:solidFill>
                  <a:schemeClr val="tx1"/>
                </a:solidFill>
              </a:rPr>
              <a:t>objects</a:t>
            </a:r>
            <a:r>
              <a:rPr lang="de-DE" sz="1200" dirty="0">
                <a:solidFill>
                  <a:schemeClr val="tx1"/>
                </a:solidFill>
              </a:rPr>
              <a:t> in </a:t>
            </a:r>
            <a:r>
              <a:rPr lang="de-DE" sz="1200" dirty="0" err="1">
                <a:solidFill>
                  <a:schemeClr val="tx1"/>
                </a:solidFill>
              </a:rPr>
              <a:t>the</a:t>
            </a:r>
            <a:r>
              <a:rPr lang="de-DE" sz="1200" dirty="0">
                <a:solidFill>
                  <a:schemeClr val="tx1"/>
                </a:solidFill>
              </a:rPr>
              <a:t> </a:t>
            </a:r>
            <a:r>
              <a:rPr lang="de-DE" sz="1200" dirty="0" err="1">
                <a:solidFill>
                  <a:schemeClr val="tx1"/>
                </a:solidFill>
              </a:rPr>
              <a:t>adjacent</a:t>
            </a:r>
            <a:r>
              <a:rPr lang="de-DE" sz="1200" dirty="0">
                <a:solidFill>
                  <a:schemeClr val="tx1"/>
                </a:solidFill>
              </a:rPr>
              <a:t> </a:t>
            </a:r>
            <a:r>
              <a:rPr lang="de-DE" sz="1200" dirty="0" err="1">
                <a:solidFill>
                  <a:schemeClr val="tx1"/>
                </a:solidFill>
              </a:rPr>
              <a:t>lane</a:t>
            </a:r>
            <a:r>
              <a:rPr lang="de-DE" sz="1200" dirty="0">
                <a:solidFill>
                  <a:schemeClr val="tx1"/>
                </a:solidFill>
              </a:rPr>
              <a:t> / </a:t>
            </a:r>
            <a:r>
              <a:rPr lang="de-DE" sz="1200" dirty="0" err="1">
                <a:solidFill>
                  <a:schemeClr val="tx1"/>
                </a:solidFill>
              </a:rPr>
              <a:t>road</a:t>
            </a:r>
            <a:r>
              <a:rPr lang="de-DE" sz="1200" dirty="0">
                <a:solidFill>
                  <a:schemeClr val="tx1"/>
                </a:solidFill>
              </a:rPr>
              <a:t> </a:t>
            </a:r>
            <a:r>
              <a:rPr lang="de-DE" sz="1200" dirty="0" err="1">
                <a:solidFill>
                  <a:schemeClr val="tx1"/>
                </a:solidFill>
              </a:rPr>
              <a:t>edge</a:t>
            </a:r>
            <a:endParaRPr lang="de-DE" sz="1200" dirty="0">
              <a:solidFill>
                <a:schemeClr val="tx1"/>
              </a:solidFill>
            </a:endParaRPr>
          </a:p>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keeps</a:t>
            </a:r>
            <a:r>
              <a:rPr lang="de-DE" sz="1200" dirty="0">
                <a:solidFill>
                  <a:schemeClr val="tx1"/>
                </a:solidFill>
              </a:rPr>
              <a:t> a </a:t>
            </a:r>
            <a:r>
              <a:rPr lang="de-DE" sz="1200" dirty="0" err="1">
                <a:solidFill>
                  <a:schemeClr val="tx1"/>
                </a:solidFill>
              </a:rPr>
              <a:t>certain</a:t>
            </a:r>
            <a:r>
              <a:rPr lang="de-DE" sz="1200" dirty="0">
                <a:solidFill>
                  <a:schemeClr val="tx1"/>
                </a:solidFill>
              </a:rPr>
              <a:t> minimal lateral </a:t>
            </a:r>
            <a:r>
              <a:rPr lang="de-DE" sz="1200" dirty="0" err="1">
                <a:solidFill>
                  <a:schemeClr val="tx1"/>
                </a:solidFill>
              </a:rPr>
              <a:t>distance</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detected</a:t>
            </a:r>
            <a:r>
              <a:rPr lang="de-DE" sz="1200" dirty="0">
                <a:solidFill>
                  <a:schemeClr val="tx1"/>
                </a:solidFill>
              </a:rPr>
              <a:t> </a:t>
            </a:r>
            <a:r>
              <a:rPr lang="de-DE" sz="1200" dirty="0" err="1">
                <a:solidFill>
                  <a:schemeClr val="tx1"/>
                </a:solidFill>
              </a:rPr>
              <a:t>objects</a:t>
            </a:r>
            <a:r>
              <a:rPr lang="de-DE" sz="1200" dirty="0">
                <a:solidFill>
                  <a:schemeClr val="tx1"/>
                </a:solidFill>
              </a:rPr>
              <a:t> / </a:t>
            </a:r>
            <a:r>
              <a:rPr lang="de-DE" sz="1200" dirty="0" err="1">
                <a:solidFill>
                  <a:schemeClr val="tx1"/>
                </a:solidFill>
              </a:rPr>
              <a:t>boundaries</a:t>
            </a:r>
            <a:endParaRPr lang="de-DE" sz="1200" dirty="0">
              <a:solidFill>
                <a:schemeClr val="tx1"/>
              </a:solidFill>
            </a:endParaRPr>
          </a:p>
        </p:txBody>
      </p:sp>
      <p:sp>
        <p:nvSpPr>
          <p:cNvPr id="17" name="Rechteck 16"/>
          <p:cNvSpPr/>
          <p:nvPr/>
        </p:nvSpPr>
        <p:spPr>
          <a:xfrm>
            <a:off x="8465388" y="2989986"/>
            <a:ext cx="3387307"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delivers</a:t>
            </a:r>
            <a:r>
              <a:rPr lang="de-DE" sz="1200" dirty="0">
                <a:solidFill>
                  <a:schemeClr val="tx1"/>
                </a:solidFill>
              </a:rPr>
              <a:t> </a:t>
            </a:r>
            <a:r>
              <a:rPr lang="de-DE" sz="1200" dirty="0" err="1">
                <a:solidFill>
                  <a:schemeClr val="tx1"/>
                </a:solidFill>
              </a:rPr>
              <a:t>steering</a:t>
            </a:r>
            <a:r>
              <a:rPr lang="de-DE" sz="1200" dirty="0">
                <a:solidFill>
                  <a:schemeClr val="tx1"/>
                </a:solidFill>
              </a:rPr>
              <a:t> support in </a:t>
            </a:r>
            <a:r>
              <a:rPr lang="de-DE" sz="1200" dirty="0" err="1">
                <a:solidFill>
                  <a:schemeClr val="tx1"/>
                </a:solidFill>
              </a:rPr>
              <a:t>the</a:t>
            </a:r>
            <a:r>
              <a:rPr lang="de-DE" sz="1200" dirty="0">
                <a:solidFill>
                  <a:schemeClr val="tx1"/>
                </a:solidFill>
              </a:rPr>
              <a:t> </a:t>
            </a:r>
            <a:r>
              <a:rPr lang="de-DE" sz="1200" dirty="0" err="1">
                <a:solidFill>
                  <a:schemeClr val="tx1"/>
                </a:solidFill>
              </a:rPr>
              <a:t>right</a:t>
            </a:r>
            <a:r>
              <a:rPr lang="de-DE" sz="1200" dirty="0">
                <a:solidFill>
                  <a:schemeClr val="tx1"/>
                </a:solidFill>
              </a:rPr>
              <a:t> </a:t>
            </a:r>
            <a:r>
              <a:rPr lang="de-DE" sz="1200" dirty="0" err="1">
                <a:solidFill>
                  <a:schemeClr val="tx1"/>
                </a:solidFill>
              </a:rPr>
              <a:t>direction</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remind</a:t>
            </a:r>
            <a:r>
              <a:rPr lang="de-DE" sz="1200" dirty="0">
                <a:solidFill>
                  <a:schemeClr val="tx1"/>
                </a:solidFill>
              </a:rPr>
              <a:t> </a:t>
            </a:r>
            <a:r>
              <a:rPr lang="de-DE" sz="1200" dirty="0" err="1">
                <a:solidFill>
                  <a:schemeClr val="tx1"/>
                </a:solidFill>
              </a:rPr>
              <a:t>driver</a:t>
            </a:r>
            <a:r>
              <a:rPr lang="de-DE" sz="1200" dirty="0">
                <a:solidFill>
                  <a:schemeClr val="tx1"/>
                </a:solidFill>
              </a:rPr>
              <a:t> </a:t>
            </a:r>
            <a:r>
              <a:rPr lang="de-DE" sz="1200" dirty="0" err="1">
                <a:solidFill>
                  <a:schemeClr val="tx1"/>
                </a:solidFill>
              </a:rPr>
              <a:t>to</a:t>
            </a:r>
            <a:r>
              <a:rPr lang="de-DE" sz="1200" dirty="0">
                <a:solidFill>
                  <a:schemeClr val="tx1"/>
                </a:solidFill>
              </a:rPr>
              <a:t> form a </a:t>
            </a:r>
            <a:r>
              <a:rPr lang="de-DE" sz="1200" dirty="0" err="1">
                <a:solidFill>
                  <a:schemeClr val="tx1"/>
                </a:solidFill>
              </a:rPr>
              <a:t>corridor</a:t>
            </a:r>
            <a:r>
              <a:rPr lang="de-DE" sz="1200" dirty="0">
                <a:solidFill>
                  <a:schemeClr val="tx1"/>
                </a:solidFill>
              </a:rPr>
              <a:t>, </a:t>
            </a:r>
            <a:r>
              <a:rPr lang="de-DE" sz="1200" dirty="0" err="1">
                <a:solidFill>
                  <a:schemeClr val="tx1"/>
                </a:solidFill>
              </a:rPr>
              <a:t>when</a:t>
            </a:r>
            <a:r>
              <a:rPr lang="de-DE" sz="1200" dirty="0">
                <a:solidFill>
                  <a:schemeClr val="tx1"/>
                </a:solidFill>
              </a:rPr>
              <a:t> </a:t>
            </a:r>
            <a:r>
              <a:rPr lang="de-DE" sz="1200" dirty="0" err="1">
                <a:solidFill>
                  <a:schemeClr val="tx1"/>
                </a:solidFill>
              </a:rPr>
              <a:t>falling</a:t>
            </a:r>
            <a:r>
              <a:rPr lang="de-DE" sz="1200" dirty="0">
                <a:solidFill>
                  <a:schemeClr val="tx1"/>
                </a:solidFill>
              </a:rPr>
              <a:t> </a:t>
            </a:r>
            <a:r>
              <a:rPr lang="de-DE" sz="1200" dirty="0" err="1">
                <a:solidFill>
                  <a:schemeClr val="tx1"/>
                </a:solidFill>
              </a:rPr>
              <a:t>below</a:t>
            </a:r>
            <a:r>
              <a:rPr lang="de-DE" sz="1200" dirty="0">
                <a:solidFill>
                  <a:schemeClr val="tx1"/>
                </a:solidFill>
              </a:rPr>
              <a:t> a </a:t>
            </a:r>
            <a:r>
              <a:rPr lang="de-DE" sz="1200" dirty="0" err="1">
                <a:solidFill>
                  <a:schemeClr val="tx1"/>
                </a:solidFill>
              </a:rPr>
              <a:t>certain</a:t>
            </a:r>
            <a:r>
              <a:rPr lang="de-DE" sz="1200" dirty="0">
                <a:solidFill>
                  <a:schemeClr val="tx1"/>
                </a:solidFill>
              </a:rPr>
              <a:t> </a:t>
            </a:r>
            <a:r>
              <a:rPr lang="de-DE" sz="1200" dirty="0" err="1">
                <a:solidFill>
                  <a:schemeClr val="tx1"/>
                </a:solidFill>
              </a:rPr>
              <a:t>speed</a:t>
            </a:r>
            <a:endParaRPr lang="de-DE" sz="1200" dirty="0">
              <a:solidFill>
                <a:schemeClr val="tx1"/>
              </a:solidFill>
            </a:endParaRPr>
          </a:p>
        </p:txBody>
      </p:sp>
      <p:sp>
        <p:nvSpPr>
          <p:cNvPr id="18" name="Rechteck 17"/>
          <p:cNvSpPr/>
          <p:nvPr/>
        </p:nvSpPr>
        <p:spPr>
          <a:xfrm>
            <a:off x="4433977" y="2989985"/>
            <a:ext cx="422694" cy="1609246"/>
          </a:xfrm>
          <a:prstGeom prst="rect">
            <a:avLst/>
          </a:prstGeom>
          <a:solidFill>
            <a:schemeClr val="accent6">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Max.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19" name="Rechteck 18"/>
          <p:cNvSpPr/>
          <p:nvPr/>
        </p:nvSpPr>
        <p:spPr>
          <a:xfrm>
            <a:off x="8465388" y="2989985"/>
            <a:ext cx="422694" cy="1609246"/>
          </a:xfrm>
          <a:prstGeom prst="rect">
            <a:avLst/>
          </a:prstGeom>
          <a:solidFill>
            <a:schemeClr val="accent5">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Min.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20" name="Rechteck 19"/>
          <p:cNvSpPr/>
          <p:nvPr/>
        </p:nvSpPr>
        <p:spPr>
          <a:xfrm>
            <a:off x="4433977" y="4830787"/>
            <a:ext cx="7418718" cy="1653401"/>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General </a:t>
            </a:r>
            <a:r>
              <a:rPr lang="de-DE" sz="1400" b="1" dirty="0" err="1">
                <a:solidFill>
                  <a:schemeClr val="tx1"/>
                </a:solidFill>
              </a:rPr>
              <a:t>Requirements</a:t>
            </a:r>
            <a:r>
              <a:rPr lang="de-DE" sz="1400" b="1" dirty="0">
                <a:solidFill>
                  <a:schemeClr val="tx1"/>
                </a:solidFill>
              </a:rPr>
              <a:t> </a:t>
            </a:r>
            <a:r>
              <a:rPr lang="de-DE" sz="1400" b="1" dirty="0" err="1">
                <a:solidFill>
                  <a:schemeClr val="tx1"/>
                </a:solidFill>
              </a:rPr>
              <a:t>to</a:t>
            </a:r>
            <a:r>
              <a:rPr lang="de-DE" sz="1400" b="1" dirty="0">
                <a:solidFill>
                  <a:schemeClr val="tx1"/>
                </a:solidFill>
              </a:rPr>
              <a:t> </a:t>
            </a:r>
            <a:r>
              <a:rPr lang="de-DE" sz="1400" b="1" dirty="0" err="1">
                <a:solidFill>
                  <a:schemeClr val="tx1"/>
                </a:solidFill>
              </a:rPr>
              <a:t>address</a:t>
            </a:r>
            <a:r>
              <a:rPr lang="de-DE" sz="1400" b="1" dirty="0">
                <a:solidFill>
                  <a:schemeClr val="tx1"/>
                </a:solidFill>
              </a:rPr>
              <a:t> </a:t>
            </a:r>
            <a:r>
              <a:rPr lang="de-DE" sz="1400" b="1" dirty="0" err="1">
                <a:solidFill>
                  <a:schemeClr val="tx1"/>
                </a:solidFill>
              </a:rPr>
              <a:t>this</a:t>
            </a:r>
            <a:r>
              <a:rPr lang="de-DE" sz="1400" b="1" dirty="0">
                <a:solidFill>
                  <a:schemeClr val="tx1"/>
                </a:solidFill>
              </a:rPr>
              <a:t> </a:t>
            </a:r>
            <a:r>
              <a:rPr lang="de-DE" sz="1400" b="1" dirty="0" err="1">
                <a:solidFill>
                  <a:schemeClr val="tx1"/>
                </a:solidFill>
              </a:rPr>
              <a:t>use</a:t>
            </a:r>
            <a:r>
              <a:rPr lang="de-DE" sz="1400" b="1" dirty="0">
                <a:solidFill>
                  <a:schemeClr val="tx1"/>
                </a:solidFill>
              </a:rPr>
              <a:t> </a:t>
            </a:r>
            <a:r>
              <a:rPr lang="de-DE" sz="1400" b="1" dirty="0" err="1">
                <a:solidFill>
                  <a:schemeClr val="tx1"/>
                </a:solidFill>
              </a:rPr>
              <a:t>case</a:t>
            </a:r>
            <a:endParaRPr lang="de-DE" sz="1400" dirty="0">
              <a:solidFill>
                <a:schemeClr val="tx1"/>
              </a:solidFill>
            </a:endParaRPr>
          </a:p>
          <a:p>
            <a:endParaRPr lang="de-DE" sz="1400" b="1" dirty="0">
              <a:solidFill>
                <a:schemeClr val="tx1"/>
              </a:solidFill>
            </a:endParaRP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driver</a:t>
            </a:r>
            <a:r>
              <a:rPr lang="de-DE" sz="1400" dirty="0">
                <a:solidFill>
                  <a:schemeClr val="tx1"/>
                </a:solidFill>
              </a:rPr>
              <a:t> </a:t>
            </a:r>
            <a:r>
              <a:rPr lang="de-DE" sz="1400" dirty="0" err="1">
                <a:solidFill>
                  <a:schemeClr val="tx1"/>
                </a:solidFill>
              </a:rPr>
              <a:t>supervises</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and</a:t>
            </a:r>
            <a:r>
              <a:rPr lang="de-DE" sz="1400" dirty="0">
                <a:solidFill>
                  <a:schemeClr val="tx1"/>
                </a:solidFill>
              </a:rPr>
              <a:t> </a:t>
            </a:r>
            <a:r>
              <a:rPr lang="de-DE" sz="1400" dirty="0" err="1">
                <a:solidFill>
                  <a:schemeClr val="tx1"/>
                </a:solidFill>
              </a:rPr>
              <a:t>environment</a:t>
            </a:r>
            <a:r>
              <a:rPr lang="de-DE" sz="1400" dirty="0">
                <a:solidFill>
                  <a:schemeClr val="tx1"/>
                </a:solidFill>
              </a:rPr>
              <a:t>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is</a:t>
            </a:r>
            <a:r>
              <a:rPr lang="de-DE" sz="1400" dirty="0">
                <a:solidFill>
                  <a:schemeClr val="tx1"/>
                </a:solidFill>
              </a:rPr>
              <a:t> </a:t>
            </a:r>
            <a:r>
              <a:rPr lang="de-DE" sz="1400" dirty="0" err="1">
                <a:solidFill>
                  <a:schemeClr val="tx1"/>
                </a:solidFill>
              </a:rPr>
              <a:t>predictable</a:t>
            </a:r>
            <a:r>
              <a:rPr lang="de-DE" sz="1400" dirty="0">
                <a:solidFill>
                  <a:schemeClr val="tx1"/>
                </a:solidFill>
              </a:rPr>
              <a:t> </a:t>
            </a:r>
            <a:r>
              <a:rPr lang="de-DE" sz="1400" dirty="0" err="1">
                <a:solidFill>
                  <a:schemeClr val="tx1"/>
                </a:solidFill>
              </a:rPr>
              <a:t>to</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driver</a:t>
            </a:r>
            <a:r>
              <a:rPr lang="de-DE" sz="1400" dirty="0">
                <a:solidFill>
                  <a:schemeClr val="tx1"/>
                </a:solidFill>
              </a:rPr>
              <a:t>.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remains</a:t>
            </a:r>
            <a:r>
              <a:rPr lang="de-DE" sz="1400" dirty="0">
                <a:solidFill>
                  <a:schemeClr val="tx1"/>
                </a:solidFill>
              </a:rPr>
              <a:t> </a:t>
            </a:r>
            <a:r>
              <a:rPr lang="de-DE" sz="1400" dirty="0" err="1">
                <a:solidFill>
                  <a:schemeClr val="tx1"/>
                </a:solidFill>
              </a:rPr>
              <a:t>controllable</a:t>
            </a:r>
            <a:r>
              <a:rPr lang="de-DE" sz="1400" dirty="0">
                <a:solidFill>
                  <a:schemeClr val="tx1"/>
                </a:solidFill>
              </a:rPr>
              <a:t> </a:t>
            </a:r>
            <a:r>
              <a:rPr lang="de-DE" sz="1400" dirty="0" err="1">
                <a:solidFill>
                  <a:schemeClr val="tx1"/>
                </a:solidFill>
              </a:rPr>
              <a:t>by</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driver</a:t>
            </a:r>
            <a:r>
              <a:rPr lang="de-DE" sz="1400" dirty="0">
                <a:solidFill>
                  <a:schemeClr val="tx1"/>
                </a:solidFill>
              </a:rPr>
              <a:t>.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system</a:t>
            </a:r>
            <a:r>
              <a:rPr lang="de-DE" sz="1400" dirty="0">
                <a:solidFill>
                  <a:schemeClr val="tx1"/>
                </a:solidFill>
              </a:rPr>
              <a:t> </a:t>
            </a:r>
            <a:r>
              <a:rPr lang="de-DE" sz="1400" dirty="0" err="1">
                <a:solidFill>
                  <a:schemeClr val="tx1"/>
                </a:solidFill>
              </a:rPr>
              <a:t>has</a:t>
            </a:r>
            <a:r>
              <a:rPr lang="de-DE" sz="1400" dirty="0">
                <a:solidFill>
                  <a:schemeClr val="tx1"/>
                </a:solidFill>
              </a:rPr>
              <a:t> </a:t>
            </a:r>
            <a:r>
              <a:rPr lang="de-DE" sz="1400" dirty="0" err="1">
                <a:solidFill>
                  <a:schemeClr val="tx1"/>
                </a:solidFill>
              </a:rPr>
              <a:t>sufficient</a:t>
            </a:r>
            <a:r>
              <a:rPr lang="de-DE" sz="1400" dirty="0">
                <a:solidFill>
                  <a:schemeClr val="tx1"/>
                </a:solidFill>
              </a:rPr>
              <a:t> environmental </a:t>
            </a:r>
            <a:r>
              <a:rPr lang="de-DE" sz="1400" dirty="0" err="1">
                <a:solidFill>
                  <a:schemeClr val="tx1"/>
                </a:solidFill>
              </a:rPr>
              <a:t>perception</a:t>
            </a:r>
            <a:r>
              <a:rPr lang="de-DE" sz="1400" dirty="0">
                <a:solidFill>
                  <a:schemeClr val="tx1"/>
                </a:solidFill>
              </a:rPr>
              <a:t>/</a:t>
            </a:r>
            <a:r>
              <a:rPr lang="de-DE" sz="1400" dirty="0" err="1">
                <a:solidFill>
                  <a:schemeClr val="tx1"/>
                </a:solidFill>
              </a:rPr>
              <a:t>information</a:t>
            </a:r>
            <a:r>
              <a:rPr lang="de-DE" sz="1400" dirty="0">
                <a:solidFill>
                  <a:schemeClr val="tx1"/>
                </a:solidFill>
              </a:rPr>
              <a:t> </a:t>
            </a:r>
          </a:p>
        </p:txBody>
      </p:sp>
      <p:sp>
        <p:nvSpPr>
          <p:cNvPr id="2" name="Textfeld 1"/>
          <p:cNvSpPr txBox="1"/>
          <p:nvPr/>
        </p:nvSpPr>
        <p:spPr>
          <a:xfrm>
            <a:off x="2133600" y="2324100"/>
            <a:ext cx="1924050" cy="954107"/>
          </a:xfrm>
          <a:prstGeom prst="rect">
            <a:avLst/>
          </a:prstGeom>
          <a:noFill/>
        </p:spPr>
        <p:txBody>
          <a:bodyPr wrap="square" rtlCol="0">
            <a:spAutoFit/>
          </a:bodyPr>
          <a:lstStyle/>
          <a:p>
            <a:r>
              <a:rPr lang="de-DE" sz="1400" b="1" dirty="0" err="1"/>
              <a:t>Specifics</a:t>
            </a:r>
            <a:r>
              <a:rPr lang="de-DE" sz="1400" b="1" dirty="0"/>
              <a:t>: </a:t>
            </a:r>
          </a:p>
          <a:p>
            <a:pPr marL="285750" indent="-285750">
              <a:buFont typeface="Arial" panose="020B0604020202020204" pitchFamily="34" charset="0"/>
              <a:buChar char="•"/>
            </a:pPr>
            <a:r>
              <a:rPr lang="de-DE" sz="1400" dirty="0" err="1"/>
              <a:t>With</a:t>
            </a:r>
            <a:r>
              <a:rPr lang="de-DE" sz="1400" dirty="0"/>
              <a:t>/</a:t>
            </a:r>
            <a:r>
              <a:rPr lang="de-DE" sz="1400" dirty="0" err="1"/>
              <a:t>without</a:t>
            </a:r>
            <a:r>
              <a:rPr lang="de-DE" sz="1400" dirty="0"/>
              <a:t> </a:t>
            </a:r>
            <a:r>
              <a:rPr lang="de-DE" sz="1400" dirty="0" err="1"/>
              <a:t>crossing</a:t>
            </a:r>
            <a:r>
              <a:rPr lang="de-DE" sz="1400" dirty="0"/>
              <a:t> </a:t>
            </a:r>
            <a:r>
              <a:rPr lang="de-DE" sz="1400" dirty="0" err="1"/>
              <a:t>of</a:t>
            </a:r>
            <a:r>
              <a:rPr lang="de-DE" sz="1400" dirty="0"/>
              <a:t> </a:t>
            </a:r>
            <a:r>
              <a:rPr lang="de-DE" sz="1400" dirty="0" err="1"/>
              <a:t>lane</a:t>
            </a:r>
            <a:r>
              <a:rPr lang="de-DE" sz="1400" dirty="0"/>
              <a:t> </a:t>
            </a:r>
            <a:r>
              <a:rPr lang="de-DE" sz="1400" dirty="0" err="1"/>
              <a:t>markings</a:t>
            </a:r>
            <a:endParaRPr lang="de-DE" sz="1400" dirty="0"/>
          </a:p>
        </p:txBody>
      </p:sp>
      <p:sp>
        <p:nvSpPr>
          <p:cNvPr id="12" name="Textfeld 11"/>
          <p:cNvSpPr txBox="1"/>
          <p:nvPr/>
        </p:nvSpPr>
        <p:spPr>
          <a:xfrm>
            <a:off x="526211" y="362309"/>
            <a:ext cx="4846455" cy="369332"/>
          </a:xfrm>
          <a:prstGeom prst="rect">
            <a:avLst/>
          </a:prstGeom>
          <a:noFill/>
        </p:spPr>
        <p:txBody>
          <a:bodyPr wrap="none" rtlCol="0">
            <a:spAutoFit/>
          </a:bodyPr>
          <a:lstStyle/>
          <a:p>
            <a:r>
              <a:rPr lang="de-DE" dirty="0" err="1"/>
              <a:t>Examples</a:t>
            </a:r>
            <a:r>
              <a:rPr lang="de-DE" dirty="0"/>
              <a:t> </a:t>
            </a:r>
            <a:r>
              <a:rPr lang="de-DE" dirty="0" err="1"/>
              <a:t>of</a:t>
            </a:r>
            <a:r>
              <a:rPr lang="de-DE" dirty="0"/>
              <a:t> a </a:t>
            </a:r>
            <a:r>
              <a:rPr lang="de-DE" dirty="0" err="1"/>
              <a:t>more</a:t>
            </a:r>
            <a:r>
              <a:rPr lang="de-DE" dirty="0"/>
              <a:t> </a:t>
            </a:r>
            <a:r>
              <a:rPr lang="de-DE" dirty="0" err="1"/>
              <a:t>detailed</a:t>
            </a:r>
            <a:r>
              <a:rPr lang="de-DE" dirty="0"/>
              <a:t> </a:t>
            </a:r>
            <a:r>
              <a:rPr lang="de-DE" dirty="0" err="1"/>
              <a:t>use</a:t>
            </a:r>
            <a:r>
              <a:rPr lang="de-DE" dirty="0"/>
              <a:t> </a:t>
            </a:r>
            <a:r>
              <a:rPr lang="de-DE" dirty="0" err="1"/>
              <a:t>case</a:t>
            </a:r>
            <a:r>
              <a:rPr lang="de-DE" dirty="0"/>
              <a:t> </a:t>
            </a:r>
            <a:r>
              <a:rPr lang="de-DE" dirty="0" err="1"/>
              <a:t>description</a:t>
            </a:r>
            <a:r>
              <a:rPr lang="de-DE" dirty="0"/>
              <a:t> </a:t>
            </a:r>
          </a:p>
        </p:txBody>
      </p:sp>
      <p:sp>
        <p:nvSpPr>
          <p:cNvPr id="3" name="Foliennummernplatzhalter 2"/>
          <p:cNvSpPr>
            <a:spLocks noGrp="1"/>
          </p:cNvSpPr>
          <p:nvPr>
            <p:ph type="sldNum" sz="quarter" idx="12"/>
          </p:nvPr>
        </p:nvSpPr>
        <p:spPr>
          <a:xfrm>
            <a:off x="8610600" y="6399480"/>
            <a:ext cx="2743200" cy="365125"/>
          </a:xfrm>
        </p:spPr>
        <p:txBody>
          <a:bodyPr/>
          <a:lstStyle/>
          <a:p>
            <a:fld id="{7E42539C-CDA1-4404-8331-27A664B14CCD}" type="slidenum">
              <a:rPr lang="de-DE" smtClean="0"/>
              <a:t>5</a:t>
            </a:fld>
            <a:endParaRPr lang="de-DE" dirty="0"/>
          </a:p>
        </p:txBody>
      </p:sp>
      <p:sp>
        <p:nvSpPr>
          <p:cNvPr id="22" name="Rechteck 21">
            <a:extLst>
              <a:ext uri="{FF2B5EF4-FFF2-40B4-BE49-F238E27FC236}">
                <a16:creationId xmlns:a16="http://schemas.microsoft.com/office/drawing/2014/main" id="{249DC688-2C93-450F-9358-C549F1A8C36D}"/>
              </a:ext>
            </a:extLst>
          </p:cNvPr>
          <p:cNvSpPr/>
          <p:nvPr/>
        </p:nvSpPr>
        <p:spPr>
          <a:xfrm>
            <a:off x="8465388" y="897146"/>
            <a:ext cx="3387307" cy="1862270"/>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en-US" sz="1400" b="1" dirty="0">
                <a:solidFill>
                  <a:schemeClr val="tx1"/>
                </a:solidFill>
              </a:rPr>
              <a:t>Research/Data/Statistics</a:t>
            </a:r>
          </a:p>
          <a:p>
            <a:endParaRPr lang="en-US" sz="1400" b="1" dirty="0">
              <a:solidFill>
                <a:schemeClr val="tx1"/>
              </a:solidFill>
            </a:endParaRPr>
          </a:p>
          <a:p>
            <a:r>
              <a:rPr lang="en-US" sz="1200" i="1" dirty="0">
                <a:solidFill>
                  <a:schemeClr val="tx1"/>
                </a:solidFill>
              </a:rPr>
              <a:t>No accident data available in DESTATIS/GIDAS.</a:t>
            </a:r>
          </a:p>
          <a:p>
            <a:r>
              <a:rPr lang="en-US" sz="1200" i="1" dirty="0">
                <a:solidFill>
                  <a:schemeClr val="tx1"/>
                </a:solidFill>
              </a:rPr>
              <a:t>[2400 violations of forming an emergency corridor in Germany in 2018 </a:t>
            </a:r>
            <a:r>
              <a:rPr lang="en-US" sz="800" i="1" dirty="0">
                <a:solidFill>
                  <a:schemeClr val="tx1"/>
                </a:solidFill>
              </a:rPr>
              <a:t>(https://www.wz.de/politik/keine-rettungsgasse-gebildet-so-viele-autofahrer-wurden-2018-belangt_aid-37722789)</a:t>
            </a:r>
            <a:r>
              <a:rPr lang="en-US" sz="1200" i="1" dirty="0">
                <a:solidFill>
                  <a:schemeClr val="tx1"/>
                </a:solidFill>
              </a:rPr>
              <a:t>]</a:t>
            </a:r>
          </a:p>
        </p:txBody>
      </p:sp>
      <p:pic>
        <p:nvPicPr>
          <p:cNvPr id="14" name="Grafik 13">
            <a:extLst>
              <a:ext uri="{FF2B5EF4-FFF2-40B4-BE49-F238E27FC236}">
                <a16:creationId xmlns:a16="http://schemas.microsoft.com/office/drawing/2014/main" id="{00452526-5209-476F-B776-8E04C45FEC34}"/>
              </a:ext>
            </a:extLst>
          </p:cNvPr>
          <p:cNvPicPr/>
          <p:nvPr/>
        </p:nvPicPr>
        <p:blipFill>
          <a:blip r:embed="rId2"/>
          <a:stretch>
            <a:fillRect/>
          </a:stretch>
        </p:blipFill>
        <p:spPr>
          <a:xfrm>
            <a:off x="669706" y="2461347"/>
            <a:ext cx="1179195" cy="1057275"/>
          </a:xfrm>
          <a:prstGeom prst="rect">
            <a:avLst/>
          </a:prstGeom>
        </p:spPr>
      </p:pic>
    </p:spTree>
    <p:extLst>
      <p:ext uri="{BB962C8B-B14F-4D97-AF65-F5344CB8AC3E}">
        <p14:creationId xmlns:p14="http://schemas.microsoft.com/office/powerpoint/2010/main" val="610218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526211" y="897145"/>
            <a:ext cx="3683480" cy="558704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err="1">
                <a:solidFill>
                  <a:schemeClr val="tx1"/>
                </a:solidFill>
              </a:rPr>
              <a:t>Use</a:t>
            </a:r>
            <a:r>
              <a:rPr lang="de-DE" sz="1400" b="1" dirty="0">
                <a:solidFill>
                  <a:schemeClr val="tx1"/>
                </a:solidFill>
              </a:rPr>
              <a:t> Case</a:t>
            </a:r>
          </a:p>
          <a:p>
            <a:r>
              <a:rPr lang="en-US" sz="1400" b="1" dirty="0">
                <a:solidFill>
                  <a:srgbClr val="0070C0"/>
                </a:solidFill>
              </a:rPr>
              <a:t>Changing Lanes, initiated by the system</a:t>
            </a:r>
          </a:p>
          <a:p>
            <a:endParaRPr lang="en-US" sz="1400" b="1" dirty="0">
              <a:solidFill>
                <a:schemeClr val="tx1"/>
              </a:solidFill>
            </a:endParaRPr>
          </a:p>
          <a:p>
            <a:r>
              <a:rPr lang="en-US" sz="1400" b="1" dirty="0">
                <a:solidFill>
                  <a:schemeClr val="tx1"/>
                </a:solidFill>
              </a:rPr>
              <a:t>Description</a:t>
            </a:r>
          </a:p>
          <a:p>
            <a:r>
              <a:rPr lang="en-US" sz="1400" dirty="0">
                <a:solidFill>
                  <a:schemeClr val="tx1"/>
                </a:solidFill>
              </a:rPr>
              <a:t>Assists the driver in performing lane changes when deemed reasonable</a:t>
            </a: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b="1" dirty="0">
              <a:solidFill>
                <a:schemeClr val="tx1"/>
              </a:solidFill>
            </a:endParaRPr>
          </a:p>
          <a:p>
            <a:r>
              <a:rPr lang="en-US" sz="1400" b="1" dirty="0">
                <a:solidFill>
                  <a:schemeClr val="tx1"/>
                </a:solidFill>
              </a:rPr>
              <a:t>ODD </a:t>
            </a:r>
          </a:p>
          <a:p>
            <a:r>
              <a:rPr lang="en-US" sz="1400" dirty="0">
                <a:solidFill>
                  <a:schemeClr val="tx1"/>
                </a:solidFill>
              </a:rPr>
              <a:t>Domain: </a:t>
            </a:r>
          </a:p>
          <a:p>
            <a:pPr marL="285750" indent="-285750">
              <a:buFont typeface="Arial" panose="020B0604020202020204" pitchFamily="34" charset="0"/>
              <a:buChar char="•"/>
            </a:pPr>
            <a:r>
              <a:rPr lang="en-US" sz="1400" dirty="0">
                <a:solidFill>
                  <a:schemeClr val="tx1"/>
                </a:solidFill>
              </a:rPr>
              <a:t>Highway</a:t>
            </a:r>
          </a:p>
          <a:p>
            <a:pPr marL="285750" indent="-285750">
              <a:buFont typeface="Arial" panose="020B0604020202020204" pitchFamily="34" charset="0"/>
              <a:buChar char="•"/>
            </a:pPr>
            <a:r>
              <a:rPr lang="en-US" sz="1400" dirty="0">
                <a:solidFill>
                  <a:schemeClr val="tx1"/>
                </a:solidFill>
              </a:rPr>
              <a:t>Multilane roads without oncoming traffic</a:t>
            </a:r>
          </a:p>
          <a:p>
            <a:endParaRPr lang="en-US" sz="1400" dirty="0">
              <a:solidFill>
                <a:schemeClr val="tx1"/>
              </a:solidFill>
            </a:endParaRPr>
          </a:p>
          <a:p>
            <a:r>
              <a:rPr lang="en-US" sz="1400" b="1" dirty="0">
                <a:solidFill>
                  <a:schemeClr val="tx1"/>
                </a:solidFill>
              </a:rPr>
              <a:t>Speed: </a:t>
            </a:r>
          </a:p>
          <a:p>
            <a:r>
              <a:rPr lang="en-US" sz="1400" dirty="0">
                <a:solidFill>
                  <a:schemeClr val="tx1"/>
                </a:solidFill>
              </a:rPr>
              <a:t>No restriction</a:t>
            </a:r>
          </a:p>
          <a:p>
            <a:endParaRPr lang="en-US" sz="1400" dirty="0">
              <a:solidFill>
                <a:schemeClr val="tx1"/>
              </a:solidFill>
            </a:endParaRPr>
          </a:p>
          <a:p>
            <a:r>
              <a:rPr lang="en-US" sz="1400" b="1" dirty="0">
                <a:solidFill>
                  <a:schemeClr val="tx1"/>
                </a:solidFill>
              </a:rPr>
              <a:t>Assumed driver supervision/involvement: </a:t>
            </a:r>
          </a:p>
          <a:p>
            <a:pPr marL="285750" indent="-285750">
              <a:buFont typeface="Arial" panose="020B0604020202020204" pitchFamily="34" charset="0"/>
              <a:buChar char="•"/>
            </a:pPr>
            <a:r>
              <a:rPr lang="en-US" sz="1400" dirty="0">
                <a:solidFill>
                  <a:schemeClr val="tx1"/>
                </a:solidFill>
              </a:rPr>
              <a:t>To be ensured</a:t>
            </a:r>
          </a:p>
          <a:p>
            <a:pPr marL="285750" indent="-285750">
              <a:buFont typeface="Arial" panose="020B0604020202020204" pitchFamily="34" charset="0"/>
              <a:buChar char="•"/>
            </a:pPr>
            <a:endParaRPr lang="en-US" sz="1400" dirty="0">
              <a:solidFill>
                <a:schemeClr val="tx1"/>
              </a:solidFill>
            </a:endParaRPr>
          </a:p>
          <a:p>
            <a:pPr marL="285750" indent="-285750">
              <a:buFont typeface="Arial" panose="020B0604020202020204" pitchFamily="34" charset="0"/>
              <a:buChar char="•"/>
            </a:pPr>
            <a:endParaRPr lang="de-DE" sz="1400" dirty="0">
              <a:solidFill>
                <a:schemeClr val="tx1"/>
              </a:solidFill>
            </a:endParaRPr>
          </a:p>
        </p:txBody>
      </p:sp>
      <p:sp>
        <p:nvSpPr>
          <p:cNvPr id="5" name="Rechteck 4"/>
          <p:cNvSpPr/>
          <p:nvPr/>
        </p:nvSpPr>
        <p:spPr>
          <a:xfrm>
            <a:off x="4433977" y="897146"/>
            <a:ext cx="3807125" cy="186128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en-US" sz="1200" b="1" dirty="0">
                <a:solidFill>
                  <a:schemeClr val="tx1"/>
                </a:solidFill>
              </a:rPr>
              <a:t>General Tasks </a:t>
            </a:r>
            <a:r>
              <a:rPr lang="en-US" sz="1200" dirty="0">
                <a:solidFill>
                  <a:schemeClr val="tx1"/>
                </a:solidFill>
              </a:rPr>
              <a:t>(in that scenario, regardless of who (system/driver) performs them)</a:t>
            </a:r>
          </a:p>
          <a:p>
            <a:endParaRPr lang="en-US" sz="1200" b="1" dirty="0">
              <a:solidFill>
                <a:schemeClr val="tx1"/>
              </a:solidFill>
            </a:endParaRPr>
          </a:p>
          <a:p>
            <a:pPr marL="285750" indent="-285750">
              <a:buFont typeface="Arial" panose="020B0604020202020204" pitchFamily="34" charset="0"/>
              <a:buChar char="•"/>
            </a:pPr>
            <a:r>
              <a:rPr lang="en-US" sz="1200" dirty="0">
                <a:solidFill>
                  <a:schemeClr val="tx1"/>
                </a:solidFill>
              </a:rPr>
              <a:t>Identify the need to change lane </a:t>
            </a:r>
          </a:p>
          <a:p>
            <a:pPr marL="285750" indent="-285750">
              <a:buFont typeface="Arial" panose="020B0604020202020204" pitchFamily="34" charset="0"/>
              <a:buChar char="•"/>
            </a:pPr>
            <a:r>
              <a:rPr lang="en-US" sz="1200" dirty="0">
                <a:solidFill>
                  <a:schemeClr val="tx1"/>
                </a:solidFill>
              </a:rPr>
              <a:t>Identify the availability of an appropriate target lane</a:t>
            </a:r>
          </a:p>
          <a:p>
            <a:pPr marL="285750" indent="-285750">
              <a:buFont typeface="Arial" panose="020B0604020202020204" pitchFamily="34" charset="0"/>
              <a:buChar char="•"/>
            </a:pPr>
            <a:r>
              <a:rPr lang="en-US" sz="1200" dirty="0">
                <a:solidFill>
                  <a:schemeClr val="tx1"/>
                </a:solidFill>
              </a:rPr>
              <a:t>Indicate the planned manoeuvre to other road users</a:t>
            </a:r>
          </a:p>
          <a:p>
            <a:pPr marL="285750" indent="-285750">
              <a:buFont typeface="Arial" panose="020B0604020202020204" pitchFamily="34" charset="0"/>
              <a:buChar char="•"/>
            </a:pPr>
            <a:r>
              <a:rPr lang="en-US" sz="1200" dirty="0">
                <a:solidFill>
                  <a:schemeClr val="tx1"/>
                </a:solidFill>
              </a:rPr>
              <a:t>Change into target lane </a:t>
            </a:r>
          </a:p>
          <a:p>
            <a:pPr marL="285750" indent="-285750">
              <a:buFont typeface="Arial" panose="020B0604020202020204" pitchFamily="34" charset="0"/>
              <a:buChar char="•"/>
            </a:pPr>
            <a:r>
              <a:rPr lang="en-US" sz="1200" dirty="0">
                <a:solidFill>
                  <a:schemeClr val="tx1"/>
                </a:solidFill>
              </a:rPr>
              <a:t>React to other road users</a:t>
            </a:r>
          </a:p>
          <a:p>
            <a:pPr marL="285750" indent="-285750">
              <a:buFont typeface="Arial" panose="020B0604020202020204" pitchFamily="34" charset="0"/>
              <a:buChar char="•"/>
            </a:pPr>
            <a:r>
              <a:rPr lang="en-US" sz="1200" dirty="0">
                <a:solidFill>
                  <a:schemeClr val="tx1"/>
                </a:solidFill>
              </a:rPr>
              <a:t>Control lateral and longitudinal movement</a:t>
            </a:r>
          </a:p>
        </p:txBody>
      </p:sp>
      <p:sp>
        <p:nvSpPr>
          <p:cNvPr id="16" name="Rechteck 15"/>
          <p:cNvSpPr/>
          <p:nvPr/>
        </p:nvSpPr>
        <p:spPr>
          <a:xfrm>
            <a:off x="4433977" y="2989987"/>
            <a:ext cx="3807125"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en-US" sz="1200" dirty="0">
                <a:solidFill>
                  <a:schemeClr val="tx1"/>
                </a:solidFill>
              </a:rPr>
              <a:t>System identifies the need for a lane change</a:t>
            </a:r>
          </a:p>
          <a:p>
            <a:pPr marL="715963" indent="-173038">
              <a:buFont typeface="Arial" panose="020B0604020202020204" pitchFamily="34" charset="0"/>
              <a:buChar char="•"/>
            </a:pPr>
            <a:r>
              <a:rPr lang="en-US" sz="1200" dirty="0">
                <a:solidFill>
                  <a:schemeClr val="tx1"/>
                </a:solidFill>
              </a:rPr>
              <a:t>System identifies availability of free target lane</a:t>
            </a:r>
          </a:p>
          <a:p>
            <a:pPr marL="715963" indent="-173038">
              <a:buFont typeface="Arial" panose="020B0604020202020204" pitchFamily="34" charset="0"/>
              <a:buChar char="•"/>
            </a:pPr>
            <a:r>
              <a:rPr lang="en-US" sz="1200" dirty="0">
                <a:solidFill>
                  <a:schemeClr val="tx1"/>
                </a:solidFill>
              </a:rPr>
              <a:t>System informs the driver on the intention and execution to change the lane </a:t>
            </a:r>
          </a:p>
          <a:p>
            <a:pPr marL="715963" indent="-173038">
              <a:buFont typeface="Arial" panose="020B0604020202020204" pitchFamily="34" charset="0"/>
              <a:buChar char="•"/>
            </a:pPr>
            <a:r>
              <a:rPr lang="en-US" sz="1200" dirty="0">
                <a:solidFill>
                  <a:schemeClr val="tx1"/>
                </a:solidFill>
              </a:rPr>
              <a:t>System changes the lane automatically </a:t>
            </a:r>
          </a:p>
          <a:p>
            <a:pPr marL="715963" indent="-173038">
              <a:buFont typeface="Arial" panose="020B0604020202020204" pitchFamily="34" charset="0"/>
              <a:buChar char="•"/>
            </a:pPr>
            <a:r>
              <a:rPr lang="en-US" sz="1200" dirty="0">
                <a:solidFill>
                  <a:schemeClr val="tx1"/>
                </a:solidFill>
              </a:rPr>
              <a:t>System controls lateral and longitudinal movement of the vehicle on a sustained basis</a:t>
            </a:r>
          </a:p>
        </p:txBody>
      </p:sp>
      <p:sp>
        <p:nvSpPr>
          <p:cNvPr id="17" name="Rechteck 16"/>
          <p:cNvSpPr/>
          <p:nvPr/>
        </p:nvSpPr>
        <p:spPr>
          <a:xfrm>
            <a:off x="8465388" y="2989986"/>
            <a:ext cx="3387307"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en-US" sz="1200" dirty="0">
                <a:solidFill>
                  <a:schemeClr val="tx1"/>
                </a:solidFill>
              </a:rPr>
              <a:t>System identifies the need for a Lane change</a:t>
            </a:r>
          </a:p>
          <a:p>
            <a:pPr marL="715963" indent="-173038">
              <a:buFont typeface="Arial" panose="020B0604020202020204" pitchFamily="34" charset="0"/>
              <a:buChar char="•"/>
            </a:pPr>
            <a:r>
              <a:rPr lang="en-US" sz="1200" dirty="0">
                <a:solidFill>
                  <a:schemeClr val="tx1"/>
                </a:solidFill>
              </a:rPr>
              <a:t>System suggests a lane change to the driver and waits for a dedicated confirmation</a:t>
            </a:r>
          </a:p>
          <a:p>
            <a:pPr marL="715963" indent="-173038">
              <a:buFont typeface="Arial" panose="020B0604020202020204" pitchFamily="34" charset="0"/>
              <a:buChar char="•"/>
            </a:pPr>
            <a:r>
              <a:rPr lang="en-US" sz="1200" dirty="0">
                <a:solidFill>
                  <a:schemeClr val="tx1"/>
                </a:solidFill>
              </a:rPr>
              <a:t>System controls lateral and optional the longitudinal movement</a:t>
            </a:r>
          </a:p>
        </p:txBody>
      </p:sp>
      <p:sp>
        <p:nvSpPr>
          <p:cNvPr id="18" name="Rechteck 17"/>
          <p:cNvSpPr/>
          <p:nvPr/>
        </p:nvSpPr>
        <p:spPr>
          <a:xfrm>
            <a:off x="4433977" y="2989985"/>
            <a:ext cx="422694" cy="1609246"/>
          </a:xfrm>
          <a:prstGeom prst="rect">
            <a:avLst/>
          </a:prstGeom>
          <a:solidFill>
            <a:schemeClr val="accent6">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Max.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19" name="Rechteck 18"/>
          <p:cNvSpPr/>
          <p:nvPr/>
        </p:nvSpPr>
        <p:spPr>
          <a:xfrm>
            <a:off x="8465388" y="2989985"/>
            <a:ext cx="422694" cy="1609246"/>
          </a:xfrm>
          <a:prstGeom prst="rect">
            <a:avLst/>
          </a:prstGeom>
          <a:solidFill>
            <a:schemeClr val="accent5">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Min.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20" name="Rechteck 19"/>
          <p:cNvSpPr/>
          <p:nvPr/>
        </p:nvSpPr>
        <p:spPr>
          <a:xfrm>
            <a:off x="4433977" y="4830787"/>
            <a:ext cx="7418718" cy="1653401"/>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en-US" sz="1400" b="1" dirty="0">
                <a:solidFill>
                  <a:schemeClr val="tx1"/>
                </a:solidFill>
              </a:rPr>
              <a:t>General Requirements to address this use case</a:t>
            </a:r>
            <a:endParaRPr lang="en-US" sz="1400" dirty="0">
              <a:solidFill>
                <a:schemeClr val="tx1"/>
              </a:solidFill>
            </a:endParaRPr>
          </a:p>
          <a:p>
            <a:pPr marL="285750" indent="-285750">
              <a:buFont typeface="Arial" panose="020B0604020202020204" pitchFamily="34" charset="0"/>
              <a:buChar char="•"/>
            </a:pPr>
            <a:endParaRPr lang="en-US" sz="1400" dirty="0">
              <a:solidFill>
                <a:schemeClr val="tx1"/>
              </a:solidFill>
            </a:endParaRPr>
          </a:p>
          <a:p>
            <a:pPr marL="285750" indent="-285750">
              <a:buFont typeface="Arial" panose="020B0604020202020204" pitchFamily="34" charset="0"/>
              <a:buChar char="•"/>
            </a:pPr>
            <a:r>
              <a:rPr lang="en-US" sz="1400" dirty="0">
                <a:solidFill>
                  <a:schemeClr val="tx1"/>
                </a:solidFill>
              </a:rPr>
              <a:t>Ensure driver supervises the vehicle behavior and environment </a:t>
            </a:r>
          </a:p>
          <a:p>
            <a:pPr marL="285750" indent="-285750">
              <a:buFont typeface="Arial" panose="020B0604020202020204" pitchFamily="34" charset="0"/>
              <a:buChar char="•"/>
            </a:pPr>
            <a:r>
              <a:rPr lang="en-US" sz="1400" dirty="0">
                <a:solidFill>
                  <a:schemeClr val="tx1"/>
                </a:solidFill>
              </a:rPr>
              <a:t>Ensure vehicle behavior is predictable to the driver (e.g. information's and warnings) . </a:t>
            </a:r>
          </a:p>
          <a:p>
            <a:pPr marL="285750" indent="-285750">
              <a:buFont typeface="Arial" panose="020B0604020202020204" pitchFamily="34" charset="0"/>
              <a:buChar char="•"/>
            </a:pPr>
            <a:r>
              <a:rPr lang="en-US" sz="1400" dirty="0">
                <a:solidFill>
                  <a:schemeClr val="tx1"/>
                </a:solidFill>
              </a:rPr>
              <a:t>Ensure vehicle behavior remains controllable by the driver. </a:t>
            </a:r>
          </a:p>
          <a:p>
            <a:pPr marL="285750" indent="-285750">
              <a:buFont typeface="Arial" panose="020B0604020202020204" pitchFamily="34" charset="0"/>
              <a:buChar char="•"/>
            </a:pPr>
            <a:r>
              <a:rPr lang="en-US" sz="1400" dirty="0">
                <a:solidFill>
                  <a:schemeClr val="tx1"/>
                </a:solidFill>
              </a:rPr>
              <a:t>Ensure system has sufficient environmental perception/information </a:t>
            </a:r>
          </a:p>
        </p:txBody>
      </p:sp>
      <p:sp>
        <p:nvSpPr>
          <p:cNvPr id="12" name="Textfeld 11"/>
          <p:cNvSpPr txBox="1"/>
          <p:nvPr/>
        </p:nvSpPr>
        <p:spPr>
          <a:xfrm>
            <a:off x="526211" y="362309"/>
            <a:ext cx="4846455" cy="369332"/>
          </a:xfrm>
          <a:prstGeom prst="rect">
            <a:avLst/>
          </a:prstGeom>
          <a:noFill/>
        </p:spPr>
        <p:txBody>
          <a:bodyPr wrap="none" rtlCol="0">
            <a:spAutoFit/>
          </a:bodyPr>
          <a:lstStyle/>
          <a:p>
            <a:r>
              <a:rPr lang="de-DE" dirty="0" err="1"/>
              <a:t>Examples</a:t>
            </a:r>
            <a:r>
              <a:rPr lang="de-DE" dirty="0"/>
              <a:t> </a:t>
            </a:r>
            <a:r>
              <a:rPr lang="de-DE" dirty="0" err="1"/>
              <a:t>of</a:t>
            </a:r>
            <a:r>
              <a:rPr lang="de-DE" dirty="0"/>
              <a:t> a </a:t>
            </a:r>
            <a:r>
              <a:rPr lang="de-DE" dirty="0" err="1"/>
              <a:t>more</a:t>
            </a:r>
            <a:r>
              <a:rPr lang="de-DE" dirty="0"/>
              <a:t> </a:t>
            </a:r>
            <a:r>
              <a:rPr lang="de-DE" dirty="0" err="1"/>
              <a:t>detailed</a:t>
            </a:r>
            <a:r>
              <a:rPr lang="de-DE" dirty="0"/>
              <a:t> </a:t>
            </a:r>
            <a:r>
              <a:rPr lang="de-DE" dirty="0" err="1"/>
              <a:t>use</a:t>
            </a:r>
            <a:r>
              <a:rPr lang="de-DE" dirty="0"/>
              <a:t> </a:t>
            </a:r>
            <a:r>
              <a:rPr lang="de-DE" dirty="0" err="1"/>
              <a:t>case</a:t>
            </a:r>
            <a:r>
              <a:rPr lang="de-DE" dirty="0"/>
              <a:t> </a:t>
            </a:r>
            <a:r>
              <a:rPr lang="de-DE" dirty="0" err="1"/>
              <a:t>description</a:t>
            </a:r>
            <a:r>
              <a:rPr lang="de-DE" dirty="0"/>
              <a:t> </a:t>
            </a:r>
          </a:p>
        </p:txBody>
      </p:sp>
      <p:sp>
        <p:nvSpPr>
          <p:cNvPr id="3" name="Foliennummernplatzhalter 2"/>
          <p:cNvSpPr>
            <a:spLocks noGrp="1"/>
          </p:cNvSpPr>
          <p:nvPr>
            <p:ph type="sldNum" sz="quarter" idx="12"/>
          </p:nvPr>
        </p:nvSpPr>
        <p:spPr>
          <a:xfrm>
            <a:off x="8610600" y="6399480"/>
            <a:ext cx="2743200" cy="365125"/>
          </a:xfrm>
        </p:spPr>
        <p:txBody>
          <a:bodyPr/>
          <a:lstStyle/>
          <a:p>
            <a:fld id="{7E42539C-CDA1-4404-8331-27A664B14CCD}" type="slidenum">
              <a:rPr lang="de-DE" smtClean="0"/>
              <a:t>6</a:t>
            </a:fld>
            <a:endParaRPr lang="de-DE" dirty="0"/>
          </a:p>
        </p:txBody>
      </p:sp>
      <p:sp>
        <p:nvSpPr>
          <p:cNvPr id="22" name="Rechteck 21">
            <a:extLst>
              <a:ext uri="{FF2B5EF4-FFF2-40B4-BE49-F238E27FC236}">
                <a16:creationId xmlns:a16="http://schemas.microsoft.com/office/drawing/2014/main" id="{249DC688-2C93-450F-9358-C549F1A8C36D}"/>
              </a:ext>
            </a:extLst>
          </p:cNvPr>
          <p:cNvSpPr/>
          <p:nvPr/>
        </p:nvSpPr>
        <p:spPr>
          <a:xfrm>
            <a:off x="8465388" y="897146"/>
            <a:ext cx="3387307" cy="1862270"/>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Research/Data/</a:t>
            </a:r>
            <a:r>
              <a:rPr lang="de-DE" sz="1400" b="1" dirty="0" err="1">
                <a:solidFill>
                  <a:schemeClr val="tx1"/>
                </a:solidFill>
              </a:rPr>
              <a:t>Statistics</a:t>
            </a:r>
            <a:endParaRPr lang="de-DE" sz="1400" b="1" dirty="0">
              <a:solidFill>
                <a:schemeClr val="tx1"/>
              </a:solidFill>
            </a:endParaRPr>
          </a:p>
          <a:p>
            <a:r>
              <a:rPr lang="de-DE" sz="1200" dirty="0" err="1">
                <a:solidFill>
                  <a:schemeClr val="tx1"/>
                </a:solidFill>
              </a:rPr>
              <a:t>Accidentology</a:t>
            </a:r>
            <a:r>
              <a:rPr lang="de-DE" sz="1200" dirty="0">
                <a:solidFill>
                  <a:schemeClr val="tx1"/>
                </a:solidFill>
              </a:rPr>
              <a:t> (GIDAS*, </a:t>
            </a:r>
            <a:r>
              <a:rPr lang="de-DE" sz="1200" b="1" u="sng" dirty="0" err="1">
                <a:solidFill>
                  <a:schemeClr val="tx1"/>
                </a:solidFill>
              </a:rPr>
              <a:t>ego</a:t>
            </a:r>
            <a:r>
              <a:rPr lang="de-DE" sz="1200" b="1" u="sng" dirty="0">
                <a:solidFill>
                  <a:schemeClr val="tx1"/>
                </a:solidFill>
              </a:rPr>
              <a:t> </a:t>
            </a:r>
            <a:r>
              <a:rPr lang="de-DE" sz="1200" b="1" u="sng" dirty="0" err="1">
                <a:solidFill>
                  <a:schemeClr val="tx1"/>
                </a:solidFill>
              </a:rPr>
              <a:t>rear</a:t>
            </a:r>
            <a:r>
              <a:rPr lang="de-DE" sz="1200" b="1" u="sng" dirty="0">
                <a:solidFill>
                  <a:schemeClr val="tx1"/>
                </a:solidFill>
              </a:rPr>
              <a:t>-end in </a:t>
            </a:r>
            <a:r>
              <a:rPr lang="de-DE" sz="1200" b="1" u="sng" dirty="0" err="1">
                <a:solidFill>
                  <a:schemeClr val="tx1"/>
                </a:solidFill>
              </a:rPr>
              <a:t>left</a:t>
            </a:r>
            <a:r>
              <a:rPr lang="de-DE" sz="1200" b="1" u="sng" dirty="0">
                <a:solidFill>
                  <a:schemeClr val="tx1"/>
                </a:solidFill>
              </a:rPr>
              <a:t>/</a:t>
            </a:r>
            <a:r>
              <a:rPr lang="de-DE" sz="1200" b="1" u="sng" dirty="0" err="1">
                <a:solidFill>
                  <a:schemeClr val="tx1"/>
                </a:solidFill>
              </a:rPr>
              <a:t>middle</a:t>
            </a:r>
            <a:r>
              <a:rPr lang="de-DE" sz="1200" b="1" u="sng" dirty="0">
                <a:solidFill>
                  <a:schemeClr val="tx1"/>
                </a:solidFill>
              </a:rPr>
              <a:t> </a:t>
            </a:r>
            <a:r>
              <a:rPr lang="de-DE" sz="1200" b="1" u="sng" dirty="0" err="1">
                <a:solidFill>
                  <a:schemeClr val="tx1"/>
                </a:solidFill>
              </a:rPr>
              <a:t>lane</a:t>
            </a:r>
            <a:r>
              <a:rPr lang="de-DE" sz="1200" b="1" u="sng" dirty="0">
                <a:solidFill>
                  <a:schemeClr val="tx1"/>
                </a:solidFill>
              </a:rPr>
              <a:t> after </a:t>
            </a:r>
            <a:r>
              <a:rPr lang="de-DE" sz="1200" b="1" u="sng" dirty="0" err="1">
                <a:solidFill>
                  <a:schemeClr val="tx1"/>
                </a:solidFill>
              </a:rPr>
              <a:t>lane</a:t>
            </a:r>
            <a:r>
              <a:rPr lang="de-DE" sz="1200" b="1" u="sng" dirty="0">
                <a:solidFill>
                  <a:schemeClr val="tx1"/>
                </a:solidFill>
              </a:rPr>
              <a:t> </a:t>
            </a:r>
            <a:r>
              <a:rPr lang="de-DE" sz="1200" b="1" u="sng" dirty="0" err="1">
                <a:solidFill>
                  <a:schemeClr val="tx1"/>
                </a:solidFill>
              </a:rPr>
              <a:t>change</a:t>
            </a:r>
            <a:r>
              <a:rPr lang="de-DE" sz="1200" dirty="0">
                <a:solidFill>
                  <a:schemeClr val="tx1"/>
                </a:solidFill>
              </a:rPr>
              <a:t>) </a:t>
            </a:r>
            <a:endParaRPr lang="de-DE" sz="1600" b="1" dirty="0">
              <a:solidFill>
                <a:schemeClr val="tx1"/>
              </a:solidFill>
            </a:endParaRPr>
          </a:p>
          <a:p>
            <a:pPr marL="285750" indent="-285750">
              <a:buFont typeface="Arial" panose="020B0604020202020204" pitchFamily="34" charset="0"/>
              <a:buChar char="•"/>
            </a:pPr>
            <a:r>
              <a:rPr lang="de-DE" sz="1200" dirty="0">
                <a:solidFill>
                  <a:schemeClr val="tx1"/>
                </a:solidFill>
              </a:rPr>
              <a:t>Highway: 787 </a:t>
            </a:r>
            <a:r>
              <a:rPr lang="de-DE" sz="1200" dirty="0" err="1">
                <a:solidFill>
                  <a:schemeClr val="tx1"/>
                </a:solidFill>
              </a:rPr>
              <a:t>accidents</a:t>
            </a:r>
            <a:r>
              <a:rPr lang="de-DE" sz="1200" dirty="0">
                <a:solidFill>
                  <a:schemeClr val="tx1"/>
                </a:solidFill>
              </a:rPr>
              <a:t> </a:t>
            </a:r>
            <a:r>
              <a:rPr lang="de-DE" sz="1200" dirty="0" err="1">
                <a:solidFill>
                  <a:schemeClr val="tx1"/>
                </a:solidFill>
              </a:rPr>
              <a:t>with</a:t>
            </a:r>
            <a:r>
              <a:rPr lang="de-DE" sz="1200" dirty="0">
                <a:solidFill>
                  <a:schemeClr val="tx1"/>
                </a:solidFill>
              </a:rPr>
              <a:t> </a:t>
            </a:r>
            <a:r>
              <a:rPr lang="de-DE" sz="1200" dirty="0" err="1">
                <a:solidFill>
                  <a:schemeClr val="tx1"/>
                </a:solidFill>
              </a:rPr>
              <a:t>injuries</a:t>
            </a:r>
            <a:endParaRPr lang="de-DE" sz="1200" dirty="0">
              <a:solidFill>
                <a:schemeClr val="tx1"/>
              </a:solidFill>
            </a:endParaRPr>
          </a:p>
          <a:p>
            <a:pPr marL="285750" indent="-285750">
              <a:buFont typeface="Arial" panose="020B0604020202020204" pitchFamily="34" charset="0"/>
              <a:buChar char="•"/>
            </a:pPr>
            <a:r>
              <a:rPr lang="de-DE" sz="1200" dirty="0">
                <a:solidFill>
                  <a:schemeClr val="tx1"/>
                </a:solidFill>
              </a:rPr>
              <a:t>Other: 371 </a:t>
            </a:r>
            <a:r>
              <a:rPr lang="de-DE" sz="1200" dirty="0" err="1">
                <a:solidFill>
                  <a:schemeClr val="tx1"/>
                </a:solidFill>
              </a:rPr>
              <a:t>accidents</a:t>
            </a:r>
            <a:r>
              <a:rPr lang="de-DE" sz="1200" dirty="0">
                <a:solidFill>
                  <a:schemeClr val="tx1"/>
                </a:solidFill>
              </a:rPr>
              <a:t> </a:t>
            </a:r>
            <a:r>
              <a:rPr lang="de-DE" sz="1200" dirty="0" err="1">
                <a:solidFill>
                  <a:schemeClr val="tx1"/>
                </a:solidFill>
              </a:rPr>
              <a:t>with</a:t>
            </a:r>
            <a:r>
              <a:rPr lang="de-DE" sz="1200" dirty="0">
                <a:solidFill>
                  <a:schemeClr val="tx1"/>
                </a:solidFill>
              </a:rPr>
              <a:t> </a:t>
            </a:r>
            <a:r>
              <a:rPr lang="de-DE" sz="1200" dirty="0" err="1">
                <a:solidFill>
                  <a:schemeClr val="tx1"/>
                </a:solidFill>
              </a:rPr>
              <a:t>injuries</a:t>
            </a:r>
            <a:endParaRPr lang="de-DE" sz="1200" dirty="0">
              <a:solidFill>
                <a:schemeClr val="tx1"/>
              </a:solidFill>
            </a:endParaRPr>
          </a:p>
          <a:p>
            <a:endParaRPr lang="de-DE" sz="1200" dirty="0">
              <a:solidFill>
                <a:schemeClr val="tx1"/>
              </a:solidFill>
            </a:endParaRPr>
          </a:p>
          <a:p>
            <a:r>
              <a:rPr lang="de-DE" sz="1200" dirty="0" err="1">
                <a:solidFill>
                  <a:schemeClr val="tx1"/>
                </a:solidFill>
              </a:rPr>
              <a:t>occur</a:t>
            </a:r>
            <a:r>
              <a:rPr lang="de-DE" sz="1200" dirty="0">
                <a:solidFill>
                  <a:schemeClr val="tx1"/>
                </a:solidFill>
              </a:rPr>
              <a:t> </a:t>
            </a:r>
            <a:r>
              <a:rPr lang="de-DE" sz="1200" dirty="0" err="1">
                <a:solidFill>
                  <a:schemeClr val="tx1"/>
                </a:solidFill>
              </a:rPr>
              <a:t>when</a:t>
            </a:r>
            <a:r>
              <a:rPr lang="de-DE" sz="1200" dirty="0">
                <a:solidFill>
                  <a:schemeClr val="tx1"/>
                </a:solidFill>
              </a:rPr>
              <a:t> </a:t>
            </a:r>
            <a:r>
              <a:rPr lang="de-DE" sz="1200" dirty="0" err="1">
                <a:solidFill>
                  <a:schemeClr val="tx1"/>
                </a:solidFill>
              </a:rPr>
              <a:t>being</a:t>
            </a:r>
            <a:r>
              <a:rPr lang="de-DE" sz="1200" dirty="0">
                <a:solidFill>
                  <a:schemeClr val="tx1"/>
                </a:solidFill>
              </a:rPr>
              <a:t> </a:t>
            </a:r>
            <a:r>
              <a:rPr lang="de-DE" sz="1200" dirty="0" err="1">
                <a:solidFill>
                  <a:schemeClr val="tx1"/>
                </a:solidFill>
              </a:rPr>
              <a:t>rear-ended</a:t>
            </a:r>
            <a:r>
              <a:rPr lang="de-DE" sz="1200" dirty="0">
                <a:solidFill>
                  <a:schemeClr val="tx1"/>
                </a:solidFill>
              </a:rPr>
              <a:t> after </a:t>
            </a:r>
            <a:r>
              <a:rPr lang="de-DE" sz="1200" dirty="0" err="1">
                <a:solidFill>
                  <a:schemeClr val="tx1"/>
                </a:solidFill>
              </a:rPr>
              <a:t>lane</a:t>
            </a:r>
            <a:r>
              <a:rPr lang="de-DE" sz="1200" dirty="0">
                <a:solidFill>
                  <a:schemeClr val="tx1"/>
                </a:solidFill>
              </a:rPr>
              <a:t> </a:t>
            </a:r>
            <a:r>
              <a:rPr lang="de-DE" sz="1200" dirty="0" err="1">
                <a:solidFill>
                  <a:schemeClr val="tx1"/>
                </a:solidFill>
              </a:rPr>
              <a:t>change</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left</a:t>
            </a:r>
            <a:r>
              <a:rPr lang="de-DE" sz="1200" dirty="0">
                <a:solidFill>
                  <a:schemeClr val="tx1"/>
                </a:solidFill>
              </a:rPr>
              <a:t>.</a:t>
            </a:r>
          </a:p>
          <a:p>
            <a:pPr>
              <a:spcBef>
                <a:spcPts val="300"/>
              </a:spcBef>
            </a:pPr>
            <a:r>
              <a:rPr lang="de-DE" sz="1200" dirty="0">
                <a:solidFill>
                  <a:schemeClr val="tx1"/>
                </a:solidFill>
                <a:sym typeface="Wingdings" panose="05000000000000000000" pitchFamily="2" charset="2"/>
              </a:rPr>
              <a:t> &lt;0,5% </a:t>
            </a:r>
            <a:r>
              <a:rPr lang="de-DE" sz="1200" dirty="0" err="1">
                <a:solidFill>
                  <a:schemeClr val="tx1"/>
                </a:solidFill>
                <a:sym typeface="Wingdings" panose="05000000000000000000" pitchFamily="2" charset="2"/>
              </a:rPr>
              <a:t>of</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accidents</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with</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injuries</a:t>
            </a:r>
            <a:endParaRPr lang="de-DE" sz="1400" dirty="0">
              <a:solidFill>
                <a:schemeClr val="tx1"/>
              </a:solidFill>
            </a:endParaRPr>
          </a:p>
          <a:p>
            <a:endParaRPr lang="de-DE" sz="1200" dirty="0">
              <a:solidFill>
                <a:schemeClr val="tx1"/>
              </a:solidFill>
            </a:endParaRPr>
          </a:p>
          <a:p>
            <a:endParaRPr lang="de-DE" sz="1400" b="1" dirty="0">
              <a:solidFill>
                <a:schemeClr val="tx1"/>
              </a:solidFill>
            </a:endParaRPr>
          </a:p>
        </p:txBody>
      </p:sp>
      <p:pic>
        <p:nvPicPr>
          <p:cNvPr id="15" name="Grafik 14">
            <a:extLst>
              <a:ext uri="{FF2B5EF4-FFF2-40B4-BE49-F238E27FC236}">
                <a16:creationId xmlns:a16="http://schemas.microsoft.com/office/drawing/2014/main" id="{7AD45C91-6111-42C0-BF28-607F9CC8D7D5}"/>
              </a:ext>
            </a:extLst>
          </p:cNvPr>
          <p:cNvPicPr/>
          <p:nvPr/>
        </p:nvPicPr>
        <p:blipFill>
          <a:blip r:embed="rId2"/>
          <a:stretch>
            <a:fillRect/>
          </a:stretch>
        </p:blipFill>
        <p:spPr>
          <a:xfrm>
            <a:off x="753998" y="2413722"/>
            <a:ext cx="1101725" cy="1152525"/>
          </a:xfrm>
          <a:prstGeom prst="rect">
            <a:avLst/>
          </a:prstGeom>
        </p:spPr>
      </p:pic>
      <p:sp>
        <p:nvSpPr>
          <p:cNvPr id="13" name="Textfeld 12">
            <a:extLst>
              <a:ext uri="{FF2B5EF4-FFF2-40B4-BE49-F238E27FC236}">
                <a16:creationId xmlns:a16="http://schemas.microsoft.com/office/drawing/2014/main" id="{AFA41BA4-F297-41E9-9A31-8E31CD5BC0B4}"/>
              </a:ext>
            </a:extLst>
          </p:cNvPr>
          <p:cNvSpPr txBox="1"/>
          <p:nvPr/>
        </p:nvSpPr>
        <p:spPr>
          <a:xfrm>
            <a:off x="8518482" y="2755626"/>
            <a:ext cx="2587568" cy="215444"/>
          </a:xfrm>
          <a:prstGeom prst="rect">
            <a:avLst/>
          </a:prstGeom>
          <a:noFill/>
        </p:spPr>
        <p:txBody>
          <a:bodyPr wrap="none" rtlCol="0">
            <a:spAutoFit/>
          </a:bodyPr>
          <a:lstStyle/>
          <a:p>
            <a:r>
              <a:rPr lang="en-US" sz="800" dirty="0"/>
              <a:t>* GIDAS 2020_2 extrapolated to Germany, DESTATIS 2019</a:t>
            </a:r>
          </a:p>
        </p:txBody>
      </p:sp>
    </p:spTree>
    <p:extLst>
      <p:ext uri="{BB962C8B-B14F-4D97-AF65-F5344CB8AC3E}">
        <p14:creationId xmlns:p14="http://schemas.microsoft.com/office/powerpoint/2010/main" val="28311539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526211" y="897145"/>
            <a:ext cx="3683480" cy="558704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err="1">
                <a:solidFill>
                  <a:schemeClr val="tx1"/>
                </a:solidFill>
              </a:rPr>
              <a:t>Use</a:t>
            </a:r>
            <a:r>
              <a:rPr lang="de-DE" sz="1400" b="1" dirty="0">
                <a:solidFill>
                  <a:schemeClr val="tx1"/>
                </a:solidFill>
              </a:rPr>
              <a:t> Case</a:t>
            </a:r>
          </a:p>
          <a:p>
            <a:r>
              <a:rPr lang="en-US" sz="1400" b="1" dirty="0">
                <a:solidFill>
                  <a:srgbClr val="0070C0"/>
                </a:solidFill>
              </a:rPr>
              <a:t>Driving around obstacles being in the driving lane</a:t>
            </a:r>
          </a:p>
          <a:p>
            <a:endParaRPr lang="en-US" sz="1400" b="1" dirty="0">
              <a:solidFill>
                <a:schemeClr val="tx1"/>
              </a:solidFill>
            </a:endParaRPr>
          </a:p>
          <a:p>
            <a:r>
              <a:rPr lang="en-US" sz="1400" b="1" dirty="0">
                <a:solidFill>
                  <a:schemeClr val="tx1"/>
                </a:solidFill>
              </a:rPr>
              <a:t>Description</a:t>
            </a:r>
          </a:p>
          <a:p>
            <a:r>
              <a:rPr lang="en-US" sz="1400" dirty="0">
                <a:solidFill>
                  <a:schemeClr val="tx1"/>
                </a:solidFill>
              </a:rPr>
              <a:t>Assisting the driver in following a driving path around obstacles, which are blocking the current driving lane. </a:t>
            </a:r>
            <a:br>
              <a:rPr lang="en-US" sz="1400" dirty="0">
                <a:solidFill>
                  <a:schemeClr val="tx1"/>
                </a:solidFill>
              </a:rPr>
            </a:br>
            <a:r>
              <a:rPr lang="en-US" sz="1400" dirty="0">
                <a:solidFill>
                  <a:schemeClr val="tx1"/>
                </a:solidFill>
              </a:rPr>
              <a:t>(this is not an emergency situation)</a:t>
            </a: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r>
              <a:rPr lang="en-US" sz="1400" b="1" dirty="0">
                <a:solidFill>
                  <a:schemeClr val="tx1"/>
                </a:solidFill>
              </a:rPr>
              <a:t>ODD </a:t>
            </a:r>
          </a:p>
          <a:p>
            <a:r>
              <a:rPr lang="en-US" sz="1400" dirty="0">
                <a:solidFill>
                  <a:schemeClr val="tx1"/>
                </a:solidFill>
              </a:rPr>
              <a:t>Domain: </a:t>
            </a:r>
          </a:p>
          <a:p>
            <a:pPr marL="285750" indent="-285750">
              <a:buFont typeface="Arial" panose="020B0604020202020204" pitchFamily="34" charset="0"/>
              <a:buChar char="•"/>
            </a:pPr>
            <a:r>
              <a:rPr lang="en-US" sz="1400" dirty="0">
                <a:solidFill>
                  <a:schemeClr val="tx1"/>
                </a:solidFill>
              </a:rPr>
              <a:t>Urban </a:t>
            </a:r>
          </a:p>
          <a:p>
            <a:pPr marL="285750" indent="-285750">
              <a:buFont typeface="Arial" panose="020B0604020202020204" pitchFamily="34" charset="0"/>
              <a:buChar char="•"/>
            </a:pPr>
            <a:r>
              <a:rPr lang="en-US" sz="1400" dirty="0">
                <a:solidFill>
                  <a:schemeClr val="tx1"/>
                </a:solidFill>
              </a:rPr>
              <a:t>Interurban</a:t>
            </a:r>
          </a:p>
          <a:p>
            <a:endParaRPr lang="en-US" sz="1400" dirty="0">
              <a:solidFill>
                <a:schemeClr val="tx1"/>
              </a:solidFill>
            </a:endParaRPr>
          </a:p>
          <a:p>
            <a:r>
              <a:rPr lang="en-US" sz="1400" dirty="0">
                <a:solidFill>
                  <a:schemeClr val="tx1"/>
                </a:solidFill>
              </a:rPr>
              <a:t>Speed: </a:t>
            </a:r>
          </a:p>
          <a:p>
            <a:r>
              <a:rPr lang="en-US" sz="1400" dirty="0">
                <a:solidFill>
                  <a:schemeClr val="tx1"/>
                </a:solidFill>
              </a:rPr>
              <a:t>Usually in urban scenarios &lt;[50]km/h</a:t>
            </a:r>
          </a:p>
          <a:p>
            <a:r>
              <a:rPr lang="en-US" sz="1400" dirty="0">
                <a:solidFill>
                  <a:schemeClr val="tx1"/>
                </a:solidFill>
              </a:rPr>
              <a:t>In inter-urban environments &lt; [100]km/h</a:t>
            </a:r>
          </a:p>
          <a:p>
            <a:endParaRPr lang="en-US" sz="1400" dirty="0">
              <a:solidFill>
                <a:schemeClr val="tx1"/>
              </a:solidFill>
            </a:endParaRPr>
          </a:p>
          <a:p>
            <a:r>
              <a:rPr lang="en-US" sz="1400" b="1" dirty="0">
                <a:solidFill>
                  <a:schemeClr val="tx1"/>
                </a:solidFill>
              </a:rPr>
              <a:t>Assumed driver supervision/involvement: </a:t>
            </a:r>
          </a:p>
          <a:p>
            <a:pPr marL="285750" indent="-285750">
              <a:buFont typeface="Arial" panose="020B0604020202020204" pitchFamily="34" charset="0"/>
              <a:buChar char="•"/>
            </a:pPr>
            <a:r>
              <a:rPr lang="en-US" sz="1400" dirty="0">
                <a:solidFill>
                  <a:schemeClr val="tx1"/>
                </a:solidFill>
              </a:rPr>
              <a:t>To be ensured</a:t>
            </a:r>
          </a:p>
          <a:p>
            <a:pPr marL="285750" indent="-285750">
              <a:buFont typeface="Arial" panose="020B0604020202020204" pitchFamily="34" charset="0"/>
              <a:buChar char="•"/>
            </a:pPr>
            <a:endParaRPr lang="de-DE" sz="1400" dirty="0">
              <a:solidFill>
                <a:schemeClr val="tx1"/>
              </a:solidFill>
            </a:endParaRPr>
          </a:p>
        </p:txBody>
      </p:sp>
      <p:sp>
        <p:nvSpPr>
          <p:cNvPr id="5" name="Rechteck 4"/>
          <p:cNvSpPr/>
          <p:nvPr/>
        </p:nvSpPr>
        <p:spPr>
          <a:xfrm>
            <a:off x="4433977" y="897146"/>
            <a:ext cx="3807125" cy="186128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en-US" sz="1200" b="1" dirty="0">
                <a:solidFill>
                  <a:schemeClr val="tx1"/>
                </a:solidFill>
              </a:rPr>
              <a:t>General Tasks </a:t>
            </a:r>
            <a:r>
              <a:rPr lang="en-US" sz="1200" dirty="0">
                <a:solidFill>
                  <a:schemeClr val="tx1"/>
                </a:solidFill>
              </a:rPr>
              <a:t>(in that scenario, regardless of who (system/driver) performs them)</a:t>
            </a:r>
          </a:p>
          <a:p>
            <a:endParaRPr lang="en-US" sz="1200" b="1" dirty="0">
              <a:solidFill>
                <a:schemeClr val="tx1"/>
              </a:solidFill>
            </a:endParaRPr>
          </a:p>
          <a:p>
            <a:pPr marL="285750" indent="-285750">
              <a:buFont typeface="Arial" panose="020B0604020202020204" pitchFamily="34" charset="0"/>
              <a:buChar char="•"/>
            </a:pPr>
            <a:r>
              <a:rPr lang="en-US" sz="1200" dirty="0">
                <a:solidFill>
                  <a:schemeClr val="tx1"/>
                </a:solidFill>
              </a:rPr>
              <a:t>Identify, if ego lane is blocked by an obstacle </a:t>
            </a:r>
          </a:p>
          <a:p>
            <a:pPr marL="285750" indent="-285750">
              <a:buFont typeface="Arial" panose="020B0604020202020204" pitchFamily="34" charset="0"/>
              <a:buChar char="•"/>
            </a:pPr>
            <a:r>
              <a:rPr lang="en-US" sz="1200" dirty="0">
                <a:solidFill>
                  <a:schemeClr val="tx1"/>
                </a:solidFill>
              </a:rPr>
              <a:t>Identify availability of target lane</a:t>
            </a:r>
          </a:p>
          <a:p>
            <a:pPr marL="285750" indent="-285750">
              <a:buFont typeface="Arial" panose="020B0604020202020204" pitchFamily="34" charset="0"/>
              <a:buChar char="•"/>
            </a:pPr>
            <a:r>
              <a:rPr lang="en-US" sz="1200" dirty="0">
                <a:solidFill>
                  <a:schemeClr val="tx1"/>
                </a:solidFill>
              </a:rPr>
              <a:t>If target lane is not available, slow down and wait</a:t>
            </a:r>
          </a:p>
          <a:p>
            <a:pPr marL="285750" indent="-285750">
              <a:buFont typeface="Arial" panose="020B0604020202020204" pitchFamily="34" charset="0"/>
              <a:buChar char="•"/>
            </a:pPr>
            <a:r>
              <a:rPr lang="en-US" sz="1200" dirty="0">
                <a:solidFill>
                  <a:schemeClr val="tx1"/>
                </a:solidFill>
              </a:rPr>
              <a:t>Steer into the target lane to drive around the obstacle</a:t>
            </a:r>
          </a:p>
          <a:p>
            <a:pPr marL="285750" indent="-285750">
              <a:buFont typeface="Arial" panose="020B0604020202020204" pitchFamily="34" charset="0"/>
              <a:buChar char="•"/>
            </a:pPr>
            <a:r>
              <a:rPr lang="en-US" sz="1200" dirty="0">
                <a:solidFill>
                  <a:schemeClr val="tx1"/>
                </a:solidFill>
              </a:rPr>
              <a:t>Keep a safe lateral distance to other road users and infrastructure e.g. parked vehicles</a:t>
            </a:r>
          </a:p>
          <a:p>
            <a:pPr marL="285750" indent="-285750">
              <a:buFont typeface="Arial" panose="020B0604020202020204" pitchFamily="34" charset="0"/>
              <a:buChar char="•"/>
            </a:pPr>
            <a:endParaRPr lang="de-DE" sz="1200" dirty="0">
              <a:solidFill>
                <a:schemeClr val="tx1"/>
              </a:solidFill>
            </a:endParaRPr>
          </a:p>
        </p:txBody>
      </p:sp>
      <p:sp>
        <p:nvSpPr>
          <p:cNvPr id="16" name="Rechteck 15"/>
          <p:cNvSpPr/>
          <p:nvPr/>
        </p:nvSpPr>
        <p:spPr>
          <a:xfrm>
            <a:off x="4433977" y="2989987"/>
            <a:ext cx="3807125"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en-US" sz="1200" dirty="0">
                <a:solidFill>
                  <a:schemeClr val="tx1"/>
                </a:solidFill>
              </a:rPr>
              <a:t>System supports the driver in following the required driving path by identifying an appropriate trajectory, taking surrounding traffic into account. </a:t>
            </a:r>
          </a:p>
        </p:txBody>
      </p:sp>
      <p:sp>
        <p:nvSpPr>
          <p:cNvPr id="17" name="Rechteck 16"/>
          <p:cNvSpPr/>
          <p:nvPr/>
        </p:nvSpPr>
        <p:spPr>
          <a:xfrm>
            <a:off x="8465388" y="2989986"/>
            <a:ext cx="3387307"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en-US" sz="1200" dirty="0">
                <a:solidFill>
                  <a:schemeClr val="tx1"/>
                </a:solidFill>
              </a:rPr>
              <a:t>System supports the driver in following the required driving path by identifying an appropriate trajectory only on roads where there is traffic moving in the same direction in the adjacent lane, taking traffic from behind into account.</a:t>
            </a:r>
          </a:p>
        </p:txBody>
      </p:sp>
      <p:sp>
        <p:nvSpPr>
          <p:cNvPr id="18" name="Rechteck 17"/>
          <p:cNvSpPr/>
          <p:nvPr/>
        </p:nvSpPr>
        <p:spPr>
          <a:xfrm>
            <a:off x="4433977" y="2989985"/>
            <a:ext cx="422694" cy="1609246"/>
          </a:xfrm>
          <a:prstGeom prst="rect">
            <a:avLst/>
          </a:prstGeom>
          <a:solidFill>
            <a:schemeClr val="accent6">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Max.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19" name="Rechteck 18"/>
          <p:cNvSpPr/>
          <p:nvPr/>
        </p:nvSpPr>
        <p:spPr>
          <a:xfrm>
            <a:off x="8465388" y="2989985"/>
            <a:ext cx="422694" cy="1609246"/>
          </a:xfrm>
          <a:prstGeom prst="rect">
            <a:avLst/>
          </a:prstGeom>
          <a:solidFill>
            <a:schemeClr val="accent5">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Min.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20" name="Rechteck 19"/>
          <p:cNvSpPr/>
          <p:nvPr/>
        </p:nvSpPr>
        <p:spPr>
          <a:xfrm>
            <a:off x="4433977" y="4830787"/>
            <a:ext cx="7418718" cy="1653401"/>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General </a:t>
            </a:r>
            <a:r>
              <a:rPr lang="de-DE" sz="1400" b="1" dirty="0" err="1">
                <a:solidFill>
                  <a:schemeClr val="tx1"/>
                </a:solidFill>
              </a:rPr>
              <a:t>Requirements</a:t>
            </a:r>
            <a:r>
              <a:rPr lang="de-DE" sz="1400" b="1" dirty="0">
                <a:solidFill>
                  <a:schemeClr val="tx1"/>
                </a:solidFill>
              </a:rPr>
              <a:t> </a:t>
            </a:r>
            <a:r>
              <a:rPr lang="de-DE" sz="1400" b="1" dirty="0" err="1">
                <a:solidFill>
                  <a:schemeClr val="tx1"/>
                </a:solidFill>
              </a:rPr>
              <a:t>to</a:t>
            </a:r>
            <a:r>
              <a:rPr lang="de-DE" sz="1400" b="1" dirty="0">
                <a:solidFill>
                  <a:schemeClr val="tx1"/>
                </a:solidFill>
              </a:rPr>
              <a:t> </a:t>
            </a:r>
            <a:r>
              <a:rPr lang="de-DE" sz="1400" b="1" dirty="0" err="1">
                <a:solidFill>
                  <a:schemeClr val="tx1"/>
                </a:solidFill>
              </a:rPr>
              <a:t>address</a:t>
            </a:r>
            <a:r>
              <a:rPr lang="de-DE" sz="1400" b="1" dirty="0">
                <a:solidFill>
                  <a:schemeClr val="tx1"/>
                </a:solidFill>
              </a:rPr>
              <a:t> </a:t>
            </a:r>
            <a:r>
              <a:rPr lang="de-DE" sz="1400" b="1" dirty="0" err="1">
                <a:solidFill>
                  <a:schemeClr val="tx1"/>
                </a:solidFill>
              </a:rPr>
              <a:t>this</a:t>
            </a:r>
            <a:r>
              <a:rPr lang="de-DE" sz="1400" b="1" dirty="0">
                <a:solidFill>
                  <a:schemeClr val="tx1"/>
                </a:solidFill>
              </a:rPr>
              <a:t> </a:t>
            </a:r>
            <a:r>
              <a:rPr lang="de-DE" sz="1400" b="1" dirty="0" err="1">
                <a:solidFill>
                  <a:schemeClr val="tx1"/>
                </a:solidFill>
              </a:rPr>
              <a:t>use</a:t>
            </a:r>
            <a:r>
              <a:rPr lang="de-DE" sz="1400" b="1" dirty="0">
                <a:solidFill>
                  <a:schemeClr val="tx1"/>
                </a:solidFill>
              </a:rPr>
              <a:t> </a:t>
            </a:r>
            <a:r>
              <a:rPr lang="de-DE" sz="1400" b="1" dirty="0" err="1">
                <a:solidFill>
                  <a:schemeClr val="tx1"/>
                </a:solidFill>
              </a:rPr>
              <a:t>case</a:t>
            </a:r>
            <a:endParaRPr lang="de-DE" sz="1400" dirty="0">
              <a:solidFill>
                <a:schemeClr val="tx1"/>
              </a:solidFill>
            </a:endParaRPr>
          </a:p>
          <a:p>
            <a:endParaRPr lang="de-DE" sz="1400" b="1" dirty="0">
              <a:solidFill>
                <a:schemeClr val="tx1"/>
              </a:solidFill>
            </a:endParaRPr>
          </a:p>
          <a:p>
            <a:pPr marL="285750" indent="-285750">
              <a:buFont typeface="Arial" panose="020B0604020202020204" pitchFamily="34" charset="0"/>
              <a:buChar char="•"/>
            </a:pPr>
            <a:r>
              <a:rPr lang="en-US" sz="1400" dirty="0">
                <a:solidFill>
                  <a:schemeClr val="tx1"/>
                </a:solidFill>
              </a:rPr>
              <a:t>Ensure driver supervises the vehicle behavior and environment </a:t>
            </a:r>
          </a:p>
          <a:p>
            <a:pPr marL="285750" indent="-285750">
              <a:buFont typeface="Arial" panose="020B0604020202020204" pitchFamily="34" charset="0"/>
              <a:buChar char="•"/>
            </a:pPr>
            <a:r>
              <a:rPr lang="en-US" sz="1400" dirty="0">
                <a:solidFill>
                  <a:schemeClr val="tx1"/>
                </a:solidFill>
              </a:rPr>
              <a:t>Ensure vehicle behavior is predictable to the driver. </a:t>
            </a:r>
          </a:p>
          <a:p>
            <a:pPr marL="285750" indent="-285750">
              <a:buFont typeface="Arial" panose="020B0604020202020204" pitchFamily="34" charset="0"/>
              <a:buChar char="•"/>
            </a:pPr>
            <a:r>
              <a:rPr lang="en-US" sz="1400" dirty="0">
                <a:solidFill>
                  <a:schemeClr val="tx1"/>
                </a:solidFill>
              </a:rPr>
              <a:t>Ensure vehicle behavior remains controllable by the driver. </a:t>
            </a:r>
          </a:p>
          <a:p>
            <a:pPr marL="285750" indent="-285750">
              <a:buFont typeface="Arial" panose="020B0604020202020204" pitchFamily="34" charset="0"/>
              <a:buChar char="•"/>
            </a:pPr>
            <a:r>
              <a:rPr lang="en-US" sz="1400" dirty="0">
                <a:solidFill>
                  <a:schemeClr val="tx1"/>
                </a:solidFill>
              </a:rPr>
              <a:t>Ensure system has sufficient environmental perception/information </a:t>
            </a:r>
          </a:p>
        </p:txBody>
      </p:sp>
      <p:sp>
        <p:nvSpPr>
          <p:cNvPr id="2" name="Textfeld 1"/>
          <p:cNvSpPr txBox="1"/>
          <p:nvPr/>
        </p:nvSpPr>
        <p:spPr>
          <a:xfrm>
            <a:off x="1486618" y="2979703"/>
            <a:ext cx="2567796" cy="954107"/>
          </a:xfrm>
          <a:prstGeom prst="rect">
            <a:avLst/>
          </a:prstGeom>
          <a:noFill/>
        </p:spPr>
        <p:txBody>
          <a:bodyPr wrap="square" rtlCol="0">
            <a:spAutoFit/>
          </a:bodyPr>
          <a:lstStyle/>
          <a:p>
            <a:r>
              <a:rPr lang="en-US" sz="1400" b="1" dirty="0"/>
              <a:t>Specifics: </a:t>
            </a:r>
          </a:p>
          <a:p>
            <a:pPr marL="285750" indent="-285750">
              <a:buFont typeface="Arial" panose="020B0604020202020204" pitchFamily="34" charset="0"/>
              <a:buChar char="•"/>
            </a:pPr>
            <a:r>
              <a:rPr lang="en-US" sz="1400" dirty="0"/>
              <a:t>the adjacent lane may used by traffic moving in the same or in the oncoming direction</a:t>
            </a:r>
          </a:p>
        </p:txBody>
      </p:sp>
      <p:sp>
        <p:nvSpPr>
          <p:cNvPr id="12" name="Textfeld 11"/>
          <p:cNvSpPr txBox="1"/>
          <p:nvPr/>
        </p:nvSpPr>
        <p:spPr>
          <a:xfrm>
            <a:off x="526211" y="362309"/>
            <a:ext cx="4846455" cy="369332"/>
          </a:xfrm>
          <a:prstGeom prst="rect">
            <a:avLst/>
          </a:prstGeom>
          <a:noFill/>
        </p:spPr>
        <p:txBody>
          <a:bodyPr wrap="none" rtlCol="0">
            <a:spAutoFit/>
          </a:bodyPr>
          <a:lstStyle/>
          <a:p>
            <a:r>
              <a:rPr lang="de-DE" dirty="0" err="1"/>
              <a:t>Examples</a:t>
            </a:r>
            <a:r>
              <a:rPr lang="de-DE" dirty="0"/>
              <a:t> </a:t>
            </a:r>
            <a:r>
              <a:rPr lang="de-DE" dirty="0" err="1"/>
              <a:t>of</a:t>
            </a:r>
            <a:r>
              <a:rPr lang="de-DE" dirty="0"/>
              <a:t> a </a:t>
            </a:r>
            <a:r>
              <a:rPr lang="de-DE" dirty="0" err="1"/>
              <a:t>more</a:t>
            </a:r>
            <a:r>
              <a:rPr lang="de-DE" dirty="0"/>
              <a:t> </a:t>
            </a:r>
            <a:r>
              <a:rPr lang="de-DE" dirty="0" err="1"/>
              <a:t>detailed</a:t>
            </a:r>
            <a:r>
              <a:rPr lang="de-DE" dirty="0"/>
              <a:t> </a:t>
            </a:r>
            <a:r>
              <a:rPr lang="de-DE" dirty="0" err="1"/>
              <a:t>use</a:t>
            </a:r>
            <a:r>
              <a:rPr lang="de-DE" dirty="0"/>
              <a:t> </a:t>
            </a:r>
            <a:r>
              <a:rPr lang="de-DE" dirty="0" err="1"/>
              <a:t>case</a:t>
            </a:r>
            <a:r>
              <a:rPr lang="de-DE" dirty="0"/>
              <a:t> </a:t>
            </a:r>
            <a:r>
              <a:rPr lang="de-DE" dirty="0" err="1"/>
              <a:t>description</a:t>
            </a:r>
            <a:r>
              <a:rPr lang="de-DE" dirty="0"/>
              <a:t> </a:t>
            </a:r>
          </a:p>
        </p:txBody>
      </p:sp>
      <p:sp>
        <p:nvSpPr>
          <p:cNvPr id="3" name="Foliennummernplatzhalter 2"/>
          <p:cNvSpPr>
            <a:spLocks noGrp="1"/>
          </p:cNvSpPr>
          <p:nvPr>
            <p:ph type="sldNum" sz="quarter" idx="12"/>
          </p:nvPr>
        </p:nvSpPr>
        <p:spPr>
          <a:xfrm>
            <a:off x="8610600" y="6399480"/>
            <a:ext cx="2743200" cy="365125"/>
          </a:xfrm>
        </p:spPr>
        <p:txBody>
          <a:bodyPr/>
          <a:lstStyle/>
          <a:p>
            <a:fld id="{7E42539C-CDA1-4404-8331-27A664B14CCD}" type="slidenum">
              <a:rPr lang="de-DE" smtClean="0"/>
              <a:t>7</a:t>
            </a:fld>
            <a:endParaRPr lang="de-DE" dirty="0"/>
          </a:p>
        </p:txBody>
      </p:sp>
      <p:sp>
        <p:nvSpPr>
          <p:cNvPr id="22" name="Rechteck 21">
            <a:extLst>
              <a:ext uri="{FF2B5EF4-FFF2-40B4-BE49-F238E27FC236}">
                <a16:creationId xmlns:a16="http://schemas.microsoft.com/office/drawing/2014/main" id="{249DC688-2C93-450F-9358-C549F1A8C36D}"/>
              </a:ext>
            </a:extLst>
          </p:cNvPr>
          <p:cNvSpPr/>
          <p:nvPr/>
        </p:nvSpPr>
        <p:spPr>
          <a:xfrm>
            <a:off x="8465388" y="897146"/>
            <a:ext cx="3387307" cy="1862270"/>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Research/Data/</a:t>
            </a:r>
            <a:r>
              <a:rPr lang="de-DE" sz="1400" b="1" dirty="0" err="1">
                <a:solidFill>
                  <a:schemeClr val="tx1"/>
                </a:solidFill>
              </a:rPr>
              <a:t>Statistics</a:t>
            </a:r>
            <a:endParaRPr lang="de-DE" sz="1400" b="1" dirty="0">
              <a:solidFill>
                <a:schemeClr val="tx1"/>
              </a:solidFill>
            </a:endParaRPr>
          </a:p>
          <a:p>
            <a:r>
              <a:rPr lang="de-DE" sz="1200" dirty="0" err="1">
                <a:solidFill>
                  <a:schemeClr val="tx1"/>
                </a:solidFill>
              </a:rPr>
              <a:t>Accidentology</a:t>
            </a:r>
            <a:r>
              <a:rPr lang="de-DE" sz="1200" dirty="0">
                <a:solidFill>
                  <a:schemeClr val="tx1"/>
                </a:solidFill>
              </a:rPr>
              <a:t> (GIDAS*)</a:t>
            </a:r>
            <a:endParaRPr lang="de-DE" sz="1600" b="1" dirty="0">
              <a:solidFill>
                <a:schemeClr val="tx1"/>
              </a:solidFill>
            </a:endParaRPr>
          </a:p>
          <a:p>
            <a:pPr marL="285750" indent="-285750">
              <a:buFont typeface="Arial" panose="020B0604020202020204" pitchFamily="34" charset="0"/>
              <a:buChar char="•"/>
            </a:pPr>
            <a:r>
              <a:rPr lang="de-DE" sz="1200" dirty="0">
                <a:solidFill>
                  <a:schemeClr val="tx1"/>
                </a:solidFill>
              </a:rPr>
              <a:t>Urban: 2367 </a:t>
            </a:r>
            <a:r>
              <a:rPr lang="de-DE" sz="1200" dirty="0" err="1">
                <a:solidFill>
                  <a:schemeClr val="tx1"/>
                </a:solidFill>
              </a:rPr>
              <a:t>accidents</a:t>
            </a:r>
            <a:r>
              <a:rPr lang="de-DE" sz="1200" dirty="0">
                <a:solidFill>
                  <a:schemeClr val="tx1"/>
                </a:solidFill>
              </a:rPr>
              <a:t> </a:t>
            </a:r>
            <a:r>
              <a:rPr lang="de-DE" sz="1200" dirty="0" err="1">
                <a:solidFill>
                  <a:schemeClr val="tx1"/>
                </a:solidFill>
              </a:rPr>
              <a:t>with</a:t>
            </a:r>
            <a:r>
              <a:rPr lang="de-DE" sz="1200" dirty="0">
                <a:solidFill>
                  <a:schemeClr val="tx1"/>
                </a:solidFill>
              </a:rPr>
              <a:t> </a:t>
            </a:r>
            <a:r>
              <a:rPr lang="de-DE" sz="1200" dirty="0" err="1">
                <a:solidFill>
                  <a:schemeClr val="tx1"/>
                </a:solidFill>
              </a:rPr>
              <a:t>injuries</a:t>
            </a:r>
            <a:endParaRPr lang="de-DE" sz="1200" dirty="0">
              <a:solidFill>
                <a:schemeClr val="tx1"/>
              </a:solidFill>
            </a:endParaRPr>
          </a:p>
          <a:p>
            <a:pPr marL="285750" indent="-285750">
              <a:buFont typeface="Arial" panose="020B0604020202020204" pitchFamily="34" charset="0"/>
              <a:buChar char="•"/>
            </a:pPr>
            <a:r>
              <a:rPr lang="de-DE" sz="1200" dirty="0">
                <a:solidFill>
                  <a:schemeClr val="tx1"/>
                </a:solidFill>
              </a:rPr>
              <a:t>Rural: 493 </a:t>
            </a:r>
            <a:r>
              <a:rPr lang="de-DE" sz="1200" dirty="0" err="1">
                <a:solidFill>
                  <a:schemeClr val="tx1"/>
                </a:solidFill>
              </a:rPr>
              <a:t>accidents</a:t>
            </a:r>
            <a:r>
              <a:rPr lang="de-DE" sz="1200" dirty="0">
                <a:solidFill>
                  <a:schemeClr val="tx1"/>
                </a:solidFill>
              </a:rPr>
              <a:t> </a:t>
            </a:r>
            <a:r>
              <a:rPr lang="de-DE" sz="1200" dirty="0" err="1">
                <a:solidFill>
                  <a:schemeClr val="tx1"/>
                </a:solidFill>
              </a:rPr>
              <a:t>with</a:t>
            </a:r>
            <a:r>
              <a:rPr lang="de-DE" sz="1200" dirty="0">
                <a:solidFill>
                  <a:schemeClr val="tx1"/>
                </a:solidFill>
              </a:rPr>
              <a:t> </a:t>
            </a:r>
            <a:r>
              <a:rPr lang="de-DE" sz="1200" dirty="0" err="1">
                <a:solidFill>
                  <a:schemeClr val="tx1"/>
                </a:solidFill>
              </a:rPr>
              <a:t>injuries</a:t>
            </a:r>
            <a:endParaRPr lang="de-DE" sz="1200" dirty="0">
              <a:solidFill>
                <a:schemeClr val="tx1"/>
              </a:solidFill>
            </a:endParaRPr>
          </a:p>
          <a:p>
            <a:pPr>
              <a:spcBef>
                <a:spcPts val="300"/>
              </a:spcBef>
            </a:pPr>
            <a:r>
              <a:rPr lang="de-DE" sz="1200" dirty="0" err="1">
                <a:solidFill>
                  <a:schemeClr val="tx1"/>
                </a:solidFill>
              </a:rPr>
              <a:t>occur</a:t>
            </a:r>
            <a:r>
              <a:rPr lang="de-DE" sz="1200" dirty="0">
                <a:solidFill>
                  <a:schemeClr val="tx1"/>
                </a:solidFill>
              </a:rPr>
              <a:t> </a:t>
            </a:r>
            <a:r>
              <a:rPr lang="de-DE" sz="1200" dirty="0" err="1">
                <a:solidFill>
                  <a:schemeClr val="tx1"/>
                </a:solidFill>
              </a:rPr>
              <a:t>when</a:t>
            </a:r>
            <a:r>
              <a:rPr lang="de-DE" sz="1200" dirty="0">
                <a:solidFill>
                  <a:schemeClr val="tx1"/>
                </a:solidFill>
              </a:rPr>
              <a:t> </a:t>
            </a:r>
            <a:r>
              <a:rPr lang="de-DE" sz="1200" dirty="0" err="1">
                <a:solidFill>
                  <a:schemeClr val="tx1"/>
                </a:solidFill>
              </a:rPr>
              <a:t>driving</a:t>
            </a:r>
            <a:r>
              <a:rPr lang="de-DE" sz="1200" dirty="0">
                <a:solidFill>
                  <a:schemeClr val="tx1"/>
                </a:solidFill>
              </a:rPr>
              <a:t> </a:t>
            </a:r>
            <a:r>
              <a:rPr lang="de-DE" sz="1200" dirty="0" err="1">
                <a:solidFill>
                  <a:schemeClr val="tx1"/>
                </a:solidFill>
              </a:rPr>
              <a:t>into</a:t>
            </a:r>
            <a:r>
              <a:rPr lang="de-DE" sz="1200" dirty="0">
                <a:solidFill>
                  <a:schemeClr val="tx1"/>
                </a:solidFill>
              </a:rPr>
              <a:t> </a:t>
            </a:r>
            <a:r>
              <a:rPr lang="de-DE" sz="1200" dirty="0" err="1">
                <a:solidFill>
                  <a:schemeClr val="tx1"/>
                </a:solidFill>
              </a:rPr>
              <a:t>obstacles</a:t>
            </a:r>
            <a:r>
              <a:rPr lang="de-DE" sz="1200" dirty="0">
                <a:solidFill>
                  <a:schemeClr val="tx1"/>
                </a:solidFill>
              </a:rPr>
              <a:t> in </a:t>
            </a:r>
            <a:r>
              <a:rPr lang="de-DE" sz="1200" dirty="0" err="1">
                <a:solidFill>
                  <a:schemeClr val="tx1"/>
                </a:solidFill>
              </a:rPr>
              <a:t>the</a:t>
            </a:r>
            <a:r>
              <a:rPr lang="de-DE" sz="1200" dirty="0">
                <a:solidFill>
                  <a:schemeClr val="tx1"/>
                </a:solidFill>
              </a:rPr>
              <a:t> </a:t>
            </a:r>
            <a:r>
              <a:rPr lang="de-DE" sz="1200" dirty="0" err="1">
                <a:solidFill>
                  <a:schemeClr val="tx1"/>
                </a:solidFill>
              </a:rPr>
              <a:t>driving</a:t>
            </a:r>
            <a:r>
              <a:rPr lang="de-DE" sz="1200" dirty="0">
                <a:solidFill>
                  <a:schemeClr val="tx1"/>
                </a:solidFill>
              </a:rPr>
              <a:t> </a:t>
            </a:r>
            <a:r>
              <a:rPr lang="de-DE" sz="1200" dirty="0" err="1">
                <a:solidFill>
                  <a:schemeClr val="tx1"/>
                </a:solidFill>
              </a:rPr>
              <a:t>path</a:t>
            </a:r>
            <a:r>
              <a:rPr lang="de-DE" sz="1200" dirty="0">
                <a:solidFill>
                  <a:schemeClr val="tx1"/>
                </a:solidFill>
              </a:rPr>
              <a:t>. </a:t>
            </a:r>
          </a:p>
          <a:p>
            <a:pPr>
              <a:spcBef>
                <a:spcPts val="300"/>
              </a:spcBef>
            </a:pPr>
            <a:r>
              <a:rPr lang="de-DE" sz="1200" dirty="0">
                <a:solidFill>
                  <a:schemeClr val="tx1"/>
                </a:solidFill>
                <a:sym typeface="Wingdings" panose="05000000000000000000" pitchFamily="2" charset="2"/>
              </a:rPr>
              <a:t> ~1% </a:t>
            </a:r>
            <a:r>
              <a:rPr lang="de-DE" sz="1200" dirty="0" err="1">
                <a:solidFill>
                  <a:schemeClr val="tx1"/>
                </a:solidFill>
                <a:sym typeface="Wingdings" panose="05000000000000000000" pitchFamily="2" charset="2"/>
              </a:rPr>
              <a:t>of</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accidents</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with</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injuries</a:t>
            </a:r>
            <a:r>
              <a:rPr lang="de-DE" sz="1400" dirty="0">
                <a:solidFill>
                  <a:schemeClr val="tx1"/>
                </a:solidFill>
                <a:sym typeface="Wingdings" panose="05000000000000000000" pitchFamily="2" charset="2"/>
              </a:rPr>
              <a:t>.</a:t>
            </a:r>
            <a:endParaRPr lang="de-DE" sz="1400" dirty="0">
              <a:solidFill>
                <a:schemeClr val="tx1"/>
              </a:solidFill>
            </a:endParaRPr>
          </a:p>
          <a:p>
            <a:endParaRPr lang="de-DE" sz="1400" b="1" dirty="0">
              <a:solidFill>
                <a:schemeClr val="tx1"/>
              </a:solidFill>
            </a:endParaRPr>
          </a:p>
        </p:txBody>
      </p:sp>
      <p:pic>
        <p:nvPicPr>
          <p:cNvPr id="15" name="Grafik 14"/>
          <p:cNvPicPr/>
          <p:nvPr/>
        </p:nvPicPr>
        <p:blipFill>
          <a:blip r:embed="rId2"/>
          <a:stretch>
            <a:fillRect/>
          </a:stretch>
        </p:blipFill>
        <p:spPr>
          <a:xfrm>
            <a:off x="649762" y="2971070"/>
            <a:ext cx="652827" cy="1005707"/>
          </a:xfrm>
          <a:prstGeom prst="rect">
            <a:avLst/>
          </a:prstGeom>
        </p:spPr>
      </p:pic>
      <p:sp>
        <p:nvSpPr>
          <p:cNvPr id="14" name="Textfeld 13">
            <a:extLst>
              <a:ext uri="{FF2B5EF4-FFF2-40B4-BE49-F238E27FC236}">
                <a16:creationId xmlns:a16="http://schemas.microsoft.com/office/drawing/2014/main" id="{39EB2CE7-ABDA-45B1-980B-7BD331E9915B}"/>
              </a:ext>
            </a:extLst>
          </p:cNvPr>
          <p:cNvSpPr txBox="1"/>
          <p:nvPr/>
        </p:nvSpPr>
        <p:spPr>
          <a:xfrm>
            <a:off x="8518482" y="2755626"/>
            <a:ext cx="2587568" cy="215444"/>
          </a:xfrm>
          <a:prstGeom prst="rect">
            <a:avLst/>
          </a:prstGeom>
          <a:noFill/>
        </p:spPr>
        <p:txBody>
          <a:bodyPr wrap="none" rtlCol="0">
            <a:spAutoFit/>
          </a:bodyPr>
          <a:lstStyle/>
          <a:p>
            <a:r>
              <a:rPr lang="en-US" sz="800" dirty="0"/>
              <a:t>* GIDAS 2020_2 extrapolated to Germany, DESTATIS 2019</a:t>
            </a:r>
          </a:p>
        </p:txBody>
      </p:sp>
    </p:spTree>
    <p:extLst>
      <p:ext uri="{BB962C8B-B14F-4D97-AF65-F5344CB8AC3E}">
        <p14:creationId xmlns:p14="http://schemas.microsoft.com/office/powerpoint/2010/main" val="231168262"/>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B3B64F82E7098488BA699CD80F6C817" ma:contentTypeVersion="12" ma:contentTypeDescription="Create a new document." ma:contentTypeScope="" ma:versionID="277ebf662d848dea0c34255404869c57">
  <xsd:schema xmlns:xsd="http://www.w3.org/2001/XMLSchema" xmlns:xs="http://www.w3.org/2001/XMLSchema" xmlns:p="http://schemas.microsoft.com/office/2006/metadata/properties" xmlns:ns2="beab5909-2256-4ef5-9bfe-179cc9eb78a8" xmlns:ns3="a2803eea-376f-4b0d-b851-13f11d2e39ae" targetNamespace="http://schemas.microsoft.com/office/2006/metadata/properties" ma:root="true" ma:fieldsID="1898f4346036b0565a083ebaf0c905c5" ns2:_="" ns3:_="">
    <xsd:import namespace="beab5909-2256-4ef5-9bfe-179cc9eb78a8"/>
    <xsd:import namespace="a2803eea-376f-4b0d-b851-13f11d2e39a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ab5909-2256-4ef5-9bfe-179cc9eb78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2803eea-376f-4b0d-b851-13f11d2e39ae"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404BB67-22F7-4E2A-93B3-5029383D75EB}">
  <ds:schemaRefs>
    <ds:schemaRef ds:uri="http://schemas.microsoft.com/office/infopath/2007/PartnerControl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purl.org/dc/terms/"/>
    <ds:schemaRef ds:uri="a2803eea-376f-4b0d-b851-13f11d2e39ae"/>
    <ds:schemaRef ds:uri="beab5909-2256-4ef5-9bfe-179cc9eb78a8"/>
    <ds:schemaRef ds:uri="http://www.w3.org/XML/1998/namespace"/>
    <ds:schemaRef ds:uri="http://purl.org/dc/dcmitype/"/>
  </ds:schemaRefs>
</ds:datastoreItem>
</file>

<file path=customXml/itemProps2.xml><?xml version="1.0" encoding="utf-8"?>
<ds:datastoreItem xmlns:ds="http://schemas.openxmlformats.org/officeDocument/2006/customXml" ds:itemID="{42E598C3-22C2-4F54-9230-9A9C27EB1A6A}">
  <ds:schemaRefs>
    <ds:schemaRef ds:uri="http://schemas.microsoft.com/sharepoint/v3/contenttype/forms"/>
  </ds:schemaRefs>
</ds:datastoreItem>
</file>

<file path=customXml/itemProps3.xml><?xml version="1.0" encoding="utf-8"?>
<ds:datastoreItem xmlns:ds="http://schemas.openxmlformats.org/officeDocument/2006/customXml" ds:itemID="{6A3E7B1E-5FD7-41D6-8BE8-51787A0D93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ab5909-2256-4ef5-9bfe-179cc9eb78a8"/>
    <ds:schemaRef ds:uri="a2803eea-376f-4b0d-b851-13f11d2e39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1682</Words>
  <Application>Microsoft Office PowerPoint</Application>
  <PresentationFormat>Widescreen</PresentationFormat>
  <Paragraphs>314</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Daimler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Kirschner, Tina (059)</dc:creator>
  <cp:lastModifiedBy>Marc Van Impe</cp:lastModifiedBy>
  <cp:revision>54</cp:revision>
  <dcterms:created xsi:type="dcterms:W3CDTF">2021-03-11T10:45:03Z</dcterms:created>
  <dcterms:modified xsi:type="dcterms:W3CDTF">2021-06-10T11:47:12Z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0x0101004B3B64F82E7098488BA699CD80F6C817</vt:lpwstr>
  </property>
  <property fmtid="{D5CDD505-2E9C-101B-9397-08002B2CF9AE}" pid="3" name="MSIP_Label_52d06e56-1756-4005-87f1-1edc72dd4bdf_Enabled">
    <vt:lpwstr>true</vt:lpwstr>
  </property>
  <property fmtid="{D5CDD505-2E9C-101B-9397-08002B2CF9AE}" pid="4" name="MSIP_Label_52d06e56-1756-4005-87f1-1edc72dd4bdf_SetDate">
    <vt:lpwstr>2021-06-10T11:47:12Z</vt:lpwstr>
  </property>
  <property fmtid="{D5CDD505-2E9C-101B-9397-08002B2CF9AE}" pid="5" name="MSIP_Label_52d06e56-1756-4005-87f1-1edc72dd4bdf_Method">
    <vt:lpwstr>Standard</vt:lpwstr>
  </property>
  <property fmtid="{D5CDD505-2E9C-101B-9397-08002B2CF9AE}" pid="6" name="MSIP_Label_52d06e56-1756-4005-87f1-1edc72dd4bdf_Name">
    <vt:lpwstr>General</vt:lpwstr>
  </property>
  <property fmtid="{D5CDD505-2E9C-101B-9397-08002B2CF9AE}" pid="7" name="MSIP_Label_52d06e56-1756-4005-87f1-1edc72dd4bdf_SiteId">
    <vt:lpwstr>9026c5f4-86d0-4b9f-bd39-b7d4d0fb4674</vt:lpwstr>
  </property>
  <property fmtid="{D5CDD505-2E9C-101B-9397-08002B2CF9AE}" pid="8" name="MSIP_Label_52d06e56-1756-4005-87f1-1edc72dd4bdf_ActionId">
    <vt:lpwstr>cd0e4954-d8b3-4134-ad34-0000858651f7</vt:lpwstr>
  </property>
  <property fmtid="{D5CDD505-2E9C-101B-9397-08002B2CF9AE}" pid="9" name="MSIP_Label_52d06e56-1756-4005-87f1-1edc72dd4bdf_ContentBits">
    <vt:lpwstr>0</vt:lpwstr>
  </property>
</Properties>
</file>