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sldIdLst>
    <p:sldId id="256" r:id="rId5"/>
    <p:sldId id="827" r:id="rId6"/>
    <p:sldId id="856" r:id="rId7"/>
    <p:sldId id="857" r:id="rId8"/>
    <p:sldId id="858" r:id="rId9"/>
    <p:sldId id="86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uppa, Shashi (NHTSA)" initials="KS(" lastIdx="3" clrIdx="0">
    <p:extLst>
      <p:ext uri="{19B8F6BF-5375-455C-9EA6-DF929625EA0E}">
        <p15:presenceInfo xmlns:p15="http://schemas.microsoft.com/office/powerpoint/2012/main" userId="S::Shashi.Kuppa@ad.dot.gov::d03dc2cd-2e67-4231-9015-6252a982b78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38" autoAdjust="0"/>
    <p:restoredTop sz="66948" autoAdjust="0"/>
  </p:normalViewPr>
  <p:slideViewPr>
    <p:cSldViewPr snapToGrid="0">
      <p:cViewPr varScale="1">
        <p:scale>
          <a:sx n="85" d="100"/>
          <a:sy n="85" d="100"/>
        </p:scale>
        <p:origin x="1800" y="78"/>
      </p:cViewPr>
      <p:guideLst/>
    </p:cSldViewPr>
  </p:slideViewPr>
  <p:notesTextViewPr>
    <p:cViewPr>
      <p:scale>
        <a:sx n="1" d="1"/>
        <a:sy n="1" d="1"/>
      </p:scale>
      <p:origin x="0" y="0"/>
    </p:cViewPr>
  </p:notesTextViewPr>
  <p:sorterViewPr>
    <p:cViewPr>
      <p:scale>
        <a:sx n="100" d="100"/>
        <a:sy n="100" d="100"/>
      </p:scale>
      <p:origin x="0" y="-482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C16BFD-150E-475A-8C65-6A03EF4F18A8}" type="datetimeFigureOut">
              <a:rPr lang="en-US" smtClean="0"/>
              <a:t>3/8/2021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320A8A-2666-4B6C-A056-464CA078D04B}" type="slidenum">
              <a:rPr lang="en-US" smtClean="0"/>
              <a:t>‹#›</a:t>
            </a:fld>
            <a:endParaRPr lang="en-US"/>
          </a:p>
        </p:txBody>
      </p:sp>
    </p:spTree>
    <p:extLst>
      <p:ext uri="{BB962C8B-B14F-4D97-AF65-F5344CB8AC3E}">
        <p14:creationId xmlns:p14="http://schemas.microsoft.com/office/powerpoint/2010/main" val="42355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Times New Roman" pitchFamily="18" charset="0"/>
                <a:ea typeface="+mn-ea"/>
                <a:cs typeface="Arial" charset="0"/>
              </a:rPr>
              <a:t>Hydrogen is widely recognized as the key bridge to achieving carbon neutrality of the energy system, especially in hard-to-abate sectors. In a future sustainable energy system, it is argued, hydrogen—and other renewable and low-carbon gases—will be used in transport.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Times New Roman" pitchFamily="18" charset="0"/>
              <a:ea typeface="+mn-ea"/>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Times New Roman" pitchFamily="18" charset="0"/>
                <a:ea typeface="+mn-ea"/>
                <a:cs typeface="Arial" charset="0"/>
              </a:rPr>
              <a:t>Furthermore, many governments support the development and deployment of HFCV and EV by financing research or offering incentives for consumers. Consequently, the automotive industry is investing in research and development, as well as the production capacity for HFCV and EV, at a scale not seen in the past.</a:t>
            </a:r>
          </a:p>
          <a:p>
            <a:endParaRPr lang="en-GB" dirty="0"/>
          </a:p>
          <a:p>
            <a:r>
              <a:rPr lang="en-US" sz="1200" b="0" i="0" u="none" strike="noStrike" kern="1200" baseline="0" dirty="0">
                <a:solidFill>
                  <a:schemeClr val="tx1"/>
                </a:solidFill>
                <a:latin typeface="+mn-lt"/>
                <a:ea typeface="+mn-ea"/>
                <a:cs typeface="+mn-cs"/>
              </a:rPr>
              <a:t>Hydrogen essential to support the EU’s and other countries commitment to reach carbon neutrality by 2050 and for the global effort to implement the Paris Agreement while working towards zero pollution.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Renewable electricity is expected to </a:t>
            </a:r>
            <a:r>
              <a:rPr lang="en-US" sz="1200" b="0" i="0" u="none" strike="noStrike" kern="1200" baseline="0" dirty="0" err="1">
                <a:solidFill>
                  <a:schemeClr val="tx1"/>
                </a:solidFill>
                <a:latin typeface="+mn-lt"/>
                <a:ea typeface="+mn-ea"/>
                <a:cs typeface="+mn-cs"/>
              </a:rPr>
              <a:t>decarbonise</a:t>
            </a:r>
            <a:r>
              <a:rPr lang="en-US" sz="1200" b="0" i="0" u="none" strike="noStrike" kern="1200" baseline="0" dirty="0">
                <a:solidFill>
                  <a:schemeClr val="tx1"/>
                </a:solidFill>
                <a:latin typeface="+mn-lt"/>
                <a:ea typeface="+mn-ea"/>
                <a:cs typeface="+mn-cs"/>
              </a:rPr>
              <a:t> a large share of the EU energy consumption by 2050, but not all of it. Hydrogen has a strong potential to bridge some of this gap, as a vector for renewable energy storage, alongside batteries, and transport, ensuring back up for seasonal variations and connecting production locations to more distant demand </a:t>
            </a:r>
            <a:r>
              <a:rPr lang="en-US" sz="1200" b="0" i="0" u="none" strike="noStrike" kern="1200" baseline="0" dirty="0" err="1">
                <a:solidFill>
                  <a:schemeClr val="tx1"/>
                </a:solidFill>
                <a:latin typeface="+mn-lt"/>
                <a:ea typeface="+mn-ea"/>
                <a:cs typeface="+mn-cs"/>
              </a:rPr>
              <a:t>centres</a:t>
            </a:r>
            <a:r>
              <a:rPr lang="en-US" sz="1200" b="0" i="0" u="none" strike="noStrike" kern="1200" baseline="0" dirty="0">
                <a:solidFill>
                  <a:schemeClr val="tx1"/>
                </a:solidFill>
                <a:latin typeface="+mn-lt"/>
                <a:ea typeface="+mn-ea"/>
                <a:cs typeface="+mn-cs"/>
              </a:rPr>
              <a:t>.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It can offer solutions for hard to abate parts of the transport system, in addition to what can be achieved through electrification </a:t>
            </a:r>
          </a:p>
          <a:p>
            <a:r>
              <a:rPr lang="en-US" sz="1200" b="1" i="0" u="none" strike="noStrike" kern="1200" baseline="0" dirty="0">
                <a:solidFill>
                  <a:schemeClr val="tx1"/>
                </a:solidFill>
                <a:latin typeface="+mn-lt"/>
                <a:ea typeface="+mn-ea"/>
                <a:cs typeface="+mn-cs"/>
              </a:rPr>
              <a:t>In transport</a:t>
            </a:r>
            <a:r>
              <a:rPr lang="en-US" sz="1200" b="0" i="0" u="none" strike="noStrike" kern="1200" baseline="0" dirty="0">
                <a:solidFill>
                  <a:schemeClr val="tx1"/>
                </a:solidFill>
                <a:latin typeface="+mn-lt"/>
                <a:ea typeface="+mn-ea"/>
                <a:cs typeface="+mn-cs"/>
              </a:rPr>
              <a:t>, hydrogen is also a promising option where electrification is more difficult. In a first phase, </a:t>
            </a:r>
            <a:r>
              <a:rPr lang="en-US" sz="1200" b="1" i="0" u="none" strike="noStrike" kern="1200" baseline="0" dirty="0">
                <a:solidFill>
                  <a:schemeClr val="tx1"/>
                </a:solidFill>
                <a:latin typeface="+mn-lt"/>
                <a:ea typeface="+mn-ea"/>
                <a:cs typeface="+mn-cs"/>
              </a:rPr>
              <a:t>early adoption of hydrogen </a:t>
            </a:r>
            <a:r>
              <a:rPr lang="en-US" sz="1200" b="0" i="0" u="none" strike="noStrike" kern="1200" baseline="0" dirty="0">
                <a:solidFill>
                  <a:schemeClr val="tx1"/>
                </a:solidFill>
                <a:latin typeface="+mn-lt"/>
                <a:ea typeface="+mn-ea"/>
                <a:cs typeface="+mn-cs"/>
              </a:rPr>
              <a:t>can occur in captive uses, such as </a:t>
            </a:r>
            <a:r>
              <a:rPr lang="en-US" sz="1200" b="1" i="0" u="none" strike="noStrike" kern="1200" baseline="0" dirty="0">
                <a:solidFill>
                  <a:schemeClr val="tx1"/>
                </a:solidFill>
                <a:latin typeface="+mn-lt"/>
                <a:ea typeface="+mn-ea"/>
                <a:cs typeface="+mn-cs"/>
              </a:rPr>
              <a:t>local city buses, commercial fleets (e.g. taxis) or specific parts of the rail network, </a:t>
            </a:r>
            <a:r>
              <a:rPr lang="en-US" sz="1200" b="0" i="0" u="none" strike="noStrike" kern="1200" baseline="0" dirty="0">
                <a:solidFill>
                  <a:schemeClr val="tx1"/>
                </a:solidFill>
                <a:latin typeface="+mn-lt"/>
                <a:ea typeface="+mn-ea"/>
                <a:cs typeface="+mn-cs"/>
              </a:rPr>
              <a:t>where electrification is not feasible.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Hydrogen fuel cells should be further encouraged </a:t>
            </a:r>
            <a:r>
              <a:rPr lang="en-US" sz="1200" b="1" i="0" u="none" strike="noStrike" kern="1200" baseline="0" dirty="0">
                <a:solidFill>
                  <a:schemeClr val="tx1"/>
                </a:solidFill>
                <a:latin typeface="+mn-lt"/>
                <a:ea typeface="+mn-ea"/>
                <a:cs typeface="+mn-cs"/>
              </a:rPr>
              <a:t>in heavy-duty road vehicles, </a:t>
            </a:r>
            <a:r>
              <a:rPr lang="en-US" sz="1200" b="0" i="0" u="none" strike="noStrike" kern="1200" baseline="0" dirty="0">
                <a:solidFill>
                  <a:schemeClr val="tx1"/>
                </a:solidFill>
                <a:latin typeface="+mn-lt"/>
                <a:ea typeface="+mn-ea"/>
                <a:cs typeface="+mn-cs"/>
              </a:rPr>
              <a:t>alongside electrification, including coaches, special purpose vehicles, and long-haul road freight given their high CO2 emissions. </a:t>
            </a:r>
            <a:endParaRPr lang="en-GB" dirty="0"/>
          </a:p>
        </p:txBody>
      </p:sp>
      <p:sp>
        <p:nvSpPr>
          <p:cNvPr id="4" name="Slide Number Placeholder 3"/>
          <p:cNvSpPr>
            <a:spLocks noGrp="1"/>
          </p:cNvSpPr>
          <p:nvPr>
            <p:ph type="sldNum" sz="quarter" idx="10"/>
          </p:nvPr>
        </p:nvSpPr>
        <p:spPr/>
        <p:txBody>
          <a:bodyPr/>
          <a:lstStyle/>
          <a:p>
            <a:pPr>
              <a:defRPr/>
            </a:pPr>
            <a:fld id="{66531302-7A87-4B08-AEEE-F79258363862}" type="slidenum">
              <a:rPr lang="en-US" smtClean="0"/>
              <a:pPr>
                <a:defRPr/>
              </a:pPr>
              <a:t>2</a:t>
            </a:fld>
            <a:endParaRPr lang="en-US"/>
          </a:p>
        </p:txBody>
      </p:sp>
    </p:spTree>
    <p:extLst>
      <p:ext uri="{BB962C8B-B14F-4D97-AF65-F5344CB8AC3E}">
        <p14:creationId xmlns:p14="http://schemas.microsoft.com/office/powerpoint/2010/main" val="11424549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6531302-7A87-4B08-AEEE-F79258363862}" type="slidenum">
              <a:rPr lang="en-US" smtClean="0"/>
              <a:pPr>
                <a:defRPr/>
              </a:pPr>
              <a:t>3</a:t>
            </a:fld>
            <a:endParaRPr lang="en-US"/>
          </a:p>
        </p:txBody>
      </p:sp>
    </p:spTree>
    <p:extLst>
      <p:ext uri="{BB962C8B-B14F-4D97-AF65-F5344CB8AC3E}">
        <p14:creationId xmlns:p14="http://schemas.microsoft.com/office/powerpoint/2010/main" val="28945442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Times New Roman" pitchFamily="18" charset="0"/>
                <a:ea typeface="+mn-ea"/>
                <a:cs typeface="Arial" charset="0"/>
              </a:rPr>
              <a:t>In 2015 the United Nations General Assembly (UNGA) set an ambitious 2030 developmental agenda as expressed in the United Nations Sustainable Development Goals (SDGs). Among the 17 interconnected SDGs are, for example, SDG 7 (affordable and clean energy), SDG 13 (climate action).</a:t>
            </a:r>
          </a:p>
          <a:p>
            <a:r>
              <a:rPr lang="en-US" sz="1200" b="0" i="0" u="none" strike="noStrike" kern="1200" baseline="0" dirty="0">
                <a:solidFill>
                  <a:schemeClr val="tx1"/>
                </a:solidFill>
                <a:latin typeface="Times New Roman" pitchFamily="18" charset="0"/>
                <a:ea typeface="+mn-ea"/>
                <a:cs typeface="Arial" charset="0"/>
              </a:rPr>
              <a:t>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a:t>
            </a:r>
          </a:p>
          <a:p>
            <a:r>
              <a:rPr lang="en-US" sz="1200" kern="1200" dirty="0">
                <a:solidFill>
                  <a:schemeClr val="tx1"/>
                </a:solidFill>
                <a:effectLst/>
                <a:latin typeface="Times New Roman" pitchFamily="18" charset="0"/>
                <a:ea typeface="+mn-ea"/>
                <a:cs typeface="Arial" charset="0"/>
              </a:rPr>
              <a:t>Hydrogen is widely recognized as the key bridge to achieving carbon neutrality of the energy system, especially in hard-to-abate sectors. In a future sustainable energy system, it is argued, hydrogen—and other renewable and low-carbon gases—will be used in transport, homes, industry, and power generation. It will enable the creation of an integrated service-based society. However, hydrogen, although clean and versatile, is not an energy source but an energy vector: it must be produced, transported and stored before being converted to other forms of energy, such as electricity or heat, or to other feedstocks. Therefore, it shall be produced in a sustainable way. </a:t>
            </a:r>
          </a:p>
          <a:p>
            <a:r>
              <a:rPr lang="en-US" sz="1200" kern="1200" dirty="0">
                <a:solidFill>
                  <a:schemeClr val="tx1"/>
                </a:solidFill>
                <a:effectLst/>
                <a:latin typeface="Times New Roman" pitchFamily="18" charset="0"/>
                <a:ea typeface="+mn-ea"/>
                <a:cs typeface="Arial" charset="0"/>
              </a:rPr>
              <a:t>I particularly appreciate the efforts of the Chinese government in converting Cities like </a:t>
            </a:r>
            <a:r>
              <a:rPr lang="en-GB" sz="1200" kern="1200" dirty="0">
                <a:solidFill>
                  <a:schemeClr val="tx1"/>
                </a:solidFill>
                <a:effectLst/>
                <a:latin typeface="Times New Roman" pitchFamily="18" charset="0"/>
                <a:ea typeface="+mn-ea"/>
                <a:cs typeface="Arial" charset="0"/>
              </a:rPr>
              <a:t>Datong, that was famous for being the coal capital, but now converting to hydrogen. It is a poignant example of efforts to decarbonize the energy system. </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Harmonized Regulations, such as this UN GTR on HFCV, will complement these efforts by creating economies of scale in vehicle production especially in Emerging Economies, as a result, new technologies can be made available to a high number of vehicles using hydrogen and electricity. </a:t>
            </a:r>
            <a:endParaRPr lang="en-GB" sz="1200" b="0" i="0" u="none" strike="noStrike" kern="1200" baseline="0" dirty="0">
              <a:solidFill>
                <a:schemeClr val="tx1"/>
              </a:solidFill>
              <a:latin typeface="Times New Roman" pitchFamily="18" charset="0"/>
              <a:ea typeface="+mn-ea"/>
              <a:cs typeface="Arial" charset="0"/>
            </a:endParaRPr>
          </a:p>
          <a:p>
            <a:endParaRPr lang="en-US" dirty="0"/>
          </a:p>
          <a:p>
            <a:r>
              <a:rPr lang="en-US" dirty="0"/>
              <a:t>The UN GTR providing this regulatory convergence</a:t>
            </a:r>
            <a:r>
              <a:rPr lang="en-US" baseline="0" dirty="0"/>
              <a:t> </a:t>
            </a:r>
            <a:r>
              <a:rPr lang="en-US" dirty="0"/>
              <a:t>is not only addressing  </a:t>
            </a:r>
            <a:r>
              <a:rPr lang="en-US" dirty="0" err="1"/>
              <a:t>SdG</a:t>
            </a:r>
            <a:r>
              <a:rPr lang="en-US" dirty="0"/>
              <a:t> 13 on "Climate Action" but also Goal 7 to "Ensure access to affordable, reliable, sustainable and modern energy for all".</a:t>
            </a:r>
          </a:p>
          <a:p>
            <a:endParaRPr lang="en-US" dirty="0"/>
          </a:p>
          <a:p>
            <a:endParaRPr lang="en-US" dirty="0"/>
          </a:p>
          <a:p>
            <a:endParaRPr lang="en-US" dirty="0"/>
          </a:p>
          <a:p>
            <a:endParaRPr lang="en-GB" dirty="0"/>
          </a:p>
        </p:txBody>
      </p:sp>
      <p:sp>
        <p:nvSpPr>
          <p:cNvPr id="4" name="Slide Number Placeholder 3"/>
          <p:cNvSpPr>
            <a:spLocks noGrp="1"/>
          </p:cNvSpPr>
          <p:nvPr>
            <p:ph type="sldNum" sz="quarter" idx="10"/>
          </p:nvPr>
        </p:nvSpPr>
        <p:spPr/>
        <p:txBody>
          <a:bodyPr/>
          <a:lstStyle/>
          <a:p>
            <a:pPr>
              <a:defRPr/>
            </a:pPr>
            <a:fld id="{66531302-7A87-4B08-AEEE-F79258363862}" type="slidenum">
              <a:rPr lang="en-US" smtClean="0"/>
              <a:pPr>
                <a:defRPr/>
              </a:pPr>
              <a:t>4</a:t>
            </a:fld>
            <a:endParaRPr lang="en-US"/>
          </a:p>
        </p:txBody>
      </p:sp>
    </p:spTree>
    <p:extLst>
      <p:ext uri="{BB962C8B-B14F-4D97-AF65-F5344CB8AC3E}">
        <p14:creationId xmlns:p14="http://schemas.microsoft.com/office/powerpoint/2010/main" val="1986897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 Global Technical Regulations administered by WP.29, are performance based and technology neutral. This UN GTR introduces performance-oriented requirements not design specific requirements that might prevent future technologies that address potential safety risks of HFCV either of vehicles in use or after a crash event.</a:t>
            </a:r>
          </a:p>
          <a:p>
            <a:endParaRPr lang="en-GB" sz="1200" kern="1200" dirty="0">
              <a:solidFill>
                <a:schemeClr val="tx1"/>
              </a:solidFill>
              <a:effectLst/>
              <a:latin typeface="Times New Roman" pitchFamily="18" charset="0"/>
              <a:ea typeface="+mn-ea"/>
              <a:cs typeface="Arial" charset="0"/>
            </a:endParaRPr>
          </a:p>
          <a:p>
            <a:endParaRPr lang="en-GB" dirty="0"/>
          </a:p>
        </p:txBody>
      </p:sp>
      <p:sp>
        <p:nvSpPr>
          <p:cNvPr id="4" name="Slide Number Placeholder 3"/>
          <p:cNvSpPr>
            <a:spLocks noGrp="1"/>
          </p:cNvSpPr>
          <p:nvPr>
            <p:ph type="sldNum" sz="quarter" idx="10"/>
          </p:nvPr>
        </p:nvSpPr>
        <p:spPr/>
        <p:txBody>
          <a:bodyPr/>
          <a:lstStyle/>
          <a:p>
            <a:pPr>
              <a:defRPr/>
            </a:pPr>
            <a:fld id="{66531302-7A87-4B08-AEEE-F79258363862}" type="slidenum">
              <a:rPr lang="en-US" smtClean="0"/>
              <a:pPr>
                <a:defRPr/>
              </a:pPr>
              <a:t>5</a:t>
            </a:fld>
            <a:endParaRPr lang="en-US"/>
          </a:p>
        </p:txBody>
      </p:sp>
    </p:spTree>
    <p:extLst>
      <p:ext uri="{BB962C8B-B14F-4D97-AF65-F5344CB8AC3E}">
        <p14:creationId xmlns:p14="http://schemas.microsoft.com/office/powerpoint/2010/main" val="1166739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6531302-7A87-4B08-AEEE-F79258363862}" type="slidenum">
              <a:rPr lang="en-US" smtClean="0"/>
              <a:pPr>
                <a:defRPr/>
              </a:pPr>
              <a:t>6</a:t>
            </a:fld>
            <a:endParaRPr lang="en-US"/>
          </a:p>
        </p:txBody>
      </p:sp>
    </p:spTree>
    <p:extLst>
      <p:ext uri="{BB962C8B-B14F-4D97-AF65-F5344CB8AC3E}">
        <p14:creationId xmlns:p14="http://schemas.microsoft.com/office/powerpoint/2010/main" val="5155387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607D5-9859-40BC-83FB-85063F4454F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0BFC4D8-44A5-4535-B0DC-A714E39AFEA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A539DBD-44E8-45B3-968A-674A7FB97E7B}"/>
              </a:ext>
            </a:extLst>
          </p:cNvPr>
          <p:cNvSpPr>
            <a:spLocks noGrp="1"/>
          </p:cNvSpPr>
          <p:nvPr>
            <p:ph type="dt" sz="half" idx="10"/>
          </p:nvPr>
        </p:nvSpPr>
        <p:spPr/>
        <p:txBody>
          <a:bodyPr/>
          <a:lstStyle/>
          <a:p>
            <a:fld id="{3D0C9D80-6909-4AA0-9728-DFE729707D6E}" type="datetimeFigureOut">
              <a:rPr lang="en-US" smtClean="0"/>
              <a:t>3/8/2021</a:t>
            </a:fld>
            <a:endParaRPr lang="en-US"/>
          </a:p>
        </p:txBody>
      </p:sp>
      <p:sp>
        <p:nvSpPr>
          <p:cNvPr id="5" name="Footer Placeholder 4">
            <a:extLst>
              <a:ext uri="{FF2B5EF4-FFF2-40B4-BE49-F238E27FC236}">
                <a16:creationId xmlns:a16="http://schemas.microsoft.com/office/drawing/2014/main" id="{C28A22C3-05E5-4499-A79A-DD37A2A597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0CA631-0EEB-4C94-B7FB-9A7EA97059B3}"/>
              </a:ext>
            </a:extLst>
          </p:cNvPr>
          <p:cNvSpPr>
            <a:spLocks noGrp="1"/>
          </p:cNvSpPr>
          <p:nvPr>
            <p:ph type="sldNum" sz="quarter" idx="12"/>
          </p:nvPr>
        </p:nvSpPr>
        <p:spPr/>
        <p:txBody>
          <a:bodyPr/>
          <a:lstStyle/>
          <a:p>
            <a:fld id="{B1113DB1-80CD-44A6-ADA8-491E2985652E}" type="slidenum">
              <a:rPr lang="en-US" smtClean="0"/>
              <a:t>‹#›</a:t>
            </a:fld>
            <a:endParaRPr lang="en-US"/>
          </a:p>
        </p:txBody>
      </p:sp>
    </p:spTree>
    <p:extLst>
      <p:ext uri="{BB962C8B-B14F-4D97-AF65-F5344CB8AC3E}">
        <p14:creationId xmlns:p14="http://schemas.microsoft.com/office/powerpoint/2010/main" val="2573483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C2922-9591-4BC8-8B61-FA0992BA2C2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73E4B25-FCC2-4130-B32C-08BB65BEADB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D4FAAD-AC13-4D2D-974F-9E1BE32C818D}"/>
              </a:ext>
            </a:extLst>
          </p:cNvPr>
          <p:cNvSpPr>
            <a:spLocks noGrp="1"/>
          </p:cNvSpPr>
          <p:nvPr>
            <p:ph type="dt" sz="half" idx="10"/>
          </p:nvPr>
        </p:nvSpPr>
        <p:spPr/>
        <p:txBody>
          <a:bodyPr/>
          <a:lstStyle/>
          <a:p>
            <a:fld id="{3D0C9D80-6909-4AA0-9728-DFE729707D6E}" type="datetimeFigureOut">
              <a:rPr lang="en-US" smtClean="0"/>
              <a:t>3/8/2021</a:t>
            </a:fld>
            <a:endParaRPr lang="en-US"/>
          </a:p>
        </p:txBody>
      </p:sp>
      <p:sp>
        <p:nvSpPr>
          <p:cNvPr id="5" name="Footer Placeholder 4">
            <a:extLst>
              <a:ext uri="{FF2B5EF4-FFF2-40B4-BE49-F238E27FC236}">
                <a16:creationId xmlns:a16="http://schemas.microsoft.com/office/drawing/2014/main" id="{28F692AB-EC14-4B2C-950D-69F2BF0340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84B410-2D7C-44ED-921E-3815EEF8686A}"/>
              </a:ext>
            </a:extLst>
          </p:cNvPr>
          <p:cNvSpPr>
            <a:spLocks noGrp="1"/>
          </p:cNvSpPr>
          <p:nvPr>
            <p:ph type="sldNum" sz="quarter" idx="12"/>
          </p:nvPr>
        </p:nvSpPr>
        <p:spPr/>
        <p:txBody>
          <a:bodyPr/>
          <a:lstStyle/>
          <a:p>
            <a:fld id="{B1113DB1-80CD-44A6-ADA8-491E2985652E}" type="slidenum">
              <a:rPr lang="en-US" smtClean="0"/>
              <a:t>‹#›</a:t>
            </a:fld>
            <a:endParaRPr lang="en-US"/>
          </a:p>
        </p:txBody>
      </p:sp>
    </p:spTree>
    <p:extLst>
      <p:ext uri="{BB962C8B-B14F-4D97-AF65-F5344CB8AC3E}">
        <p14:creationId xmlns:p14="http://schemas.microsoft.com/office/powerpoint/2010/main" val="3604061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47EE727-0691-4500-8970-1D6821939EC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981959-FFB0-4189-87F1-A54485D5B29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C6DCEE-1A09-4CEB-8DDA-70D7B286E2F2}"/>
              </a:ext>
            </a:extLst>
          </p:cNvPr>
          <p:cNvSpPr>
            <a:spLocks noGrp="1"/>
          </p:cNvSpPr>
          <p:nvPr>
            <p:ph type="dt" sz="half" idx="10"/>
          </p:nvPr>
        </p:nvSpPr>
        <p:spPr/>
        <p:txBody>
          <a:bodyPr/>
          <a:lstStyle/>
          <a:p>
            <a:fld id="{3D0C9D80-6909-4AA0-9728-DFE729707D6E}" type="datetimeFigureOut">
              <a:rPr lang="en-US" smtClean="0"/>
              <a:t>3/8/2021</a:t>
            </a:fld>
            <a:endParaRPr lang="en-US"/>
          </a:p>
        </p:txBody>
      </p:sp>
      <p:sp>
        <p:nvSpPr>
          <p:cNvPr id="5" name="Footer Placeholder 4">
            <a:extLst>
              <a:ext uri="{FF2B5EF4-FFF2-40B4-BE49-F238E27FC236}">
                <a16:creationId xmlns:a16="http://schemas.microsoft.com/office/drawing/2014/main" id="{9506CD8D-19EE-476C-BFCB-7F1BB561542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D13B56-5888-47C4-BA27-9D73DA7CA074}"/>
              </a:ext>
            </a:extLst>
          </p:cNvPr>
          <p:cNvSpPr>
            <a:spLocks noGrp="1"/>
          </p:cNvSpPr>
          <p:nvPr>
            <p:ph type="sldNum" sz="quarter" idx="12"/>
          </p:nvPr>
        </p:nvSpPr>
        <p:spPr/>
        <p:txBody>
          <a:bodyPr/>
          <a:lstStyle/>
          <a:p>
            <a:fld id="{B1113DB1-80CD-44A6-ADA8-491E2985652E}" type="slidenum">
              <a:rPr lang="en-US" smtClean="0"/>
              <a:t>‹#›</a:t>
            </a:fld>
            <a:endParaRPr lang="en-US"/>
          </a:p>
        </p:txBody>
      </p:sp>
    </p:spTree>
    <p:extLst>
      <p:ext uri="{BB962C8B-B14F-4D97-AF65-F5344CB8AC3E}">
        <p14:creationId xmlns:p14="http://schemas.microsoft.com/office/powerpoint/2010/main" val="39650596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70448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タイトルのみ">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066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8F99E6-4DE8-4984-BB8F-4705B0661CB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33FE8D-F965-47D2-B980-2528CB5EA0B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0FE8C2-4D7D-4151-85C9-B66CED45E7A5}"/>
              </a:ext>
            </a:extLst>
          </p:cNvPr>
          <p:cNvSpPr>
            <a:spLocks noGrp="1"/>
          </p:cNvSpPr>
          <p:nvPr>
            <p:ph type="dt" sz="half" idx="10"/>
          </p:nvPr>
        </p:nvSpPr>
        <p:spPr/>
        <p:txBody>
          <a:bodyPr/>
          <a:lstStyle/>
          <a:p>
            <a:fld id="{3D0C9D80-6909-4AA0-9728-DFE729707D6E}" type="datetimeFigureOut">
              <a:rPr lang="en-US" smtClean="0"/>
              <a:t>3/8/2021</a:t>
            </a:fld>
            <a:endParaRPr lang="en-US"/>
          </a:p>
        </p:txBody>
      </p:sp>
      <p:sp>
        <p:nvSpPr>
          <p:cNvPr id="5" name="Footer Placeholder 4">
            <a:extLst>
              <a:ext uri="{FF2B5EF4-FFF2-40B4-BE49-F238E27FC236}">
                <a16:creationId xmlns:a16="http://schemas.microsoft.com/office/drawing/2014/main" id="{B16ADB9E-877D-4B14-9B4D-4B57419515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486AAF-0996-4254-8386-213B6B185FE7}"/>
              </a:ext>
            </a:extLst>
          </p:cNvPr>
          <p:cNvSpPr>
            <a:spLocks noGrp="1"/>
          </p:cNvSpPr>
          <p:nvPr>
            <p:ph type="sldNum" sz="quarter" idx="12"/>
          </p:nvPr>
        </p:nvSpPr>
        <p:spPr/>
        <p:txBody>
          <a:bodyPr/>
          <a:lstStyle/>
          <a:p>
            <a:fld id="{B1113DB1-80CD-44A6-ADA8-491E2985652E}" type="slidenum">
              <a:rPr lang="en-US" smtClean="0"/>
              <a:t>‹#›</a:t>
            </a:fld>
            <a:endParaRPr lang="en-US"/>
          </a:p>
        </p:txBody>
      </p:sp>
    </p:spTree>
    <p:extLst>
      <p:ext uri="{BB962C8B-B14F-4D97-AF65-F5344CB8AC3E}">
        <p14:creationId xmlns:p14="http://schemas.microsoft.com/office/powerpoint/2010/main" val="418932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0F99E-8E06-439C-8501-A011D1E146A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6C6F312-54AB-4FBF-BAAA-25E06CCDF5E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3D34D51-FFCC-4112-959C-76C16EE9282C}"/>
              </a:ext>
            </a:extLst>
          </p:cNvPr>
          <p:cNvSpPr>
            <a:spLocks noGrp="1"/>
          </p:cNvSpPr>
          <p:nvPr>
            <p:ph type="dt" sz="half" idx="10"/>
          </p:nvPr>
        </p:nvSpPr>
        <p:spPr/>
        <p:txBody>
          <a:bodyPr/>
          <a:lstStyle/>
          <a:p>
            <a:fld id="{3D0C9D80-6909-4AA0-9728-DFE729707D6E}" type="datetimeFigureOut">
              <a:rPr lang="en-US" smtClean="0"/>
              <a:t>3/8/2021</a:t>
            </a:fld>
            <a:endParaRPr lang="en-US"/>
          </a:p>
        </p:txBody>
      </p:sp>
      <p:sp>
        <p:nvSpPr>
          <p:cNvPr id="5" name="Footer Placeholder 4">
            <a:extLst>
              <a:ext uri="{FF2B5EF4-FFF2-40B4-BE49-F238E27FC236}">
                <a16:creationId xmlns:a16="http://schemas.microsoft.com/office/drawing/2014/main" id="{A8685F7E-ABB5-4D0C-A53A-6B69B8D349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00CD7D-C44D-4B81-9B01-572D8390C935}"/>
              </a:ext>
            </a:extLst>
          </p:cNvPr>
          <p:cNvSpPr>
            <a:spLocks noGrp="1"/>
          </p:cNvSpPr>
          <p:nvPr>
            <p:ph type="sldNum" sz="quarter" idx="12"/>
          </p:nvPr>
        </p:nvSpPr>
        <p:spPr/>
        <p:txBody>
          <a:bodyPr/>
          <a:lstStyle/>
          <a:p>
            <a:fld id="{B1113DB1-80CD-44A6-ADA8-491E2985652E}" type="slidenum">
              <a:rPr lang="en-US" smtClean="0"/>
              <a:t>‹#›</a:t>
            </a:fld>
            <a:endParaRPr lang="en-US"/>
          </a:p>
        </p:txBody>
      </p:sp>
    </p:spTree>
    <p:extLst>
      <p:ext uri="{BB962C8B-B14F-4D97-AF65-F5344CB8AC3E}">
        <p14:creationId xmlns:p14="http://schemas.microsoft.com/office/powerpoint/2010/main" val="1484484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E40FBE-24ED-4E37-AF9A-2D63DE2EF4D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6C2A81-0547-49D4-8450-783287190E5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3C28B90-8F14-4124-BD4A-C94C3585042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C01D371-51C9-4E03-9037-448CE524D183}"/>
              </a:ext>
            </a:extLst>
          </p:cNvPr>
          <p:cNvSpPr>
            <a:spLocks noGrp="1"/>
          </p:cNvSpPr>
          <p:nvPr>
            <p:ph type="dt" sz="half" idx="10"/>
          </p:nvPr>
        </p:nvSpPr>
        <p:spPr/>
        <p:txBody>
          <a:bodyPr/>
          <a:lstStyle/>
          <a:p>
            <a:fld id="{3D0C9D80-6909-4AA0-9728-DFE729707D6E}" type="datetimeFigureOut">
              <a:rPr lang="en-US" smtClean="0"/>
              <a:t>3/8/2021</a:t>
            </a:fld>
            <a:endParaRPr lang="en-US"/>
          </a:p>
        </p:txBody>
      </p:sp>
      <p:sp>
        <p:nvSpPr>
          <p:cNvPr id="6" name="Footer Placeholder 5">
            <a:extLst>
              <a:ext uri="{FF2B5EF4-FFF2-40B4-BE49-F238E27FC236}">
                <a16:creationId xmlns:a16="http://schemas.microsoft.com/office/drawing/2014/main" id="{0A410540-CA33-420D-8F08-488BE2CA1F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464790-B168-4769-A43C-BF88578482BC}"/>
              </a:ext>
            </a:extLst>
          </p:cNvPr>
          <p:cNvSpPr>
            <a:spLocks noGrp="1"/>
          </p:cNvSpPr>
          <p:nvPr>
            <p:ph type="sldNum" sz="quarter" idx="12"/>
          </p:nvPr>
        </p:nvSpPr>
        <p:spPr/>
        <p:txBody>
          <a:bodyPr/>
          <a:lstStyle/>
          <a:p>
            <a:fld id="{B1113DB1-80CD-44A6-ADA8-491E2985652E}" type="slidenum">
              <a:rPr lang="en-US" smtClean="0"/>
              <a:t>‹#›</a:t>
            </a:fld>
            <a:endParaRPr lang="en-US"/>
          </a:p>
        </p:txBody>
      </p:sp>
    </p:spTree>
    <p:extLst>
      <p:ext uri="{BB962C8B-B14F-4D97-AF65-F5344CB8AC3E}">
        <p14:creationId xmlns:p14="http://schemas.microsoft.com/office/powerpoint/2010/main" val="2878307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A135B-556D-4E02-9574-0D29E9271C0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FCBB371-9DCB-46A7-A520-D71F1FB4AC0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46DEADA-555B-4968-90B8-B0071C9B298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660EAE7-BEA3-4ADA-8E61-AFF98C23DF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21E646D-F991-4499-8700-40641423E9B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160AA30-ADB1-4E08-B098-870EB58F793A}"/>
              </a:ext>
            </a:extLst>
          </p:cNvPr>
          <p:cNvSpPr>
            <a:spLocks noGrp="1"/>
          </p:cNvSpPr>
          <p:nvPr>
            <p:ph type="dt" sz="half" idx="10"/>
          </p:nvPr>
        </p:nvSpPr>
        <p:spPr/>
        <p:txBody>
          <a:bodyPr/>
          <a:lstStyle/>
          <a:p>
            <a:fld id="{3D0C9D80-6909-4AA0-9728-DFE729707D6E}" type="datetimeFigureOut">
              <a:rPr lang="en-US" smtClean="0"/>
              <a:t>3/8/2021</a:t>
            </a:fld>
            <a:endParaRPr lang="en-US"/>
          </a:p>
        </p:txBody>
      </p:sp>
      <p:sp>
        <p:nvSpPr>
          <p:cNvPr id="8" name="Footer Placeholder 7">
            <a:extLst>
              <a:ext uri="{FF2B5EF4-FFF2-40B4-BE49-F238E27FC236}">
                <a16:creationId xmlns:a16="http://schemas.microsoft.com/office/drawing/2014/main" id="{D3FE6586-7628-413F-99CE-4669F45B1F2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046641C-591A-4945-86DF-CE8D7AB48189}"/>
              </a:ext>
            </a:extLst>
          </p:cNvPr>
          <p:cNvSpPr>
            <a:spLocks noGrp="1"/>
          </p:cNvSpPr>
          <p:nvPr>
            <p:ph type="sldNum" sz="quarter" idx="12"/>
          </p:nvPr>
        </p:nvSpPr>
        <p:spPr/>
        <p:txBody>
          <a:bodyPr/>
          <a:lstStyle/>
          <a:p>
            <a:fld id="{B1113DB1-80CD-44A6-ADA8-491E2985652E}" type="slidenum">
              <a:rPr lang="en-US" smtClean="0"/>
              <a:t>‹#›</a:t>
            </a:fld>
            <a:endParaRPr lang="en-US"/>
          </a:p>
        </p:txBody>
      </p:sp>
    </p:spTree>
    <p:extLst>
      <p:ext uri="{BB962C8B-B14F-4D97-AF65-F5344CB8AC3E}">
        <p14:creationId xmlns:p14="http://schemas.microsoft.com/office/powerpoint/2010/main" val="2363254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BB26A-34B6-4322-8948-C32DFA412F9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47C6B5F-04FF-4C3F-BE9A-DD003283F44D}"/>
              </a:ext>
            </a:extLst>
          </p:cNvPr>
          <p:cNvSpPr>
            <a:spLocks noGrp="1"/>
          </p:cNvSpPr>
          <p:nvPr>
            <p:ph type="dt" sz="half" idx="10"/>
          </p:nvPr>
        </p:nvSpPr>
        <p:spPr/>
        <p:txBody>
          <a:bodyPr/>
          <a:lstStyle/>
          <a:p>
            <a:fld id="{3D0C9D80-6909-4AA0-9728-DFE729707D6E}" type="datetimeFigureOut">
              <a:rPr lang="en-US" smtClean="0"/>
              <a:t>3/8/2021</a:t>
            </a:fld>
            <a:endParaRPr lang="en-US"/>
          </a:p>
        </p:txBody>
      </p:sp>
      <p:sp>
        <p:nvSpPr>
          <p:cNvPr id="4" name="Footer Placeholder 3">
            <a:extLst>
              <a:ext uri="{FF2B5EF4-FFF2-40B4-BE49-F238E27FC236}">
                <a16:creationId xmlns:a16="http://schemas.microsoft.com/office/drawing/2014/main" id="{6B28D037-3230-4B6A-B365-D142B28067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4F084BB-D5BC-4143-8B7C-08998F57943F}"/>
              </a:ext>
            </a:extLst>
          </p:cNvPr>
          <p:cNvSpPr>
            <a:spLocks noGrp="1"/>
          </p:cNvSpPr>
          <p:nvPr>
            <p:ph type="sldNum" sz="quarter" idx="12"/>
          </p:nvPr>
        </p:nvSpPr>
        <p:spPr/>
        <p:txBody>
          <a:bodyPr/>
          <a:lstStyle/>
          <a:p>
            <a:fld id="{B1113DB1-80CD-44A6-ADA8-491E2985652E}" type="slidenum">
              <a:rPr lang="en-US" smtClean="0"/>
              <a:t>‹#›</a:t>
            </a:fld>
            <a:endParaRPr lang="en-US"/>
          </a:p>
        </p:txBody>
      </p:sp>
    </p:spTree>
    <p:extLst>
      <p:ext uri="{BB962C8B-B14F-4D97-AF65-F5344CB8AC3E}">
        <p14:creationId xmlns:p14="http://schemas.microsoft.com/office/powerpoint/2010/main" val="3512123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BAA9C8A-7285-481D-82AD-6BEF227E7E00}"/>
              </a:ext>
            </a:extLst>
          </p:cNvPr>
          <p:cNvSpPr>
            <a:spLocks noGrp="1"/>
          </p:cNvSpPr>
          <p:nvPr>
            <p:ph type="dt" sz="half" idx="10"/>
          </p:nvPr>
        </p:nvSpPr>
        <p:spPr/>
        <p:txBody>
          <a:bodyPr/>
          <a:lstStyle/>
          <a:p>
            <a:fld id="{3D0C9D80-6909-4AA0-9728-DFE729707D6E}" type="datetimeFigureOut">
              <a:rPr lang="en-US" smtClean="0"/>
              <a:t>3/8/2021</a:t>
            </a:fld>
            <a:endParaRPr lang="en-US"/>
          </a:p>
        </p:txBody>
      </p:sp>
      <p:sp>
        <p:nvSpPr>
          <p:cNvPr id="3" name="Footer Placeholder 2">
            <a:extLst>
              <a:ext uri="{FF2B5EF4-FFF2-40B4-BE49-F238E27FC236}">
                <a16:creationId xmlns:a16="http://schemas.microsoft.com/office/drawing/2014/main" id="{DE5C2454-57DC-46BE-B562-675D80AAEC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471750A-0C55-4819-AB06-815F2E9786D9}"/>
              </a:ext>
            </a:extLst>
          </p:cNvPr>
          <p:cNvSpPr>
            <a:spLocks noGrp="1"/>
          </p:cNvSpPr>
          <p:nvPr>
            <p:ph type="sldNum" sz="quarter" idx="12"/>
          </p:nvPr>
        </p:nvSpPr>
        <p:spPr/>
        <p:txBody>
          <a:bodyPr/>
          <a:lstStyle/>
          <a:p>
            <a:fld id="{B1113DB1-80CD-44A6-ADA8-491E2985652E}" type="slidenum">
              <a:rPr lang="en-US" smtClean="0"/>
              <a:t>‹#›</a:t>
            </a:fld>
            <a:endParaRPr lang="en-US"/>
          </a:p>
        </p:txBody>
      </p:sp>
    </p:spTree>
    <p:extLst>
      <p:ext uri="{BB962C8B-B14F-4D97-AF65-F5344CB8AC3E}">
        <p14:creationId xmlns:p14="http://schemas.microsoft.com/office/powerpoint/2010/main" val="939548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F5ED4-118A-4EB0-91E0-C60CE29CC2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DF0644A-596F-4B2C-B167-3A2DAC3C3C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8704206-DC25-4495-9DEC-D52FB726C9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6AB1593-9C6E-464D-82E8-E7EB996E4527}"/>
              </a:ext>
            </a:extLst>
          </p:cNvPr>
          <p:cNvSpPr>
            <a:spLocks noGrp="1"/>
          </p:cNvSpPr>
          <p:nvPr>
            <p:ph type="dt" sz="half" idx="10"/>
          </p:nvPr>
        </p:nvSpPr>
        <p:spPr/>
        <p:txBody>
          <a:bodyPr/>
          <a:lstStyle/>
          <a:p>
            <a:fld id="{3D0C9D80-6909-4AA0-9728-DFE729707D6E}" type="datetimeFigureOut">
              <a:rPr lang="en-US" smtClean="0"/>
              <a:t>3/8/2021</a:t>
            </a:fld>
            <a:endParaRPr lang="en-US"/>
          </a:p>
        </p:txBody>
      </p:sp>
      <p:sp>
        <p:nvSpPr>
          <p:cNvPr id="6" name="Footer Placeholder 5">
            <a:extLst>
              <a:ext uri="{FF2B5EF4-FFF2-40B4-BE49-F238E27FC236}">
                <a16:creationId xmlns:a16="http://schemas.microsoft.com/office/drawing/2014/main" id="{F9F31A67-2ACD-4812-BD93-ABD57C2446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D03B691-A888-4A61-BB1B-1366984FA257}"/>
              </a:ext>
            </a:extLst>
          </p:cNvPr>
          <p:cNvSpPr>
            <a:spLocks noGrp="1"/>
          </p:cNvSpPr>
          <p:nvPr>
            <p:ph type="sldNum" sz="quarter" idx="12"/>
          </p:nvPr>
        </p:nvSpPr>
        <p:spPr/>
        <p:txBody>
          <a:bodyPr/>
          <a:lstStyle/>
          <a:p>
            <a:fld id="{B1113DB1-80CD-44A6-ADA8-491E2985652E}" type="slidenum">
              <a:rPr lang="en-US" smtClean="0"/>
              <a:t>‹#›</a:t>
            </a:fld>
            <a:endParaRPr lang="en-US"/>
          </a:p>
        </p:txBody>
      </p:sp>
    </p:spTree>
    <p:extLst>
      <p:ext uri="{BB962C8B-B14F-4D97-AF65-F5344CB8AC3E}">
        <p14:creationId xmlns:p14="http://schemas.microsoft.com/office/powerpoint/2010/main" val="2439814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E92B5-D585-4ACD-BC77-C078516449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6EB0678-77DE-43D8-9562-8CE37C45B03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6680699-758D-4444-B71C-DAC48FBD4D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9F8BC1C-E96A-446E-A108-31AD6191EBB4}"/>
              </a:ext>
            </a:extLst>
          </p:cNvPr>
          <p:cNvSpPr>
            <a:spLocks noGrp="1"/>
          </p:cNvSpPr>
          <p:nvPr>
            <p:ph type="dt" sz="half" idx="10"/>
          </p:nvPr>
        </p:nvSpPr>
        <p:spPr/>
        <p:txBody>
          <a:bodyPr/>
          <a:lstStyle/>
          <a:p>
            <a:fld id="{3D0C9D80-6909-4AA0-9728-DFE729707D6E}" type="datetimeFigureOut">
              <a:rPr lang="en-US" smtClean="0"/>
              <a:t>3/8/2021</a:t>
            </a:fld>
            <a:endParaRPr lang="en-US"/>
          </a:p>
        </p:txBody>
      </p:sp>
      <p:sp>
        <p:nvSpPr>
          <p:cNvPr id="6" name="Footer Placeholder 5">
            <a:extLst>
              <a:ext uri="{FF2B5EF4-FFF2-40B4-BE49-F238E27FC236}">
                <a16:creationId xmlns:a16="http://schemas.microsoft.com/office/drawing/2014/main" id="{4FC672E9-C4AF-4897-BD7A-B73C03EAA31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7595512-F0EF-490B-B8F9-4C5BFAF2794A}"/>
              </a:ext>
            </a:extLst>
          </p:cNvPr>
          <p:cNvSpPr>
            <a:spLocks noGrp="1"/>
          </p:cNvSpPr>
          <p:nvPr>
            <p:ph type="sldNum" sz="quarter" idx="12"/>
          </p:nvPr>
        </p:nvSpPr>
        <p:spPr/>
        <p:txBody>
          <a:bodyPr/>
          <a:lstStyle/>
          <a:p>
            <a:fld id="{B1113DB1-80CD-44A6-ADA8-491E2985652E}" type="slidenum">
              <a:rPr lang="en-US" smtClean="0"/>
              <a:t>‹#›</a:t>
            </a:fld>
            <a:endParaRPr lang="en-US"/>
          </a:p>
        </p:txBody>
      </p:sp>
    </p:spTree>
    <p:extLst>
      <p:ext uri="{BB962C8B-B14F-4D97-AF65-F5344CB8AC3E}">
        <p14:creationId xmlns:p14="http://schemas.microsoft.com/office/powerpoint/2010/main" val="2001988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E1C6C89-AD68-42A6-8D67-D9D9E1FE42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08918F0-8E78-4879-B2EC-313814A939B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234BD0-1E60-4B36-A052-B9D9D04EE38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0C9D80-6909-4AA0-9728-DFE729707D6E}" type="datetimeFigureOut">
              <a:rPr lang="en-US" smtClean="0"/>
              <a:t>3/8/2021</a:t>
            </a:fld>
            <a:endParaRPr lang="en-US"/>
          </a:p>
        </p:txBody>
      </p:sp>
      <p:sp>
        <p:nvSpPr>
          <p:cNvPr id="5" name="Footer Placeholder 4">
            <a:extLst>
              <a:ext uri="{FF2B5EF4-FFF2-40B4-BE49-F238E27FC236}">
                <a16:creationId xmlns:a16="http://schemas.microsoft.com/office/drawing/2014/main" id="{AD1B0B5F-FBE7-4B74-8B2D-6F94B5CB2E8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0342AEB-37EA-416C-86C7-1F08CE0B964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113DB1-80CD-44A6-ADA8-491E2985652E}" type="slidenum">
              <a:rPr lang="en-US" smtClean="0"/>
              <a:t>‹#›</a:t>
            </a:fld>
            <a:endParaRPr lang="en-US"/>
          </a:p>
        </p:txBody>
      </p:sp>
    </p:spTree>
    <p:extLst>
      <p:ext uri="{BB962C8B-B14F-4D97-AF65-F5344CB8AC3E}">
        <p14:creationId xmlns:p14="http://schemas.microsoft.com/office/powerpoint/2010/main" val="39328714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B6D46-357B-4A5A-8203-F66E9838C45F}"/>
              </a:ext>
            </a:extLst>
          </p:cNvPr>
          <p:cNvSpPr>
            <a:spLocks noGrp="1"/>
          </p:cNvSpPr>
          <p:nvPr>
            <p:ph type="ctrTitle"/>
          </p:nvPr>
        </p:nvSpPr>
        <p:spPr>
          <a:xfrm>
            <a:off x="1524000" y="0"/>
            <a:ext cx="9144000" cy="6099142"/>
          </a:xfrm>
        </p:spPr>
        <p:txBody>
          <a:bodyPr>
            <a:normAutofit/>
          </a:bodyPr>
          <a:lstStyle/>
          <a:p>
            <a:r>
              <a:rPr lang="en-US" sz="4800" b="1" dirty="0">
                <a:latin typeface="+mn-lt"/>
              </a:rPr>
              <a:t>Overview on the</a:t>
            </a:r>
            <a:br>
              <a:rPr lang="en-US" sz="4800" b="1" dirty="0">
                <a:latin typeface="+mn-lt"/>
              </a:rPr>
            </a:br>
            <a:r>
              <a:rPr lang="en-US" sz="4800" b="1" dirty="0">
                <a:latin typeface="+mn-lt"/>
              </a:rPr>
              <a:t>Hydrogen and Fuel Cell Vehicles</a:t>
            </a:r>
            <a:br>
              <a:rPr lang="en-US" sz="4800" b="1" dirty="0">
                <a:latin typeface="+mn-lt"/>
              </a:rPr>
            </a:br>
            <a:r>
              <a:rPr lang="en-US" sz="4800" b="1" dirty="0">
                <a:latin typeface="+mn-lt"/>
              </a:rPr>
              <a:t>and</a:t>
            </a:r>
            <a:br>
              <a:rPr lang="en-US" sz="4800" b="1" dirty="0">
                <a:latin typeface="+mn-lt"/>
              </a:rPr>
            </a:br>
            <a:r>
              <a:rPr lang="en-US" sz="4800" b="1" dirty="0">
                <a:latin typeface="+mn-lt"/>
              </a:rPr>
              <a:t>Electric Vehicle Safety </a:t>
            </a:r>
            <a:br>
              <a:rPr lang="en-US" sz="4800" b="1" dirty="0">
                <a:latin typeface="+mn-lt"/>
              </a:rPr>
            </a:br>
            <a:r>
              <a:rPr lang="en-US" sz="4800" b="1" dirty="0">
                <a:latin typeface="+mn-lt"/>
              </a:rPr>
              <a:t>Global Technical Regulations</a:t>
            </a:r>
            <a:br>
              <a:rPr lang="en-US" b="1" dirty="0"/>
            </a:br>
            <a:br>
              <a:rPr lang="en-US" b="1" dirty="0"/>
            </a:br>
            <a:r>
              <a:rPr lang="en-US" sz="2800" b="1" dirty="0"/>
              <a:t>Edoardo Gianotti</a:t>
            </a:r>
            <a:br>
              <a:rPr lang="en-US" b="1" dirty="0"/>
            </a:br>
            <a:r>
              <a:rPr lang="en-US" sz="2800" b="1" dirty="0"/>
              <a:t>UNECE/WP.29/GRSP</a:t>
            </a:r>
          </a:p>
        </p:txBody>
      </p:sp>
    </p:spTree>
    <p:extLst>
      <p:ext uri="{BB962C8B-B14F-4D97-AF65-F5344CB8AC3E}">
        <p14:creationId xmlns:p14="http://schemas.microsoft.com/office/powerpoint/2010/main" val="4655326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erson standing in the grass&#10;&#10;Description automatically generated">
            <a:extLst>
              <a:ext uri="{FF2B5EF4-FFF2-40B4-BE49-F238E27FC236}">
                <a16:creationId xmlns:a16="http://schemas.microsoft.com/office/drawing/2014/main" id="{7688452F-B060-4806-A468-39D23BCC24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08130" y="2420889"/>
            <a:ext cx="4859871" cy="2431291"/>
          </a:xfrm>
          <a:prstGeom prst="rect">
            <a:avLst/>
          </a:prstGeom>
        </p:spPr>
      </p:pic>
      <p:sp>
        <p:nvSpPr>
          <p:cNvPr id="2" name="タイトル 1"/>
          <p:cNvSpPr txBox="1">
            <a:spLocks/>
          </p:cNvSpPr>
          <p:nvPr/>
        </p:nvSpPr>
        <p:spPr>
          <a:xfrm>
            <a:off x="1275543" y="164078"/>
            <a:ext cx="9561789" cy="49006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dirty="0"/>
              <a:t>THE NEED FOR A STRATEGIC DEPLOYMENT OF HYDROGEN VEHICLES</a:t>
            </a:r>
          </a:p>
          <a:p>
            <a:endParaRPr lang="en-GB" sz="3600" dirty="0">
              <a:latin typeface="Arial" panose="020B0604020202020204" pitchFamily="34" charset="0"/>
              <a:cs typeface="Arial" panose="020B0604020202020204" pitchFamily="34" charset="0"/>
            </a:endParaRPr>
          </a:p>
        </p:txBody>
      </p:sp>
      <p:sp>
        <p:nvSpPr>
          <p:cNvPr id="3" name="Rectangle 2"/>
          <p:cNvSpPr/>
          <p:nvPr/>
        </p:nvSpPr>
        <p:spPr>
          <a:xfrm>
            <a:off x="383919" y="1491309"/>
            <a:ext cx="5327282" cy="4524315"/>
          </a:xfrm>
          <a:prstGeom prst="rect">
            <a:avLst/>
          </a:prstGeom>
        </p:spPr>
        <p:txBody>
          <a:bodyPr wrap="square">
            <a:spAutoFit/>
          </a:bodyPr>
          <a:lstStyle/>
          <a:p>
            <a:pPr marL="342900" indent="-342900">
              <a:buFont typeface="Wingdings" panose="05000000000000000000" pitchFamily="2" charset="2"/>
              <a:buChar char="q"/>
            </a:pPr>
            <a:r>
              <a:rPr lang="en-GB" sz="2400" dirty="0">
                <a:latin typeface="Arial" panose="020B0604020202020204" pitchFamily="34" charset="0"/>
                <a:cs typeface="Arial" panose="020B0604020202020204" pitchFamily="34" charset="0"/>
              </a:rPr>
              <a:t>Regulatory pressure to lower CO</a:t>
            </a:r>
            <a:r>
              <a:rPr lang="en-GB" sz="2400" baseline="-25000" dirty="0">
                <a:latin typeface="Arial" panose="020B0604020202020204" pitchFamily="34" charset="0"/>
                <a:cs typeface="Arial" panose="020B0604020202020204" pitchFamily="34" charset="0"/>
              </a:rPr>
              <a:t>2</a:t>
            </a:r>
            <a:r>
              <a:rPr lang="en-GB" sz="2400" dirty="0">
                <a:latin typeface="Arial" panose="020B0604020202020204" pitchFamily="34" charset="0"/>
                <a:cs typeface="Arial" panose="020B0604020202020204" pitchFamily="34" charset="0"/>
              </a:rPr>
              <a:t> and pollutant emissions is helping to drive an increasing market penetration HFCV</a:t>
            </a:r>
          </a:p>
          <a:p>
            <a:pPr marL="342900" indent="-342900">
              <a:buFont typeface="Wingdings" panose="05000000000000000000" pitchFamily="2" charset="2"/>
              <a:buChar char="q"/>
            </a:pPr>
            <a:r>
              <a:rPr lang="en-GB" sz="2400" dirty="0">
                <a:latin typeface="Arial" panose="020B0604020202020204" pitchFamily="34" charset="0"/>
                <a:cs typeface="Arial" panose="020B0604020202020204" pitchFamily="34" charset="0"/>
              </a:rPr>
              <a:t>Many governments support the development and deployment of HFCV by financing research </a:t>
            </a:r>
          </a:p>
          <a:p>
            <a:pPr marL="342900" indent="-342900">
              <a:buFont typeface="Wingdings" panose="05000000000000000000" pitchFamily="2" charset="2"/>
              <a:buChar char="q"/>
            </a:pPr>
            <a:r>
              <a:rPr lang="en-GB" sz="2400" dirty="0">
                <a:latin typeface="Arial" panose="020B0604020202020204" pitchFamily="34" charset="0"/>
                <a:cs typeface="Arial" panose="020B0604020202020204" pitchFamily="34" charset="0"/>
              </a:rPr>
              <a:t>The production capacity for hydrogen vehicles, at a scale not seen in the past</a:t>
            </a:r>
          </a:p>
          <a:p>
            <a:pPr marL="342900" indent="-342900">
              <a:buFont typeface="Wingdings" panose="05000000000000000000" pitchFamily="2" charset="2"/>
              <a:buChar char="q"/>
            </a:pPr>
            <a:endParaRPr lang="en-GB"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fr-CH"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74548754"/>
      </p:ext>
    </p:extLst>
  </p:cSld>
  <p:clrMapOvr>
    <a:masterClrMapping/>
  </p:clrMapOvr>
  <mc:AlternateContent xmlns:mc="http://schemas.openxmlformats.org/markup-compatibility/2006" xmlns:p14="http://schemas.microsoft.com/office/powerpoint/2010/main">
    <mc:Choice Requires="p14">
      <p:transition spd="slow" p14:dur="2000" advTm="52526"/>
    </mc:Choice>
    <mc:Fallback xmlns="">
      <p:transition spd="slow" advTm="52526"/>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1354667" y="409524"/>
            <a:ext cx="7920880" cy="49006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latin typeface="Arial" panose="020B0604020202020204" pitchFamily="34" charset="0"/>
                <a:cs typeface="Arial" panose="020B0604020202020204" pitchFamily="34" charset="0"/>
              </a:rPr>
              <a:t>HYDROGEN COMPLEMENTARY TO ELECTRIFICATION</a:t>
            </a:r>
          </a:p>
          <a:p>
            <a:endParaRPr lang="en-US" sz="3600" dirty="0">
              <a:latin typeface="Arial" panose="020B0604020202020204" pitchFamily="34" charset="0"/>
              <a:cs typeface="Arial" panose="020B0604020202020204" pitchFamily="34" charset="0"/>
            </a:endParaRPr>
          </a:p>
          <a:p>
            <a:endParaRPr lang="en-GB" sz="3600" dirty="0">
              <a:latin typeface="Arial" panose="020B0604020202020204" pitchFamily="34" charset="0"/>
              <a:cs typeface="Arial" panose="020B0604020202020204" pitchFamily="34" charset="0"/>
            </a:endParaRPr>
          </a:p>
        </p:txBody>
      </p:sp>
      <p:pic>
        <p:nvPicPr>
          <p:cNvPr id="5" name="Picture 4" descr="A picture containing sign, bicycle, mirror, person&#10;&#10;Description automatically generated">
            <a:extLst>
              <a:ext uri="{FF2B5EF4-FFF2-40B4-BE49-F238E27FC236}">
                <a16:creationId xmlns:a16="http://schemas.microsoft.com/office/drawing/2014/main" id="{B8A53A0E-0D90-48C5-948D-6D73553ED17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43737" y="3516878"/>
            <a:ext cx="3583086" cy="2686565"/>
          </a:xfrm>
          <a:prstGeom prst="rect">
            <a:avLst/>
          </a:prstGeom>
        </p:spPr>
      </p:pic>
      <p:pic>
        <p:nvPicPr>
          <p:cNvPr id="8" name="Picture 7" descr="A person standing in front of a building&#10;&#10;Description automatically generated">
            <a:extLst>
              <a:ext uri="{FF2B5EF4-FFF2-40B4-BE49-F238E27FC236}">
                <a16:creationId xmlns:a16="http://schemas.microsoft.com/office/drawing/2014/main" id="{E9D65770-7E9E-499D-AB12-93BD47BE474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49022" y="799673"/>
            <a:ext cx="3972516" cy="2648344"/>
          </a:xfrm>
          <a:prstGeom prst="rect">
            <a:avLst/>
          </a:prstGeom>
        </p:spPr>
      </p:pic>
      <p:sp>
        <p:nvSpPr>
          <p:cNvPr id="7" name="Rectangle 6">
            <a:extLst>
              <a:ext uri="{FF2B5EF4-FFF2-40B4-BE49-F238E27FC236}">
                <a16:creationId xmlns:a16="http://schemas.microsoft.com/office/drawing/2014/main" id="{9F03ACE7-59FB-47AD-B0F6-723618BFBD79}"/>
              </a:ext>
            </a:extLst>
          </p:cNvPr>
          <p:cNvSpPr/>
          <p:nvPr/>
        </p:nvSpPr>
        <p:spPr>
          <a:xfrm>
            <a:off x="1343378" y="1554829"/>
            <a:ext cx="6096000" cy="4893647"/>
          </a:xfrm>
          <a:prstGeom prst="rect">
            <a:avLst/>
          </a:prstGeom>
        </p:spPr>
        <p:txBody>
          <a:bodyPr>
            <a:spAutoFit/>
          </a:bodyPr>
          <a:lstStyle/>
          <a:p>
            <a:r>
              <a:rPr lang="en-US" sz="2400" dirty="0"/>
              <a:t>In transport, hydrogen is a good option where electrification is more difficult. </a:t>
            </a:r>
          </a:p>
          <a:p>
            <a:endParaRPr lang="en-US" sz="2400" dirty="0"/>
          </a:p>
          <a:p>
            <a:r>
              <a:rPr lang="en-US" sz="2400" dirty="0"/>
              <a:t>Early adoption of hydrogen can occur in captive uses, such as local city buses, commercial fleets  or specific transport sector, where electrification is not feasible. </a:t>
            </a:r>
          </a:p>
          <a:p>
            <a:endParaRPr lang="en-US" sz="2400" dirty="0"/>
          </a:p>
          <a:p>
            <a:r>
              <a:rPr lang="en-US" sz="2400" dirty="0"/>
              <a:t>Hydrogen fuel cells would be further encouraged in heavy-duty road vehicles, alongside electrification, including coaches, special purpose vehicles, and long-haul road freight given their high CO2 emissions.</a:t>
            </a:r>
            <a:endParaRPr lang="en-GB" sz="2400" dirty="0"/>
          </a:p>
        </p:txBody>
      </p:sp>
    </p:spTree>
    <p:extLst>
      <p:ext uri="{BB962C8B-B14F-4D97-AF65-F5344CB8AC3E}">
        <p14:creationId xmlns:p14="http://schemas.microsoft.com/office/powerpoint/2010/main" val="3000921169"/>
      </p:ext>
    </p:extLst>
  </p:cSld>
  <p:clrMapOvr>
    <a:masterClrMapping/>
  </p:clrMapOvr>
  <mc:AlternateContent xmlns:mc="http://schemas.openxmlformats.org/markup-compatibility/2006" xmlns:p14="http://schemas.microsoft.com/office/powerpoint/2010/main">
    <mc:Choice Requires="p14">
      <p:transition spd="slow" p14:dur="2000" advTm="43666"/>
    </mc:Choice>
    <mc:Fallback xmlns="">
      <p:transition spd="slow" advTm="43666"/>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gianotti\AppData\Local\Microsoft\Windows\Temporary Internet Files\Content.IE5\Z7RBECL2\Agenda-21-poster[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5600" y="1176354"/>
            <a:ext cx="6939978" cy="4628911"/>
          </a:xfrm>
          <a:prstGeom prst="rect">
            <a:avLst/>
          </a:prstGeom>
          <a:noFill/>
          <a:extLst>
            <a:ext uri="{909E8E84-426E-40DD-AFC4-6F175D3DCCD1}">
              <a14:hiddenFill xmlns:a14="http://schemas.microsoft.com/office/drawing/2010/main">
                <a:solidFill>
                  <a:srgbClr val="FFFFFF"/>
                </a:solidFill>
              </a14:hiddenFill>
            </a:ext>
          </a:extLst>
        </p:spPr>
      </p:pic>
      <p:sp>
        <p:nvSpPr>
          <p:cNvPr id="2" name="タイトル 1"/>
          <p:cNvSpPr txBox="1">
            <a:spLocks/>
          </p:cNvSpPr>
          <p:nvPr/>
        </p:nvSpPr>
        <p:spPr>
          <a:xfrm>
            <a:off x="2495600" y="418654"/>
            <a:ext cx="7920880" cy="49006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dirty="0">
                <a:latin typeface="Arial" panose="020B0604020202020204" pitchFamily="34" charset="0"/>
                <a:cs typeface="Arial" panose="020B0604020202020204" pitchFamily="34" charset="0"/>
              </a:rPr>
              <a:t>UN GTR &amp; SUSTAINABLE DEVELOPMENT GOALS</a:t>
            </a:r>
          </a:p>
          <a:p>
            <a:endParaRPr lang="en-US" sz="3600" dirty="0">
              <a:latin typeface="Arial" panose="020B0604020202020204" pitchFamily="34" charset="0"/>
              <a:cs typeface="Arial" panose="020B0604020202020204" pitchFamily="34" charset="0"/>
            </a:endParaRPr>
          </a:p>
          <a:p>
            <a:endParaRPr lang="en-GB" sz="3600" dirty="0">
              <a:latin typeface="Arial" panose="020B0604020202020204" pitchFamily="34" charset="0"/>
              <a:cs typeface="Arial" panose="020B0604020202020204" pitchFamily="34" charset="0"/>
            </a:endParaRPr>
          </a:p>
        </p:txBody>
      </p:sp>
      <p:pic>
        <p:nvPicPr>
          <p:cNvPr id="4104" name="Picture 8" descr="Image result for SDG 7 CLIMATE ACTIO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31338" y="1412776"/>
            <a:ext cx="4536504" cy="4536504"/>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Image result for SDG 7 CLIMATE ACTIO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53378" y="1916833"/>
            <a:ext cx="4438650" cy="4438651"/>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830851370"/>
      </p:ext>
    </p:extLst>
  </p:cSld>
  <p:clrMapOvr>
    <a:masterClrMapping/>
  </p:clrMapOvr>
  <mc:AlternateContent xmlns:mc="http://schemas.openxmlformats.org/markup-compatibility/2006" xmlns:p14="http://schemas.microsoft.com/office/powerpoint/2010/main">
    <mc:Choice Requires="p14">
      <p:transition spd="slow" p14:dur="2000" advTm="156836"/>
    </mc:Choice>
    <mc:Fallback xmlns="">
      <p:transition spd="slow" advTm="15683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104"/>
                                        </p:tgtEl>
                                        <p:attrNameLst>
                                          <p:attrName>style.visibility</p:attrName>
                                        </p:attrNameLst>
                                      </p:cBhvr>
                                      <p:to>
                                        <p:strVal val="visible"/>
                                      </p:to>
                                    </p:set>
                                    <p:anim calcmode="lin" valueType="num">
                                      <p:cBhvr additive="base">
                                        <p:cTn id="7" dur="500" fill="hold"/>
                                        <p:tgtEl>
                                          <p:spTgt spid="4104"/>
                                        </p:tgtEl>
                                        <p:attrNameLst>
                                          <p:attrName>ppt_x</p:attrName>
                                        </p:attrNameLst>
                                      </p:cBhvr>
                                      <p:tavLst>
                                        <p:tav tm="0">
                                          <p:val>
                                            <p:strVal val="#ppt_x"/>
                                          </p:val>
                                        </p:tav>
                                        <p:tav tm="100000">
                                          <p:val>
                                            <p:strVal val="#ppt_x"/>
                                          </p:val>
                                        </p:tav>
                                      </p:tavLst>
                                    </p:anim>
                                    <p:anim calcmode="lin" valueType="num">
                                      <p:cBhvr additive="base">
                                        <p:cTn id="8" dur="500" fill="hold"/>
                                        <p:tgtEl>
                                          <p:spTgt spid="410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106"/>
                                        </p:tgtEl>
                                        <p:attrNameLst>
                                          <p:attrName>style.visibility</p:attrName>
                                        </p:attrNameLst>
                                      </p:cBhvr>
                                      <p:to>
                                        <p:strVal val="visible"/>
                                      </p:to>
                                    </p:set>
                                    <p:anim calcmode="lin" valueType="num">
                                      <p:cBhvr additive="base">
                                        <p:cTn id="13" dur="500" fill="hold"/>
                                        <p:tgtEl>
                                          <p:spTgt spid="4106"/>
                                        </p:tgtEl>
                                        <p:attrNameLst>
                                          <p:attrName>ppt_x</p:attrName>
                                        </p:attrNameLst>
                                      </p:cBhvr>
                                      <p:tavLst>
                                        <p:tav tm="0">
                                          <p:val>
                                            <p:strVal val="#ppt_x"/>
                                          </p:val>
                                        </p:tav>
                                        <p:tav tm="100000">
                                          <p:val>
                                            <p:strVal val="#ppt_x"/>
                                          </p:val>
                                        </p:tav>
                                      </p:tavLst>
                                    </p:anim>
                                    <p:anim calcmode="lin" valueType="num">
                                      <p:cBhvr additive="base">
                                        <p:cTn id="14" dur="500" fill="hold"/>
                                        <p:tgtEl>
                                          <p:spTgt spid="41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79576" y="1945575"/>
            <a:ext cx="4572000" cy="338554"/>
          </a:xfrm>
          <a:prstGeom prst="rect">
            <a:avLst/>
          </a:prstGeom>
        </p:spPr>
        <p:txBody>
          <a:bodyPr>
            <a:spAutoFit/>
          </a:bodyPr>
          <a:lstStyle/>
          <a:p>
            <a:pPr marL="285750" indent="-285750">
              <a:buFont typeface="Wingdings" panose="05000000000000000000" pitchFamily="2" charset="2"/>
              <a:buChar char="q"/>
            </a:pPr>
            <a:endParaRPr lang="en-GB" sz="1600" dirty="0">
              <a:latin typeface="Arial" panose="020B0604020202020204" pitchFamily="34" charset="0"/>
              <a:cs typeface="Arial" panose="020B0604020202020204" pitchFamily="34" charset="0"/>
            </a:endParaRPr>
          </a:p>
        </p:txBody>
      </p:sp>
      <p:sp>
        <p:nvSpPr>
          <p:cNvPr id="5" name="タイトル 1"/>
          <p:cNvSpPr txBox="1">
            <a:spLocks/>
          </p:cNvSpPr>
          <p:nvPr/>
        </p:nvSpPr>
        <p:spPr>
          <a:xfrm>
            <a:off x="2495600" y="418654"/>
            <a:ext cx="7920880" cy="49006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dirty="0">
                <a:latin typeface="Arial" panose="020B0604020202020204" pitchFamily="34" charset="0"/>
                <a:cs typeface="Arial" panose="020B0604020202020204" pitchFamily="34" charset="0"/>
              </a:rPr>
              <a:t>Better safety for all users </a:t>
            </a:r>
            <a:endParaRPr lang="en-GB" sz="3600" dirty="0">
              <a:latin typeface="Arial" panose="020B0604020202020204" pitchFamily="34" charset="0"/>
              <a:cs typeface="Arial" panose="020B0604020202020204" pitchFamily="34" charset="0"/>
            </a:endParaRPr>
          </a:p>
        </p:txBody>
      </p:sp>
      <p:sp>
        <p:nvSpPr>
          <p:cNvPr id="3" name="Rectangle 2"/>
          <p:cNvSpPr/>
          <p:nvPr/>
        </p:nvSpPr>
        <p:spPr>
          <a:xfrm>
            <a:off x="2495600" y="1427287"/>
            <a:ext cx="4186474" cy="5078313"/>
          </a:xfrm>
          <a:prstGeom prst="rect">
            <a:avLst/>
          </a:prstGeom>
        </p:spPr>
        <p:txBody>
          <a:bodyPr wrap="square">
            <a:spAutoFit/>
          </a:bodyPr>
          <a:lstStyle/>
          <a:p>
            <a:pPr marL="285750" indent="-285750">
              <a:buFont typeface="Wingdings" panose="05000000000000000000" pitchFamily="2" charset="2"/>
              <a:buChar char="q"/>
            </a:pPr>
            <a:r>
              <a:rPr lang="en-US" dirty="0">
                <a:latin typeface="Arial" panose="020B0604020202020204" pitchFamily="34" charset="0"/>
                <a:cs typeface="Arial" panose="020B0604020202020204" pitchFamily="34" charset="0"/>
              </a:rPr>
              <a:t>Performance based and technology neutral.</a:t>
            </a:r>
          </a:p>
          <a:p>
            <a:pPr marL="285750" indent="-285750">
              <a:buFont typeface="Wingdings" panose="05000000000000000000" pitchFamily="2" charset="2"/>
              <a:buChar char="q"/>
            </a:pPr>
            <a:r>
              <a:rPr lang="en-US" dirty="0">
                <a:latin typeface="Arial" panose="020B0604020202020204" pitchFamily="34" charset="0"/>
                <a:cs typeface="Arial" panose="020B0604020202020204" pitchFamily="34" charset="0"/>
              </a:rPr>
              <a:t>Not design specific requirements that might prevent future technologies </a:t>
            </a:r>
          </a:p>
          <a:p>
            <a:pPr marL="285750" indent="-285750">
              <a:buFont typeface="Wingdings" panose="05000000000000000000" pitchFamily="2" charset="2"/>
              <a:buChar char="q"/>
            </a:pPr>
            <a:r>
              <a:rPr lang="en-US" dirty="0">
                <a:latin typeface="Arial" panose="020B0604020202020204" pitchFamily="34" charset="0"/>
                <a:cs typeface="Arial" panose="020B0604020202020204" pitchFamily="34" charset="0"/>
              </a:rPr>
              <a:t>Address potential safety risks of HFCV either of vehicles in use or after a crash event</a:t>
            </a:r>
          </a:p>
          <a:p>
            <a:pPr marL="285750" indent="-285750">
              <a:buFont typeface="Wingdings" panose="05000000000000000000" pitchFamily="2" charset="2"/>
              <a:buChar char="q"/>
            </a:pPr>
            <a:r>
              <a:rPr lang="en-US" dirty="0">
                <a:latin typeface="Arial" panose="020B0604020202020204" pitchFamily="34" charset="0"/>
                <a:cs typeface="Arial" panose="020B0604020202020204" pitchFamily="34" charset="0"/>
              </a:rPr>
              <a:t>Potential scope revision to address additional vehicle classes</a:t>
            </a:r>
          </a:p>
          <a:p>
            <a:pPr marL="285750" indent="-285750">
              <a:buFont typeface="Wingdings" panose="05000000000000000000" pitchFamily="2" charset="2"/>
              <a:buChar char="q"/>
            </a:pPr>
            <a:r>
              <a:rPr lang="en-US" dirty="0">
                <a:latin typeface="Arial" panose="020B0604020202020204" pitchFamily="34" charset="0"/>
                <a:cs typeface="Arial" panose="020B0604020202020204" pitchFamily="34" charset="0"/>
              </a:rPr>
              <a:t>Requirements for material compatibility and hydrogen embrittlement</a:t>
            </a:r>
          </a:p>
          <a:p>
            <a:pPr marL="285750" indent="-285750">
              <a:buFont typeface="Wingdings" panose="05000000000000000000" pitchFamily="2" charset="2"/>
              <a:buChar char="q"/>
            </a:pPr>
            <a:r>
              <a:rPr lang="en-US" dirty="0">
                <a:latin typeface="Arial" panose="020B0604020202020204" pitchFamily="34" charset="0"/>
                <a:cs typeface="Arial" panose="020B0604020202020204" pitchFamily="34" charset="0"/>
              </a:rPr>
              <a:t>Requirements for the </a:t>
            </a:r>
            <a:r>
              <a:rPr lang="en-US" dirty="0" err="1">
                <a:latin typeface="Arial" panose="020B0604020202020204" pitchFamily="34" charset="0"/>
                <a:cs typeface="Arial" panose="020B0604020202020204" pitchFamily="34" charset="0"/>
              </a:rPr>
              <a:t>fuelling</a:t>
            </a:r>
            <a:r>
              <a:rPr lang="en-US" dirty="0">
                <a:latin typeface="Arial" panose="020B0604020202020204" pitchFamily="34" charset="0"/>
                <a:cs typeface="Arial" panose="020B0604020202020204" pitchFamily="34" charset="0"/>
              </a:rPr>
              <a:t> receptacle</a:t>
            </a:r>
          </a:p>
          <a:p>
            <a:pPr marL="285750" indent="-285750">
              <a:buFont typeface="Wingdings" panose="05000000000000000000" pitchFamily="2" charset="2"/>
              <a:buChar char="q"/>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q"/>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q"/>
            </a:pPr>
            <a:endParaRPr lang="en-GB" dirty="0">
              <a:latin typeface="Arial" panose="020B0604020202020204" pitchFamily="34" charset="0"/>
              <a:cs typeface="Arial" panose="020B0604020202020204" pitchFamily="34" charset="0"/>
            </a:endParaRPr>
          </a:p>
        </p:txBody>
      </p:sp>
      <p:pic>
        <p:nvPicPr>
          <p:cNvPr id="6" name="Picture 5" descr="A picture containing sitting, bicycle, table&#10;&#10;Description automatically generated">
            <a:extLst>
              <a:ext uri="{FF2B5EF4-FFF2-40B4-BE49-F238E27FC236}">
                <a16:creationId xmlns:a16="http://schemas.microsoft.com/office/drawing/2014/main" id="{F5E33103-1BD7-4E66-B4FD-8609A55101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92480" y="1124745"/>
            <a:ext cx="2426030" cy="3277333"/>
          </a:xfrm>
          <a:prstGeom prst="rect">
            <a:avLst/>
          </a:prstGeom>
        </p:spPr>
      </p:pic>
      <p:pic>
        <p:nvPicPr>
          <p:cNvPr id="9" name="Picture 8" descr="A picture containing table, sitting, computer&#10;&#10;Description automatically generated">
            <a:extLst>
              <a:ext uri="{FF2B5EF4-FFF2-40B4-BE49-F238E27FC236}">
                <a16:creationId xmlns:a16="http://schemas.microsoft.com/office/drawing/2014/main" id="{1428C5F3-8F83-4235-9DBA-298DE0270D7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65866" y="4199690"/>
            <a:ext cx="2950615" cy="1965614"/>
          </a:xfrm>
          <a:prstGeom prst="rect">
            <a:avLst/>
          </a:prstGeom>
        </p:spPr>
      </p:pic>
    </p:spTree>
    <p:extLst>
      <p:ext uri="{BB962C8B-B14F-4D97-AF65-F5344CB8AC3E}">
        <p14:creationId xmlns:p14="http://schemas.microsoft.com/office/powerpoint/2010/main" val="3220891677"/>
      </p:ext>
    </p:extLst>
  </p:cSld>
  <p:clrMapOvr>
    <a:masterClrMapping/>
  </p:clrMapOvr>
  <mc:AlternateContent xmlns:mc="http://schemas.openxmlformats.org/markup-compatibility/2006" xmlns:p14="http://schemas.microsoft.com/office/powerpoint/2010/main">
    <mc:Choice Requires="p14">
      <p:transition spd="slow" p14:dur="2000" advTm="81451"/>
    </mc:Choice>
    <mc:Fallback xmlns="">
      <p:transition spd="slow" advTm="81451"/>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144556" y="548680"/>
            <a:ext cx="7902888" cy="49006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dirty="0">
                <a:latin typeface="Arial" panose="020B0604020202020204" pitchFamily="34" charset="0"/>
                <a:cs typeface="Arial" panose="020B0604020202020204" pitchFamily="34" charset="0"/>
              </a:rPr>
              <a:t>Risks</a:t>
            </a:r>
            <a:endParaRPr lang="en-GB" sz="3600" dirty="0">
              <a:latin typeface="Arial" panose="020B0604020202020204" pitchFamily="34" charset="0"/>
              <a:cs typeface="Arial" panose="020B0604020202020204" pitchFamily="34" charset="0"/>
            </a:endParaRPr>
          </a:p>
        </p:txBody>
      </p:sp>
      <p:sp>
        <p:nvSpPr>
          <p:cNvPr id="4" name="Rectangle 3"/>
          <p:cNvSpPr/>
          <p:nvPr/>
        </p:nvSpPr>
        <p:spPr>
          <a:xfrm>
            <a:off x="2135560" y="1412777"/>
            <a:ext cx="5040560" cy="3785652"/>
          </a:xfrm>
          <a:prstGeom prst="rect">
            <a:avLst/>
          </a:prstGeom>
        </p:spPr>
        <p:txBody>
          <a:bodyPr wrap="square">
            <a:spAutoFit/>
          </a:bodyPr>
          <a:lstStyle/>
          <a:p>
            <a:pPr marL="457200" indent="-457200" algn="just">
              <a:buFont typeface="Wingdings" panose="05000000000000000000" pitchFamily="2" charset="2"/>
              <a:buChar char="q"/>
            </a:pPr>
            <a:r>
              <a:rPr lang="en-US" sz="2000" dirty="0">
                <a:latin typeface="Arial" panose="020B0604020202020204" pitchFamily="34" charset="0"/>
                <a:cs typeface="Arial" panose="020B0604020202020204" pitchFamily="34" charset="0"/>
              </a:rPr>
              <a:t>Hope that a large number of countries will accede to the 1998 Agreement and then transpose the UN GTR without any changes. </a:t>
            </a:r>
          </a:p>
          <a:p>
            <a:pPr marL="457200" indent="-457200" algn="just">
              <a:buFont typeface="Wingdings" panose="05000000000000000000" pitchFamily="2" charset="2"/>
              <a:buChar char="q"/>
            </a:pPr>
            <a:r>
              <a:rPr lang="en-US" sz="2000" dirty="0">
                <a:latin typeface="Arial" panose="020B0604020202020204" pitchFamily="34" charset="0"/>
                <a:cs typeface="Arial" panose="020B0604020202020204" pitchFamily="34" charset="0"/>
              </a:rPr>
              <a:t>There is a small risk that countries will transpose the UN GTR with changes or just partially. </a:t>
            </a:r>
          </a:p>
          <a:p>
            <a:pPr marL="457200" indent="-457200" algn="just">
              <a:buFont typeface="Wingdings" panose="05000000000000000000" pitchFamily="2" charset="2"/>
              <a:buChar char="q"/>
            </a:pPr>
            <a:r>
              <a:rPr lang="en-US" sz="2000" dirty="0">
                <a:latin typeface="Arial" panose="020B0604020202020204" pitchFamily="34" charset="0"/>
                <a:cs typeface="Arial" panose="020B0604020202020204" pitchFamily="34" charset="0"/>
              </a:rPr>
              <a:t>This will create “differentiating technology” disrupting the harmonization process for establishing global standards to keep pace with new innovative technologies.</a:t>
            </a:r>
            <a:endParaRPr lang="en-GB" sz="2000" dirty="0">
              <a:latin typeface="Arial" panose="020B0604020202020204" pitchFamily="34" charset="0"/>
              <a:cs typeface="Arial" panose="020B0604020202020204" pitchFamily="34" charset="0"/>
            </a:endParaRPr>
          </a:p>
        </p:txBody>
      </p:sp>
      <p:pic>
        <p:nvPicPr>
          <p:cNvPr id="5" name="Picture 4" descr="A close up of a sign&#10;&#10;Description automatically generated">
            <a:extLst>
              <a:ext uri="{FF2B5EF4-FFF2-40B4-BE49-F238E27FC236}">
                <a16:creationId xmlns:a16="http://schemas.microsoft.com/office/drawing/2014/main" id="{D22E1F18-8063-4B19-88BB-12E397C70F2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20137" y="1628801"/>
            <a:ext cx="3016229" cy="2187193"/>
          </a:xfrm>
          <a:prstGeom prst="rect">
            <a:avLst/>
          </a:prstGeom>
        </p:spPr>
      </p:pic>
    </p:spTree>
    <p:extLst>
      <p:ext uri="{BB962C8B-B14F-4D97-AF65-F5344CB8AC3E}">
        <p14:creationId xmlns:p14="http://schemas.microsoft.com/office/powerpoint/2010/main" val="4171088307"/>
      </p:ext>
    </p:extLst>
  </p:cSld>
  <p:clrMapOvr>
    <a:masterClrMapping/>
  </p:clrMapOvr>
  <mc:AlternateContent xmlns:mc="http://schemas.openxmlformats.org/markup-compatibility/2006" xmlns:p14="http://schemas.microsoft.com/office/powerpoint/2010/main">
    <mc:Choice Requires="p14">
      <p:transition spd="slow" p14:dur="2000" advTm="34332"/>
    </mc:Choice>
    <mc:Fallback xmlns="">
      <p:transition spd="slow" advTm="34332"/>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36|1.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8F28DC0697F2946967019A6C2D9957F" ma:contentTypeVersion="13" ma:contentTypeDescription="Create a new document." ma:contentTypeScope="" ma:versionID="17c92271807e1ae9c68aba83e4a62845">
  <xsd:schema xmlns:xsd="http://www.w3.org/2001/XMLSchema" xmlns:xs="http://www.w3.org/2001/XMLSchema" xmlns:p="http://schemas.microsoft.com/office/2006/metadata/properties" xmlns:ns3="145f47db-c14e-4b38-9bf8-0ca0ef7f6396" xmlns:ns4="21dbf145-ec6f-4074-a11c-49f272c036cd" targetNamespace="http://schemas.microsoft.com/office/2006/metadata/properties" ma:root="true" ma:fieldsID="261b978d88a285d498d7334e80599cc7" ns3:_="" ns4:_="">
    <xsd:import namespace="145f47db-c14e-4b38-9bf8-0ca0ef7f6396"/>
    <xsd:import namespace="21dbf145-ec6f-4074-a11c-49f272c036cd"/>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ServiceAutoKeyPoints" minOccurs="0"/>
                <xsd:element ref="ns3:MediaServiceKeyPoints"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5f47db-c14e-4b38-9bf8-0ca0ef7f63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1dbf145-ec6f-4074-a11c-49f272c036cd"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2D7A2AB-5745-45EF-A31E-E1D79D2B905A}">
  <ds:schemaRefs>
    <ds:schemaRef ds:uri="http://schemas.microsoft.com/sharepoint/v3/contenttype/forms"/>
  </ds:schemaRefs>
</ds:datastoreItem>
</file>

<file path=customXml/itemProps2.xml><?xml version="1.0" encoding="utf-8"?>
<ds:datastoreItem xmlns:ds="http://schemas.openxmlformats.org/officeDocument/2006/customXml" ds:itemID="{935279B3-011F-45B8-AEEA-517C95C985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5f47db-c14e-4b38-9bf8-0ca0ef7f6396"/>
    <ds:schemaRef ds:uri="21dbf145-ec6f-4074-a11c-49f272c036c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F1560CD-0F69-41C8-A167-B6D419D0D6B1}">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2384</TotalTime>
  <Words>966</Words>
  <Application>Microsoft Office PowerPoint</Application>
  <PresentationFormat>Widescreen</PresentationFormat>
  <Paragraphs>52</Paragraphs>
  <Slides>6</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Calibri Light</vt:lpstr>
      <vt:lpstr>Times New Roman</vt:lpstr>
      <vt:lpstr>Wingdings</vt:lpstr>
      <vt:lpstr>Office Theme</vt:lpstr>
      <vt:lpstr>Overview on the Hydrogen and Fuel Cell Vehicles and Electric Vehicle Safety  Global Technical Regulations  Edoardo Gianotti UNECE/WP.29/GRSP</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Electric Vehicle Safety and Hydrogen (Fuel Cell) Powered Vehicle Safety   Global Technical Regulations</dc:title>
  <dc:creator>Koubek, Martin (NHTSA)</dc:creator>
  <cp:lastModifiedBy>Edoardo Gianotti</cp:lastModifiedBy>
  <cp:revision>58</cp:revision>
  <dcterms:created xsi:type="dcterms:W3CDTF">2021-01-08T19:45:07Z</dcterms:created>
  <dcterms:modified xsi:type="dcterms:W3CDTF">2021-03-08T16:10:59Z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0x01010058F28DC0697F2946967019A6C2D9957F</vt:lpwstr>
  </property>
</Properties>
</file>