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1" r:id="rId4"/>
    <p:sldId id="263" r:id="rId5"/>
    <p:sldId id="262" r:id="rId6"/>
    <p:sldId id="260" r:id="rId7"/>
    <p:sldId id="265" r:id="rId8"/>
    <p:sldId id="266" r:id="rId9"/>
    <p:sldId id="268" r:id="rId10"/>
    <p:sldId id="267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0839BA-D8F5-4B0B-A9E0-B6B9D72FE0DB}" v="1" dt="2021-06-08T06:20:59.1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78"/>
    <p:restoredTop sz="94745"/>
  </p:normalViewPr>
  <p:slideViewPr>
    <p:cSldViewPr snapToGrid="0" snapToObjects="1">
      <p:cViewPr varScale="1">
        <p:scale>
          <a:sx n="104" d="100"/>
          <a:sy n="104" d="100"/>
        </p:scale>
        <p:origin x="12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an Broeders" userId="b75809dd-f2de-4da2-9aff-d3bdf67db9af" providerId="ADAL" clId="{E60839BA-D8F5-4B0B-A9E0-B6B9D72FE0DB}"/>
    <pc:docChg chg="modSld">
      <pc:chgData name="Johan Broeders" userId="b75809dd-f2de-4da2-9aff-d3bdf67db9af" providerId="ADAL" clId="{E60839BA-D8F5-4B0B-A9E0-B6B9D72FE0DB}" dt="2021-06-08T06:21:34.898" v="20" actId="1076"/>
      <pc:docMkLst>
        <pc:docMk/>
      </pc:docMkLst>
      <pc:sldChg chg="addSp modSp mod">
        <pc:chgData name="Johan Broeders" userId="b75809dd-f2de-4da2-9aff-d3bdf67db9af" providerId="ADAL" clId="{E60839BA-D8F5-4B0B-A9E0-B6B9D72FE0DB}" dt="2021-06-08T06:21:34.898" v="20" actId="1076"/>
        <pc:sldMkLst>
          <pc:docMk/>
          <pc:sldMk cId="2436523463" sldId="256"/>
        </pc:sldMkLst>
        <pc:spChg chg="add mod">
          <ac:chgData name="Johan Broeders" userId="b75809dd-f2de-4da2-9aff-d3bdf67db9af" providerId="ADAL" clId="{E60839BA-D8F5-4B0B-A9E0-B6B9D72FE0DB}" dt="2021-06-08T06:21:34.898" v="20" actId="1076"/>
          <ac:spMkLst>
            <pc:docMk/>
            <pc:sldMk cId="2436523463" sldId="256"/>
            <ac:spMk id="2" creationId="{D739EA4B-BA56-450C-BF56-F3C8CD7759BA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40AE7-B448-A146-8F45-57ADEB8CF33C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F015C0-E2D6-AA4A-9E41-B0EB803DDB56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9541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015C0-E2D6-AA4A-9E41-B0EB803DDB5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9931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015C0-E2D6-AA4A-9E41-B0EB803DDB5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4508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015C0-E2D6-AA4A-9E41-B0EB803DDB5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7288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015C0-E2D6-AA4A-9E41-B0EB803DDB5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04181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015C0-E2D6-AA4A-9E41-B0EB803DDB5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5866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F015C0-E2D6-AA4A-9E41-B0EB803DDB56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400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3622AB-3D6F-D24D-B631-A357730560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3DCAE70-8D15-4848-9D6C-D36CA97FB4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089D91-5088-F641-AF70-500A582C0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3D22-F7F0-1D4D-BFE2-E877F2EE7EEA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360DE0-2DAE-9243-A1C9-48608ED8F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B1FFA5C-3EEE-484C-9B9C-5B553FF78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1B40B-B0CB-5347-812A-197356FDF16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225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1B20BF-431F-3D40-98FE-DC268023A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41139D-01C9-8747-BF49-71E4ADB5C4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43B80E0-DEF9-2747-ABC9-3762D3CE3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3D22-F7F0-1D4D-BFE2-E877F2EE7EEA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AC0AC8-E336-2D46-8AC2-A8845C02B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A51AA80-A724-7848-952A-9C0B08808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1B40B-B0CB-5347-812A-197356FDF16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6644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E6EB7B6-A1AF-114F-849F-C82782DF9D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BAD40F8-2EC0-B948-9579-B76EF733A6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B527FA-1D96-664E-A388-89481C96E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3D22-F7F0-1D4D-BFE2-E877F2EE7EEA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4BC33AA-CE49-2544-A0A5-0D71A6739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E0E9ED-D2FB-AC42-AB38-E5028B050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1B40B-B0CB-5347-812A-197356FDF16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0345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E79393-6A23-1A45-9DF2-37F01F04A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58E2359-6808-DE40-B26C-E8A3FC3A01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D97B15-51E3-A648-BA1A-3BA0EB696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3D22-F7F0-1D4D-BFE2-E877F2EE7EEA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9BD5CEA-0CA1-E64F-AE3D-1BE7BE05C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D5376F-4D22-1349-98DF-A465DBCC6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1B40B-B0CB-5347-812A-197356FDF16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17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ED6481-05F3-A64D-B152-79E64B806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B846743-70E4-8348-9C07-E3E148EDA2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BFC3B0-DF3B-9147-AD2F-C774E6289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3D22-F7F0-1D4D-BFE2-E877F2EE7EEA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DFBD0E-53C4-4B47-B073-DE6C333EC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A76BA7-BC8E-654A-B368-A2A7FB22C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1B40B-B0CB-5347-812A-197356FDF16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8856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80D068-EA5C-164D-8741-A45FCDB25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9E214B2-DB0E-D64B-BB1B-C27901DC9A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B997A67-FCDF-D94C-8D9E-6235DC3E07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045992E-6984-AD40-BAAB-FCA7C6D58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3D22-F7F0-1D4D-BFE2-E877F2EE7EEA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9B2C684-C1EB-1A4D-ACE6-95D614F95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D68E38C-DD62-4745-BA95-A5E8CC5FA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1B40B-B0CB-5347-812A-197356FDF16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7192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FAA51B-C2AC-184A-AEBB-DCB010700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A0E18F0-0A35-CF45-8A16-3ED7335F9E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A1DD7C-0F94-3142-AEBE-C6254BBC67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FF2D78A-D9EB-2E45-88F2-3690B08E7C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E5AD20C-0A71-434B-9F56-3811C41504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44F632D-BBDE-5244-A973-4BE9DEAC4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3D22-F7F0-1D4D-BFE2-E877F2EE7EEA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3154152-33F4-C044-82A4-117174B3D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A0EF34B-920A-5643-8A0E-CB2EA7168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1B40B-B0CB-5347-812A-197356FDF16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4091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9C17AA-B34A-E742-8403-6BE03DE5A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402D48A-AE82-6449-B641-7B55A665E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3D22-F7F0-1D4D-BFE2-E877F2EE7EEA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065A97F-73EE-3947-B6DC-B3ABAF576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84D1AC9-C204-C14C-9647-5DF86C7FF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1B40B-B0CB-5347-812A-197356FDF16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990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F0E310D-67C5-8F43-9092-399B2F9A8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3D22-F7F0-1D4D-BFE2-E877F2EE7EEA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0DFB556-A5FD-5849-AD19-FB222E957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09EF99B-47F0-634E-A200-83EE459AE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1B40B-B0CB-5347-812A-197356FDF16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805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D408C2-00E8-8D40-A721-ACD7DF223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4AC03B6-8E49-FD4E-8FC7-D9AA8EDDF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B4FD720-ED92-384C-B3FB-53E5410C00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9BFB7F-1FFE-1A4E-9109-23FBFB98B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3D22-F7F0-1D4D-BFE2-E877F2EE7EEA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3ABB212-68ED-6149-9E8A-F4A9D30E9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6711D9-C76F-7547-A206-F6A6A0E6E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1B40B-B0CB-5347-812A-197356FDF16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3410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012FB4-59E8-E14C-BB1F-EDEE09572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7E7825B-1965-0345-9EFC-11D0BD57C0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20D4C84-1626-A64C-84C9-16E41180B3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8838E72-6240-5346-BA2B-202399805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3D22-F7F0-1D4D-BFE2-E877F2EE7EEA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D48C071-0BEB-F545-A8C2-10DD249B6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A8C659-1C07-6D4C-A381-98D7DE6FE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1B40B-B0CB-5347-812A-197356FDF16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386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8060731-6AA2-4540-BDF8-F27CA01A7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3B0CA0C-6364-E74B-808D-54EDEFBF6D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D1EE6AD-3BEA-214A-A622-A3046C0E41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43D22-F7F0-1D4D-BFE2-E877F2EE7EEA}" type="datetimeFigureOut">
              <a:rPr kumimoji="1" lang="ja-JP" altLang="en-US" smtClean="0"/>
              <a:t>2021/6/8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92C36E-DABB-514E-A743-BF17687C0E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179B778-CBD7-6648-9549-422B005340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1B40B-B0CB-5347-812A-197356FDF16C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5546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849DC58-5C1B-D846-B273-6429344EB19F}"/>
              </a:ext>
            </a:extLst>
          </p:cNvPr>
          <p:cNvSpPr txBox="1"/>
          <p:nvPr/>
        </p:nvSpPr>
        <p:spPr>
          <a:xfrm>
            <a:off x="1134762" y="2121269"/>
            <a:ext cx="99224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altLang="ja-JP" sz="32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Front and Lateral Close Proximity Awareness Update</a:t>
            </a:r>
            <a:endParaRPr kumimoji="1" lang="ja-JP" altLang="en-US" sz="3200" b="1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8FC357B-996A-9846-9295-2979656EADDB}"/>
              </a:ext>
            </a:extLst>
          </p:cNvPr>
          <p:cNvSpPr txBox="1"/>
          <p:nvPr/>
        </p:nvSpPr>
        <p:spPr>
          <a:xfrm>
            <a:off x="5278583" y="4456700"/>
            <a:ext cx="24661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VRU-Proxi IWG #19</a:t>
            </a:r>
          </a:p>
          <a:p>
            <a:pPr algn="ctr"/>
            <a:r>
              <a:rPr kumimoji="1"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216.8</a:t>
            </a:r>
          </a:p>
          <a:p>
            <a:pPr algn="ctr"/>
            <a:endParaRPr kumimoji="1" lang="en-US" altLang="ja-JP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algn="ctr"/>
            <a:r>
              <a:rPr kumimoji="1" lang="en-US" altLang="ja-JP" b="1" dirty="0">
                <a:latin typeface="Meiryo UI" panose="020B0604030504040204" pitchFamily="34" charset="-128"/>
                <a:ea typeface="Meiryo UI" panose="020B0604030504040204" pitchFamily="34" charset="-128"/>
              </a:rPr>
              <a:t>JAPAN</a:t>
            </a:r>
            <a:endParaRPr kumimoji="1" lang="ja-JP" altLang="en-US" b="1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D739EA4B-BA56-450C-BF56-F3C8CD7759BA}"/>
              </a:ext>
            </a:extLst>
          </p:cNvPr>
          <p:cNvSpPr txBox="1"/>
          <p:nvPr/>
        </p:nvSpPr>
        <p:spPr>
          <a:xfrm>
            <a:off x="10219507" y="6345443"/>
            <a:ext cx="1675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>
                <a:latin typeface="Meiryo UI" panose="020B0604030504040204" pitchFamily="34" charset="-128"/>
                <a:ea typeface="Meiryo UI" panose="020B0604030504040204" pitchFamily="34" charset="-128"/>
              </a:rPr>
              <a:t>VRU-Proxi-19-07</a:t>
            </a:r>
          </a:p>
        </p:txBody>
      </p:sp>
    </p:spTree>
    <p:extLst>
      <p:ext uri="{BB962C8B-B14F-4D97-AF65-F5344CB8AC3E}">
        <p14:creationId xmlns:p14="http://schemas.microsoft.com/office/powerpoint/2010/main" val="2436523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E3CA0CEB-7B68-A34F-9257-805FBF0D38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7058" y="-490888"/>
            <a:ext cx="659545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DF05F2C-4521-DE47-AF6B-1A1B88A12BB6}"/>
              </a:ext>
            </a:extLst>
          </p:cNvPr>
          <p:cNvGrpSpPr/>
          <p:nvPr/>
        </p:nvGrpSpPr>
        <p:grpSpPr>
          <a:xfrm>
            <a:off x="904775" y="895148"/>
            <a:ext cx="5685894" cy="5613933"/>
            <a:chOff x="3542442" y="166038"/>
            <a:chExt cx="6609575" cy="6525924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26A63B99-7DD6-AD49-8164-AD5E906D59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4842"/>
            <a:stretch/>
          </p:blipFill>
          <p:spPr>
            <a:xfrm>
              <a:off x="4600303" y="166038"/>
              <a:ext cx="5551714" cy="6525924"/>
            </a:xfrm>
            <a:prstGeom prst="rect">
              <a:avLst/>
            </a:prstGeom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21363DAB-09E1-794C-A2AE-5E1D1D639497}"/>
                </a:ext>
              </a:extLst>
            </p:cNvPr>
            <p:cNvSpPr txBox="1"/>
            <p:nvPr/>
          </p:nvSpPr>
          <p:spPr>
            <a:xfrm>
              <a:off x="3542442" y="4273616"/>
              <a:ext cx="2438054" cy="321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Blind spot on the ground</a:t>
              </a:r>
              <a:endParaRPr kumimoji="1" lang="ja-JP" altLang="en-US" sz="1200"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909B5FB8-7906-8641-90DE-C243AAFC0A8F}"/>
                </a:ext>
              </a:extLst>
            </p:cNvPr>
            <p:cNvSpPr txBox="1"/>
            <p:nvPr/>
          </p:nvSpPr>
          <p:spPr>
            <a:xfrm>
              <a:off x="5120077" y="3891012"/>
              <a:ext cx="2256084" cy="321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Blind spot at 1m height</a:t>
              </a:r>
              <a:endParaRPr kumimoji="1" lang="ja-JP" altLang="en-US" sz="1200"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FE795AC-8BE7-1D45-A276-86E624A5AEF3}"/>
              </a:ext>
            </a:extLst>
          </p:cNvPr>
          <p:cNvSpPr txBox="1"/>
          <p:nvPr/>
        </p:nvSpPr>
        <p:spPr>
          <a:xfrm>
            <a:off x="297872" y="235527"/>
            <a:ext cx="11043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Example of blind spot projection</a:t>
            </a:r>
            <a:endParaRPr kumimoji="1" lang="ja-JP" altLang="en-US" sz="2800" b="1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04DAF7A-66DC-5545-A2C5-17A1B37C1F67}"/>
              </a:ext>
            </a:extLst>
          </p:cNvPr>
          <p:cNvSpPr txBox="1"/>
          <p:nvPr/>
        </p:nvSpPr>
        <p:spPr>
          <a:xfrm>
            <a:off x="6096000" y="6232082"/>
            <a:ext cx="209733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34" charset="-128"/>
                <a:ea typeface="Meiryo UI" panose="020B0604030504040204" pitchFamily="34" charset="-128"/>
              </a:rPr>
              <a:t>Imported MPV (1-Box)</a:t>
            </a:r>
            <a:endParaRPr kumimoji="1" lang="ja-JP" altLang="en-US" sz="120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6339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849DC58-5C1B-D846-B273-6429344EB19F}"/>
              </a:ext>
            </a:extLst>
          </p:cNvPr>
          <p:cNvSpPr txBox="1"/>
          <p:nvPr/>
        </p:nvSpPr>
        <p:spPr>
          <a:xfrm>
            <a:off x="297872" y="235527"/>
            <a:ext cx="113723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Looking out compensation for the driver’s side Eyepoint</a:t>
            </a:r>
          </a:p>
          <a:p>
            <a:r>
              <a:rPr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(Annex 10 Table 3)</a:t>
            </a:r>
            <a:endParaRPr kumimoji="1" lang="ja-JP" altLang="en-US" sz="2800" b="1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8FC357B-996A-9846-9295-2979656EADDB}"/>
              </a:ext>
            </a:extLst>
          </p:cNvPr>
          <p:cNvSpPr txBox="1"/>
          <p:nvPr/>
        </p:nvSpPr>
        <p:spPr>
          <a:xfrm>
            <a:off x="698500" y="6253141"/>
            <a:ext cx="9954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* Values defined based on the study.</a:t>
            </a:r>
            <a:endParaRPr kumimoji="1" lang="ja-JP" altLang="en-US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graphicFrame>
        <p:nvGraphicFramePr>
          <p:cNvPr id="9" name="表 9">
            <a:extLst>
              <a:ext uri="{FF2B5EF4-FFF2-40B4-BE49-F238E27FC236}">
                <a16:creationId xmlns:a16="http://schemas.microsoft.com/office/drawing/2014/main" id="{A6772302-0A40-B84A-AB24-A2193542A3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635249"/>
              </p:ext>
            </p:extLst>
          </p:nvPr>
        </p:nvGraphicFramePr>
        <p:xfrm>
          <a:off x="558800" y="1435100"/>
          <a:ext cx="10617200" cy="44069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440">
                  <a:extLst>
                    <a:ext uri="{9D8B030D-6E8A-4147-A177-3AD203B41FA5}">
                      <a16:colId xmlns:a16="http://schemas.microsoft.com/office/drawing/2014/main" val="1096258158"/>
                    </a:ext>
                  </a:extLst>
                </a:gridCol>
                <a:gridCol w="2123440">
                  <a:extLst>
                    <a:ext uri="{9D8B030D-6E8A-4147-A177-3AD203B41FA5}">
                      <a16:colId xmlns:a16="http://schemas.microsoft.com/office/drawing/2014/main" val="2996611758"/>
                    </a:ext>
                  </a:extLst>
                </a:gridCol>
                <a:gridCol w="2123440">
                  <a:extLst>
                    <a:ext uri="{9D8B030D-6E8A-4147-A177-3AD203B41FA5}">
                      <a16:colId xmlns:a16="http://schemas.microsoft.com/office/drawing/2014/main" val="2941449465"/>
                    </a:ext>
                  </a:extLst>
                </a:gridCol>
                <a:gridCol w="2123440">
                  <a:extLst>
                    <a:ext uri="{9D8B030D-6E8A-4147-A177-3AD203B41FA5}">
                      <a16:colId xmlns:a16="http://schemas.microsoft.com/office/drawing/2014/main" val="2905618181"/>
                    </a:ext>
                  </a:extLst>
                </a:gridCol>
                <a:gridCol w="2123440">
                  <a:extLst>
                    <a:ext uri="{9D8B030D-6E8A-4147-A177-3AD203B41FA5}">
                      <a16:colId xmlns:a16="http://schemas.microsoft.com/office/drawing/2014/main" val="1943032910"/>
                    </a:ext>
                  </a:extLst>
                </a:gridCol>
              </a:tblGrid>
              <a:tr h="89329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i="1" kern="1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Vehicle category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i="1" kern="1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Measures in [mm]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i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Forward/rearward compensation distance (+: rearward, </a:t>
                      </a:r>
                      <a:br>
                        <a:rPr lang="en-GB" sz="1400" i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</a:br>
                      <a:r>
                        <a:rPr lang="en-GB" sz="1400" i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  <a:sym typeface="Symbol" pitchFamily="2" charset="2"/>
                        </a:rPr>
                        <a:t></a:t>
                      </a:r>
                      <a:r>
                        <a:rPr lang="en-GB" sz="1400" i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: forward)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i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Lateral compensation distance </a:t>
                      </a:r>
                      <a:br>
                        <a:rPr lang="en-GB" sz="1400" i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</a:br>
                      <a:r>
                        <a:rPr lang="en-GB" sz="1400" i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(+: right, </a:t>
                      </a:r>
                      <a:r>
                        <a:rPr lang="en-GB" sz="1400" i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  <a:sym typeface="Symbol" pitchFamily="2" charset="2"/>
                        </a:rPr>
                        <a:t></a:t>
                      </a:r>
                      <a:r>
                        <a:rPr lang="en-GB" sz="1400" i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: left)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i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Upward/downward compensation distance (+: upward, </a:t>
                      </a:r>
                      <a:r>
                        <a:rPr lang="en-GB" sz="1400" i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  <a:sym typeface="Symbol" pitchFamily="2" charset="2"/>
                        </a:rPr>
                        <a:t></a:t>
                      </a:r>
                      <a:r>
                        <a:rPr lang="en-GB" sz="1400" i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: downward)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867905421"/>
                  </a:ext>
                </a:extLst>
              </a:tr>
              <a:tr h="543419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M1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200"/>
                        </a:lnSpc>
                      </a:pPr>
                      <a:r>
                        <a:rPr lang="en-GB" sz="1400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Looking out with stretching forward side of the driver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b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20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b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30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b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-5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691257330"/>
                  </a:ext>
                </a:extLst>
              </a:tr>
              <a:tr h="54341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200"/>
                        </a:lnSpc>
                      </a:pPr>
                      <a:r>
                        <a:rPr lang="en-GB" sz="1400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Looking out with stretching upper side of the driver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b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10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b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30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b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0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177731596"/>
                  </a:ext>
                </a:extLst>
              </a:tr>
              <a:tr h="66996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200"/>
                        </a:lnSpc>
                      </a:pPr>
                      <a:r>
                        <a:rPr lang="en-GB" sz="1400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Looking out as much as possible for outer side of the driver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b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5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b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35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b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-5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213814842"/>
                  </a:ext>
                </a:extLst>
              </a:tr>
              <a:tr h="543419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N1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200"/>
                        </a:lnSpc>
                      </a:pPr>
                      <a:r>
                        <a:rPr lang="en-GB" sz="1400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Looking out with stretching forward side of the driver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b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20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b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25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b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-10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144723400"/>
                  </a:ext>
                </a:extLst>
              </a:tr>
              <a:tr h="54341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200"/>
                        </a:lnSpc>
                      </a:pPr>
                      <a:r>
                        <a:rPr lang="en-GB" sz="1400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Looking out with stretching upper side of the driver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b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10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b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30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b="1" kern="1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-5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526945958"/>
                  </a:ext>
                </a:extLst>
              </a:tr>
              <a:tr h="66996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200"/>
                        </a:lnSpc>
                      </a:pPr>
                      <a:r>
                        <a:rPr lang="en-GB" sz="1400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Looking out as much as possible for outer side of the driver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b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5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b="1" kern="10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35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GB" sz="1400" b="1" kern="100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34" charset="-128"/>
                          <a:ea typeface="Meiryo UI" panose="020B0604030504040204" pitchFamily="34" charset="-128"/>
                        </a:rPr>
                        <a:t>-10</a:t>
                      </a:r>
                      <a:endParaRPr lang="ja-JP" sz="1200">
                        <a:solidFill>
                          <a:schemeClr val="tx1"/>
                        </a:solidFill>
                        <a:effectLst/>
                        <a:latin typeface="Meiryo UI" panose="020B0604030504040204" pitchFamily="34" charset="-128"/>
                        <a:ea typeface="Meiryo UI" panose="020B0604030504040204" pitchFamily="34" charset="-128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969272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1023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8FC357B-996A-9846-9295-2979656EADDB}"/>
              </a:ext>
            </a:extLst>
          </p:cNvPr>
          <p:cNvSpPr txBox="1"/>
          <p:nvPr/>
        </p:nvSpPr>
        <p:spPr>
          <a:xfrm>
            <a:off x="283977" y="1153781"/>
            <a:ext cx="995449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Eye</a:t>
            </a:r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point measurements had done with using typical actual vehicles.</a:t>
            </a:r>
          </a:p>
          <a:p>
            <a:endParaRPr kumimoji="1" lang="en-US" altLang="ja-JP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45 Participants</a:t>
            </a:r>
          </a:p>
          <a:p>
            <a:pPr lvl="1"/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Male 22, Female 23</a:t>
            </a:r>
          </a:p>
          <a:p>
            <a:pPr lvl="1"/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Average Age 44.8 years old (Min 20, Max 77)</a:t>
            </a:r>
          </a:p>
          <a:p>
            <a:pPr lvl="1"/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Average Height 164.2 cm (Min 146.5 cm, Max 187.3 cm)</a:t>
            </a:r>
          </a:p>
          <a:p>
            <a:pPr lvl="1"/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Average sitting height 88.6 cm (Min 79.7 cm, Max 99.7 cm)</a:t>
            </a:r>
          </a:p>
          <a:p>
            <a:pPr lvl="1"/>
            <a:endParaRPr lang="en-US" altLang="ja-JP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Used vehicle</a:t>
            </a:r>
          </a:p>
          <a:p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M1 Toyota Noah, N1 Toyota Dyna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8CAFAF4-8FEB-C647-9023-2B41B72D79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183" b="19547"/>
          <a:stretch/>
        </p:blipFill>
        <p:spPr>
          <a:xfrm>
            <a:off x="1043708" y="4054825"/>
            <a:ext cx="10104584" cy="2603501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E452DE0-D56D-1343-8E16-28D131DC3D5C}"/>
              </a:ext>
            </a:extLst>
          </p:cNvPr>
          <p:cNvSpPr txBox="1"/>
          <p:nvPr/>
        </p:nvSpPr>
        <p:spPr>
          <a:xfrm>
            <a:off x="283977" y="199674"/>
            <a:ext cx="113723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Looking out compensation for the driver’s side Eyepoint</a:t>
            </a:r>
          </a:p>
          <a:p>
            <a:r>
              <a:rPr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Justification (1) </a:t>
            </a:r>
            <a:r>
              <a:rPr lang="en-US" altLang="ja-JP" sz="2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Methods</a:t>
            </a:r>
            <a:endParaRPr kumimoji="1" lang="ja-JP" altLang="en-US" sz="2800" b="1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108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8FC357B-996A-9846-9295-2979656EADDB}"/>
              </a:ext>
            </a:extLst>
          </p:cNvPr>
          <p:cNvSpPr txBox="1"/>
          <p:nvPr/>
        </p:nvSpPr>
        <p:spPr>
          <a:xfrm>
            <a:off x="283977" y="1153781"/>
            <a:ext cx="1150162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Measurements</a:t>
            </a:r>
          </a:p>
          <a:p>
            <a:r>
              <a:rPr kumimoji="1"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Eyepoint was measured under 4 c</a:t>
            </a:r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onditions.</a:t>
            </a:r>
            <a:r>
              <a:rPr kumimoji="1"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</a:p>
          <a:p>
            <a:endParaRPr kumimoji="1" lang="en-US" altLang="ja-JP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Basic posture: Normal driving posture</a:t>
            </a:r>
          </a:p>
          <a:p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Forward stretching posture: 	The posture with looking out and put eyepoint forward </a:t>
            </a:r>
          </a:p>
          <a:p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				without hip lifting from the seat </a:t>
            </a:r>
          </a:p>
          <a:p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Upper stretching posture: 	The posture with looking out and put eyepoint upward </a:t>
            </a:r>
          </a:p>
          <a:p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				without hip lifting from the seat </a:t>
            </a:r>
          </a:p>
          <a:p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Outer stretching posture: 	The posture with looking out and put eyepoint outward </a:t>
            </a:r>
          </a:p>
          <a:p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				without hip lifting from the seat</a:t>
            </a:r>
          </a:p>
          <a:p>
            <a:endParaRPr lang="en-US" altLang="ja-JP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Amounts of eyepoint movement from basic posture were calculated for three stretching postures.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E452DE0-D56D-1343-8E16-28D131DC3D5C}"/>
              </a:ext>
            </a:extLst>
          </p:cNvPr>
          <p:cNvSpPr txBox="1"/>
          <p:nvPr/>
        </p:nvSpPr>
        <p:spPr>
          <a:xfrm>
            <a:off x="283977" y="199674"/>
            <a:ext cx="113723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Looking out compensation for the driver’s side Eyepoint</a:t>
            </a:r>
          </a:p>
          <a:p>
            <a:r>
              <a:rPr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Justification (2) </a:t>
            </a:r>
            <a:r>
              <a:rPr lang="en-US" altLang="ja-JP" sz="2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Methods</a:t>
            </a:r>
            <a:endParaRPr kumimoji="1" lang="ja-JP" altLang="en-US" sz="2800" b="1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8002C043-4825-7E4F-9BCA-0BA9C141A96C}"/>
              </a:ext>
            </a:extLst>
          </p:cNvPr>
          <p:cNvGrpSpPr/>
          <p:nvPr/>
        </p:nvGrpSpPr>
        <p:grpSpPr>
          <a:xfrm>
            <a:off x="539750" y="4570101"/>
            <a:ext cx="4599034" cy="2171700"/>
            <a:chOff x="3308350" y="4570101"/>
            <a:chExt cx="4599034" cy="2171700"/>
          </a:xfrm>
        </p:grpSpPr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DB958C3E-E683-894D-B56B-37C66A536B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08350" y="4570101"/>
              <a:ext cx="4432300" cy="217170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ABC3E47F-A504-634B-BE42-D6D4DC5510C9}"/>
                </a:ext>
              </a:extLst>
            </p:cNvPr>
            <p:cNvSpPr txBox="1"/>
            <p:nvPr/>
          </p:nvSpPr>
          <p:spPr>
            <a:xfrm>
              <a:off x="6557555" y="4676503"/>
              <a:ext cx="1349829" cy="430887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05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Eyepoint center of both eyes	</a:t>
              </a:r>
              <a:endParaRPr kumimoji="1" lang="ja-JP" altLang="en-US" sz="1050"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</p:grp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D9CCC90-76C5-9449-B0CB-4F6EB6BC4E2B}"/>
              </a:ext>
            </a:extLst>
          </p:cNvPr>
          <p:cNvSpPr/>
          <p:nvPr/>
        </p:nvSpPr>
        <p:spPr>
          <a:xfrm>
            <a:off x="5689600" y="4827056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Measurements had done with</a:t>
            </a:r>
          </a:p>
          <a:p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- original vehicle</a:t>
            </a:r>
          </a:p>
          <a:p>
            <a:endParaRPr lang="en-US" altLang="ja-JP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M1 only added</a:t>
            </a:r>
          </a:p>
          <a:p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- +100 mm (upper side) modified door waist line</a:t>
            </a:r>
          </a:p>
          <a:p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- +50 mm (inner side) modified door trim thickness</a:t>
            </a:r>
          </a:p>
        </p:txBody>
      </p:sp>
    </p:spTree>
    <p:extLst>
      <p:ext uri="{BB962C8B-B14F-4D97-AF65-F5344CB8AC3E}">
        <p14:creationId xmlns:p14="http://schemas.microsoft.com/office/powerpoint/2010/main" val="2810951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0CBBC0CD-AB52-AD47-BC0C-836C79374CDA}"/>
              </a:ext>
            </a:extLst>
          </p:cNvPr>
          <p:cNvGrpSpPr/>
          <p:nvPr/>
        </p:nvGrpSpPr>
        <p:grpSpPr>
          <a:xfrm>
            <a:off x="283977" y="1153781"/>
            <a:ext cx="9836150" cy="5503815"/>
            <a:chOff x="1177925" y="1153780"/>
            <a:chExt cx="9836150" cy="5503815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991BF857-0797-6B4A-B58F-7ECB332E2A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346"/>
            <a:stretch/>
          </p:blipFill>
          <p:spPr>
            <a:xfrm>
              <a:off x="1177925" y="1153780"/>
              <a:ext cx="9836150" cy="5098145"/>
            </a:xfrm>
            <a:prstGeom prst="rect">
              <a:avLst/>
            </a:prstGeom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34C181A0-F756-584F-88B2-AE4B6E34D7F4}"/>
                </a:ext>
              </a:extLst>
            </p:cNvPr>
            <p:cNvSpPr txBox="1"/>
            <p:nvPr/>
          </p:nvSpPr>
          <p:spPr>
            <a:xfrm>
              <a:off x="3746500" y="1681435"/>
              <a:ext cx="104227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solidFill>
                    <a:srgbClr val="C00000"/>
                  </a:solidFill>
                  <a:latin typeface="Meiryo UI" panose="020B0604030504040204" pitchFamily="34" charset="-128"/>
                  <a:ea typeface="Meiryo UI" panose="020B0604030504040204" pitchFamily="34" charset="-128"/>
                </a:rPr>
                <a:t>(1) Original</a:t>
              </a:r>
              <a:endParaRPr kumimoji="1" lang="ja-JP" altLang="en-US" sz="120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642D3597-EE7D-884C-9A4C-6DB8D6C7C78F}"/>
                </a:ext>
              </a:extLst>
            </p:cNvPr>
            <p:cNvSpPr txBox="1"/>
            <p:nvPr/>
          </p:nvSpPr>
          <p:spPr>
            <a:xfrm>
              <a:off x="3835400" y="2054286"/>
              <a:ext cx="1042273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solidFill>
                    <a:schemeClr val="accent5">
                      <a:lumMod val="75000"/>
                    </a:schemeClr>
                  </a:solidFill>
                  <a:latin typeface="Meiryo UI" panose="020B0604030504040204" pitchFamily="34" charset="-128"/>
                  <a:ea typeface="Meiryo UI" panose="020B0604030504040204" pitchFamily="34" charset="-128"/>
                </a:rPr>
                <a:t>(2) +100mm Upper</a:t>
              </a:r>
              <a:endParaRPr kumimoji="1" lang="ja-JP" altLang="en-US" sz="1200">
                <a:solidFill>
                  <a:schemeClr val="accent5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B5076AA5-1988-3148-A34B-8B44D850F5D8}"/>
                </a:ext>
              </a:extLst>
            </p:cNvPr>
            <p:cNvSpPr txBox="1"/>
            <p:nvPr/>
          </p:nvSpPr>
          <p:spPr>
            <a:xfrm>
              <a:off x="3581400" y="2806529"/>
              <a:ext cx="108902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solidFill>
                    <a:schemeClr val="accent2"/>
                  </a:solidFill>
                  <a:latin typeface="Meiryo UI" panose="020B0604030504040204" pitchFamily="34" charset="-128"/>
                  <a:ea typeface="Meiryo UI" panose="020B0604030504040204" pitchFamily="34" charset="-128"/>
                </a:rPr>
                <a:t>(3) +50mm Inner</a:t>
              </a:r>
              <a:endParaRPr kumimoji="1" lang="ja-JP" altLang="en-US" sz="1200">
                <a:solidFill>
                  <a:schemeClr val="accent2"/>
                </a:solidFill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011B01C3-A567-3647-940B-D55D207D37CD}"/>
                </a:ext>
              </a:extLst>
            </p:cNvPr>
            <p:cNvSpPr txBox="1"/>
            <p:nvPr/>
          </p:nvSpPr>
          <p:spPr>
            <a:xfrm>
              <a:off x="3581400" y="4945732"/>
              <a:ext cx="108902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solidFill>
                    <a:schemeClr val="accent2"/>
                  </a:solidFill>
                  <a:latin typeface="Meiryo UI" panose="020B0604030504040204" pitchFamily="34" charset="-128"/>
                  <a:ea typeface="Meiryo UI" panose="020B0604030504040204" pitchFamily="34" charset="-128"/>
                </a:rPr>
                <a:t>(3) +50mm Inner</a:t>
              </a:r>
              <a:endParaRPr kumimoji="1" lang="ja-JP" altLang="en-US" sz="1200">
                <a:solidFill>
                  <a:schemeClr val="accent2"/>
                </a:solidFill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E9865855-5336-A04B-8352-0AED83C3DCA5}"/>
                </a:ext>
              </a:extLst>
            </p:cNvPr>
            <p:cNvSpPr txBox="1"/>
            <p:nvPr/>
          </p:nvSpPr>
          <p:spPr>
            <a:xfrm>
              <a:off x="3652123" y="4459277"/>
              <a:ext cx="124777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solidFill>
                    <a:schemeClr val="accent5">
                      <a:lumMod val="75000"/>
                    </a:schemeClr>
                  </a:solidFill>
                  <a:latin typeface="Meiryo UI" panose="020B0604030504040204" pitchFamily="34" charset="-128"/>
                  <a:ea typeface="Meiryo UI" panose="020B0604030504040204" pitchFamily="34" charset="-128"/>
                </a:rPr>
                <a:t>(2) +100mm Upper</a:t>
              </a:r>
              <a:endParaRPr kumimoji="1" lang="ja-JP" altLang="en-US" sz="1200">
                <a:solidFill>
                  <a:schemeClr val="accent5">
                    <a:lumMod val="75000"/>
                  </a:schemeClr>
                </a:solidFill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98C01E97-91AD-B34A-9818-E2662E06B33A}"/>
                </a:ext>
              </a:extLst>
            </p:cNvPr>
            <p:cNvSpPr txBox="1"/>
            <p:nvPr/>
          </p:nvSpPr>
          <p:spPr>
            <a:xfrm>
              <a:off x="3581400" y="5448596"/>
              <a:ext cx="104227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solidFill>
                    <a:srgbClr val="C00000"/>
                  </a:solidFill>
                  <a:latin typeface="Meiryo UI" panose="020B0604030504040204" pitchFamily="34" charset="-128"/>
                  <a:ea typeface="Meiryo UI" panose="020B0604030504040204" pitchFamily="34" charset="-128"/>
                </a:rPr>
                <a:t>(1) Original</a:t>
              </a:r>
              <a:endParaRPr kumimoji="1" lang="ja-JP" altLang="en-US" sz="120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32D35CE6-AA80-374B-886A-512B70991BCB}"/>
                </a:ext>
              </a:extLst>
            </p:cNvPr>
            <p:cNvSpPr txBox="1"/>
            <p:nvPr/>
          </p:nvSpPr>
          <p:spPr>
            <a:xfrm>
              <a:off x="3784600" y="6288263"/>
              <a:ext cx="55015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M1</a:t>
              </a:r>
              <a:endParaRPr kumimoji="1" lang="ja-JP" altLang="en-US" b="1"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6E6CBA44-1BB5-3540-8352-16A452B5BA8A}"/>
                </a:ext>
              </a:extLst>
            </p:cNvPr>
            <p:cNvSpPr txBox="1"/>
            <p:nvPr/>
          </p:nvSpPr>
          <p:spPr>
            <a:xfrm>
              <a:off x="8623300" y="6288263"/>
              <a:ext cx="52770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N1</a:t>
              </a:r>
              <a:endParaRPr kumimoji="1" lang="ja-JP" altLang="en-US" b="1"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8A2992E3-0014-B34C-BC7D-DEF0BC4930F6}"/>
                </a:ext>
              </a:extLst>
            </p:cNvPr>
            <p:cNvSpPr txBox="1"/>
            <p:nvPr/>
          </p:nvSpPr>
          <p:spPr>
            <a:xfrm>
              <a:off x="4670425" y="5794909"/>
              <a:ext cx="159716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Forward stretching</a:t>
              </a:r>
              <a:endParaRPr kumimoji="1" lang="ja-JP" altLang="en-US" sz="120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F66440F6-6BDF-6D40-BA65-B1CFFEEC5806}"/>
                </a:ext>
              </a:extLst>
            </p:cNvPr>
            <p:cNvSpPr txBox="1"/>
            <p:nvPr/>
          </p:nvSpPr>
          <p:spPr>
            <a:xfrm>
              <a:off x="2403598" y="3932946"/>
              <a:ext cx="143180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Upper stretching</a:t>
              </a:r>
              <a:endParaRPr kumimoji="1" lang="ja-JP" altLang="en-US" sz="120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A9B1B193-FDE1-EE4B-BE37-058F3CBE7BE2}"/>
                </a:ext>
              </a:extLst>
            </p:cNvPr>
            <p:cNvSpPr txBox="1"/>
            <p:nvPr/>
          </p:nvSpPr>
          <p:spPr>
            <a:xfrm>
              <a:off x="2432452" y="5835026"/>
              <a:ext cx="140294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Outer stretching</a:t>
              </a:r>
              <a:endParaRPr kumimoji="1" lang="ja-JP" altLang="en-US" sz="120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B41C6ABC-CF2F-B142-A587-913D4CBB7AE6}"/>
                </a:ext>
              </a:extLst>
            </p:cNvPr>
            <p:cNvSpPr txBox="1"/>
            <p:nvPr/>
          </p:nvSpPr>
          <p:spPr>
            <a:xfrm>
              <a:off x="9293225" y="2991195"/>
              <a:ext cx="159716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Forward stretching</a:t>
              </a:r>
              <a:endParaRPr kumimoji="1" lang="ja-JP" altLang="en-US" sz="120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238851BD-42F9-B34D-8FF9-5B5DA12639D3}"/>
                </a:ext>
              </a:extLst>
            </p:cNvPr>
            <p:cNvSpPr txBox="1"/>
            <p:nvPr/>
          </p:nvSpPr>
          <p:spPr>
            <a:xfrm>
              <a:off x="9293225" y="5913734"/>
              <a:ext cx="159716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Forward stretching</a:t>
              </a:r>
              <a:endParaRPr kumimoji="1" lang="ja-JP" altLang="en-US" sz="120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20E0B5E1-B439-1B40-9094-F7F2784985EF}"/>
                </a:ext>
              </a:extLst>
            </p:cNvPr>
            <p:cNvSpPr txBox="1"/>
            <p:nvPr/>
          </p:nvSpPr>
          <p:spPr>
            <a:xfrm>
              <a:off x="7443303" y="5687352"/>
              <a:ext cx="140294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Outer stretching</a:t>
              </a:r>
              <a:endParaRPr kumimoji="1" lang="ja-JP" altLang="en-US" sz="120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A6E9FDE7-9D2F-1947-9B8C-923A1F5F55E4}"/>
                </a:ext>
              </a:extLst>
            </p:cNvPr>
            <p:cNvSpPr txBox="1"/>
            <p:nvPr/>
          </p:nvSpPr>
          <p:spPr>
            <a:xfrm>
              <a:off x="2682780" y="1416726"/>
              <a:ext cx="140294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Outer stretching</a:t>
              </a:r>
              <a:endParaRPr kumimoji="1" lang="ja-JP" altLang="en-US" sz="120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015044E2-5772-1A4A-8FDA-839D7297EF8C}"/>
                </a:ext>
              </a:extLst>
            </p:cNvPr>
            <p:cNvSpPr txBox="1"/>
            <p:nvPr/>
          </p:nvSpPr>
          <p:spPr>
            <a:xfrm>
              <a:off x="7314329" y="1943115"/>
              <a:ext cx="140294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Outer stretching</a:t>
              </a:r>
              <a:endParaRPr kumimoji="1" lang="ja-JP" altLang="en-US" sz="120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8D618191-AD15-AE41-A928-B17AD550FD9B}"/>
                </a:ext>
              </a:extLst>
            </p:cNvPr>
            <p:cNvSpPr txBox="1"/>
            <p:nvPr/>
          </p:nvSpPr>
          <p:spPr>
            <a:xfrm>
              <a:off x="7521577" y="2661775"/>
              <a:ext cx="143180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Upper stretching</a:t>
              </a:r>
              <a:endParaRPr kumimoji="1" lang="ja-JP" altLang="en-US" sz="120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D62828C9-EBF1-5848-83BC-4009D0F58107}"/>
                </a:ext>
              </a:extLst>
            </p:cNvPr>
            <p:cNvSpPr txBox="1"/>
            <p:nvPr/>
          </p:nvSpPr>
          <p:spPr>
            <a:xfrm>
              <a:off x="2149598" y="3043296"/>
              <a:ext cx="143180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Upper stretching</a:t>
              </a:r>
              <a:endParaRPr kumimoji="1" lang="ja-JP" altLang="en-US" sz="120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5EBDCAD3-1199-1941-88C8-518E300E8941}"/>
                </a:ext>
              </a:extLst>
            </p:cNvPr>
            <p:cNvSpPr txBox="1"/>
            <p:nvPr/>
          </p:nvSpPr>
          <p:spPr>
            <a:xfrm>
              <a:off x="4788773" y="3011017"/>
              <a:ext cx="159716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Forward stretching</a:t>
              </a:r>
              <a:endParaRPr kumimoji="1" lang="ja-JP" altLang="en-US" sz="120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0D24E98-BBA3-554C-B2D6-37A13B1EE5B4}"/>
              </a:ext>
            </a:extLst>
          </p:cNvPr>
          <p:cNvSpPr txBox="1"/>
          <p:nvPr/>
        </p:nvSpPr>
        <p:spPr>
          <a:xfrm>
            <a:off x="283977" y="199674"/>
            <a:ext cx="113723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Looking out compensation for the driver’s side Eyepoint</a:t>
            </a:r>
          </a:p>
          <a:p>
            <a:r>
              <a:rPr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Justification (3) </a:t>
            </a:r>
            <a:r>
              <a:rPr lang="en-US" altLang="ja-JP" sz="2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Results (Average movement)</a:t>
            </a:r>
            <a:endParaRPr kumimoji="1" lang="ja-JP" altLang="en-US" sz="2800" b="1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C9175EF-5175-F042-A9D8-5A0F6C0CE5F1}"/>
              </a:ext>
            </a:extLst>
          </p:cNvPr>
          <p:cNvSpPr txBox="1"/>
          <p:nvPr/>
        </p:nvSpPr>
        <p:spPr>
          <a:xfrm>
            <a:off x="10075832" y="3548226"/>
            <a:ext cx="183219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Adjusting values decided </a:t>
            </a:r>
            <a:r>
              <a:rPr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based on worst case (small amount of movement)</a:t>
            </a:r>
            <a:endParaRPr kumimoji="1" lang="ja-JP" altLang="en-US" sz="160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A0EB007-D4BB-1640-B2C1-6098A5E6B781}"/>
              </a:ext>
            </a:extLst>
          </p:cNvPr>
          <p:cNvSpPr txBox="1"/>
          <p:nvPr/>
        </p:nvSpPr>
        <p:spPr>
          <a:xfrm>
            <a:off x="6627629" y="4563802"/>
            <a:ext cx="143180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Meiryo UI" panose="020B0604030504040204" pitchFamily="34" charset="-128"/>
                <a:ea typeface="Meiryo UI" panose="020B0604030504040204" pitchFamily="34" charset="-128"/>
              </a:rPr>
              <a:t>Upper stretching</a:t>
            </a:r>
            <a:endParaRPr kumimoji="1" lang="ja-JP" altLang="en-US" sz="120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6252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5210CE-4B19-C340-9565-93CA33D648BB}"/>
              </a:ext>
            </a:extLst>
          </p:cNvPr>
          <p:cNvSpPr txBox="1"/>
          <p:nvPr/>
        </p:nvSpPr>
        <p:spPr>
          <a:xfrm>
            <a:off x="297872" y="235527"/>
            <a:ext cx="110432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Justification for EC’s query about </a:t>
            </a:r>
            <a:r>
              <a:rPr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p</a:t>
            </a:r>
            <a:r>
              <a:rPr kumimoji="1"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assenger’s </a:t>
            </a:r>
            <a:r>
              <a:rPr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side </a:t>
            </a:r>
            <a:r>
              <a:rPr kumimoji="1"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blind spot exemption (1) </a:t>
            </a:r>
            <a:r>
              <a:rPr kumimoji="1" lang="en-US" altLang="ja-JP" sz="2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Concept</a:t>
            </a:r>
            <a:endParaRPr kumimoji="1" lang="ja-JP" altLang="en-US" sz="2800" b="1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63A2722-A0A2-4742-A2C4-E3337567EAD4}"/>
              </a:ext>
            </a:extLst>
          </p:cNvPr>
          <p:cNvSpPr/>
          <p:nvPr/>
        </p:nvSpPr>
        <p:spPr>
          <a:xfrm>
            <a:off x="297872" y="1271669"/>
            <a:ext cx="108411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Normal vehicle has blind spot for passenger‘s side by A-pillar and side mirror mount.</a:t>
            </a:r>
          </a:p>
          <a:p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If no blind spot allowed, basically all vehicle need to have mirror or camera.</a:t>
            </a:r>
          </a:p>
          <a:p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Therefore, Japan studied non-critical condition for accident before domestic application.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CB5B60EC-C255-6F4B-9690-A684AE737B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18291" y="4305034"/>
            <a:ext cx="1625600" cy="2019300"/>
          </a:xfrm>
          <a:prstGeom prst="rect">
            <a:avLst/>
          </a:prstGeom>
        </p:spPr>
      </p:pic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0DC7E9B-2AB5-DA4B-B27C-EC6FBB3ECF5A}"/>
              </a:ext>
            </a:extLst>
          </p:cNvPr>
          <p:cNvGrpSpPr/>
          <p:nvPr/>
        </p:nvGrpSpPr>
        <p:grpSpPr>
          <a:xfrm>
            <a:off x="509782" y="3009634"/>
            <a:ext cx="6172973" cy="3581829"/>
            <a:chOff x="509782" y="2836384"/>
            <a:chExt cx="6172973" cy="3581829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E9CA6D14-F475-7A45-BDB0-6A6502E64BB3}"/>
                </a:ext>
              </a:extLst>
            </p:cNvPr>
            <p:cNvGrpSpPr/>
            <p:nvPr/>
          </p:nvGrpSpPr>
          <p:grpSpPr>
            <a:xfrm>
              <a:off x="2782833" y="3174723"/>
              <a:ext cx="1612898" cy="788872"/>
              <a:chOff x="1651002" y="3035301"/>
              <a:chExt cx="2908297" cy="1422454"/>
            </a:xfrm>
          </p:grpSpPr>
          <p:pic>
            <p:nvPicPr>
              <p:cNvPr id="13" name="Picture 5">
                <a:extLst>
                  <a:ext uri="{FF2B5EF4-FFF2-40B4-BE49-F238E27FC236}">
                    <a16:creationId xmlns:a16="http://schemas.microsoft.com/office/drawing/2014/main" id="{C3A7BDB1-4AEA-D449-8DFD-D817887336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916" t="3088" r="44114" b="47459"/>
              <a:stretch/>
            </p:blipFill>
            <p:spPr bwMode="auto">
              <a:xfrm rot="16200000">
                <a:off x="2393924" y="2292379"/>
                <a:ext cx="1422454" cy="29082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A612A289-326F-6C47-8EC3-831AD059A558}"/>
                  </a:ext>
                </a:extLst>
              </p:cNvPr>
              <p:cNvSpPr/>
              <p:nvPr/>
            </p:nvSpPr>
            <p:spPr>
              <a:xfrm>
                <a:off x="3848100" y="4081763"/>
                <a:ext cx="406400" cy="19787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CA15035C-F494-0A4A-863B-77094CB5E665}"/>
                  </a:ext>
                </a:extLst>
              </p:cNvPr>
              <p:cNvSpPr/>
              <p:nvPr/>
            </p:nvSpPr>
            <p:spPr>
              <a:xfrm>
                <a:off x="3848100" y="3129263"/>
                <a:ext cx="406400" cy="19787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2A918D78-6896-0E4E-A321-C865E4E950ED}"/>
                </a:ext>
              </a:extLst>
            </p:cNvPr>
            <p:cNvCxnSpPr>
              <a:cxnSpLocks/>
            </p:cNvCxnSpPr>
            <p:nvPr/>
          </p:nvCxnSpPr>
          <p:spPr>
            <a:xfrm>
              <a:off x="4383030" y="3118931"/>
              <a:ext cx="0" cy="222803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D7A9DD62-2F27-6B4C-A9CB-DEABF8AE11BF}"/>
                </a:ext>
              </a:extLst>
            </p:cNvPr>
            <p:cNvGrpSpPr/>
            <p:nvPr/>
          </p:nvGrpSpPr>
          <p:grpSpPr>
            <a:xfrm>
              <a:off x="2516131" y="4317041"/>
              <a:ext cx="1612898" cy="788872"/>
              <a:chOff x="1651002" y="3035301"/>
              <a:chExt cx="2908297" cy="1422454"/>
            </a:xfrm>
          </p:grpSpPr>
          <p:pic>
            <p:nvPicPr>
              <p:cNvPr id="19" name="Picture 5">
                <a:extLst>
                  <a:ext uri="{FF2B5EF4-FFF2-40B4-BE49-F238E27FC236}">
                    <a16:creationId xmlns:a16="http://schemas.microsoft.com/office/drawing/2014/main" id="{7A0438CC-0F59-8A4E-9169-73FD8806A90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916" t="3088" r="44114" b="47459"/>
              <a:stretch/>
            </p:blipFill>
            <p:spPr bwMode="auto">
              <a:xfrm rot="16200000">
                <a:off x="2393924" y="2292379"/>
                <a:ext cx="1422454" cy="29082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E59AC12A-A7D7-9C45-8BC1-E0BBC73D504E}"/>
                  </a:ext>
                </a:extLst>
              </p:cNvPr>
              <p:cNvSpPr/>
              <p:nvPr/>
            </p:nvSpPr>
            <p:spPr>
              <a:xfrm>
                <a:off x="3848100" y="4081763"/>
                <a:ext cx="406400" cy="19787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44DDF39D-026B-5444-90C4-371804BB8A97}"/>
                  </a:ext>
                </a:extLst>
              </p:cNvPr>
              <p:cNvSpPr/>
              <p:nvPr/>
            </p:nvSpPr>
            <p:spPr>
              <a:xfrm>
                <a:off x="3848100" y="3129263"/>
                <a:ext cx="406400" cy="19787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EEF243C-F6FC-9F4D-BA79-62E0251CC48C}"/>
                </a:ext>
              </a:extLst>
            </p:cNvPr>
            <p:cNvGrpSpPr/>
            <p:nvPr/>
          </p:nvGrpSpPr>
          <p:grpSpPr>
            <a:xfrm>
              <a:off x="2198633" y="5450948"/>
              <a:ext cx="1612898" cy="788872"/>
              <a:chOff x="1651002" y="3035301"/>
              <a:chExt cx="2908297" cy="1422454"/>
            </a:xfrm>
          </p:grpSpPr>
          <p:pic>
            <p:nvPicPr>
              <p:cNvPr id="23" name="Picture 5">
                <a:extLst>
                  <a:ext uri="{FF2B5EF4-FFF2-40B4-BE49-F238E27FC236}">
                    <a16:creationId xmlns:a16="http://schemas.microsoft.com/office/drawing/2014/main" id="{20128783-F8D9-AD47-8018-84644C29DDD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916" t="3088" r="44114" b="47459"/>
              <a:stretch/>
            </p:blipFill>
            <p:spPr bwMode="auto">
              <a:xfrm rot="16200000">
                <a:off x="2393924" y="2292379"/>
                <a:ext cx="1422454" cy="29082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E4AAEFDB-4520-6A47-92D0-08168192927A}"/>
                  </a:ext>
                </a:extLst>
              </p:cNvPr>
              <p:cNvSpPr/>
              <p:nvPr/>
            </p:nvSpPr>
            <p:spPr>
              <a:xfrm>
                <a:off x="3848100" y="4081763"/>
                <a:ext cx="406400" cy="19787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3EF36255-1BA1-614B-BDE1-61379DDC297B}"/>
                  </a:ext>
                </a:extLst>
              </p:cNvPr>
              <p:cNvSpPr/>
              <p:nvPr/>
            </p:nvSpPr>
            <p:spPr>
              <a:xfrm>
                <a:off x="3848100" y="3129263"/>
                <a:ext cx="406400" cy="19787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820A63DD-B23C-5049-81B5-F8641B124748}"/>
                </a:ext>
              </a:extLst>
            </p:cNvPr>
            <p:cNvCxnSpPr>
              <a:cxnSpLocks/>
            </p:cNvCxnSpPr>
            <p:nvPr/>
          </p:nvCxnSpPr>
          <p:spPr>
            <a:xfrm>
              <a:off x="4114002" y="4317041"/>
              <a:ext cx="15027" cy="20453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id="{7ABA1185-7DE5-D844-AD2A-49D75F68B1A9}"/>
                </a:ext>
              </a:extLst>
            </p:cNvPr>
            <p:cNvCxnSpPr>
              <a:cxnSpLocks/>
              <a:endCxn id="19" idx="2"/>
            </p:cNvCxnSpPr>
            <p:nvPr/>
          </p:nvCxnSpPr>
          <p:spPr>
            <a:xfrm flipH="1">
              <a:off x="4129029" y="4711477"/>
              <a:ext cx="254001" cy="0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矢印コネクタ 31">
              <a:extLst>
                <a:ext uri="{FF2B5EF4-FFF2-40B4-BE49-F238E27FC236}">
                  <a16:creationId xmlns:a16="http://schemas.microsoft.com/office/drawing/2014/main" id="{A5331BED-F4B2-8F4C-A341-11FC382EDA2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11532" y="5840442"/>
              <a:ext cx="317497" cy="4942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フリーフォーム 35">
              <a:extLst>
                <a:ext uri="{FF2B5EF4-FFF2-40B4-BE49-F238E27FC236}">
                  <a16:creationId xmlns:a16="http://schemas.microsoft.com/office/drawing/2014/main" id="{C12FB6D3-44EE-134D-896F-E7B465754396}"/>
                </a:ext>
              </a:extLst>
            </p:cNvPr>
            <p:cNvSpPr/>
            <p:nvPr/>
          </p:nvSpPr>
          <p:spPr>
            <a:xfrm>
              <a:off x="2895036" y="3449997"/>
              <a:ext cx="607101" cy="637082"/>
            </a:xfrm>
            <a:custGeom>
              <a:avLst/>
              <a:gdLst>
                <a:gd name="connsiteX0" fmla="*/ 607101 w 607101"/>
                <a:gd name="connsiteY0" fmla="*/ 0 h 637082"/>
                <a:gd name="connsiteX1" fmla="*/ 607101 w 607101"/>
                <a:gd name="connsiteY1" fmla="*/ 637082 h 637082"/>
                <a:gd name="connsiteX2" fmla="*/ 0 w 607101"/>
                <a:gd name="connsiteY2" fmla="*/ 637082 h 637082"/>
                <a:gd name="connsiteX3" fmla="*/ 607101 w 607101"/>
                <a:gd name="connsiteY3" fmla="*/ 0 h 637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7101" h="637082">
                  <a:moveTo>
                    <a:pt x="607101" y="0"/>
                  </a:moveTo>
                  <a:lnTo>
                    <a:pt x="607101" y="637082"/>
                  </a:lnTo>
                  <a:lnTo>
                    <a:pt x="0" y="637082"/>
                  </a:lnTo>
                  <a:lnTo>
                    <a:pt x="607101" y="0"/>
                  </a:lnTo>
                  <a:close/>
                </a:path>
              </a:pathLst>
            </a:custGeom>
            <a:solidFill>
              <a:schemeClr val="bg1">
                <a:lumMod val="65000"/>
                <a:alpha val="45119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>
              <a:extLst>
                <a:ext uri="{FF2B5EF4-FFF2-40B4-BE49-F238E27FC236}">
                  <a16:creationId xmlns:a16="http://schemas.microsoft.com/office/drawing/2014/main" id="{79449F3C-5C76-4442-813C-1EB92A5F074A}"/>
                </a:ext>
              </a:extLst>
            </p:cNvPr>
            <p:cNvSpPr/>
            <p:nvPr/>
          </p:nvSpPr>
          <p:spPr>
            <a:xfrm>
              <a:off x="3089603" y="3864811"/>
              <a:ext cx="160930" cy="1609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1CA7AF54-4062-C645-A238-61CBCAF4A209}"/>
                </a:ext>
              </a:extLst>
            </p:cNvPr>
            <p:cNvCxnSpPr>
              <a:cxnSpLocks/>
            </p:cNvCxnSpPr>
            <p:nvPr/>
          </p:nvCxnSpPr>
          <p:spPr>
            <a:xfrm>
              <a:off x="3252718" y="3174722"/>
              <a:ext cx="0" cy="324349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円/楕円 37">
              <a:extLst>
                <a:ext uri="{FF2B5EF4-FFF2-40B4-BE49-F238E27FC236}">
                  <a16:creationId xmlns:a16="http://schemas.microsoft.com/office/drawing/2014/main" id="{85FAF9DE-0FDE-444C-9BF1-1FB31015DA2B}"/>
                </a:ext>
              </a:extLst>
            </p:cNvPr>
            <p:cNvSpPr/>
            <p:nvPr/>
          </p:nvSpPr>
          <p:spPr>
            <a:xfrm>
              <a:off x="3089603" y="6150262"/>
              <a:ext cx="160930" cy="1609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 38">
              <a:extLst>
                <a:ext uri="{FF2B5EF4-FFF2-40B4-BE49-F238E27FC236}">
                  <a16:creationId xmlns:a16="http://schemas.microsoft.com/office/drawing/2014/main" id="{37E732F6-F563-B641-B291-8E95498327B6}"/>
                </a:ext>
              </a:extLst>
            </p:cNvPr>
            <p:cNvSpPr/>
            <p:nvPr/>
          </p:nvSpPr>
          <p:spPr>
            <a:xfrm>
              <a:off x="2652175" y="4558028"/>
              <a:ext cx="607101" cy="637082"/>
            </a:xfrm>
            <a:custGeom>
              <a:avLst/>
              <a:gdLst>
                <a:gd name="connsiteX0" fmla="*/ 607101 w 607101"/>
                <a:gd name="connsiteY0" fmla="*/ 0 h 637082"/>
                <a:gd name="connsiteX1" fmla="*/ 607101 w 607101"/>
                <a:gd name="connsiteY1" fmla="*/ 637082 h 637082"/>
                <a:gd name="connsiteX2" fmla="*/ 0 w 607101"/>
                <a:gd name="connsiteY2" fmla="*/ 637082 h 637082"/>
                <a:gd name="connsiteX3" fmla="*/ 607101 w 607101"/>
                <a:gd name="connsiteY3" fmla="*/ 0 h 637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7101" h="637082">
                  <a:moveTo>
                    <a:pt x="607101" y="0"/>
                  </a:moveTo>
                  <a:lnTo>
                    <a:pt x="607101" y="637082"/>
                  </a:lnTo>
                  <a:lnTo>
                    <a:pt x="0" y="637082"/>
                  </a:lnTo>
                  <a:lnTo>
                    <a:pt x="607101" y="0"/>
                  </a:lnTo>
                  <a:close/>
                </a:path>
              </a:pathLst>
            </a:custGeom>
            <a:solidFill>
              <a:schemeClr val="bg1">
                <a:lumMod val="65000"/>
                <a:alpha val="45119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>
              <a:extLst>
                <a:ext uri="{FF2B5EF4-FFF2-40B4-BE49-F238E27FC236}">
                  <a16:creationId xmlns:a16="http://schemas.microsoft.com/office/drawing/2014/main" id="{4A8D068A-A401-A64D-8401-F4842404EBC5}"/>
                </a:ext>
              </a:extLst>
            </p:cNvPr>
            <p:cNvSpPr/>
            <p:nvPr/>
          </p:nvSpPr>
          <p:spPr>
            <a:xfrm>
              <a:off x="3091079" y="5017953"/>
              <a:ext cx="160930" cy="1609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 39">
              <a:extLst>
                <a:ext uri="{FF2B5EF4-FFF2-40B4-BE49-F238E27FC236}">
                  <a16:creationId xmlns:a16="http://schemas.microsoft.com/office/drawing/2014/main" id="{CC9F3CCF-12C1-7B44-8054-0BFCD4689508}"/>
                </a:ext>
              </a:extLst>
            </p:cNvPr>
            <p:cNvSpPr/>
            <p:nvPr/>
          </p:nvSpPr>
          <p:spPr>
            <a:xfrm>
              <a:off x="2310720" y="5715558"/>
              <a:ext cx="607101" cy="637082"/>
            </a:xfrm>
            <a:custGeom>
              <a:avLst/>
              <a:gdLst>
                <a:gd name="connsiteX0" fmla="*/ 607101 w 607101"/>
                <a:gd name="connsiteY0" fmla="*/ 0 h 637082"/>
                <a:gd name="connsiteX1" fmla="*/ 607101 w 607101"/>
                <a:gd name="connsiteY1" fmla="*/ 637082 h 637082"/>
                <a:gd name="connsiteX2" fmla="*/ 0 w 607101"/>
                <a:gd name="connsiteY2" fmla="*/ 637082 h 637082"/>
                <a:gd name="connsiteX3" fmla="*/ 607101 w 607101"/>
                <a:gd name="connsiteY3" fmla="*/ 0 h 637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7101" h="637082">
                  <a:moveTo>
                    <a:pt x="607101" y="0"/>
                  </a:moveTo>
                  <a:lnTo>
                    <a:pt x="607101" y="637082"/>
                  </a:lnTo>
                  <a:lnTo>
                    <a:pt x="0" y="637082"/>
                  </a:lnTo>
                  <a:lnTo>
                    <a:pt x="607101" y="0"/>
                  </a:lnTo>
                  <a:close/>
                </a:path>
              </a:pathLst>
            </a:custGeom>
            <a:solidFill>
              <a:schemeClr val="bg1">
                <a:lumMod val="65000"/>
                <a:alpha val="45119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1" name="直線矢印コネクタ 40">
              <a:extLst>
                <a:ext uri="{FF2B5EF4-FFF2-40B4-BE49-F238E27FC236}">
                  <a16:creationId xmlns:a16="http://schemas.microsoft.com/office/drawing/2014/main" id="{ADBF79D9-EC2D-104F-825E-C4F5D82C15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49691" y="3537997"/>
              <a:ext cx="254001" cy="0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0F3FFB4F-23B5-BE47-9A9C-B09239036EFA}"/>
                </a:ext>
              </a:extLst>
            </p:cNvPr>
            <p:cNvSpPr txBox="1"/>
            <p:nvPr/>
          </p:nvSpPr>
          <p:spPr>
            <a:xfrm>
              <a:off x="542232" y="2836384"/>
              <a:ext cx="23528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Vehicle starts</a:t>
              </a:r>
            </a:p>
            <a:p>
              <a:r>
                <a:rPr kumimoji="1" lang="en-US" altLang="ja-JP" sz="14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(No recognition of VRU)</a:t>
              </a:r>
              <a:endParaRPr kumimoji="1" lang="ja-JP" altLang="en-US" sz="1400"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376A146A-AE62-4A47-8259-411B70EA5F5B}"/>
                </a:ext>
              </a:extLst>
            </p:cNvPr>
            <p:cNvSpPr txBox="1"/>
            <p:nvPr/>
          </p:nvSpPr>
          <p:spPr>
            <a:xfrm>
              <a:off x="542232" y="4087079"/>
              <a:ext cx="16719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VRU recognition</a:t>
              </a:r>
              <a:endParaRPr kumimoji="1" lang="ja-JP" altLang="en-US" sz="1400"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5385DB93-51A9-084B-9518-CD337FFD795E}"/>
                </a:ext>
              </a:extLst>
            </p:cNvPr>
            <p:cNvSpPr txBox="1"/>
            <p:nvPr/>
          </p:nvSpPr>
          <p:spPr>
            <a:xfrm>
              <a:off x="509782" y="5193076"/>
              <a:ext cx="16719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Vehicle stops</a:t>
              </a:r>
              <a:endParaRPr kumimoji="1" lang="ja-JP" altLang="en-US" sz="1400"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F6ABF588-B30B-EC47-93DC-5D1BAA3D1371}"/>
                </a:ext>
              </a:extLst>
            </p:cNvPr>
            <p:cNvSpPr txBox="1"/>
            <p:nvPr/>
          </p:nvSpPr>
          <p:spPr>
            <a:xfrm>
              <a:off x="4129029" y="5637606"/>
              <a:ext cx="177545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Stop distance after recognition</a:t>
              </a:r>
            </a:p>
            <a:p>
              <a:r>
                <a:rPr kumimoji="1" lang="en-US" altLang="ja-JP" sz="14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 L</a:t>
              </a:r>
              <a:r>
                <a:rPr kumimoji="1" lang="en-US" altLang="ja-JP" sz="1400" baseline="-250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s</a:t>
              </a:r>
              <a:endParaRPr kumimoji="1" lang="ja-JP" altLang="en-US" sz="1400" baseline="-25000"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37974890-04A0-8843-8C7D-DD42DD638AC0}"/>
                </a:ext>
              </a:extLst>
            </p:cNvPr>
            <p:cNvSpPr txBox="1"/>
            <p:nvPr/>
          </p:nvSpPr>
          <p:spPr>
            <a:xfrm>
              <a:off x="4383030" y="4401392"/>
              <a:ext cx="22997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Recognition</a:t>
              </a:r>
              <a:r>
                <a:rPr kumimoji="1" lang="en-US" altLang="ja-JP" sz="14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 distance x at vehicle speed V</a:t>
              </a:r>
              <a:r>
                <a:rPr kumimoji="1" lang="en-US" altLang="ja-JP" sz="1400" baseline="-250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x</a:t>
              </a:r>
              <a:endParaRPr kumimoji="1" lang="ja-JP" altLang="en-US" sz="1400" baseline="-25000"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32A3EE0-4768-3745-A491-ED7943F4B17E}"/>
              </a:ext>
            </a:extLst>
          </p:cNvPr>
          <p:cNvGrpSpPr/>
          <p:nvPr/>
        </p:nvGrpSpPr>
        <p:grpSpPr>
          <a:xfrm>
            <a:off x="8431224" y="3303304"/>
            <a:ext cx="1612898" cy="1427974"/>
            <a:chOff x="8661595" y="2928794"/>
            <a:chExt cx="1612898" cy="1427974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F95AA203-D2C4-ED44-8602-06E136CE4D19}"/>
                </a:ext>
              </a:extLst>
            </p:cNvPr>
            <p:cNvGrpSpPr/>
            <p:nvPr/>
          </p:nvGrpSpPr>
          <p:grpSpPr>
            <a:xfrm>
              <a:off x="8661595" y="2928794"/>
              <a:ext cx="1612898" cy="788872"/>
              <a:chOff x="1651002" y="3035301"/>
              <a:chExt cx="2908297" cy="1422454"/>
            </a:xfrm>
          </p:grpSpPr>
          <p:pic>
            <p:nvPicPr>
              <p:cNvPr id="52" name="Picture 5">
                <a:extLst>
                  <a:ext uri="{FF2B5EF4-FFF2-40B4-BE49-F238E27FC236}">
                    <a16:creationId xmlns:a16="http://schemas.microsoft.com/office/drawing/2014/main" id="{A022532B-9322-8F47-AA5B-35F345E62C0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916" t="3088" r="44114" b="47459"/>
              <a:stretch/>
            </p:blipFill>
            <p:spPr bwMode="auto">
              <a:xfrm rot="16200000">
                <a:off x="2393924" y="2292379"/>
                <a:ext cx="1422454" cy="29082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E7BD9832-0BBC-874A-BE7A-39AB6A164E5A}"/>
                  </a:ext>
                </a:extLst>
              </p:cNvPr>
              <p:cNvSpPr/>
              <p:nvPr/>
            </p:nvSpPr>
            <p:spPr>
              <a:xfrm>
                <a:off x="3848100" y="4081763"/>
                <a:ext cx="406400" cy="19787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A1E9CA62-7AEB-EA4C-A46C-912DA45E6DFE}"/>
                  </a:ext>
                </a:extLst>
              </p:cNvPr>
              <p:cNvSpPr/>
              <p:nvPr/>
            </p:nvSpPr>
            <p:spPr>
              <a:xfrm>
                <a:off x="3848100" y="3129263"/>
                <a:ext cx="406400" cy="19787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フリーフォーム 54">
              <a:extLst>
                <a:ext uri="{FF2B5EF4-FFF2-40B4-BE49-F238E27FC236}">
                  <a16:creationId xmlns:a16="http://schemas.microsoft.com/office/drawing/2014/main" id="{39DB74F4-0F22-BD4B-B147-106D78B80920}"/>
                </a:ext>
              </a:extLst>
            </p:cNvPr>
            <p:cNvSpPr/>
            <p:nvPr/>
          </p:nvSpPr>
          <p:spPr>
            <a:xfrm>
              <a:off x="8773798" y="3204068"/>
              <a:ext cx="607101" cy="637082"/>
            </a:xfrm>
            <a:custGeom>
              <a:avLst/>
              <a:gdLst>
                <a:gd name="connsiteX0" fmla="*/ 607101 w 607101"/>
                <a:gd name="connsiteY0" fmla="*/ 0 h 637082"/>
                <a:gd name="connsiteX1" fmla="*/ 607101 w 607101"/>
                <a:gd name="connsiteY1" fmla="*/ 637082 h 637082"/>
                <a:gd name="connsiteX2" fmla="*/ 0 w 607101"/>
                <a:gd name="connsiteY2" fmla="*/ 637082 h 637082"/>
                <a:gd name="connsiteX3" fmla="*/ 607101 w 607101"/>
                <a:gd name="connsiteY3" fmla="*/ 0 h 637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7101" h="637082">
                  <a:moveTo>
                    <a:pt x="607101" y="0"/>
                  </a:moveTo>
                  <a:lnTo>
                    <a:pt x="607101" y="637082"/>
                  </a:lnTo>
                  <a:lnTo>
                    <a:pt x="0" y="637082"/>
                  </a:lnTo>
                  <a:lnTo>
                    <a:pt x="607101" y="0"/>
                  </a:lnTo>
                  <a:close/>
                </a:path>
              </a:pathLst>
            </a:custGeom>
            <a:solidFill>
              <a:schemeClr val="bg1">
                <a:lumMod val="65000"/>
                <a:alpha val="45119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>
              <a:extLst>
                <a:ext uri="{FF2B5EF4-FFF2-40B4-BE49-F238E27FC236}">
                  <a16:creationId xmlns:a16="http://schemas.microsoft.com/office/drawing/2014/main" id="{AFE74628-5BF3-5D42-90C7-9E8A7D9312D2}"/>
                </a:ext>
              </a:extLst>
            </p:cNvPr>
            <p:cNvSpPr/>
            <p:nvPr/>
          </p:nvSpPr>
          <p:spPr>
            <a:xfrm>
              <a:off x="8968365" y="3618882"/>
              <a:ext cx="160930" cy="1609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D3D9930C-1ADC-4F41-8D29-04482D20F0DE}"/>
                </a:ext>
              </a:extLst>
            </p:cNvPr>
            <p:cNvCxnSpPr>
              <a:cxnSpLocks/>
            </p:cNvCxnSpPr>
            <p:nvPr/>
          </p:nvCxnSpPr>
          <p:spPr>
            <a:xfrm>
              <a:off x="9880073" y="3456371"/>
              <a:ext cx="0" cy="90039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円/楕円 59">
              <a:extLst>
                <a:ext uri="{FF2B5EF4-FFF2-40B4-BE49-F238E27FC236}">
                  <a16:creationId xmlns:a16="http://schemas.microsoft.com/office/drawing/2014/main" id="{5AC8C53C-0904-624A-9B5E-280BE0884D06}"/>
                </a:ext>
              </a:extLst>
            </p:cNvPr>
            <p:cNvSpPr/>
            <p:nvPr/>
          </p:nvSpPr>
          <p:spPr>
            <a:xfrm>
              <a:off x="9205829" y="3622425"/>
              <a:ext cx="160930" cy="1609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6F7A4FFE-C9A9-034B-A56A-1A9F20811FE2}"/>
                </a:ext>
              </a:extLst>
            </p:cNvPr>
            <p:cNvCxnSpPr>
              <a:cxnSpLocks/>
            </p:cNvCxnSpPr>
            <p:nvPr/>
          </p:nvCxnSpPr>
          <p:spPr>
            <a:xfrm>
              <a:off x="9282647" y="3698544"/>
              <a:ext cx="0" cy="6325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505D872F-FC72-694B-8FB6-E20395B2D8CC}"/>
                </a:ext>
              </a:extLst>
            </p:cNvPr>
            <p:cNvCxnSpPr>
              <a:cxnSpLocks/>
            </p:cNvCxnSpPr>
            <p:nvPr/>
          </p:nvCxnSpPr>
          <p:spPr>
            <a:xfrm>
              <a:off x="9052797" y="3704886"/>
              <a:ext cx="0" cy="6325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矢印コネクタ 64">
              <a:extLst>
                <a:ext uri="{FF2B5EF4-FFF2-40B4-BE49-F238E27FC236}">
                  <a16:creationId xmlns:a16="http://schemas.microsoft.com/office/drawing/2014/main" id="{42F3011A-E4DE-FE4E-A27C-8E10C89624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48830" y="4194859"/>
              <a:ext cx="254001" cy="0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矢印コネクタ 65">
              <a:extLst>
                <a:ext uri="{FF2B5EF4-FFF2-40B4-BE49-F238E27FC236}">
                  <a16:creationId xmlns:a16="http://schemas.microsoft.com/office/drawing/2014/main" id="{144F2943-0CBF-1A44-98FF-4F1E0D289D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02831" y="4186617"/>
              <a:ext cx="577243" cy="0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3688CB8A-09D6-E849-A155-8AD46A65165E}"/>
              </a:ext>
            </a:extLst>
          </p:cNvPr>
          <p:cNvSpPr txBox="1"/>
          <p:nvPr/>
        </p:nvSpPr>
        <p:spPr>
          <a:xfrm>
            <a:off x="9206089" y="4568187"/>
            <a:ext cx="407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34" charset="-128"/>
                <a:ea typeface="Meiryo UI" panose="020B0604030504040204" pitchFamily="34" charset="-128"/>
              </a:rPr>
              <a:t>L</a:t>
            </a:r>
            <a:endParaRPr kumimoji="1" lang="ja-JP" altLang="en-US" sz="1400" baseline="-2500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1D7E7075-8169-E047-B742-24A5D9849632}"/>
              </a:ext>
            </a:extLst>
          </p:cNvPr>
          <p:cNvSpPr txBox="1"/>
          <p:nvPr/>
        </p:nvSpPr>
        <p:spPr>
          <a:xfrm>
            <a:off x="8801231" y="4573902"/>
            <a:ext cx="407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34" charset="-128"/>
                <a:ea typeface="Meiryo UI" panose="020B0604030504040204" pitchFamily="34" charset="-128"/>
              </a:rPr>
              <a:t>x</a:t>
            </a:r>
            <a:endParaRPr kumimoji="1" lang="ja-JP" altLang="en-US" sz="1400" baseline="-2500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BB430918-AD71-E144-BCEE-FDDBC105AD50}"/>
              </a:ext>
            </a:extLst>
          </p:cNvPr>
          <p:cNvSpPr txBox="1"/>
          <p:nvPr/>
        </p:nvSpPr>
        <p:spPr>
          <a:xfrm>
            <a:off x="7024422" y="4923079"/>
            <a:ext cx="441570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Meiryo UI" panose="020B0604030504040204" pitchFamily="34" charset="-128"/>
                <a:ea typeface="Meiryo UI" panose="020B0604030504040204" pitchFamily="34" charset="-128"/>
              </a:rPr>
              <a:t>If Ls&lt;=L, </a:t>
            </a:r>
          </a:p>
          <a:p>
            <a:r>
              <a:rPr lang="en-US" altLang="ja-JP" sz="1400" dirty="0">
                <a:latin typeface="Meiryo UI" panose="020B0604030504040204" pitchFamily="34" charset="-128"/>
                <a:ea typeface="Meiryo UI" panose="020B0604030504040204" pitchFamily="34" charset="-128"/>
              </a:rPr>
              <a:t>vehicle can stop before run over by rear wheel.</a:t>
            </a:r>
          </a:p>
          <a:p>
            <a:endParaRPr lang="en-US" altLang="ja-JP" sz="1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US" altLang="ja-JP" sz="1400" dirty="0">
                <a:latin typeface="Meiryo UI" panose="020B0604030504040204" pitchFamily="34" charset="-128"/>
                <a:ea typeface="Meiryo UI" panose="020B0604030504040204" pitchFamily="34" charset="-128"/>
              </a:rPr>
              <a:t>Ls is in proportion to Vx.</a:t>
            </a:r>
          </a:p>
          <a:p>
            <a:r>
              <a:rPr lang="en-US" altLang="ja-JP" sz="1400" dirty="0">
                <a:latin typeface="Meiryo UI" panose="020B0604030504040204" pitchFamily="34" charset="-128"/>
                <a:ea typeface="Meiryo UI" panose="020B0604030504040204" pitchFamily="34" charset="-128"/>
              </a:rPr>
              <a:t>Therefore, formula can express as</a:t>
            </a:r>
          </a:p>
          <a:p>
            <a:endParaRPr lang="en-US" altLang="ja-JP" sz="1400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US" altLang="ja-JP" sz="1400" dirty="0">
                <a:latin typeface="Meiryo UI" panose="020B0604030504040204" pitchFamily="34" charset="-128"/>
                <a:ea typeface="Meiryo UI" panose="020B0604030504040204" pitchFamily="34" charset="-128"/>
              </a:rPr>
              <a:t>x&lt;=</a:t>
            </a:r>
            <a:r>
              <a:rPr lang="en-US" altLang="ja-JP" sz="1400" dirty="0" err="1">
                <a:latin typeface="Meiryo UI" panose="020B0604030504040204" pitchFamily="34" charset="-128"/>
                <a:ea typeface="Meiryo UI" panose="020B0604030504040204" pitchFamily="34" charset="-128"/>
              </a:rPr>
              <a:t>aL+b</a:t>
            </a:r>
            <a:endParaRPr kumimoji="1" lang="ja-JP" altLang="en-US" sz="1400" baseline="-2500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6AD17090-C5A3-0543-B954-E34A52F987E4}"/>
              </a:ext>
            </a:extLst>
          </p:cNvPr>
          <p:cNvSpPr/>
          <p:nvPr/>
        </p:nvSpPr>
        <p:spPr>
          <a:xfrm>
            <a:off x="297872" y="2279782"/>
            <a:ext cx="110432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Accident case is run over by rear wheel in this bind spot.</a:t>
            </a:r>
          </a:p>
          <a:p>
            <a:r>
              <a:rPr lang="en-US" altLang="ja-JP" dirty="0">
                <a:latin typeface="Meiryo UI" panose="020B0604030504040204" pitchFamily="34" charset="-128"/>
                <a:ea typeface="Meiryo UI" panose="020B0604030504040204" pitchFamily="34" charset="-128"/>
              </a:rPr>
              <a:t>To determine the condition of vehicle speed and VRU location in order to vehicle can stop safely.</a:t>
            </a:r>
          </a:p>
        </p:txBody>
      </p:sp>
    </p:spTree>
    <p:extLst>
      <p:ext uri="{BB962C8B-B14F-4D97-AF65-F5344CB8AC3E}">
        <p14:creationId xmlns:p14="http://schemas.microsoft.com/office/powerpoint/2010/main" val="1501706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5210CE-4B19-C340-9565-93CA33D648BB}"/>
              </a:ext>
            </a:extLst>
          </p:cNvPr>
          <p:cNvSpPr txBox="1"/>
          <p:nvPr/>
        </p:nvSpPr>
        <p:spPr>
          <a:xfrm>
            <a:off x="297872" y="235527"/>
            <a:ext cx="110432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Justification for EC’s query about </a:t>
            </a:r>
            <a:r>
              <a:rPr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p</a:t>
            </a:r>
            <a:r>
              <a:rPr kumimoji="1"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assenger’s </a:t>
            </a:r>
            <a:r>
              <a:rPr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side </a:t>
            </a:r>
            <a:r>
              <a:rPr kumimoji="1"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blind spot exemption (2) </a:t>
            </a:r>
            <a:r>
              <a:rPr kumimoji="1" lang="en-US" altLang="ja-JP" sz="2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Methods</a:t>
            </a:r>
            <a:endParaRPr kumimoji="1" lang="ja-JP" altLang="en-US" sz="2800" b="1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63A2722-A0A2-4742-A2C4-E3337567EAD4}"/>
              </a:ext>
            </a:extLst>
          </p:cNvPr>
          <p:cNvSpPr/>
          <p:nvPr/>
        </p:nvSpPr>
        <p:spPr>
          <a:xfrm>
            <a:off x="297871" y="1326507"/>
            <a:ext cx="62045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Meiryo UI" panose="020B0604030504040204" pitchFamily="34" charset="-128"/>
                <a:ea typeface="Meiryo UI" panose="020B0604030504040204" pitchFamily="34" charset="-128"/>
              </a:rPr>
              <a:t>30 Participants (20s~50s, Male 14, Female 16)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5713593-D118-7C4C-918F-335263FC0ADA}"/>
              </a:ext>
            </a:extLst>
          </p:cNvPr>
          <p:cNvGrpSpPr/>
          <p:nvPr/>
        </p:nvGrpSpPr>
        <p:grpSpPr>
          <a:xfrm>
            <a:off x="251480" y="1863490"/>
            <a:ext cx="5539265" cy="3863656"/>
            <a:chOff x="295750" y="1994278"/>
            <a:chExt cx="5539265" cy="3863656"/>
          </a:xfrm>
        </p:grpSpPr>
        <p:pic>
          <p:nvPicPr>
            <p:cNvPr id="48" name="Object 203">
              <a:extLst>
                <a:ext uri="{FF2B5EF4-FFF2-40B4-BE49-F238E27FC236}">
                  <a16:creationId xmlns:a16="http://schemas.microsoft.com/office/drawing/2014/main" id="{22AD11AD-18FE-994A-A2B5-B14E6703A378}"/>
                </a:ext>
              </a:extLst>
            </p:cNvPr>
            <p:cNvPicPr>
              <a:picLocks noChangeAspect="1" noEditPoints="1" noChangeArrowheads="1" noChangeShapeType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4665" y="2054284"/>
              <a:ext cx="1530350" cy="3803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" name="Freeform 205">
              <a:extLst>
                <a:ext uri="{FF2B5EF4-FFF2-40B4-BE49-F238E27FC236}">
                  <a16:creationId xmlns:a16="http://schemas.microsoft.com/office/drawing/2014/main" id="{D3036774-3ACA-F64B-9C31-D0CBBF278E0E}"/>
                </a:ext>
              </a:extLst>
            </p:cNvPr>
            <p:cNvSpPr>
              <a:spLocks noChangeAspect="1" noEditPoints="1" noChangeArrowheads="1" noChangeShapeType="1" noTextEdit="1"/>
            </p:cNvSpPr>
            <p:nvPr/>
          </p:nvSpPr>
          <p:spPr bwMode="auto">
            <a:xfrm>
              <a:off x="1869440" y="2311459"/>
              <a:ext cx="2514600" cy="1257300"/>
            </a:xfrm>
            <a:custGeom>
              <a:avLst/>
              <a:gdLst>
                <a:gd name="T0" fmla="*/ 0 w 3960"/>
                <a:gd name="T1" fmla="*/ 0 h 1980"/>
                <a:gd name="T2" fmla="*/ 3060 w 3960"/>
                <a:gd name="T3" fmla="*/ 0 h 1980"/>
                <a:gd name="T4" fmla="*/ 3960 w 3960"/>
                <a:gd name="T5" fmla="*/ 1080 h 1980"/>
                <a:gd name="T6" fmla="*/ 3960 w 3960"/>
                <a:gd name="T7" fmla="*/ 1980 h 1980"/>
                <a:gd name="T8" fmla="*/ 0 w 3960"/>
                <a:gd name="T9" fmla="*/ 0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60" h="1980">
                  <a:moveTo>
                    <a:pt x="0" y="0"/>
                  </a:moveTo>
                  <a:lnTo>
                    <a:pt x="3060" y="0"/>
                  </a:lnTo>
                  <a:lnTo>
                    <a:pt x="3960" y="1080"/>
                  </a:lnTo>
                  <a:lnTo>
                    <a:pt x="3960" y="19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ja-JP" altLang="en-US" sz="1200"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92" name="Oval 206">
              <a:extLst>
                <a:ext uri="{FF2B5EF4-FFF2-40B4-BE49-F238E27FC236}">
                  <a16:creationId xmlns:a16="http://schemas.microsoft.com/office/drawing/2014/main" id="{65BB99E6-D4EC-A64E-AB5A-38850D1D42C2}"/>
                </a:ext>
              </a:extLst>
            </p:cNvPr>
            <p:cNvSpPr>
              <a:spLocks noChangeAspect="1" noEditPoints="1" noChangeArrowheads="1" noChangeShapeType="1" noTextEdit="1"/>
            </p:cNvSpPr>
            <p:nvPr/>
          </p:nvSpPr>
          <p:spPr bwMode="auto">
            <a:xfrm>
              <a:off x="4144010" y="3247449"/>
              <a:ext cx="252095" cy="2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ja-JP" altLang="en-US" sz="1200"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93" name="Text Box 207">
              <a:extLst>
                <a:ext uri="{FF2B5EF4-FFF2-40B4-BE49-F238E27FC236}">
                  <a16:creationId xmlns:a16="http://schemas.microsoft.com/office/drawing/2014/main" id="{17F0AFB7-2560-6F4A-98BB-34A469D9B0E7}"/>
                </a:ext>
              </a:extLst>
            </p:cNvPr>
            <p:cNvSpPr txBox="1">
              <a:spLocks noChangeAspect="1" noEditPoints="1" noChangeArrowheads="1" noChangeShapeType="1" noTextEdit="1"/>
            </p:cNvSpPr>
            <p:nvPr/>
          </p:nvSpPr>
          <p:spPr bwMode="auto">
            <a:xfrm>
              <a:off x="337618" y="3374449"/>
              <a:ext cx="2671213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r>
                <a:rPr lang="en-US" altLang="ja-JP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Vehicle speed when object recognition by peripheral vision</a:t>
              </a:r>
            </a:p>
            <a:p>
              <a:r>
                <a:rPr lang="en-US" altLang="ja-JP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: </a:t>
              </a:r>
              <a:r>
                <a:rPr lang="en-US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V</a:t>
              </a:r>
              <a:r>
                <a:rPr lang="en-US" sz="1200" kern="1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 [</a:t>
              </a:r>
              <a:r>
                <a:rPr lang="en-US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m/s]</a:t>
              </a:r>
              <a:endParaRPr lang="ja-JP" sz="120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  <a:p>
              <a:pPr algn="just"/>
              <a:r>
                <a:rPr lang="en-US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 </a:t>
              </a:r>
              <a:endParaRPr lang="ja-JP" sz="120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  <a:p>
              <a:pPr algn="just"/>
              <a:r>
                <a:rPr lang="en-US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 </a:t>
              </a:r>
              <a:endParaRPr lang="ja-JP" sz="120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  <a:p>
              <a:pPr algn="just"/>
              <a:r>
                <a:rPr lang="en-US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 </a:t>
              </a:r>
              <a:endParaRPr lang="ja-JP" sz="120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94" name="Text Box 208">
              <a:extLst>
                <a:ext uri="{FF2B5EF4-FFF2-40B4-BE49-F238E27FC236}">
                  <a16:creationId xmlns:a16="http://schemas.microsoft.com/office/drawing/2014/main" id="{240EE7CB-909A-704A-8F4B-E6D6566A9B6B}"/>
                </a:ext>
              </a:extLst>
            </p:cNvPr>
            <p:cNvSpPr txBox="1">
              <a:spLocks noChangeAspect="1" noEditPoints="1" noChangeArrowheads="1" noChangeShapeType="1" noTextEdit="1"/>
            </p:cNvSpPr>
            <p:nvPr/>
          </p:nvSpPr>
          <p:spPr bwMode="auto">
            <a:xfrm>
              <a:off x="295750" y="4466649"/>
              <a:ext cx="292687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r>
                <a:rPr lang="en-US" altLang="ja-JP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Distance between recognition and rear wheel: </a:t>
              </a:r>
              <a:r>
                <a:rPr lang="en-US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L [m</a:t>
              </a:r>
              <a:r>
                <a:rPr lang="en-US" sz="1200" kern="1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]</a:t>
              </a:r>
              <a:endParaRPr lang="ja-JP" sz="120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  <a:p>
              <a:r>
                <a:rPr lang="en-US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 </a:t>
              </a:r>
              <a:endParaRPr lang="ja-JP" sz="120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  <a:p>
              <a:r>
                <a:rPr lang="en-US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 </a:t>
              </a:r>
              <a:endParaRPr lang="ja-JP" sz="120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  <a:p>
              <a:r>
                <a:rPr lang="en-US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 </a:t>
              </a:r>
              <a:endParaRPr lang="ja-JP" sz="120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cxnSp>
          <p:nvCxnSpPr>
            <p:cNvPr id="95" name="Line 209">
              <a:extLst>
                <a:ext uri="{FF2B5EF4-FFF2-40B4-BE49-F238E27FC236}">
                  <a16:creationId xmlns:a16="http://schemas.microsoft.com/office/drawing/2014/main" id="{D988AC67-65C1-8142-B5BF-5729EE2F1892}"/>
                </a:ext>
              </a:extLst>
            </p:cNvPr>
            <p:cNvCxnSpPr>
              <a:cxnSpLocks noChangeAspect="1" noEditPoints="1" noChangeArrowheads="1" noChangeShapeType="1"/>
            </p:cNvCxnSpPr>
            <p:nvPr/>
          </p:nvCxnSpPr>
          <p:spPr bwMode="auto">
            <a:xfrm>
              <a:off x="3000375" y="3504624"/>
              <a:ext cx="13716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6" name="Oval 210">
              <a:extLst>
                <a:ext uri="{FF2B5EF4-FFF2-40B4-BE49-F238E27FC236}">
                  <a16:creationId xmlns:a16="http://schemas.microsoft.com/office/drawing/2014/main" id="{0B3856EF-401D-A543-918F-ACC183EED8F0}"/>
                </a:ext>
              </a:extLst>
            </p:cNvPr>
            <p:cNvSpPr>
              <a:spLocks noChangeAspect="1" noEditPoints="1" noChangeArrowheads="1" noChangeShapeType="1" noTextEdit="1"/>
            </p:cNvSpPr>
            <p:nvPr/>
          </p:nvSpPr>
          <p:spPr bwMode="auto">
            <a:xfrm>
              <a:off x="4143375" y="2936299"/>
              <a:ext cx="252095" cy="2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ja-JP" altLang="en-US" sz="1200"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cxnSp>
          <p:nvCxnSpPr>
            <p:cNvPr id="97" name="Line 211">
              <a:extLst>
                <a:ext uri="{FF2B5EF4-FFF2-40B4-BE49-F238E27FC236}">
                  <a16:creationId xmlns:a16="http://schemas.microsoft.com/office/drawing/2014/main" id="{909B351F-FA3E-6D49-85CD-D1B3D889077B}"/>
                </a:ext>
              </a:extLst>
            </p:cNvPr>
            <p:cNvCxnSpPr>
              <a:cxnSpLocks noChangeAspect="1" noEditPoints="1" noChangeArrowheads="1" noChangeShapeType="1"/>
            </p:cNvCxnSpPr>
            <p:nvPr/>
          </p:nvCxnSpPr>
          <p:spPr bwMode="auto">
            <a:xfrm>
              <a:off x="2993390" y="3064569"/>
              <a:ext cx="13716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" name="Line 213">
              <a:extLst>
                <a:ext uri="{FF2B5EF4-FFF2-40B4-BE49-F238E27FC236}">
                  <a16:creationId xmlns:a16="http://schemas.microsoft.com/office/drawing/2014/main" id="{9E73D088-7D93-3B47-B596-A002BA3DCAEC}"/>
                </a:ext>
              </a:extLst>
            </p:cNvPr>
            <p:cNvCxnSpPr>
              <a:cxnSpLocks noChangeAspect="1" noEditPoints="1" noChangeArrowheads="1" noChangeShapeType="1"/>
            </p:cNvCxnSpPr>
            <p:nvPr/>
          </p:nvCxnSpPr>
          <p:spPr bwMode="auto">
            <a:xfrm>
              <a:off x="3824605" y="3502084"/>
              <a:ext cx="0" cy="6413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9" name="Text Box 214">
              <a:extLst>
                <a:ext uri="{FF2B5EF4-FFF2-40B4-BE49-F238E27FC236}">
                  <a16:creationId xmlns:a16="http://schemas.microsoft.com/office/drawing/2014/main" id="{6F8BE453-B39B-8544-887F-246977E3218B}"/>
                </a:ext>
              </a:extLst>
            </p:cNvPr>
            <p:cNvSpPr txBox="1">
              <a:spLocks noChangeAspect="1" noEditPoints="1" noChangeArrowheads="1" noChangeShapeType="1" noTextEdit="1"/>
            </p:cNvSpPr>
            <p:nvPr/>
          </p:nvSpPr>
          <p:spPr bwMode="auto">
            <a:xfrm>
              <a:off x="317270" y="2749167"/>
              <a:ext cx="2690494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just"/>
              <a:r>
                <a:rPr lang="en-US" altLang="ja-JP" sz="1200" kern="1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Blind spot length</a:t>
              </a:r>
              <a:r>
                <a:rPr lang="en-US" altLang="ja-JP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 </a:t>
              </a:r>
              <a:r>
                <a:rPr lang="en-US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X </a:t>
              </a:r>
              <a:r>
                <a:rPr lang="en-US" sz="1200" kern="1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[</a:t>
              </a:r>
              <a:r>
                <a:rPr lang="en-US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m]: </a:t>
              </a:r>
            </a:p>
            <a:p>
              <a:pPr algn="just"/>
              <a:r>
                <a:rPr lang="en-US" altLang="ja-JP" sz="1200" kern="1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(Distance between objects</a:t>
              </a:r>
            </a:p>
            <a:p>
              <a:pPr algn="just"/>
              <a:r>
                <a:rPr lang="en-US" altLang="ja-JP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 </a:t>
              </a:r>
              <a:r>
                <a:rPr lang="en-US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0, 0.2, 0.4, 0.6, 0.8 m</a:t>
              </a:r>
              <a:r>
                <a:rPr lang="en-US" sz="1200" kern="1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)</a:t>
              </a:r>
              <a:endParaRPr lang="ja-JP" sz="120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  <a:p>
              <a:pPr algn="just"/>
              <a:r>
                <a:rPr lang="en-US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 </a:t>
              </a:r>
              <a:endParaRPr lang="ja-JP" sz="120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  <a:p>
              <a:pPr algn="just"/>
              <a:r>
                <a:rPr lang="en-US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 </a:t>
              </a:r>
              <a:endParaRPr lang="ja-JP" sz="120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  <a:p>
              <a:pPr algn="just"/>
              <a:r>
                <a:rPr lang="en-US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 </a:t>
              </a:r>
              <a:endParaRPr lang="ja-JP" sz="120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100" name="Oval 215">
              <a:extLst>
                <a:ext uri="{FF2B5EF4-FFF2-40B4-BE49-F238E27FC236}">
                  <a16:creationId xmlns:a16="http://schemas.microsoft.com/office/drawing/2014/main" id="{A8B807C9-71CE-5C4A-A845-047C34C371ED}"/>
                </a:ext>
              </a:extLst>
            </p:cNvPr>
            <p:cNvSpPr>
              <a:spLocks noChangeAspect="1" noEditPoints="1" noChangeArrowheads="1" noChangeShapeType="1" noTextEdit="1"/>
            </p:cNvSpPr>
            <p:nvPr/>
          </p:nvSpPr>
          <p:spPr bwMode="auto">
            <a:xfrm>
              <a:off x="4144010" y="4339649"/>
              <a:ext cx="252095" cy="2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ja-JP" altLang="en-US" sz="1200"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cxnSp>
          <p:nvCxnSpPr>
            <p:cNvPr id="101" name="Line 216">
              <a:extLst>
                <a:ext uri="{FF2B5EF4-FFF2-40B4-BE49-F238E27FC236}">
                  <a16:creationId xmlns:a16="http://schemas.microsoft.com/office/drawing/2014/main" id="{573F4C30-30F5-9347-9731-1E7037C4E79C}"/>
                </a:ext>
              </a:extLst>
            </p:cNvPr>
            <p:cNvCxnSpPr>
              <a:cxnSpLocks noChangeAspect="1" noEditPoints="1" noChangeArrowheads="1" noChangeShapeType="1"/>
            </p:cNvCxnSpPr>
            <p:nvPr/>
          </p:nvCxnSpPr>
          <p:spPr bwMode="auto">
            <a:xfrm>
              <a:off x="3024505" y="4600634"/>
              <a:ext cx="13716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2" name="Text Box 217">
              <a:extLst>
                <a:ext uri="{FF2B5EF4-FFF2-40B4-BE49-F238E27FC236}">
                  <a16:creationId xmlns:a16="http://schemas.microsoft.com/office/drawing/2014/main" id="{8DF88047-3668-B34E-9B55-7B02B3ACDD17}"/>
                </a:ext>
              </a:extLst>
            </p:cNvPr>
            <p:cNvSpPr txBox="1">
              <a:spLocks noChangeAspect="1" noEditPoints="1" noChangeArrowheads="1" noChangeShapeType="1" noTextEdit="1"/>
            </p:cNvSpPr>
            <p:nvPr/>
          </p:nvSpPr>
          <p:spPr bwMode="auto">
            <a:xfrm>
              <a:off x="750569" y="1994278"/>
              <a:ext cx="3518853" cy="316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indent="11113"/>
              <a:r>
                <a:rPr lang="en-US" altLang="ja-JP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Blind spot by A-Pillar and side mirror mount</a:t>
              </a:r>
              <a:endParaRPr lang="ja-JP" sz="120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103" name="Text Box 218">
              <a:extLst>
                <a:ext uri="{FF2B5EF4-FFF2-40B4-BE49-F238E27FC236}">
                  <a16:creationId xmlns:a16="http://schemas.microsoft.com/office/drawing/2014/main" id="{9DE820F0-3BD8-524D-89F7-4B35F935DAC9}"/>
                </a:ext>
              </a:extLst>
            </p:cNvPr>
            <p:cNvSpPr txBox="1">
              <a:spLocks noChangeAspect="1" noEditPoints="1" noChangeArrowheads="1" noChangeShapeType="1" noTextEdit="1"/>
            </p:cNvSpPr>
            <p:nvPr/>
          </p:nvSpPr>
          <p:spPr bwMode="auto">
            <a:xfrm>
              <a:off x="3120560" y="2577146"/>
              <a:ext cx="1211408" cy="179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r>
                <a:rPr lang="en-US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1m height object</a:t>
              </a:r>
              <a:endParaRPr lang="ja-JP" sz="120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cxnSp>
          <p:nvCxnSpPr>
            <p:cNvPr id="104" name="Line 219">
              <a:extLst>
                <a:ext uri="{FF2B5EF4-FFF2-40B4-BE49-F238E27FC236}">
                  <a16:creationId xmlns:a16="http://schemas.microsoft.com/office/drawing/2014/main" id="{EA6F1708-3931-7342-9C66-4FDD7D1DE304}"/>
                </a:ext>
              </a:extLst>
            </p:cNvPr>
            <p:cNvCxnSpPr>
              <a:cxnSpLocks noChangeAspect="1" noEditPoints="1" noChangeArrowheads="1" noChangeShapeType="1"/>
            </p:cNvCxnSpPr>
            <p:nvPr/>
          </p:nvCxnSpPr>
          <p:spPr bwMode="auto">
            <a:xfrm>
              <a:off x="3977005" y="2854384"/>
              <a:ext cx="228600" cy="127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5" name="Oval 220">
              <a:extLst>
                <a:ext uri="{FF2B5EF4-FFF2-40B4-BE49-F238E27FC236}">
                  <a16:creationId xmlns:a16="http://schemas.microsoft.com/office/drawing/2014/main" id="{15056971-0C1C-1D42-BC77-02F50A6E369E}"/>
                </a:ext>
              </a:extLst>
            </p:cNvPr>
            <p:cNvSpPr>
              <a:spLocks noChangeAspect="1" noEditPoints="1" noChangeArrowheads="1" noChangeShapeType="1" noTextEdit="1"/>
            </p:cNvSpPr>
            <p:nvPr/>
          </p:nvSpPr>
          <p:spPr bwMode="auto">
            <a:xfrm>
              <a:off x="4129405" y="3876099"/>
              <a:ext cx="252095" cy="2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ja-JP" altLang="en-US" sz="1200"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cxnSp>
          <p:nvCxnSpPr>
            <p:cNvPr id="106" name="Line 221">
              <a:extLst>
                <a:ext uri="{FF2B5EF4-FFF2-40B4-BE49-F238E27FC236}">
                  <a16:creationId xmlns:a16="http://schemas.microsoft.com/office/drawing/2014/main" id="{A34D7BBA-0CC0-1C4D-B1B6-D9A31DF141E9}"/>
                </a:ext>
              </a:extLst>
            </p:cNvPr>
            <p:cNvCxnSpPr>
              <a:cxnSpLocks noChangeAspect="1" noEditPoints="1" noChangeArrowheads="1" noChangeShapeType="1"/>
            </p:cNvCxnSpPr>
            <p:nvPr/>
          </p:nvCxnSpPr>
          <p:spPr bwMode="auto">
            <a:xfrm>
              <a:off x="3024505" y="4143434"/>
              <a:ext cx="13716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" name="Line 222">
              <a:extLst>
                <a:ext uri="{FF2B5EF4-FFF2-40B4-BE49-F238E27FC236}">
                  <a16:creationId xmlns:a16="http://schemas.microsoft.com/office/drawing/2014/main" id="{490DEA63-45DC-4A48-995F-1F2C38A3E232}"/>
                </a:ext>
              </a:extLst>
            </p:cNvPr>
            <p:cNvCxnSpPr>
              <a:cxnSpLocks noChangeAspect="1" noEditPoints="1" noChangeArrowheads="1" noChangeShapeType="1"/>
            </p:cNvCxnSpPr>
            <p:nvPr/>
          </p:nvCxnSpPr>
          <p:spPr bwMode="auto">
            <a:xfrm flipH="1">
              <a:off x="3938905" y="3502084"/>
              <a:ext cx="0" cy="10985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8" name="Text Box 223">
              <a:extLst>
                <a:ext uri="{FF2B5EF4-FFF2-40B4-BE49-F238E27FC236}">
                  <a16:creationId xmlns:a16="http://schemas.microsoft.com/office/drawing/2014/main" id="{D9B40A50-07AE-8648-B44C-53427074A9A7}"/>
                </a:ext>
              </a:extLst>
            </p:cNvPr>
            <p:cNvSpPr txBox="1">
              <a:spLocks noChangeAspect="1" noEditPoints="1" noChangeArrowheads="1" noChangeShapeType="1" noTextEdit="1"/>
            </p:cNvSpPr>
            <p:nvPr/>
          </p:nvSpPr>
          <p:spPr bwMode="auto">
            <a:xfrm>
              <a:off x="295750" y="3996433"/>
              <a:ext cx="2614452" cy="308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just"/>
              <a:r>
                <a:rPr lang="en-US" altLang="ja-JP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Stop distance after recognition</a:t>
              </a:r>
            </a:p>
            <a:p>
              <a:pPr algn="just"/>
              <a:r>
                <a:rPr lang="en-US" altLang="ja-JP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: </a:t>
              </a:r>
              <a:r>
                <a:rPr lang="en-US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L</a:t>
              </a:r>
              <a:r>
                <a:rPr lang="en-US" sz="1200" kern="100" baseline="-250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s</a:t>
              </a:r>
              <a:r>
                <a:rPr lang="en-US" sz="1200" kern="100" baseline="-250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 </a:t>
              </a:r>
              <a:r>
                <a:rPr lang="en-US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[m]</a:t>
              </a:r>
              <a:endParaRPr lang="ja-JP" sz="120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  <a:p>
              <a:pPr algn="r"/>
              <a:r>
                <a:rPr lang="en-US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 </a:t>
              </a:r>
              <a:endParaRPr lang="ja-JP" sz="120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  <a:p>
              <a:pPr algn="r"/>
              <a:r>
                <a:rPr lang="en-US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 </a:t>
              </a:r>
              <a:endParaRPr lang="ja-JP" sz="120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  <a:p>
              <a:pPr algn="r"/>
              <a:r>
                <a:rPr lang="en-US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 </a:t>
              </a:r>
              <a:endParaRPr lang="ja-JP" sz="120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cxnSp>
          <p:nvCxnSpPr>
            <p:cNvPr id="109" name="Line 259">
              <a:extLst>
                <a:ext uri="{FF2B5EF4-FFF2-40B4-BE49-F238E27FC236}">
                  <a16:creationId xmlns:a16="http://schemas.microsoft.com/office/drawing/2014/main" id="{DAFA8296-5E5C-B34C-B768-CDE5098639CD}"/>
                </a:ext>
              </a:extLst>
            </p:cNvPr>
            <p:cNvCxnSpPr>
              <a:cxnSpLocks noChangeAspect="1" noEditPoints="1" noChangeArrowheads="1" noChangeShapeType="1"/>
            </p:cNvCxnSpPr>
            <p:nvPr/>
          </p:nvCxnSpPr>
          <p:spPr bwMode="auto">
            <a:xfrm>
              <a:off x="3808095" y="3060759"/>
              <a:ext cx="0" cy="3060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0" name="Line 264">
              <a:extLst>
                <a:ext uri="{FF2B5EF4-FFF2-40B4-BE49-F238E27FC236}">
                  <a16:creationId xmlns:a16="http://schemas.microsoft.com/office/drawing/2014/main" id="{23B70CF3-00F5-E94F-95F4-2FB88273B097}"/>
                </a:ext>
              </a:extLst>
            </p:cNvPr>
            <p:cNvCxnSpPr>
              <a:cxnSpLocks noChangeAspect="1" noEditPoints="1" noChangeArrowheads="1" noChangeShapeType="1"/>
            </p:cNvCxnSpPr>
            <p:nvPr/>
          </p:nvCxnSpPr>
          <p:spPr bwMode="auto">
            <a:xfrm>
              <a:off x="3009265" y="3368734"/>
              <a:ext cx="13716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B23BE78-8543-6F47-AA9D-4053D9B195B1}"/>
              </a:ext>
            </a:extLst>
          </p:cNvPr>
          <p:cNvGrpSpPr/>
          <p:nvPr/>
        </p:nvGrpSpPr>
        <p:grpSpPr>
          <a:xfrm>
            <a:off x="5940802" y="2238424"/>
            <a:ext cx="5953326" cy="3977005"/>
            <a:chOff x="5935772" y="2085232"/>
            <a:chExt cx="5953326" cy="3977005"/>
          </a:xfrm>
        </p:grpSpPr>
        <p:pic>
          <p:nvPicPr>
            <p:cNvPr id="57" name="Object 154">
              <a:extLst>
                <a:ext uri="{FF2B5EF4-FFF2-40B4-BE49-F238E27FC236}">
                  <a16:creationId xmlns:a16="http://schemas.microsoft.com/office/drawing/2014/main" id="{9F8B980E-9682-0347-AC0E-284C6F71F22B}"/>
                </a:ext>
              </a:extLst>
            </p:cNvPr>
            <p:cNvPicPr>
              <a:picLocks noChangeAspect="1" noEditPoints="1" noChangeArrowheads="1" noChangeShapeType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8398" y="2655462"/>
              <a:ext cx="2628900" cy="2442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9" name="Line 155">
              <a:extLst>
                <a:ext uri="{FF2B5EF4-FFF2-40B4-BE49-F238E27FC236}">
                  <a16:creationId xmlns:a16="http://schemas.microsoft.com/office/drawing/2014/main" id="{E143620B-170B-1445-9EB3-9007C03FC322}"/>
                </a:ext>
              </a:extLst>
            </p:cNvPr>
            <p:cNvCxnSpPr>
              <a:cxnSpLocks noChangeAspect="1" noEditPoints="1" noChangeArrowheads="1" noChangeShapeType="1"/>
            </p:cNvCxnSpPr>
            <p:nvPr/>
          </p:nvCxnSpPr>
          <p:spPr bwMode="auto">
            <a:xfrm>
              <a:off x="6631298" y="5068462"/>
              <a:ext cx="19431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2" name="Line 156">
              <a:extLst>
                <a:ext uri="{FF2B5EF4-FFF2-40B4-BE49-F238E27FC236}">
                  <a16:creationId xmlns:a16="http://schemas.microsoft.com/office/drawing/2014/main" id="{74A7585D-4BA6-CB4F-9E96-E5B7F912372B}"/>
                </a:ext>
              </a:extLst>
            </p:cNvPr>
            <p:cNvCxnSpPr>
              <a:cxnSpLocks noChangeAspect="1" noEditPoints="1" noChangeArrowheads="1" noChangeShapeType="1"/>
            </p:cNvCxnSpPr>
            <p:nvPr/>
          </p:nvCxnSpPr>
          <p:spPr bwMode="auto">
            <a:xfrm flipV="1">
              <a:off x="6288398" y="2909462"/>
              <a:ext cx="0" cy="1905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4" name="Text Box 157">
              <a:extLst>
                <a:ext uri="{FF2B5EF4-FFF2-40B4-BE49-F238E27FC236}">
                  <a16:creationId xmlns:a16="http://schemas.microsoft.com/office/drawing/2014/main" id="{6A1A42D4-48A3-8D4F-8DD8-37476E984150}"/>
                </a:ext>
              </a:extLst>
            </p:cNvPr>
            <p:cNvSpPr txBox="1">
              <a:spLocks noChangeAspect="1" noEditPoints="1" noChangeArrowheads="1" noChangeShapeType="1" noTextEdit="1"/>
            </p:cNvSpPr>
            <p:nvPr/>
          </p:nvSpPr>
          <p:spPr bwMode="auto">
            <a:xfrm>
              <a:off x="6617328" y="5057032"/>
              <a:ext cx="1714500" cy="560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US" altLang="ja-JP" sz="10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Stop distance after VRU recognition </a:t>
              </a:r>
              <a:r>
                <a:rPr lang="en-US" sz="10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Ls</a:t>
              </a:r>
              <a:endParaRPr lang="ja-JP" sz="105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cxnSp>
          <p:nvCxnSpPr>
            <p:cNvPr id="71" name="Line 159">
              <a:extLst>
                <a:ext uri="{FF2B5EF4-FFF2-40B4-BE49-F238E27FC236}">
                  <a16:creationId xmlns:a16="http://schemas.microsoft.com/office/drawing/2014/main" id="{8808677C-F725-044A-AA68-291E6D1F1493}"/>
                </a:ext>
              </a:extLst>
            </p:cNvPr>
            <p:cNvCxnSpPr>
              <a:cxnSpLocks noChangeAspect="1" noEditPoints="1" noChangeArrowheads="1" noChangeShapeType="1"/>
            </p:cNvCxnSpPr>
            <p:nvPr/>
          </p:nvCxnSpPr>
          <p:spPr bwMode="auto">
            <a:xfrm>
              <a:off x="6402698" y="3290462"/>
              <a:ext cx="192913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2" name="AutoShape 160">
              <a:extLst>
                <a:ext uri="{FF2B5EF4-FFF2-40B4-BE49-F238E27FC236}">
                  <a16:creationId xmlns:a16="http://schemas.microsoft.com/office/drawing/2014/main" id="{7809C318-24B1-5D4F-BE68-918E2A5FF645}"/>
                </a:ext>
              </a:extLst>
            </p:cNvPr>
            <p:cNvSpPr>
              <a:spLocks noChangeAspect="1" noEditPoints="1" noChangeArrowheads="1" noChangeShapeType="1" noTextEdit="1"/>
            </p:cNvSpPr>
            <p:nvPr/>
          </p:nvSpPr>
          <p:spPr bwMode="auto">
            <a:xfrm>
              <a:off x="7978133" y="5628532"/>
              <a:ext cx="1385570" cy="381000"/>
            </a:xfrm>
            <a:prstGeom prst="wedgeRectCallout">
              <a:avLst>
                <a:gd name="adj1" fmla="val -24931"/>
                <a:gd name="adj2" fmla="val -22533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just"/>
              <a:r>
                <a:rPr lang="en-US" altLang="ja-JP" sz="10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Distance to real wheel front side</a:t>
              </a:r>
              <a:endParaRPr lang="ja-JP" sz="105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cxnSp>
          <p:nvCxnSpPr>
            <p:cNvPr id="73" name="Line 161">
              <a:extLst>
                <a:ext uri="{FF2B5EF4-FFF2-40B4-BE49-F238E27FC236}">
                  <a16:creationId xmlns:a16="http://schemas.microsoft.com/office/drawing/2014/main" id="{71FF9FDC-AB94-D74A-9363-11FCAB86E9C6}"/>
                </a:ext>
              </a:extLst>
            </p:cNvPr>
            <p:cNvCxnSpPr>
              <a:cxnSpLocks noChangeAspect="1" noEditPoints="1" noChangeArrowheads="1" noChangeShapeType="1"/>
            </p:cNvCxnSpPr>
            <p:nvPr/>
          </p:nvCxnSpPr>
          <p:spPr bwMode="auto">
            <a:xfrm flipV="1">
              <a:off x="6745598" y="2909462"/>
              <a:ext cx="1600200" cy="1778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4" name="Line 162">
              <a:extLst>
                <a:ext uri="{FF2B5EF4-FFF2-40B4-BE49-F238E27FC236}">
                  <a16:creationId xmlns:a16="http://schemas.microsoft.com/office/drawing/2014/main" id="{61B0D6D4-E299-0D4A-A16A-0F8AFF93F625}"/>
                </a:ext>
              </a:extLst>
            </p:cNvPr>
            <p:cNvCxnSpPr>
              <a:cxnSpLocks noChangeAspect="1" noEditPoints="1" noChangeArrowheads="1" noChangeShapeType="1"/>
            </p:cNvCxnSpPr>
            <p:nvPr/>
          </p:nvCxnSpPr>
          <p:spPr bwMode="auto">
            <a:xfrm flipV="1">
              <a:off x="6745598" y="3163462"/>
              <a:ext cx="1714500" cy="1651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5" name="Line 163">
              <a:extLst>
                <a:ext uri="{FF2B5EF4-FFF2-40B4-BE49-F238E27FC236}">
                  <a16:creationId xmlns:a16="http://schemas.microsoft.com/office/drawing/2014/main" id="{5B063628-D656-3348-9453-B4D1281F5F3C}"/>
                </a:ext>
              </a:extLst>
            </p:cNvPr>
            <p:cNvCxnSpPr>
              <a:cxnSpLocks noChangeAspect="1" noEditPoints="1" noChangeArrowheads="1" noChangeShapeType="1"/>
            </p:cNvCxnSpPr>
            <p:nvPr/>
          </p:nvCxnSpPr>
          <p:spPr bwMode="auto">
            <a:xfrm>
              <a:off x="8345798" y="3290462"/>
              <a:ext cx="0" cy="1651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85" name="Object 165">
              <a:extLst>
                <a:ext uri="{FF2B5EF4-FFF2-40B4-BE49-F238E27FC236}">
                  <a16:creationId xmlns:a16="http://schemas.microsoft.com/office/drawing/2014/main" id="{EEC322B8-08B4-D848-9905-91554038ECEC}"/>
                </a:ext>
              </a:extLst>
            </p:cNvPr>
            <p:cNvPicPr>
              <a:picLocks noChangeAspect="1" noEditPoints="1" noChangeArrowheads="1" noChangeShapeType="1" noCrop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60198" y="2655462"/>
              <a:ext cx="2628900" cy="2442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6" name="Line 166">
              <a:extLst>
                <a:ext uri="{FF2B5EF4-FFF2-40B4-BE49-F238E27FC236}">
                  <a16:creationId xmlns:a16="http://schemas.microsoft.com/office/drawing/2014/main" id="{4B4582FD-8DF9-7746-9F8B-F4760F16B4E1}"/>
                </a:ext>
              </a:extLst>
            </p:cNvPr>
            <p:cNvCxnSpPr>
              <a:cxnSpLocks noChangeAspect="1" noEditPoints="1" noChangeArrowheads="1" noChangeShapeType="1"/>
            </p:cNvCxnSpPr>
            <p:nvPr/>
          </p:nvCxnSpPr>
          <p:spPr bwMode="auto">
            <a:xfrm flipV="1">
              <a:off x="9603098" y="2909462"/>
              <a:ext cx="1943100" cy="1778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Line 167">
              <a:extLst>
                <a:ext uri="{FF2B5EF4-FFF2-40B4-BE49-F238E27FC236}">
                  <a16:creationId xmlns:a16="http://schemas.microsoft.com/office/drawing/2014/main" id="{162DCC34-0576-A34A-8334-64EE6D3B65A6}"/>
                </a:ext>
              </a:extLst>
            </p:cNvPr>
            <p:cNvCxnSpPr>
              <a:cxnSpLocks noChangeAspect="1" noEditPoints="1" noChangeArrowheads="1" noChangeShapeType="1"/>
            </p:cNvCxnSpPr>
            <p:nvPr/>
          </p:nvCxnSpPr>
          <p:spPr bwMode="auto">
            <a:xfrm flipV="1">
              <a:off x="9717398" y="3417462"/>
              <a:ext cx="1943100" cy="1397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8" name="Line 168">
              <a:extLst>
                <a:ext uri="{FF2B5EF4-FFF2-40B4-BE49-F238E27FC236}">
                  <a16:creationId xmlns:a16="http://schemas.microsoft.com/office/drawing/2014/main" id="{8514AFC6-7AF6-5641-8D5B-EE4E970ECB1E}"/>
                </a:ext>
              </a:extLst>
            </p:cNvPr>
            <p:cNvCxnSpPr>
              <a:cxnSpLocks noChangeAspect="1" noEditPoints="1" noChangeArrowheads="1" noChangeShapeType="1"/>
            </p:cNvCxnSpPr>
            <p:nvPr/>
          </p:nvCxnSpPr>
          <p:spPr bwMode="auto">
            <a:xfrm>
              <a:off x="9603098" y="5068462"/>
              <a:ext cx="19431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" name="Line 169">
              <a:extLst>
                <a:ext uri="{FF2B5EF4-FFF2-40B4-BE49-F238E27FC236}">
                  <a16:creationId xmlns:a16="http://schemas.microsoft.com/office/drawing/2014/main" id="{D2B9DAA8-D612-DF4E-A115-BA79B8545104}"/>
                </a:ext>
              </a:extLst>
            </p:cNvPr>
            <p:cNvCxnSpPr>
              <a:cxnSpLocks noChangeAspect="1" noEditPoints="1" noChangeArrowheads="1" noChangeShapeType="1"/>
            </p:cNvCxnSpPr>
            <p:nvPr/>
          </p:nvCxnSpPr>
          <p:spPr bwMode="auto">
            <a:xfrm flipV="1">
              <a:off x="9260198" y="2909462"/>
              <a:ext cx="0" cy="1905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0" name="Text Box 170">
              <a:extLst>
                <a:ext uri="{FF2B5EF4-FFF2-40B4-BE49-F238E27FC236}">
                  <a16:creationId xmlns:a16="http://schemas.microsoft.com/office/drawing/2014/main" id="{697B1CFA-ED29-8E46-AD0C-8B543ACB9BBE}"/>
                </a:ext>
              </a:extLst>
            </p:cNvPr>
            <p:cNvSpPr txBox="1">
              <a:spLocks noChangeAspect="1" noEditPoints="1" noChangeArrowheads="1" noChangeShapeType="1" noTextEdit="1"/>
            </p:cNvSpPr>
            <p:nvPr/>
          </p:nvSpPr>
          <p:spPr bwMode="auto">
            <a:xfrm>
              <a:off x="9631946" y="5068462"/>
              <a:ext cx="1485900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US" altLang="ja-JP" sz="10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Blind spot length </a:t>
              </a:r>
              <a:r>
                <a:rPr lang="en-US" sz="11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X</a:t>
              </a:r>
              <a:endParaRPr lang="ja-JP" sz="105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cxnSp>
          <p:nvCxnSpPr>
            <p:cNvPr id="77" name="Line 172">
              <a:extLst>
                <a:ext uri="{FF2B5EF4-FFF2-40B4-BE49-F238E27FC236}">
                  <a16:creationId xmlns:a16="http://schemas.microsoft.com/office/drawing/2014/main" id="{ACAE639B-3B56-3F4F-A49F-A472D2B9A705}"/>
                </a:ext>
              </a:extLst>
            </p:cNvPr>
            <p:cNvCxnSpPr>
              <a:cxnSpLocks noChangeAspect="1" noEditPoints="1" noChangeArrowheads="1" noChangeShapeType="1"/>
            </p:cNvCxnSpPr>
            <p:nvPr/>
          </p:nvCxnSpPr>
          <p:spPr bwMode="auto">
            <a:xfrm>
              <a:off x="9403073" y="3290462"/>
              <a:ext cx="172402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8" name="Line 173">
              <a:extLst>
                <a:ext uri="{FF2B5EF4-FFF2-40B4-BE49-F238E27FC236}">
                  <a16:creationId xmlns:a16="http://schemas.microsoft.com/office/drawing/2014/main" id="{9CABF3AA-8935-AD4A-B520-C7D1384BF6AB}"/>
                </a:ext>
              </a:extLst>
            </p:cNvPr>
            <p:cNvCxnSpPr>
              <a:cxnSpLocks noChangeAspect="1" noEditPoints="1" noChangeArrowheads="1" noChangeShapeType="1"/>
            </p:cNvCxnSpPr>
            <p:nvPr/>
          </p:nvCxnSpPr>
          <p:spPr bwMode="auto">
            <a:xfrm>
              <a:off x="11127098" y="3293637"/>
              <a:ext cx="0" cy="1651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1" name="AutoShape 176">
              <a:extLst>
                <a:ext uri="{FF2B5EF4-FFF2-40B4-BE49-F238E27FC236}">
                  <a16:creationId xmlns:a16="http://schemas.microsoft.com/office/drawing/2014/main" id="{42D4F3B5-8516-ED49-B1F2-0F02D19FFD2B}"/>
                </a:ext>
              </a:extLst>
            </p:cNvPr>
            <p:cNvSpPr>
              <a:spLocks noChangeAspect="1" noEditPoints="1" noChangeArrowheads="1" noChangeShapeType="1" noTextEdit="1"/>
            </p:cNvSpPr>
            <p:nvPr/>
          </p:nvSpPr>
          <p:spPr bwMode="auto">
            <a:xfrm>
              <a:off x="6731628" y="2085232"/>
              <a:ext cx="2043430" cy="381000"/>
            </a:xfrm>
            <a:prstGeom prst="wedgeRectCallout">
              <a:avLst>
                <a:gd name="adj1" fmla="val -65384"/>
                <a:gd name="adj2" fmla="val 2641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US" altLang="ja-JP" sz="10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Vehicle speed at VRU is not run over by rear wheel: v</a:t>
              </a:r>
              <a:endParaRPr lang="ja-JP" sz="105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82" name="AutoShape 177">
              <a:extLst>
                <a:ext uri="{FF2B5EF4-FFF2-40B4-BE49-F238E27FC236}">
                  <a16:creationId xmlns:a16="http://schemas.microsoft.com/office/drawing/2014/main" id="{30CE5DE7-DC38-FE4D-AB67-AACAB4C76190}"/>
                </a:ext>
              </a:extLst>
            </p:cNvPr>
            <p:cNvSpPr>
              <a:spLocks noChangeAspect="1" noEditPoints="1" noChangeArrowheads="1" noChangeShapeType="1" noTextEdit="1"/>
            </p:cNvSpPr>
            <p:nvPr/>
          </p:nvSpPr>
          <p:spPr bwMode="auto">
            <a:xfrm>
              <a:off x="7188828" y="4485532"/>
              <a:ext cx="914400" cy="342900"/>
            </a:xfrm>
            <a:prstGeom prst="wedgeRectCallout">
              <a:avLst>
                <a:gd name="adj1" fmla="val 4931"/>
                <a:gd name="adj2" fmla="val -214444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just"/>
              <a:r>
                <a:rPr lang="en-US" sz="1050" kern="100" dirty="0">
                  <a:effectLst/>
                  <a:latin typeface="Times New Roman" panose="02020603050405020304" pitchFamily="18" charset="0"/>
                  <a:ea typeface="ＭＳ 明朝" panose="02020609040205080304" pitchFamily="49" charset="-128"/>
                </a:rPr>
                <a:t>5%ile line</a:t>
              </a:r>
              <a:endParaRPr lang="ja-JP" sz="1050" kern="100">
                <a:effectLst/>
                <a:latin typeface="Times New Roman" panose="02020603050405020304" pitchFamily="18" charset="0"/>
                <a:ea typeface="ＭＳ 明朝" panose="02020609040205080304" pitchFamily="49" charset="-128"/>
              </a:endParaRPr>
            </a:p>
          </p:txBody>
        </p:sp>
        <p:sp>
          <p:nvSpPr>
            <p:cNvPr id="83" name="AutoShape 178">
              <a:extLst>
                <a:ext uri="{FF2B5EF4-FFF2-40B4-BE49-F238E27FC236}">
                  <a16:creationId xmlns:a16="http://schemas.microsoft.com/office/drawing/2014/main" id="{1074521D-6F05-4046-92C3-47C56BD95BFE}"/>
                </a:ext>
              </a:extLst>
            </p:cNvPr>
            <p:cNvSpPr>
              <a:spLocks noChangeAspect="1" noEditPoints="1" noChangeArrowheads="1" noChangeShapeType="1" noTextEdit="1"/>
            </p:cNvSpPr>
            <p:nvPr/>
          </p:nvSpPr>
          <p:spPr bwMode="auto">
            <a:xfrm>
              <a:off x="9474828" y="3342532"/>
              <a:ext cx="1028700" cy="342900"/>
            </a:xfrm>
            <a:prstGeom prst="wedgeRectCallout">
              <a:avLst>
                <a:gd name="adj1" fmla="val 30310"/>
                <a:gd name="adj2" fmla="val 15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just"/>
              <a:r>
                <a:rPr lang="en-US" sz="105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95%ile</a:t>
              </a:r>
              <a:r>
                <a:rPr lang="en-US" sz="1050" kern="1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 line</a:t>
              </a:r>
              <a:endParaRPr lang="ja-JP" sz="105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cxnSp>
          <p:nvCxnSpPr>
            <p:cNvPr id="84" name="Line 179">
              <a:extLst>
                <a:ext uri="{FF2B5EF4-FFF2-40B4-BE49-F238E27FC236}">
                  <a16:creationId xmlns:a16="http://schemas.microsoft.com/office/drawing/2014/main" id="{B02496C4-1BF2-B442-9869-508EA3B19215}"/>
                </a:ext>
              </a:extLst>
            </p:cNvPr>
            <p:cNvCxnSpPr>
              <a:cxnSpLocks noChangeAspect="1" noEditPoints="1" noChangeArrowheads="1" noChangeShapeType="1"/>
            </p:cNvCxnSpPr>
            <p:nvPr/>
          </p:nvCxnSpPr>
          <p:spPr bwMode="auto">
            <a:xfrm>
              <a:off x="8279123" y="3294907"/>
              <a:ext cx="11480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11" name="Text Box 218">
              <a:extLst>
                <a:ext uri="{FF2B5EF4-FFF2-40B4-BE49-F238E27FC236}">
                  <a16:creationId xmlns:a16="http://schemas.microsoft.com/office/drawing/2014/main" id="{6CF8388C-BAD9-DC47-896E-94864D042072}"/>
                </a:ext>
              </a:extLst>
            </p:cNvPr>
            <p:cNvSpPr txBox="1">
              <a:spLocks noChangeAspect="1" noEditPoints="1" noChangeArrowheads="1" noChangeShapeType="1" noTextEdit="1"/>
            </p:cNvSpPr>
            <p:nvPr/>
          </p:nvSpPr>
          <p:spPr bwMode="auto">
            <a:xfrm rot="16200000">
              <a:off x="5285641" y="3649768"/>
              <a:ext cx="1526368" cy="226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vert270" wrap="square" lIns="91440" tIns="45720" rIns="91440" bIns="45720" anchor="t" anchorCtr="0" upright="1">
              <a:noAutofit/>
            </a:bodyPr>
            <a:lstStyle/>
            <a:p>
              <a:r>
                <a:rPr lang="en-US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Vehicle speed v</a:t>
              </a:r>
              <a:endParaRPr lang="ja-JP" sz="120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112" name="Text Box 218">
              <a:extLst>
                <a:ext uri="{FF2B5EF4-FFF2-40B4-BE49-F238E27FC236}">
                  <a16:creationId xmlns:a16="http://schemas.microsoft.com/office/drawing/2014/main" id="{38E3A7EE-FD92-064D-ACE8-4D6CBE085DAF}"/>
                </a:ext>
              </a:extLst>
            </p:cNvPr>
            <p:cNvSpPr txBox="1">
              <a:spLocks noChangeAspect="1" noEditPoints="1" noChangeArrowheads="1" noChangeShapeType="1" noTextEdit="1"/>
            </p:cNvSpPr>
            <p:nvPr/>
          </p:nvSpPr>
          <p:spPr bwMode="auto">
            <a:xfrm rot="16200000">
              <a:off x="8297200" y="3647945"/>
              <a:ext cx="1526368" cy="226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vert270" wrap="square" lIns="91440" tIns="45720" rIns="91440" bIns="45720" anchor="t" anchorCtr="0" upright="1">
              <a:noAutofit/>
            </a:bodyPr>
            <a:lstStyle/>
            <a:p>
              <a:r>
                <a:rPr lang="en-US" sz="12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Vehicle speed v</a:t>
              </a:r>
              <a:endParaRPr lang="ja-JP" sz="120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80" name="AutoShape 175">
              <a:extLst>
                <a:ext uri="{FF2B5EF4-FFF2-40B4-BE49-F238E27FC236}">
                  <a16:creationId xmlns:a16="http://schemas.microsoft.com/office/drawing/2014/main" id="{6777720F-BC77-E24F-907D-7AAFD8590DEA}"/>
                </a:ext>
              </a:extLst>
            </p:cNvPr>
            <p:cNvSpPr>
              <a:spLocks noChangeAspect="1" noEditPoints="1" noChangeArrowheads="1" noChangeShapeType="1" noTextEdit="1"/>
            </p:cNvSpPr>
            <p:nvPr/>
          </p:nvSpPr>
          <p:spPr bwMode="auto">
            <a:xfrm>
              <a:off x="9504638" y="5449462"/>
              <a:ext cx="2319020" cy="612775"/>
            </a:xfrm>
            <a:prstGeom prst="wedgeRectCallout">
              <a:avLst>
                <a:gd name="adj1" fmla="val 19796"/>
                <a:gd name="adj2" fmla="val -12896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US" altLang="ja-JP" sz="10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Blind spot length at VRU is not run over by rear wheel </a:t>
              </a:r>
              <a:r>
                <a:rPr lang="en-US" sz="11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x</a:t>
              </a:r>
              <a:endParaRPr lang="ja-JP" sz="105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  <a:p>
              <a:pPr algn="ctr"/>
              <a:r>
                <a:rPr lang="en-US" altLang="ja-JP" sz="10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(Limit of blind spot exemption)</a:t>
              </a:r>
              <a:endParaRPr lang="ja-JP" sz="105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</p:grpSp>
      <p:sp>
        <p:nvSpPr>
          <p:cNvPr id="8" name="Rectangle 2">
            <a:extLst>
              <a:ext uri="{FF2B5EF4-FFF2-40B4-BE49-F238E27FC236}">
                <a16:creationId xmlns:a16="http://schemas.microsoft.com/office/drawing/2014/main" id="{6F852A4C-A142-5C42-B250-B00923BDE6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871" y="5069029"/>
            <a:ext cx="6769237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9" name="オブジェクト 8">
            <a:extLst>
              <a:ext uri="{FF2B5EF4-FFF2-40B4-BE49-F238E27FC236}">
                <a16:creationId xmlns:a16="http://schemas.microsoft.com/office/drawing/2014/main" id="{62973F63-A410-F54E-A7A8-B2D2515958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5293084"/>
              </p:ext>
            </p:extLst>
          </p:nvPr>
        </p:nvGraphicFramePr>
        <p:xfrm>
          <a:off x="297872" y="5069029"/>
          <a:ext cx="2081029" cy="15534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r:id="rId7" imgW="7200900" imgH="5397500" progId="Photoshop.Image.4">
                  <p:embed/>
                </p:oleObj>
              </mc:Choice>
              <mc:Fallback>
                <p:oleObj r:id="rId7" imgW="7200900" imgH="5397500" progId="Photoshop.Image.4">
                  <p:embed/>
                  <p:pic>
                    <p:nvPicPr>
                      <p:cNvPr id="9" name="オブジェクト 8">
                        <a:extLst>
                          <a:ext uri="{FF2B5EF4-FFF2-40B4-BE49-F238E27FC236}">
                            <a16:creationId xmlns:a16="http://schemas.microsoft.com/office/drawing/2014/main" id="{62973F63-A410-F54E-A7A8-B2D25159589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872" y="5069029"/>
                        <a:ext cx="2081029" cy="15534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33772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9AB302A9-F575-D74B-B118-E22E5BCBFF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224"/>
          <a:stretch/>
        </p:blipFill>
        <p:spPr>
          <a:xfrm>
            <a:off x="627257" y="3835774"/>
            <a:ext cx="4089121" cy="2333873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5210CE-4B19-C340-9565-93CA33D648BB}"/>
              </a:ext>
            </a:extLst>
          </p:cNvPr>
          <p:cNvSpPr txBox="1"/>
          <p:nvPr/>
        </p:nvSpPr>
        <p:spPr>
          <a:xfrm>
            <a:off x="297872" y="235527"/>
            <a:ext cx="110432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Justification for EC’s query about </a:t>
            </a:r>
            <a:r>
              <a:rPr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p</a:t>
            </a:r>
            <a:r>
              <a:rPr kumimoji="1"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assenger’s </a:t>
            </a:r>
            <a:r>
              <a:rPr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side </a:t>
            </a:r>
            <a:r>
              <a:rPr kumimoji="1"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blind spot exemption (3) </a:t>
            </a:r>
            <a:r>
              <a:rPr kumimoji="1" lang="en-US" altLang="ja-JP" sz="2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Results</a:t>
            </a:r>
            <a:endParaRPr kumimoji="1" lang="ja-JP" altLang="en-US" sz="2800" b="1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91A7A715-0272-6341-81F3-99F60232E8B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650"/>
          <a:stretch/>
        </p:blipFill>
        <p:spPr>
          <a:xfrm>
            <a:off x="666842" y="1377161"/>
            <a:ext cx="4089121" cy="2417841"/>
          </a:xfrm>
          <a:prstGeom prst="rect">
            <a:avLst/>
          </a:prstGeom>
        </p:spPr>
      </p:pic>
      <p:sp>
        <p:nvSpPr>
          <p:cNvPr id="53" name="Text Box 157">
            <a:extLst>
              <a:ext uri="{FF2B5EF4-FFF2-40B4-BE49-F238E27FC236}">
                <a16:creationId xmlns:a16="http://schemas.microsoft.com/office/drawing/2014/main" id="{7665D973-4690-4746-9221-C085782D9A56}"/>
              </a:ext>
            </a:extLst>
          </p:cNvPr>
          <p:cNvSpPr txBox="1">
            <a:spLocks noChangeAspect="1" noEditPoints="1" noChangeArrowheads="1" noChangeShapeType="1" noTextEdit="1"/>
          </p:cNvSpPr>
          <p:nvPr/>
        </p:nvSpPr>
        <p:spPr bwMode="auto">
          <a:xfrm>
            <a:off x="1126910" y="3650381"/>
            <a:ext cx="3156910" cy="236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/>
            <a:r>
              <a:rPr lang="en-US" altLang="ja-JP" sz="1000" kern="100" dirty="0">
                <a:effectLst/>
                <a:latin typeface="Meiryo UI" panose="020B0604030504040204" pitchFamily="34" charset="-128"/>
                <a:ea typeface="Meiryo UI" panose="020B0604030504040204" pitchFamily="34" charset="-128"/>
              </a:rPr>
              <a:t>Stop distance after VRU recognition </a:t>
            </a:r>
            <a:r>
              <a:rPr lang="en-US" sz="1000" kern="100" dirty="0">
                <a:effectLst/>
                <a:latin typeface="Meiryo UI" panose="020B0604030504040204" pitchFamily="34" charset="-128"/>
                <a:ea typeface="Meiryo UI" panose="020B0604030504040204" pitchFamily="34" charset="-128"/>
              </a:rPr>
              <a:t>Ls [m]</a:t>
            </a:r>
            <a:endParaRPr lang="ja-JP" sz="1050" kern="100">
              <a:effectLst/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513AD8F-3033-3247-9248-5BD4486A1B1F}"/>
              </a:ext>
            </a:extLst>
          </p:cNvPr>
          <p:cNvSpPr/>
          <p:nvPr/>
        </p:nvSpPr>
        <p:spPr>
          <a:xfrm rot="16200000">
            <a:off x="-403798" y="2434981"/>
            <a:ext cx="2151488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000" kern="100" dirty="0">
                <a:latin typeface="Meiryo UI" panose="020B0604030504040204" pitchFamily="34" charset="-128"/>
                <a:ea typeface="Meiryo UI" panose="020B0604030504040204" pitchFamily="34" charset="-128"/>
              </a:rPr>
              <a:t>Vehicle speed at VRU is not run over by rear wheel  v [m/s]</a:t>
            </a:r>
            <a:endParaRPr lang="ja-JP" altLang="ja-JP" sz="1050" kern="10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6AD4A6D9-1751-E24A-B98D-6E6796D91AFA}"/>
              </a:ext>
            </a:extLst>
          </p:cNvPr>
          <p:cNvSpPr/>
          <p:nvPr/>
        </p:nvSpPr>
        <p:spPr>
          <a:xfrm rot="16200000">
            <a:off x="-439142" y="4718816"/>
            <a:ext cx="2151488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000" kern="100" dirty="0">
                <a:latin typeface="Meiryo UI" panose="020B0604030504040204" pitchFamily="34" charset="-128"/>
                <a:ea typeface="Meiryo UI" panose="020B0604030504040204" pitchFamily="34" charset="-128"/>
              </a:rPr>
              <a:t>Vehicle speed at VRU is not run over by rear wheel  v [m/s]</a:t>
            </a:r>
            <a:endParaRPr lang="ja-JP" altLang="ja-JP" sz="1050" kern="10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60" name="Text Box 157">
            <a:extLst>
              <a:ext uri="{FF2B5EF4-FFF2-40B4-BE49-F238E27FC236}">
                <a16:creationId xmlns:a16="http://schemas.microsoft.com/office/drawing/2014/main" id="{FFC05023-50EE-3E4B-91AB-332397601655}"/>
              </a:ext>
            </a:extLst>
          </p:cNvPr>
          <p:cNvSpPr txBox="1">
            <a:spLocks noChangeAspect="1" noEditPoints="1" noChangeArrowheads="1" noChangeShapeType="1" noTextEdit="1"/>
          </p:cNvSpPr>
          <p:nvPr/>
        </p:nvSpPr>
        <p:spPr bwMode="auto">
          <a:xfrm>
            <a:off x="1093362" y="6051249"/>
            <a:ext cx="3156910" cy="236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/>
            <a:r>
              <a:rPr lang="en-US" altLang="ja-JP" sz="1000" kern="100" dirty="0">
                <a:effectLst/>
                <a:latin typeface="Meiryo UI" panose="020B0604030504040204" pitchFamily="34" charset="-128"/>
                <a:ea typeface="Meiryo UI" panose="020B0604030504040204" pitchFamily="34" charset="-128"/>
              </a:rPr>
              <a:t>Stop Blind spot length </a:t>
            </a:r>
            <a:r>
              <a:rPr lang="en-US" altLang="ja-JP" sz="1000" kern="100" dirty="0">
                <a:latin typeface="Meiryo UI" panose="020B0604030504040204" pitchFamily="34" charset="-128"/>
                <a:ea typeface="Meiryo UI" panose="020B0604030504040204" pitchFamily="34" charset="-128"/>
              </a:rPr>
              <a:t>x</a:t>
            </a:r>
            <a:r>
              <a:rPr lang="en-US" sz="1000" kern="100" dirty="0">
                <a:effectLst/>
                <a:latin typeface="Meiryo UI" panose="020B0604030504040204" pitchFamily="34" charset="-128"/>
                <a:ea typeface="Meiryo UI" panose="020B0604030504040204" pitchFamily="34" charset="-128"/>
              </a:rPr>
              <a:t> [m]</a:t>
            </a:r>
            <a:endParaRPr lang="ja-JP" sz="1050" kern="100">
              <a:effectLst/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0491F1C3-1FF2-4F4D-9353-754D27F818C9}"/>
              </a:ext>
            </a:extLst>
          </p:cNvPr>
          <p:cNvSpPr/>
          <p:nvPr/>
        </p:nvSpPr>
        <p:spPr>
          <a:xfrm>
            <a:off x="1761199" y="1578542"/>
            <a:ext cx="598907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900" dirty="0">
                <a:latin typeface="Meiryo UI" panose="020B0604030504040204" pitchFamily="34" charset="-128"/>
                <a:ea typeface="Meiryo UI" panose="020B0604030504040204" pitchFamily="34" charset="-128"/>
              </a:rPr>
              <a:t>Median</a:t>
            </a:r>
          </a:p>
          <a:p>
            <a:r>
              <a:rPr lang="en-US" altLang="ja-JP" sz="900" dirty="0">
                <a:latin typeface="Meiryo UI" panose="020B0604030504040204" pitchFamily="34" charset="-128"/>
                <a:ea typeface="Meiryo UI" panose="020B0604030504040204" pitchFamily="34" charset="-128"/>
              </a:rPr>
              <a:t>5%tile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6DA83765-907D-EF44-B19B-707DDDBB645F}"/>
              </a:ext>
            </a:extLst>
          </p:cNvPr>
          <p:cNvSpPr/>
          <p:nvPr/>
        </p:nvSpPr>
        <p:spPr>
          <a:xfrm>
            <a:off x="1761199" y="4092257"/>
            <a:ext cx="673993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900" dirty="0">
                <a:latin typeface="Meiryo UI" panose="020B0604030504040204" pitchFamily="34" charset="-128"/>
                <a:ea typeface="Meiryo UI" panose="020B0604030504040204" pitchFamily="34" charset="-128"/>
              </a:rPr>
              <a:t>Median</a:t>
            </a:r>
          </a:p>
          <a:p>
            <a:r>
              <a:rPr lang="en-US" altLang="ja-JP" sz="900" dirty="0">
                <a:latin typeface="Meiryo UI" panose="020B0604030504040204" pitchFamily="34" charset="-128"/>
                <a:ea typeface="Meiryo UI" panose="020B0604030504040204" pitchFamily="34" charset="-128"/>
              </a:rPr>
              <a:t>95%tile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56C073B-605D-2342-99A5-D5DDA94D40A2}"/>
              </a:ext>
            </a:extLst>
          </p:cNvPr>
          <p:cNvGrpSpPr/>
          <p:nvPr/>
        </p:nvGrpSpPr>
        <p:grpSpPr>
          <a:xfrm>
            <a:off x="5485238" y="2942479"/>
            <a:ext cx="5613400" cy="3381855"/>
            <a:chOff x="5451690" y="1473415"/>
            <a:chExt cx="5613400" cy="3381855"/>
          </a:xfrm>
        </p:grpSpPr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F41D039A-0169-3041-A127-70EBE4F0DB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12473"/>
            <a:stretch/>
          </p:blipFill>
          <p:spPr>
            <a:xfrm>
              <a:off x="5451690" y="1473415"/>
              <a:ext cx="5613400" cy="3156911"/>
            </a:xfrm>
            <a:prstGeom prst="rect">
              <a:avLst/>
            </a:prstGeom>
          </p:spPr>
        </p:pic>
        <p:sp>
          <p:nvSpPr>
            <p:cNvPr id="66" name="Text Box 157">
              <a:extLst>
                <a:ext uri="{FF2B5EF4-FFF2-40B4-BE49-F238E27FC236}">
                  <a16:creationId xmlns:a16="http://schemas.microsoft.com/office/drawing/2014/main" id="{209D6DFD-A873-6545-AC5C-CA4750A6F6E0}"/>
                </a:ext>
              </a:extLst>
            </p:cNvPr>
            <p:cNvSpPr txBox="1">
              <a:spLocks noChangeAspect="1" noEditPoints="1" noChangeArrowheads="1" noChangeShapeType="1" noTextEdit="1"/>
            </p:cNvSpPr>
            <p:nvPr/>
          </p:nvSpPr>
          <p:spPr bwMode="auto">
            <a:xfrm rot="16200000">
              <a:off x="4027122" y="3158417"/>
              <a:ext cx="3156910" cy="236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ot="0" vert="vert270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US" altLang="ja-JP" sz="10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Stop Blind spot length </a:t>
              </a:r>
              <a:r>
                <a:rPr lang="en-US" altLang="ja-JP" sz="1000" kern="1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x</a:t>
              </a:r>
              <a:r>
                <a:rPr lang="en-US" sz="10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 [m]</a:t>
              </a:r>
              <a:endParaRPr lang="ja-JP" sz="105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67" name="Text Box 157">
              <a:extLst>
                <a:ext uri="{FF2B5EF4-FFF2-40B4-BE49-F238E27FC236}">
                  <a16:creationId xmlns:a16="http://schemas.microsoft.com/office/drawing/2014/main" id="{FB17003D-DDA2-134F-BF3E-7FA1EE6D7B5D}"/>
                </a:ext>
              </a:extLst>
            </p:cNvPr>
            <p:cNvSpPr txBox="1">
              <a:spLocks noChangeAspect="1" noEditPoints="1" noChangeArrowheads="1" noChangeShapeType="1" noTextEdit="1"/>
            </p:cNvSpPr>
            <p:nvPr/>
          </p:nvSpPr>
          <p:spPr bwMode="auto">
            <a:xfrm>
              <a:off x="6235758" y="4447824"/>
              <a:ext cx="3672527" cy="236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US" altLang="ja-JP" sz="1000" kern="1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D</a:t>
              </a:r>
              <a:r>
                <a:rPr lang="en-US" altLang="ja-JP" sz="10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istance between blind spot to rear wheel front </a:t>
              </a:r>
              <a:r>
                <a:rPr lang="en-US" sz="1000" kern="100" dirty="0">
                  <a:effectLst/>
                  <a:latin typeface="Meiryo UI" panose="020B0604030504040204" pitchFamily="34" charset="-128"/>
                  <a:ea typeface="Meiryo UI" panose="020B0604030504040204" pitchFamily="34" charset="-128"/>
                </a:rPr>
                <a:t>L [m]</a:t>
              </a:r>
              <a:endParaRPr lang="ja-JP" sz="105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68" name="Text Box 157">
              <a:extLst>
                <a:ext uri="{FF2B5EF4-FFF2-40B4-BE49-F238E27FC236}">
                  <a16:creationId xmlns:a16="http://schemas.microsoft.com/office/drawing/2014/main" id="{B36E3173-848F-774B-855A-A45D64E1193D}"/>
                </a:ext>
              </a:extLst>
            </p:cNvPr>
            <p:cNvSpPr txBox="1">
              <a:spLocks noChangeAspect="1" noEditPoints="1" noChangeArrowheads="1" noChangeShapeType="1" noTextEdit="1"/>
            </p:cNvSpPr>
            <p:nvPr/>
          </p:nvSpPr>
          <p:spPr bwMode="auto">
            <a:xfrm>
              <a:off x="6178009" y="2350233"/>
              <a:ext cx="2903570" cy="236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r>
                <a:rPr lang="en-US" altLang="ja-JP" sz="900" kern="1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Limit of blind spot exemption: x=0.292 L -0.203</a:t>
              </a:r>
              <a:endParaRPr lang="ja-JP" sz="100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69" name="Text Box 157">
              <a:extLst>
                <a:ext uri="{FF2B5EF4-FFF2-40B4-BE49-F238E27FC236}">
                  <a16:creationId xmlns:a16="http://schemas.microsoft.com/office/drawing/2014/main" id="{5B55E09F-7993-BB4A-AAAA-EF2F378E19C0}"/>
                </a:ext>
              </a:extLst>
            </p:cNvPr>
            <p:cNvSpPr txBox="1">
              <a:spLocks noChangeAspect="1" noEditPoints="1" noChangeArrowheads="1" noChangeShapeType="1" noTextEdit="1"/>
            </p:cNvSpPr>
            <p:nvPr/>
          </p:nvSpPr>
          <p:spPr bwMode="auto">
            <a:xfrm>
              <a:off x="7806343" y="3277888"/>
              <a:ext cx="1886297" cy="236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r>
                <a:rPr lang="en-US" altLang="ja-JP" sz="900" kern="100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Range of blind spot exemption</a:t>
              </a:r>
              <a:endParaRPr lang="ja-JP" sz="1000" kern="100">
                <a:effectLst/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FDFF0E4E-7BC9-4C4E-8118-7EE9A012EA0B}"/>
              </a:ext>
            </a:extLst>
          </p:cNvPr>
          <p:cNvGrpSpPr/>
          <p:nvPr/>
        </p:nvGrpSpPr>
        <p:grpSpPr>
          <a:xfrm>
            <a:off x="6269306" y="1559292"/>
            <a:ext cx="1612898" cy="1427974"/>
            <a:chOff x="8661595" y="2928794"/>
            <a:chExt cx="1612898" cy="1427974"/>
          </a:xfrm>
        </p:grpSpPr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D56F5F9B-1C7F-B44A-9187-AD29B0625477}"/>
                </a:ext>
              </a:extLst>
            </p:cNvPr>
            <p:cNvGrpSpPr/>
            <p:nvPr/>
          </p:nvGrpSpPr>
          <p:grpSpPr>
            <a:xfrm>
              <a:off x="8661595" y="2928794"/>
              <a:ext cx="1612898" cy="788872"/>
              <a:chOff x="1651002" y="3035301"/>
              <a:chExt cx="2908297" cy="1422454"/>
            </a:xfrm>
          </p:grpSpPr>
          <p:pic>
            <p:nvPicPr>
              <p:cNvPr id="133" name="Picture 5">
                <a:extLst>
                  <a:ext uri="{FF2B5EF4-FFF2-40B4-BE49-F238E27FC236}">
                    <a16:creationId xmlns:a16="http://schemas.microsoft.com/office/drawing/2014/main" id="{920DCFA6-C65C-E441-9691-300D1967EBB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916" t="3088" r="44114" b="47459"/>
              <a:stretch/>
            </p:blipFill>
            <p:spPr bwMode="auto">
              <a:xfrm rot="16200000">
                <a:off x="2393924" y="2292379"/>
                <a:ext cx="1422454" cy="29082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4" name="正方形/長方形 133">
                <a:extLst>
                  <a:ext uri="{FF2B5EF4-FFF2-40B4-BE49-F238E27FC236}">
                    <a16:creationId xmlns:a16="http://schemas.microsoft.com/office/drawing/2014/main" id="{7C03BF86-F92B-4F45-90E6-82239FCA81FE}"/>
                  </a:ext>
                </a:extLst>
              </p:cNvPr>
              <p:cNvSpPr/>
              <p:nvPr/>
            </p:nvSpPr>
            <p:spPr>
              <a:xfrm>
                <a:off x="3848100" y="4081763"/>
                <a:ext cx="406400" cy="19787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正方形/長方形 134">
                <a:extLst>
                  <a:ext uri="{FF2B5EF4-FFF2-40B4-BE49-F238E27FC236}">
                    <a16:creationId xmlns:a16="http://schemas.microsoft.com/office/drawing/2014/main" id="{D49A6FEE-89D7-C549-9C51-A5706810992B}"/>
                  </a:ext>
                </a:extLst>
              </p:cNvPr>
              <p:cNvSpPr/>
              <p:nvPr/>
            </p:nvSpPr>
            <p:spPr>
              <a:xfrm>
                <a:off x="3848100" y="3129263"/>
                <a:ext cx="406400" cy="19787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5" name="フリーフォーム 124">
              <a:extLst>
                <a:ext uri="{FF2B5EF4-FFF2-40B4-BE49-F238E27FC236}">
                  <a16:creationId xmlns:a16="http://schemas.microsoft.com/office/drawing/2014/main" id="{7A3C6A69-0D8D-6646-8544-FF9EE9DD5469}"/>
                </a:ext>
              </a:extLst>
            </p:cNvPr>
            <p:cNvSpPr/>
            <p:nvPr/>
          </p:nvSpPr>
          <p:spPr>
            <a:xfrm>
              <a:off x="8773798" y="3204068"/>
              <a:ext cx="607101" cy="637082"/>
            </a:xfrm>
            <a:custGeom>
              <a:avLst/>
              <a:gdLst>
                <a:gd name="connsiteX0" fmla="*/ 607101 w 607101"/>
                <a:gd name="connsiteY0" fmla="*/ 0 h 637082"/>
                <a:gd name="connsiteX1" fmla="*/ 607101 w 607101"/>
                <a:gd name="connsiteY1" fmla="*/ 637082 h 637082"/>
                <a:gd name="connsiteX2" fmla="*/ 0 w 607101"/>
                <a:gd name="connsiteY2" fmla="*/ 637082 h 637082"/>
                <a:gd name="connsiteX3" fmla="*/ 607101 w 607101"/>
                <a:gd name="connsiteY3" fmla="*/ 0 h 637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7101" h="637082">
                  <a:moveTo>
                    <a:pt x="607101" y="0"/>
                  </a:moveTo>
                  <a:lnTo>
                    <a:pt x="607101" y="637082"/>
                  </a:lnTo>
                  <a:lnTo>
                    <a:pt x="0" y="637082"/>
                  </a:lnTo>
                  <a:lnTo>
                    <a:pt x="607101" y="0"/>
                  </a:lnTo>
                  <a:close/>
                </a:path>
              </a:pathLst>
            </a:custGeom>
            <a:solidFill>
              <a:schemeClr val="bg1">
                <a:lumMod val="65000"/>
                <a:alpha val="45119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円/楕円 125">
              <a:extLst>
                <a:ext uri="{FF2B5EF4-FFF2-40B4-BE49-F238E27FC236}">
                  <a16:creationId xmlns:a16="http://schemas.microsoft.com/office/drawing/2014/main" id="{B9525A5D-A114-F341-8BB3-FEEDDCABFD17}"/>
                </a:ext>
              </a:extLst>
            </p:cNvPr>
            <p:cNvSpPr/>
            <p:nvPr/>
          </p:nvSpPr>
          <p:spPr>
            <a:xfrm>
              <a:off x="8968365" y="3618882"/>
              <a:ext cx="160930" cy="1609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0C81AB76-A8CA-CF4C-95E3-510E7F765CB2}"/>
                </a:ext>
              </a:extLst>
            </p:cNvPr>
            <p:cNvCxnSpPr>
              <a:cxnSpLocks/>
            </p:cNvCxnSpPr>
            <p:nvPr/>
          </p:nvCxnSpPr>
          <p:spPr>
            <a:xfrm>
              <a:off x="9880073" y="3456371"/>
              <a:ext cx="0" cy="90039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円/楕円 127">
              <a:extLst>
                <a:ext uri="{FF2B5EF4-FFF2-40B4-BE49-F238E27FC236}">
                  <a16:creationId xmlns:a16="http://schemas.microsoft.com/office/drawing/2014/main" id="{FF6E671F-57A0-1C44-8F33-637596084867}"/>
                </a:ext>
              </a:extLst>
            </p:cNvPr>
            <p:cNvSpPr/>
            <p:nvPr/>
          </p:nvSpPr>
          <p:spPr>
            <a:xfrm>
              <a:off x="9205829" y="3622425"/>
              <a:ext cx="160930" cy="16093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9" name="直線コネクタ 128">
              <a:extLst>
                <a:ext uri="{FF2B5EF4-FFF2-40B4-BE49-F238E27FC236}">
                  <a16:creationId xmlns:a16="http://schemas.microsoft.com/office/drawing/2014/main" id="{69F98708-DF79-8C41-B1FD-42F2D6088D55}"/>
                </a:ext>
              </a:extLst>
            </p:cNvPr>
            <p:cNvCxnSpPr>
              <a:cxnSpLocks/>
            </p:cNvCxnSpPr>
            <p:nvPr/>
          </p:nvCxnSpPr>
          <p:spPr>
            <a:xfrm>
              <a:off x="9282647" y="3698544"/>
              <a:ext cx="0" cy="6325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コネクタ 129">
              <a:extLst>
                <a:ext uri="{FF2B5EF4-FFF2-40B4-BE49-F238E27FC236}">
                  <a16:creationId xmlns:a16="http://schemas.microsoft.com/office/drawing/2014/main" id="{0BC53444-B9E5-5642-A27A-FD0EA37188A0}"/>
                </a:ext>
              </a:extLst>
            </p:cNvPr>
            <p:cNvCxnSpPr>
              <a:cxnSpLocks/>
            </p:cNvCxnSpPr>
            <p:nvPr/>
          </p:nvCxnSpPr>
          <p:spPr>
            <a:xfrm>
              <a:off x="9052797" y="3704886"/>
              <a:ext cx="0" cy="6325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矢印コネクタ 130">
              <a:extLst>
                <a:ext uri="{FF2B5EF4-FFF2-40B4-BE49-F238E27FC236}">
                  <a16:creationId xmlns:a16="http://schemas.microsoft.com/office/drawing/2014/main" id="{3B01E401-4D1B-AA42-861C-DC6CB5CBE8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48830" y="4194859"/>
              <a:ext cx="254001" cy="0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線矢印コネクタ 131">
              <a:extLst>
                <a:ext uri="{FF2B5EF4-FFF2-40B4-BE49-F238E27FC236}">
                  <a16:creationId xmlns:a16="http://schemas.microsoft.com/office/drawing/2014/main" id="{41B705C6-EC43-6147-8E35-D7DD1A433D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02831" y="4186617"/>
              <a:ext cx="577243" cy="0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D8324423-FC20-2F45-8725-03D9E4B799BF}"/>
              </a:ext>
            </a:extLst>
          </p:cNvPr>
          <p:cNvSpPr txBox="1"/>
          <p:nvPr/>
        </p:nvSpPr>
        <p:spPr>
          <a:xfrm>
            <a:off x="7044171" y="2824175"/>
            <a:ext cx="407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34" charset="-128"/>
                <a:ea typeface="Meiryo UI" panose="020B0604030504040204" pitchFamily="34" charset="-128"/>
              </a:rPr>
              <a:t>L</a:t>
            </a:r>
            <a:endParaRPr kumimoji="1" lang="ja-JP" altLang="en-US" sz="1400" baseline="-2500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A76BDF33-AAF6-F047-87BF-FCC51185277C}"/>
              </a:ext>
            </a:extLst>
          </p:cNvPr>
          <p:cNvSpPr txBox="1"/>
          <p:nvPr/>
        </p:nvSpPr>
        <p:spPr>
          <a:xfrm>
            <a:off x="6639313" y="2829890"/>
            <a:ext cx="407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34" charset="-128"/>
                <a:ea typeface="Meiryo UI" panose="020B0604030504040204" pitchFamily="34" charset="-128"/>
              </a:rPr>
              <a:t>x</a:t>
            </a:r>
            <a:endParaRPr kumimoji="1" lang="ja-JP" altLang="en-US" sz="1400" baseline="-2500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138" name="Text Box 157">
            <a:extLst>
              <a:ext uri="{FF2B5EF4-FFF2-40B4-BE49-F238E27FC236}">
                <a16:creationId xmlns:a16="http://schemas.microsoft.com/office/drawing/2014/main" id="{EDE72075-DC07-F248-8C2B-FE6AB0939AFB}"/>
              </a:ext>
            </a:extLst>
          </p:cNvPr>
          <p:cNvSpPr txBox="1">
            <a:spLocks noChangeAspect="1" noEditPoints="1" noChangeArrowheads="1" noChangeShapeType="1" noTextEdit="1"/>
          </p:cNvSpPr>
          <p:nvPr/>
        </p:nvSpPr>
        <p:spPr bwMode="auto">
          <a:xfrm>
            <a:off x="8207088" y="1639574"/>
            <a:ext cx="2457704" cy="236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r>
              <a:rPr lang="en-US" altLang="ja-JP" sz="1600" kern="100" dirty="0">
                <a:latin typeface="Meiryo UI" panose="020B0604030504040204" pitchFamily="34" charset="-128"/>
                <a:ea typeface="Meiryo UI" panose="020B0604030504040204" pitchFamily="34" charset="-128"/>
              </a:rPr>
              <a:t>Blind spot exemption x&lt;0.292L-0.203</a:t>
            </a:r>
            <a:endParaRPr lang="ja-JP" kern="100">
              <a:effectLst/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6302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402C49D-D1A8-F64E-AA2A-23724AD0800E}"/>
              </a:ext>
            </a:extLst>
          </p:cNvPr>
          <p:cNvSpPr txBox="1"/>
          <p:nvPr/>
        </p:nvSpPr>
        <p:spPr>
          <a:xfrm>
            <a:off x="5065841" y="3007603"/>
            <a:ext cx="20603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Appendix</a:t>
            </a:r>
            <a:endParaRPr kumimoji="1" lang="ja-JP" altLang="en-US" sz="2800" b="1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425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949</Words>
  <Application>Microsoft Office PowerPoint</Application>
  <PresentationFormat>Breedbeeld</PresentationFormat>
  <Paragraphs>179</Paragraphs>
  <Slides>10</Slides>
  <Notes>6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7" baseType="lpstr">
      <vt:lpstr>Meiryo UI</vt:lpstr>
      <vt:lpstr>游ゴシック</vt:lpstr>
      <vt:lpstr>游ゴシック Light</vt:lpstr>
      <vt:lpstr>Arial</vt:lpstr>
      <vt:lpstr>Times New Roman</vt:lpstr>
      <vt:lpstr>Office テーマ</vt:lpstr>
      <vt:lpstr>Photoshop.Image.4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Akinari HIRAO</dc:creator>
  <cp:lastModifiedBy>Johan Broeders</cp:lastModifiedBy>
  <cp:revision>13</cp:revision>
  <cp:lastPrinted>2021-06-07T10:00:27Z</cp:lastPrinted>
  <dcterms:created xsi:type="dcterms:W3CDTF">2021-05-23T15:39:47Z</dcterms:created>
  <dcterms:modified xsi:type="dcterms:W3CDTF">2021-06-08T06:21:37Z</dcterms:modified>
</cp:coreProperties>
</file>