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76" r:id="rId2"/>
    <p:sldId id="274" r:id="rId3"/>
    <p:sldId id="277" r:id="rId4"/>
    <p:sldId id="279" r:id="rId5"/>
    <p:sldId id="280" r:id="rId6"/>
    <p:sldId id="28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eller, Joachim (J.)" initials="MJ(" lastIdx="1" clrIdx="0">
    <p:extLst>
      <p:ext uri="{19B8F6BF-5375-455C-9EA6-DF929625EA0E}">
        <p15:presenceInfo xmlns:p15="http://schemas.microsoft.com/office/powerpoint/2012/main" userId="S::jmuelle6@ford.com::f80c1c00-4fea-46c9-8fda-42637bdaaf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014724-3255-479A-B029-A0CF6A4EC910}" v="1" dt="2021-06-08T18:52:19.6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710" autoAdjust="0"/>
  </p:normalViewPr>
  <p:slideViewPr>
    <p:cSldViewPr snapToGrid="0">
      <p:cViewPr varScale="1">
        <p:scale>
          <a:sx n="110" d="100"/>
          <a:sy n="110" d="100"/>
        </p:scale>
        <p:origin x="51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64014724-3255-479A-B029-A0CF6A4EC910}"/>
    <pc:docChg chg="modSld">
      <pc:chgData name="Johan Broeders" userId="b75809dd-f2de-4da2-9aff-d3bdf67db9af" providerId="ADAL" clId="{64014724-3255-479A-B029-A0CF6A4EC910}" dt="2021-06-08T18:52:32.220" v="16" actId="1076"/>
      <pc:docMkLst>
        <pc:docMk/>
      </pc:docMkLst>
      <pc:sldChg chg="addSp modSp mod">
        <pc:chgData name="Johan Broeders" userId="b75809dd-f2de-4da2-9aff-d3bdf67db9af" providerId="ADAL" clId="{64014724-3255-479A-B029-A0CF6A4EC910}" dt="2021-06-08T18:52:32.220" v="16" actId="1076"/>
        <pc:sldMkLst>
          <pc:docMk/>
          <pc:sldMk cId="1268743543" sldId="276"/>
        </pc:sldMkLst>
        <pc:spChg chg="add mod">
          <ac:chgData name="Johan Broeders" userId="b75809dd-f2de-4da2-9aff-d3bdf67db9af" providerId="ADAL" clId="{64014724-3255-479A-B029-A0CF6A4EC910}" dt="2021-06-08T18:52:32.220" v="16" actId="1076"/>
          <ac:spMkLst>
            <pc:docMk/>
            <pc:sldMk cId="1268743543" sldId="276"/>
            <ac:spMk id="4" creationId="{F7480002-84A6-4417-8A1E-90C5C60539B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67CBBD-CFBE-4425-8D8F-47B5F31F9787}" type="datetimeFigureOut">
              <a:rPr lang="en-US" smtClean="0"/>
              <a:t>6/8/2021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72F0B-FEEF-4D0C-B8EF-47C8C34601E6}" type="slidenum">
              <a:rPr lang="en-US" smtClean="0"/>
              <a:t>‹nr.›</a:t>
            </a:fld>
            <a:endParaRPr lang="en-US"/>
          </a:p>
        </p:txBody>
      </p:sp>
    </p:spTree>
    <p:extLst>
      <p:ext uri="{BB962C8B-B14F-4D97-AF65-F5344CB8AC3E}">
        <p14:creationId xmlns:p14="http://schemas.microsoft.com/office/powerpoint/2010/main" val="2588188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
        <p:nvSpPr>
          <p:cNvPr id="9" name="Foliennummernplatzhalter 4"/>
          <p:cNvSpPr>
            <a:spLocks noGrp="1"/>
          </p:cNvSpPr>
          <p:nvPr>
            <p:ph type="sldNum" sz="quarter" idx="4294967295"/>
          </p:nvPr>
        </p:nvSpPr>
        <p:spPr>
          <a:xfrm>
            <a:off x="11335349" y="6486675"/>
            <a:ext cx="756568" cy="287610"/>
          </a:xfrm>
          <a:prstGeom prst="rect">
            <a:avLst/>
          </a:prstGeom>
        </p:spPr>
        <p:txBody>
          <a:bodyPr/>
          <a:lstStyle/>
          <a:p>
            <a:pPr algn="r"/>
            <a:fld id="{AA807A42-CF27-4B84-8583-18EBE418342E}" type="slidenum">
              <a:rPr lang="en-US" sz="1200" noProof="0" smtClean="0"/>
              <a:pPr algn="r"/>
              <a:t>‹nr.›</a:t>
            </a:fld>
            <a:endParaRPr lang="en-US" sz="1200" noProof="0" dirty="0"/>
          </a:p>
        </p:txBody>
      </p:sp>
    </p:spTree>
    <p:extLst>
      <p:ext uri="{BB962C8B-B14F-4D97-AF65-F5344CB8AC3E}">
        <p14:creationId xmlns:p14="http://schemas.microsoft.com/office/powerpoint/2010/main" val="735698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876E22B0-3A17-45B7-AF4B-28357ACE90C3}" type="slidenum">
              <a:rPr lang="ja-JP" altLang="fr-FR"/>
              <a:pPr/>
              <a:t>‹nr.›</a:t>
            </a:fld>
            <a:endParaRPr lang="fr-FR" altLang="ja-JP"/>
          </a:p>
        </p:txBody>
      </p:sp>
    </p:spTree>
    <p:extLst>
      <p:ext uri="{BB962C8B-B14F-4D97-AF65-F5344CB8AC3E}">
        <p14:creationId xmlns:p14="http://schemas.microsoft.com/office/powerpoint/2010/main" val="1863790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D04D32B0-8A42-44E7-9B4D-3C2296BFBD2E}" type="slidenum">
              <a:rPr lang="ja-JP" altLang="fr-FR"/>
              <a:pPr/>
              <a:t>‹nr.›</a:t>
            </a:fld>
            <a:endParaRPr lang="fr-FR" altLang="ja-JP"/>
          </a:p>
        </p:txBody>
      </p:sp>
    </p:spTree>
    <p:extLst>
      <p:ext uri="{BB962C8B-B14F-4D97-AF65-F5344CB8AC3E}">
        <p14:creationId xmlns:p14="http://schemas.microsoft.com/office/powerpoint/2010/main" val="3782578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Footer Placeholder 6"/>
          <p:cNvSpPr>
            <a:spLocks noGrp="1"/>
          </p:cNvSpPr>
          <p:nvPr>
            <p:ph type="ftr" sz="quarter" idx="13"/>
          </p:nvPr>
        </p:nvSpPr>
        <p:spPr>
          <a:xfrm>
            <a:off x="4165600" y="6245225"/>
            <a:ext cx="3860800" cy="476250"/>
          </a:xfrm>
          <a:prstGeom prst="rect">
            <a:avLst/>
          </a:prstGeom>
        </p:spPr>
        <p:txBody>
          <a:bodyPr/>
          <a:lstStyle/>
          <a:p>
            <a:pPr algn="l"/>
            <a:r>
              <a:rPr lang="en-GB" noProof="0"/>
              <a:t>Subject | Department | Date</a:t>
            </a:r>
            <a:endParaRPr lang="en-GB" noProof="0" dirty="0"/>
          </a:p>
        </p:txBody>
      </p:sp>
      <p:sp>
        <p:nvSpPr>
          <p:cNvPr id="8" name="Slide Number Placeholder 7"/>
          <p:cNvSpPr>
            <a:spLocks noGrp="1"/>
          </p:cNvSpPr>
          <p:nvPr>
            <p:ph type="sldNum" sz="quarter" idx="14"/>
          </p:nvPr>
        </p:nvSpPr>
        <p:spPr>
          <a:xfrm>
            <a:off x="8737600" y="6245225"/>
            <a:ext cx="2844800" cy="476250"/>
          </a:xfrm>
          <a:prstGeom prst="rect">
            <a:avLst/>
          </a:prstGeom>
        </p:spPr>
        <p:txBody>
          <a:bodyPr/>
          <a:lstStyle/>
          <a:p>
            <a:r>
              <a:rPr lang="en-US" noProof="0"/>
              <a:t>Page </a:t>
            </a:r>
            <a:fld id="{AA807A42-CF27-4B84-8583-18EBE418342E}" type="slidenum">
              <a:rPr lang="en-US" noProof="0" smtClean="0"/>
              <a:pPr/>
              <a:t>‹nr.›</a:t>
            </a:fld>
            <a:endParaRPr lang="en-US" noProof="0" dirty="0"/>
          </a:p>
        </p:txBody>
      </p:sp>
      <p:cxnSp>
        <p:nvCxnSpPr>
          <p:cNvPr id="9" name="Gerade Verbindung 8"/>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8421948"/>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dirty="0"/>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E4A5D464-134C-4C80-B41F-7081051DEBC1}" type="slidenum">
              <a:rPr lang="ja-JP" altLang="fr-FR"/>
              <a:pPr/>
              <a:t>‹nr.›</a:t>
            </a:fld>
            <a:endParaRPr lang="fr-FR" altLang="ja-JP"/>
          </a:p>
        </p:txBody>
      </p:sp>
    </p:spTree>
    <p:extLst>
      <p:ext uri="{BB962C8B-B14F-4D97-AF65-F5344CB8AC3E}">
        <p14:creationId xmlns:p14="http://schemas.microsoft.com/office/powerpoint/2010/main" val="4035718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FD7F56F4-53F4-4744-8FEF-840AE151320B}" type="slidenum">
              <a:rPr lang="ja-JP" altLang="fr-FR"/>
              <a:pPr/>
              <a:t>‹nr.›</a:t>
            </a:fld>
            <a:endParaRPr lang="fr-FR" altLang="ja-JP"/>
          </a:p>
        </p:txBody>
      </p:sp>
    </p:spTree>
    <p:extLst>
      <p:ext uri="{BB962C8B-B14F-4D97-AF65-F5344CB8AC3E}">
        <p14:creationId xmlns:p14="http://schemas.microsoft.com/office/powerpoint/2010/main" val="77637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3ADCAE38-802C-4BCD-8E23-F653FABC34F1}" type="slidenum">
              <a:rPr lang="ja-JP" altLang="fr-FR"/>
              <a:pPr/>
              <a:t>‹nr.›</a:t>
            </a:fld>
            <a:endParaRPr lang="fr-FR" altLang="ja-JP"/>
          </a:p>
        </p:txBody>
      </p:sp>
    </p:spTree>
    <p:extLst>
      <p:ext uri="{BB962C8B-B14F-4D97-AF65-F5344CB8AC3E}">
        <p14:creationId xmlns:p14="http://schemas.microsoft.com/office/powerpoint/2010/main" val="387070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8" name="Espace réservé du pied de page 7"/>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a:xfrm>
            <a:off x="8737600" y="6245225"/>
            <a:ext cx="2844800" cy="476250"/>
          </a:xfrm>
          <a:prstGeom prst="rect">
            <a:avLst/>
          </a:prstGeom>
        </p:spPr>
        <p:txBody>
          <a:bodyPr/>
          <a:lstStyle>
            <a:lvl1pPr>
              <a:defRPr/>
            </a:lvl1pPr>
          </a:lstStyle>
          <a:p>
            <a:fld id="{36CF7609-A126-430D-864C-5251E8DC0566}" type="slidenum">
              <a:rPr lang="ja-JP" altLang="fr-FR"/>
              <a:pPr/>
              <a:t>‹nr.›</a:t>
            </a:fld>
            <a:endParaRPr lang="fr-FR" altLang="ja-JP"/>
          </a:p>
        </p:txBody>
      </p:sp>
    </p:spTree>
    <p:extLst>
      <p:ext uri="{BB962C8B-B14F-4D97-AF65-F5344CB8AC3E}">
        <p14:creationId xmlns:p14="http://schemas.microsoft.com/office/powerpoint/2010/main" val="89763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4" name="Espace réservé du pied de page 3"/>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a:xfrm>
            <a:off x="8737600" y="6245225"/>
            <a:ext cx="2844800" cy="476250"/>
          </a:xfrm>
          <a:prstGeom prst="rect">
            <a:avLst/>
          </a:prstGeom>
        </p:spPr>
        <p:txBody>
          <a:bodyPr/>
          <a:lstStyle>
            <a:lvl1pPr>
              <a:defRPr/>
            </a:lvl1pPr>
          </a:lstStyle>
          <a:p>
            <a:fld id="{21C2F580-C48E-4C14-8111-BE255E1134ED}" type="slidenum">
              <a:rPr lang="ja-JP" altLang="fr-FR"/>
              <a:pPr/>
              <a:t>‹nr.›</a:t>
            </a:fld>
            <a:endParaRPr lang="fr-FR" altLang="ja-JP"/>
          </a:p>
        </p:txBody>
      </p:sp>
    </p:spTree>
    <p:extLst>
      <p:ext uri="{BB962C8B-B14F-4D97-AF65-F5344CB8AC3E}">
        <p14:creationId xmlns:p14="http://schemas.microsoft.com/office/powerpoint/2010/main" val="459748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dirty="0"/>
          </a:p>
        </p:txBody>
      </p:sp>
      <p:sp>
        <p:nvSpPr>
          <p:cNvPr id="3" name="Espace réservé du pied de page 2"/>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a:xfrm>
            <a:off x="8737600" y="6245225"/>
            <a:ext cx="2844800" cy="476250"/>
          </a:xfrm>
          <a:prstGeom prst="rect">
            <a:avLst/>
          </a:prstGeom>
        </p:spPr>
        <p:txBody>
          <a:bodyPr/>
          <a:lstStyle>
            <a:lvl1pPr>
              <a:defRPr/>
            </a:lvl1pPr>
          </a:lstStyle>
          <a:p>
            <a:fld id="{D09A974D-1DC4-4C29-960C-4F23E42A2DA2}" type="slidenum">
              <a:rPr lang="ja-JP" altLang="fr-FR"/>
              <a:pPr/>
              <a:t>‹nr.›</a:t>
            </a:fld>
            <a:endParaRPr lang="fr-FR" altLang="ja-JP"/>
          </a:p>
        </p:txBody>
      </p:sp>
    </p:spTree>
    <p:extLst>
      <p:ext uri="{BB962C8B-B14F-4D97-AF65-F5344CB8AC3E}">
        <p14:creationId xmlns:p14="http://schemas.microsoft.com/office/powerpoint/2010/main" val="351513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A4050A2B-ED20-46DB-805A-96BB748EB760}" type="slidenum">
              <a:rPr lang="ja-JP" altLang="fr-FR"/>
              <a:pPr/>
              <a:t>‹nr.›</a:t>
            </a:fld>
            <a:endParaRPr lang="fr-FR" altLang="ja-JP"/>
          </a:p>
        </p:txBody>
      </p:sp>
    </p:spTree>
    <p:extLst>
      <p:ext uri="{BB962C8B-B14F-4D97-AF65-F5344CB8AC3E}">
        <p14:creationId xmlns:p14="http://schemas.microsoft.com/office/powerpoint/2010/main" val="2777714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67F7C1A6-5432-4A88-9199-948E52B80477}" type="slidenum">
              <a:rPr lang="ja-JP" altLang="fr-FR"/>
              <a:pPr/>
              <a:t>‹nr.›</a:t>
            </a:fld>
            <a:endParaRPr lang="fr-FR" altLang="ja-JP"/>
          </a:p>
        </p:txBody>
      </p:sp>
    </p:spTree>
    <p:extLst>
      <p:ext uri="{BB962C8B-B14F-4D97-AF65-F5344CB8AC3E}">
        <p14:creationId xmlns:p14="http://schemas.microsoft.com/office/powerpoint/2010/main" val="1957545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2" name="Textfeld 1"/>
          <p:cNvSpPr txBox="1"/>
          <p:nvPr userDrawn="1"/>
        </p:nvSpPr>
        <p:spPr>
          <a:xfrm>
            <a:off x="47328" y="6488668"/>
            <a:ext cx="154241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altLang="ja-JP" sz="1200" baseline="0" dirty="0"/>
              <a:t>June 2021 / DRAFT</a:t>
            </a:r>
            <a:endParaRPr lang="fr-FR" altLang="ja-JP" sz="1200" dirty="0"/>
          </a:p>
        </p:txBody>
      </p:sp>
      <p:sp>
        <p:nvSpPr>
          <p:cNvPr id="8" name="Foliennummernplatzhalter 4"/>
          <p:cNvSpPr txBox="1">
            <a:spLocks/>
          </p:cNvSpPr>
          <p:nvPr userDrawn="1"/>
        </p:nvSpPr>
        <p:spPr>
          <a:xfrm>
            <a:off x="11335349" y="6486675"/>
            <a:ext cx="756568" cy="287610"/>
          </a:xfrm>
          <a:prstGeom prst="rect">
            <a:avLst/>
          </a:prstGeom>
        </p:spPr>
        <p:txBody>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AA807A42-CF27-4B84-8583-18EBE418342E}" type="slidenum">
              <a:rPr lang="en-US" sz="1200" smtClean="0"/>
              <a:pPr algn="r"/>
              <a:t>‹nr.›</a:t>
            </a:fld>
            <a:endParaRPr lang="en-US" sz="1200" dirty="0"/>
          </a:p>
        </p:txBody>
      </p:sp>
    </p:spTree>
    <p:extLst>
      <p:ext uri="{BB962C8B-B14F-4D97-AF65-F5344CB8AC3E}">
        <p14:creationId xmlns:p14="http://schemas.microsoft.com/office/powerpoint/2010/main" val="22817252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9A1C9-C9A2-4035-997C-268B9683F9BD}"/>
              </a:ext>
            </a:extLst>
          </p:cNvPr>
          <p:cNvSpPr>
            <a:spLocks noGrp="1"/>
          </p:cNvSpPr>
          <p:nvPr>
            <p:ph type="title"/>
          </p:nvPr>
        </p:nvSpPr>
        <p:spPr>
          <a:xfrm>
            <a:off x="609600" y="220138"/>
            <a:ext cx="10972800" cy="649489"/>
          </a:xfrm>
        </p:spPr>
        <p:txBody>
          <a:bodyPr/>
          <a:lstStyle/>
          <a:p>
            <a:r>
              <a:rPr lang="en-US" sz="3200" dirty="0"/>
              <a:t>Alternative Procedures for Direct Vision Assessment for “Low-End” M2/N2 Vehicles</a:t>
            </a:r>
            <a:br>
              <a:rPr lang="en-US" sz="3600" dirty="0"/>
            </a:br>
            <a:r>
              <a:rPr lang="en-US" sz="2400" dirty="0"/>
              <a:t>OICA Discussion Paper for IG VRUproxi #19</a:t>
            </a:r>
            <a:endParaRPr lang="en-US" sz="3600" dirty="0"/>
          </a:p>
        </p:txBody>
      </p:sp>
      <p:sp>
        <p:nvSpPr>
          <p:cNvPr id="3" name="Content Placeholder 2">
            <a:extLst>
              <a:ext uri="{FF2B5EF4-FFF2-40B4-BE49-F238E27FC236}">
                <a16:creationId xmlns:a16="http://schemas.microsoft.com/office/drawing/2014/main" id="{804119B3-7E93-4DB6-8FEF-2CF6254CA5FF}"/>
              </a:ext>
            </a:extLst>
          </p:cNvPr>
          <p:cNvSpPr>
            <a:spLocks noGrp="1"/>
          </p:cNvSpPr>
          <p:nvPr>
            <p:ph idx="1"/>
          </p:nvPr>
        </p:nvSpPr>
        <p:spPr>
          <a:xfrm>
            <a:off x="666356" y="1866006"/>
            <a:ext cx="10972800" cy="4525963"/>
          </a:xfrm>
        </p:spPr>
        <p:txBody>
          <a:bodyPr/>
          <a:lstStyle/>
          <a:p>
            <a:r>
              <a:rPr lang="en-US" sz="1600" dirty="0"/>
              <a:t>Intention: simplify the compliance process for vehicles that are deemed not to be a major contributor to direct vision related accidents. In particular this refers to van-type small trucks and buses of categories M2 and N2:</a:t>
            </a:r>
          </a:p>
          <a:p>
            <a:pPr lvl="1"/>
            <a:r>
              <a:rPr lang="en-US" sz="1400" dirty="0"/>
              <a:t>M2:</a:t>
            </a:r>
            <a:br>
              <a:rPr lang="en-US" sz="1400" dirty="0"/>
            </a:br>
            <a:r>
              <a:rPr lang="en-US" sz="1400" dirty="0"/>
              <a:t>Qualification for alternative compliance per default (denominated by “All” in right-most column of table), as GVM limited to 5t.</a:t>
            </a:r>
          </a:p>
          <a:p>
            <a:pPr lvl="1"/>
            <a:r>
              <a:rPr lang="en-US" sz="1400" dirty="0"/>
              <a:t>N2 &lt; 7.5t GVM:</a:t>
            </a:r>
            <a:br>
              <a:rPr lang="en-US" sz="1400" dirty="0"/>
            </a:br>
            <a:r>
              <a:rPr lang="en-US" sz="1400" dirty="0"/>
              <a:t>Additional form factors would have to be met (“Y” in right-most column), like e.g.:</a:t>
            </a:r>
          </a:p>
          <a:p>
            <a:pPr lvl="2"/>
            <a:r>
              <a:rPr lang="en-US" sz="1200" dirty="0"/>
              <a:t>“cab-forward” design per ECE-46 or ECE-29</a:t>
            </a:r>
          </a:p>
          <a:p>
            <a:pPr lvl="2"/>
            <a:r>
              <a:rPr lang="en-US" sz="1200" dirty="0"/>
              <a:t>existence of Class V mirrors</a:t>
            </a:r>
          </a:p>
          <a:p>
            <a:pPr lvl="2"/>
            <a:r>
              <a:rPr lang="en-US" sz="1200" dirty="0"/>
              <a:t>height of </a:t>
            </a:r>
            <a:r>
              <a:rPr lang="en-US" sz="1200" dirty="0" err="1"/>
              <a:t>SgRP</a:t>
            </a:r>
            <a:r>
              <a:rPr lang="en-US" sz="1200" dirty="0"/>
              <a:t> or height of daylight opening lines</a:t>
            </a:r>
          </a:p>
          <a:p>
            <a:pPr lvl="2"/>
            <a:r>
              <a:rPr lang="en-US" sz="1200" dirty="0"/>
              <a:t>another potential criterion was existence of air-brakes</a:t>
            </a:r>
            <a:br>
              <a:rPr lang="en-US" sz="1200" dirty="0"/>
            </a:br>
            <a:endParaRPr lang="en-US" sz="1200" dirty="0"/>
          </a:p>
          <a:p>
            <a:r>
              <a:rPr lang="en-US" sz="1600" dirty="0"/>
              <a:t>The vehicle type meet above criteria could choose an alternative “simplified procedure”, either:</a:t>
            </a:r>
          </a:p>
          <a:p>
            <a:pPr lvl="1"/>
            <a:r>
              <a:rPr lang="en-US" sz="1400" dirty="0"/>
              <a:t>“Default compliance”. Justification:</a:t>
            </a:r>
          </a:p>
          <a:p>
            <a:pPr lvl="2"/>
            <a:r>
              <a:rPr lang="en-US" sz="1200" dirty="0"/>
              <a:t>Accidentology, confirming that these vehicles are typically designed for best urban mobility anyway, as this is a strong customer want</a:t>
            </a:r>
          </a:p>
          <a:p>
            <a:pPr lvl="2"/>
            <a:r>
              <a:rPr lang="en-US" sz="1200" dirty="0"/>
              <a:t>DVS-eye point not suitable and could lead to mis-optimization and thus to deteriorated direct vision, i.e. opposite of what is intended</a:t>
            </a:r>
          </a:p>
          <a:p>
            <a:pPr lvl="2"/>
            <a:r>
              <a:rPr lang="en-US" sz="1200" dirty="0"/>
              <a:t>DVS methodology does not fit to vehicles without Class V and VI mirrors.</a:t>
            </a:r>
          </a:p>
          <a:p>
            <a:pPr lvl="1"/>
            <a:r>
              <a:rPr lang="en-US" sz="1400" dirty="0"/>
              <a:t>ECE-125, but not all vehicles in this class meet ECE-125. (If a DVS procedure is agreed that is simplified enough then the ECE-125 compliance-option may not be necessary.)</a:t>
            </a:r>
            <a:endParaRPr lang="en-US" sz="1200" dirty="0"/>
          </a:p>
          <a:p>
            <a:pPr lvl="1"/>
            <a:r>
              <a:rPr lang="en-US" sz="1400" dirty="0"/>
              <a:t>Any other compliance method perceivable?</a:t>
            </a:r>
          </a:p>
        </p:txBody>
      </p:sp>
      <p:sp>
        <p:nvSpPr>
          <p:cNvPr id="4" name="Tekstvak 3">
            <a:extLst>
              <a:ext uri="{FF2B5EF4-FFF2-40B4-BE49-F238E27FC236}">
                <a16:creationId xmlns:a16="http://schemas.microsoft.com/office/drawing/2014/main" id="{F7480002-84A6-4417-8A1E-90C5C60539B0}"/>
              </a:ext>
            </a:extLst>
          </p:cNvPr>
          <p:cNvSpPr txBox="1"/>
          <p:nvPr/>
        </p:nvSpPr>
        <p:spPr>
          <a:xfrm>
            <a:off x="9697599" y="6391969"/>
            <a:ext cx="1941557" cy="369332"/>
          </a:xfrm>
          <a:prstGeom prst="rect">
            <a:avLst/>
          </a:prstGeom>
          <a:noFill/>
        </p:spPr>
        <p:txBody>
          <a:bodyPr wrap="none" rtlCol="0">
            <a:spAutoFit/>
          </a:bodyPr>
          <a:lstStyle/>
          <a:p>
            <a:r>
              <a:rPr lang="nl-NL" dirty="0"/>
              <a:t>VRU-Proxi-19-09</a:t>
            </a:r>
          </a:p>
        </p:txBody>
      </p:sp>
    </p:spTree>
    <p:extLst>
      <p:ext uri="{BB962C8B-B14F-4D97-AF65-F5344CB8AC3E}">
        <p14:creationId xmlns:p14="http://schemas.microsoft.com/office/powerpoint/2010/main" val="1268743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BA4CC-B4A0-40CD-BE15-0E880A47B9AF}"/>
              </a:ext>
            </a:extLst>
          </p:cNvPr>
          <p:cNvSpPr>
            <a:spLocks noGrp="1"/>
          </p:cNvSpPr>
          <p:nvPr>
            <p:ph type="title"/>
          </p:nvPr>
        </p:nvSpPr>
        <p:spPr>
          <a:xfrm>
            <a:off x="609600" y="274638"/>
            <a:ext cx="10972800" cy="717002"/>
          </a:xfrm>
        </p:spPr>
        <p:txBody>
          <a:bodyPr/>
          <a:lstStyle/>
          <a:p>
            <a:r>
              <a:rPr lang="en-US" sz="3600" dirty="0"/>
              <a:t>Discriminator “Cab forward design”</a:t>
            </a:r>
          </a:p>
        </p:txBody>
      </p:sp>
      <p:sp>
        <p:nvSpPr>
          <p:cNvPr id="3" name="Content Placeholder 2">
            <a:extLst>
              <a:ext uri="{FF2B5EF4-FFF2-40B4-BE49-F238E27FC236}">
                <a16:creationId xmlns:a16="http://schemas.microsoft.com/office/drawing/2014/main" id="{CBB7240E-0819-4D77-B4D7-E7FC20C018E2}"/>
              </a:ext>
            </a:extLst>
          </p:cNvPr>
          <p:cNvSpPr>
            <a:spLocks noGrp="1"/>
          </p:cNvSpPr>
          <p:nvPr>
            <p:ph idx="1"/>
          </p:nvPr>
        </p:nvSpPr>
        <p:spPr>
          <a:xfrm>
            <a:off x="424693" y="1048965"/>
            <a:ext cx="7561669" cy="4525963"/>
          </a:xfrm>
        </p:spPr>
        <p:txBody>
          <a:bodyPr/>
          <a:lstStyle/>
          <a:p>
            <a:pPr marL="822960" indent="-822960">
              <a:buNone/>
            </a:pPr>
            <a:r>
              <a:rPr lang="en-US" sz="1400" u="sng" dirty="0"/>
              <a:t>Idea:</a:t>
            </a:r>
            <a:r>
              <a:rPr lang="en-US" sz="1400" dirty="0"/>
              <a:t>	</a:t>
            </a:r>
            <a:r>
              <a:rPr lang="en-US" sz="1400" u="sng" dirty="0"/>
              <a:t>DVS method only to be applied to vehicles with “cab forward design”/“forward control design”, as such criterion differentiates between “van” and “truck” designs</a:t>
            </a:r>
          </a:p>
          <a:p>
            <a:pPr marL="0" indent="0">
              <a:buNone/>
            </a:pPr>
            <a:endParaRPr lang="en-US" sz="1400" dirty="0"/>
          </a:p>
          <a:p>
            <a:pPr marL="0" indent="0">
              <a:buNone/>
            </a:pPr>
            <a:r>
              <a:rPr lang="en-US" sz="1200" dirty="0"/>
              <a:t>ECE-46.04:</a:t>
            </a:r>
          </a:p>
          <a:p>
            <a:pPr marL="0" indent="0">
              <a:buNone/>
            </a:pPr>
            <a:r>
              <a:rPr lang="en-US" sz="1200" b="1" i="1" dirty="0"/>
              <a:t>12.5. "Forward Control" means a configuration in which more than half of the engine length is rearward of the foremost point of the windshield base and the steering wheel hub in the forward quarter of the vehicle length.</a:t>
            </a:r>
          </a:p>
          <a:p>
            <a:pPr marL="0" indent="0">
              <a:buNone/>
            </a:pPr>
            <a:endParaRPr lang="en-US" sz="1200" dirty="0"/>
          </a:p>
          <a:p>
            <a:pPr marL="0" indent="0">
              <a:buNone/>
            </a:pPr>
            <a:r>
              <a:rPr lang="en-US" sz="1200" dirty="0"/>
              <a:t>ECE-29.03:</a:t>
            </a:r>
          </a:p>
          <a:p>
            <a:pPr marL="0" indent="0">
              <a:buNone/>
            </a:pPr>
            <a:r>
              <a:rPr lang="en-US" sz="1200" b="1" i="1" dirty="0"/>
              <a:t>2.5. "Cab-over engine vehicle" means a vehicle where more than half of the engine length is rearward of the foremost point of the windshield base and the steering wheel hub is in the forward quarter of the vehicle length.</a:t>
            </a:r>
          </a:p>
          <a:p>
            <a:pPr marL="0" indent="0">
              <a:buNone/>
            </a:pPr>
            <a:endParaRPr lang="en-US" sz="1400" dirty="0"/>
          </a:p>
          <a:p>
            <a:pPr marL="0" indent="0">
              <a:buNone/>
            </a:pPr>
            <a:r>
              <a:rPr lang="en-US" sz="1400" u="sng" dirty="0"/>
              <a:t>Issues:</a:t>
            </a:r>
          </a:p>
          <a:p>
            <a:r>
              <a:rPr lang="en-US" sz="1400" dirty="0"/>
              <a:t>How is “engine length” defined? How would it be defined for an EV powertrain?</a:t>
            </a:r>
          </a:p>
          <a:p>
            <a:r>
              <a:rPr lang="en-US" sz="1400" dirty="0"/>
              <a:t>Does this exclude Non-Forward Control vehicles that subjectively should not be excluded, e.g. large trucks with hoods?</a:t>
            </a:r>
          </a:p>
          <a:p>
            <a:r>
              <a:rPr lang="en-US" sz="1400" dirty="0"/>
              <a:t>Nearly all trucks on EU-market that are “cab forward”, but some have very good visibility and may be derived from N1 as well.</a:t>
            </a:r>
          </a:p>
          <a:p>
            <a:r>
              <a:rPr lang="en-US" sz="1400" dirty="0"/>
              <a:t>What about future EVs that may have totally different engine arrangement even though have a flat front design  </a:t>
            </a:r>
            <a:r>
              <a:rPr lang="en-US" sz="1400" dirty="0">
                <a:sym typeface="Wingdings" panose="05000000000000000000" pitchFamily="2" charset="2"/>
              </a:rPr>
              <a:t> probably more “forward control types” than with ICEs.</a:t>
            </a:r>
            <a:endParaRPr lang="en-US" sz="1400" dirty="0"/>
          </a:p>
          <a:p>
            <a:pPr marL="0" indent="0">
              <a:buNone/>
            </a:pPr>
            <a:endParaRPr lang="en-US" sz="1400" dirty="0"/>
          </a:p>
          <a:p>
            <a:pPr marL="0" indent="0" algn="ctr">
              <a:buNone/>
            </a:pPr>
            <a:r>
              <a:rPr lang="en-US" sz="1400" b="1" dirty="0">
                <a:solidFill>
                  <a:srgbClr val="FF0000"/>
                </a:solidFill>
                <a:sym typeface="Wingdings" panose="05000000000000000000" pitchFamily="2" charset="2"/>
              </a:rPr>
              <a:t> </a:t>
            </a:r>
            <a:r>
              <a:rPr lang="en-US" sz="1400" b="1" dirty="0">
                <a:solidFill>
                  <a:srgbClr val="FF0000"/>
                </a:solidFill>
              </a:rPr>
              <a:t>Suitability: Poor</a:t>
            </a:r>
          </a:p>
        </p:txBody>
      </p:sp>
      <p:grpSp>
        <p:nvGrpSpPr>
          <p:cNvPr id="50" name="Group 49">
            <a:extLst>
              <a:ext uri="{FF2B5EF4-FFF2-40B4-BE49-F238E27FC236}">
                <a16:creationId xmlns:a16="http://schemas.microsoft.com/office/drawing/2014/main" id="{7753576F-5576-466E-BD6E-16952D1C0680}"/>
              </a:ext>
            </a:extLst>
          </p:cNvPr>
          <p:cNvGrpSpPr/>
          <p:nvPr/>
        </p:nvGrpSpPr>
        <p:grpSpPr>
          <a:xfrm>
            <a:off x="8499464" y="4077116"/>
            <a:ext cx="1722894" cy="1559379"/>
            <a:chOff x="3073179" y="5269298"/>
            <a:chExt cx="1069451" cy="1004880"/>
          </a:xfrm>
        </p:grpSpPr>
        <p:sp>
          <p:nvSpPr>
            <p:cNvPr id="30" name="Rectangle: Rounded Corners 29">
              <a:extLst>
                <a:ext uri="{FF2B5EF4-FFF2-40B4-BE49-F238E27FC236}">
                  <a16:creationId xmlns:a16="http://schemas.microsoft.com/office/drawing/2014/main" id="{B0A86F8B-EF68-4442-B7E8-F1FF2EAAE5B1}"/>
                </a:ext>
              </a:extLst>
            </p:cNvPr>
            <p:cNvSpPr/>
            <p:nvPr/>
          </p:nvSpPr>
          <p:spPr>
            <a:xfrm>
              <a:off x="3201391" y="5868266"/>
              <a:ext cx="548640" cy="2743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ircle: Hollow 30">
              <a:extLst>
                <a:ext uri="{FF2B5EF4-FFF2-40B4-BE49-F238E27FC236}">
                  <a16:creationId xmlns:a16="http://schemas.microsoft.com/office/drawing/2014/main" id="{FE93B71C-272A-447B-9782-0ED1959D4946}"/>
                </a:ext>
              </a:extLst>
            </p:cNvPr>
            <p:cNvSpPr/>
            <p:nvPr/>
          </p:nvSpPr>
          <p:spPr>
            <a:xfrm>
              <a:off x="3315895" y="5999858"/>
              <a:ext cx="274320" cy="274320"/>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2" name="Straight Connector 31">
              <a:extLst>
                <a:ext uri="{FF2B5EF4-FFF2-40B4-BE49-F238E27FC236}">
                  <a16:creationId xmlns:a16="http://schemas.microsoft.com/office/drawing/2014/main" id="{74823631-8E27-46C3-BE46-C323923CE023}"/>
                </a:ext>
              </a:extLst>
            </p:cNvPr>
            <p:cNvCxnSpPr>
              <a:stCxn id="30" idx="2"/>
            </p:cNvCxnSpPr>
            <p:nvPr/>
          </p:nvCxnSpPr>
          <p:spPr>
            <a:xfrm flipV="1">
              <a:off x="3475711" y="5429354"/>
              <a:ext cx="0" cy="713232"/>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33" name="Flowchart: Data 8">
              <a:extLst>
                <a:ext uri="{FF2B5EF4-FFF2-40B4-BE49-F238E27FC236}">
                  <a16:creationId xmlns:a16="http://schemas.microsoft.com/office/drawing/2014/main" id="{17C3286A-DC9A-4662-BE1C-24646B416364}"/>
                </a:ext>
              </a:extLst>
            </p:cNvPr>
            <p:cNvSpPr/>
            <p:nvPr/>
          </p:nvSpPr>
          <p:spPr>
            <a:xfrm>
              <a:off x="3599952" y="5269298"/>
              <a:ext cx="339123" cy="44847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5940 w 10000"/>
                <a:gd name="connsiteY1" fmla="*/ 284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284"/>
                <a:gd name="connsiteX1" fmla="*/ 5940 w 10000"/>
                <a:gd name="connsiteY1" fmla="*/ 284 h 10284"/>
                <a:gd name="connsiteX2" fmla="*/ 10000 w 10000"/>
                <a:gd name="connsiteY2" fmla="*/ 0 h 10284"/>
                <a:gd name="connsiteX3" fmla="*/ 4060 w 10000"/>
                <a:gd name="connsiteY3" fmla="*/ 10284 h 10284"/>
                <a:gd name="connsiteX4" fmla="*/ 0 w 10000"/>
                <a:gd name="connsiteY4" fmla="*/ 10000 h 10284"/>
                <a:gd name="connsiteX0" fmla="*/ 0 w 11501"/>
                <a:gd name="connsiteY0" fmla="*/ 10662 h 10662"/>
                <a:gd name="connsiteX1" fmla="*/ 7441 w 11501"/>
                <a:gd name="connsiteY1" fmla="*/ 284 h 10662"/>
                <a:gd name="connsiteX2" fmla="*/ 11501 w 11501"/>
                <a:gd name="connsiteY2" fmla="*/ 0 h 10662"/>
                <a:gd name="connsiteX3" fmla="*/ 5561 w 11501"/>
                <a:gd name="connsiteY3" fmla="*/ 10284 h 10662"/>
                <a:gd name="connsiteX4" fmla="*/ 0 w 11501"/>
                <a:gd name="connsiteY4" fmla="*/ 10662 h 10662"/>
                <a:gd name="connsiteX0" fmla="*/ 0 w 11501"/>
                <a:gd name="connsiteY0" fmla="*/ 10662 h 10662"/>
                <a:gd name="connsiteX1" fmla="*/ 7441 w 11501"/>
                <a:gd name="connsiteY1" fmla="*/ 284 h 10662"/>
                <a:gd name="connsiteX2" fmla="*/ 11501 w 11501"/>
                <a:gd name="connsiteY2" fmla="*/ 0 h 10662"/>
                <a:gd name="connsiteX3" fmla="*/ 4998 w 11501"/>
                <a:gd name="connsiteY3" fmla="*/ 10000 h 10662"/>
                <a:gd name="connsiteX4" fmla="*/ 0 w 11501"/>
                <a:gd name="connsiteY4" fmla="*/ 10662 h 10662"/>
                <a:gd name="connsiteX0" fmla="*/ 0 w 16004"/>
                <a:gd name="connsiteY0" fmla="*/ 10567 h 10567"/>
                <a:gd name="connsiteX1" fmla="*/ 7441 w 16004"/>
                <a:gd name="connsiteY1" fmla="*/ 189 h 10567"/>
                <a:gd name="connsiteX2" fmla="*/ 16004 w 16004"/>
                <a:gd name="connsiteY2" fmla="*/ 0 h 10567"/>
                <a:gd name="connsiteX3" fmla="*/ 4998 w 16004"/>
                <a:gd name="connsiteY3" fmla="*/ 9905 h 10567"/>
                <a:gd name="connsiteX4" fmla="*/ 0 w 16004"/>
                <a:gd name="connsiteY4" fmla="*/ 10567 h 10567"/>
                <a:gd name="connsiteX0" fmla="*/ 0 w 16004"/>
                <a:gd name="connsiteY0" fmla="*/ 10662 h 10662"/>
                <a:gd name="connsiteX1" fmla="*/ 13257 w 16004"/>
                <a:gd name="connsiteY1" fmla="*/ 0 h 10662"/>
                <a:gd name="connsiteX2" fmla="*/ 16004 w 16004"/>
                <a:gd name="connsiteY2" fmla="*/ 95 h 10662"/>
                <a:gd name="connsiteX3" fmla="*/ 4998 w 16004"/>
                <a:gd name="connsiteY3" fmla="*/ 10000 h 10662"/>
                <a:gd name="connsiteX4" fmla="*/ 0 w 16004"/>
                <a:gd name="connsiteY4" fmla="*/ 10662 h 10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4" h="10662">
                  <a:moveTo>
                    <a:pt x="0" y="10662"/>
                  </a:moveTo>
                  <a:lnTo>
                    <a:pt x="13257" y="0"/>
                  </a:lnTo>
                  <a:lnTo>
                    <a:pt x="16004" y="95"/>
                  </a:lnTo>
                  <a:lnTo>
                    <a:pt x="4998" y="10000"/>
                  </a:lnTo>
                  <a:lnTo>
                    <a:pt x="0" y="10662"/>
                  </a:lnTo>
                  <a:close/>
                </a:path>
              </a:pathLst>
            </a:custGeom>
            <a:solidFill>
              <a:schemeClr val="accent2">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8C73F837-C276-4A41-8F3C-BA300F76A1AF}"/>
                </a:ext>
              </a:extLst>
            </p:cNvPr>
            <p:cNvCxnSpPr>
              <a:cxnSpLocks/>
            </p:cNvCxnSpPr>
            <p:nvPr/>
          </p:nvCxnSpPr>
          <p:spPr>
            <a:xfrm flipV="1">
              <a:off x="3599952" y="5321996"/>
              <a:ext cx="0" cy="510864"/>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6EDD7A9-5680-410F-AC4E-30342F2767E1}"/>
                </a:ext>
              </a:extLst>
            </p:cNvPr>
            <p:cNvCxnSpPr>
              <a:cxnSpLocks/>
            </p:cNvCxnSpPr>
            <p:nvPr/>
          </p:nvCxnSpPr>
          <p:spPr>
            <a:xfrm flipH="1">
              <a:off x="3086886" y="5717851"/>
              <a:ext cx="534933" cy="987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EFDBD64-D6FB-4AD9-8A89-403B5339E3F4}"/>
                </a:ext>
              </a:extLst>
            </p:cNvPr>
            <p:cNvCxnSpPr>
              <a:cxnSpLocks/>
            </p:cNvCxnSpPr>
            <p:nvPr/>
          </p:nvCxnSpPr>
          <p:spPr>
            <a:xfrm flipH="1">
              <a:off x="3074071" y="5832860"/>
              <a:ext cx="12815" cy="312704"/>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C53A8AF-7515-4232-832A-3A64F0D5F194}"/>
                </a:ext>
              </a:extLst>
            </p:cNvPr>
            <p:cNvCxnSpPr>
              <a:cxnSpLocks/>
              <a:endCxn id="31" idx="2"/>
            </p:cNvCxnSpPr>
            <p:nvPr/>
          </p:nvCxnSpPr>
          <p:spPr>
            <a:xfrm>
              <a:off x="3073179" y="6137018"/>
              <a:ext cx="2427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CC8C56-5C9F-4797-8780-BDDBCA0C603A}"/>
                </a:ext>
              </a:extLst>
            </p:cNvPr>
            <p:cNvCxnSpPr>
              <a:cxnSpLocks/>
              <a:stCxn id="33" idx="3"/>
            </p:cNvCxnSpPr>
            <p:nvPr/>
          </p:nvCxnSpPr>
          <p:spPr>
            <a:xfrm>
              <a:off x="3705859" y="5689923"/>
              <a:ext cx="4367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4E6D707-FE22-48DD-91ED-CBE9C3796BB4}"/>
                </a:ext>
              </a:extLst>
            </p:cNvPr>
            <p:cNvCxnSpPr>
              <a:cxnSpLocks/>
            </p:cNvCxnSpPr>
            <p:nvPr/>
          </p:nvCxnSpPr>
          <p:spPr>
            <a:xfrm>
              <a:off x="3475711" y="5700088"/>
              <a:ext cx="124241" cy="0"/>
            </a:xfrm>
            <a:prstGeom prst="straightConnector1">
              <a:avLst/>
            </a:prstGeom>
            <a:ln w="12700">
              <a:solidFill>
                <a:schemeClr val="tx1"/>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3A94BD6-28F3-424D-8495-4ADF30D58CC9}"/>
                </a:ext>
              </a:extLst>
            </p:cNvPr>
            <p:cNvCxnSpPr>
              <a:cxnSpLocks/>
            </p:cNvCxnSpPr>
            <p:nvPr/>
          </p:nvCxnSpPr>
          <p:spPr>
            <a:xfrm>
              <a:off x="3599952" y="6174124"/>
              <a:ext cx="542678"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 name="Rectangle: Rounded Corners 5">
            <a:extLst>
              <a:ext uri="{FF2B5EF4-FFF2-40B4-BE49-F238E27FC236}">
                <a16:creationId xmlns:a16="http://schemas.microsoft.com/office/drawing/2014/main" id="{227C0C5A-BA79-426A-B96D-C8AA55665C65}"/>
              </a:ext>
            </a:extLst>
          </p:cNvPr>
          <p:cNvSpPr/>
          <p:nvPr/>
        </p:nvSpPr>
        <p:spPr>
          <a:xfrm>
            <a:off x="8841806" y="2733986"/>
            <a:ext cx="781990" cy="378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ircle: Hollow 4">
            <a:extLst>
              <a:ext uri="{FF2B5EF4-FFF2-40B4-BE49-F238E27FC236}">
                <a16:creationId xmlns:a16="http://schemas.microsoft.com/office/drawing/2014/main" id="{F8A10FE0-2D7D-41A7-880E-B7D8F7CB5676}"/>
              </a:ext>
            </a:extLst>
          </p:cNvPr>
          <p:cNvSpPr/>
          <p:nvPr/>
        </p:nvSpPr>
        <p:spPr>
          <a:xfrm>
            <a:off x="8678601" y="2915334"/>
            <a:ext cx="390995" cy="378043"/>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a:extLst>
              <a:ext uri="{FF2B5EF4-FFF2-40B4-BE49-F238E27FC236}">
                <a16:creationId xmlns:a16="http://schemas.microsoft.com/office/drawing/2014/main" id="{4F85AF6A-DB1F-4B0F-AEB8-8C9ABC8A4264}"/>
              </a:ext>
            </a:extLst>
          </p:cNvPr>
          <p:cNvCxnSpPr>
            <a:stCxn id="6" idx="2"/>
          </p:cNvCxnSpPr>
          <p:nvPr/>
        </p:nvCxnSpPr>
        <p:spPr>
          <a:xfrm flipV="1">
            <a:off x="9232801" y="2129117"/>
            <a:ext cx="0" cy="982912"/>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9" name="Flowchart: Data 8">
            <a:extLst>
              <a:ext uri="{FF2B5EF4-FFF2-40B4-BE49-F238E27FC236}">
                <a16:creationId xmlns:a16="http://schemas.microsoft.com/office/drawing/2014/main" id="{BFB84C8E-6288-4A06-A242-355B7B533290}"/>
              </a:ext>
            </a:extLst>
          </p:cNvPr>
          <p:cNvSpPr/>
          <p:nvPr/>
        </p:nvSpPr>
        <p:spPr>
          <a:xfrm>
            <a:off x="8718273" y="1812427"/>
            <a:ext cx="315917" cy="618041"/>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5940 w 10000"/>
              <a:gd name="connsiteY1" fmla="*/ 284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284"/>
              <a:gd name="connsiteX1" fmla="*/ 5940 w 10000"/>
              <a:gd name="connsiteY1" fmla="*/ 284 h 10284"/>
              <a:gd name="connsiteX2" fmla="*/ 10000 w 10000"/>
              <a:gd name="connsiteY2" fmla="*/ 0 h 10284"/>
              <a:gd name="connsiteX3" fmla="*/ 4060 w 10000"/>
              <a:gd name="connsiteY3" fmla="*/ 10284 h 10284"/>
              <a:gd name="connsiteX4" fmla="*/ 0 w 10000"/>
              <a:gd name="connsiteY4" fmla="*/ 10000 h 10284"/>
              <a:gd name="connsiteX0" fmla="*/ 0 w 11501"/>
              <a:gd name="connsiteY0" fmla="*/ 10662 h 10662"/>
              <a:gd name="connsiteX1" fmla="*/ 7441 w 11501"/>
              <a:gd name="connsiteY1" fmla="*/ 284 h 10662"/>
              <a:gd name="connsiteX2" fmla="*/ 11501 w 11501"/>
              <a:gd name="connsiteY2" fmla="*/ 0 h 10662"/>
              <a:gd name="connsiteX3" fmla="*/ 5561 w 11501"/>
              <a:gd name="connsiteY3" fmla="*/ 10284 h 10662"/>
              <a:gd name="connsiteX4" fmla="*/ 0 w 11501"/>
              <a:gd name="connsiteY4" fmla="*/ 10662 h 10662"/>
              <a:gd name="connsiteX0" fmla="*/ 0 w 11501"/>
              <a:gd name="connsiteY0" fmla="*/ 10662 h 10662"/>
              <a:gd name="connsiteX1" fmla="*/ 7441 w 11501"/>
              <a:gd name="connsiteY1" fmla="*/ 284 h 10662"/>
              <a:gd name="connsiteX2" fmla="*/ 11501 w 11501"/>
              <a:gd name="connsiteY2" fmla="*/ 0 h 10662"/>
              <a:gd name="connsiteX3" fmla="*/ 4998 w 11501"/>
              <a:gd name="connsiteY3" fmla="*/ 10000 h 10662"/>
              <a:gd name="connsiteX4" fmla="*/ 0 w 11501"/>
              <a:gd name="connsiteY4" fmla="*/ 10662 h 10662"/>
              <a:gd name="connsiteX0" fmla="*/ 0 w 16004"/>
              <a:gd name="connsiteY0" fmla="*/ 10567 h 10567"/>
              <a:gd name="connsiteX1" fmla="*/ 7441 w 16004"/>
              <a:gd name="connsiteY1" fmla="*/ 189 h 10567"/>
              <a:gd name="connsiteX2" fmla="*/ 16004 w 16004"/>
              <a:gd name="connsiteY2" fmla="*/ 0 h 10567"/>
              <a:gd name="connsiteX3" fmla="*/ 4998 w 16004"/>
              <a:gd name="connsiteY3" fmla="*/ 9905 h 10567"/>
              <a:gd name="connsiteX4" fmla="*/ 0 w 16004"/>
              <a:gd name="connsiteY4" fmla="*/ 10567 h 10567"/>
              <a:gd name="connsiteX0" fmla="*/ 0 w 16004"/>
              <a:gd name="connsiteY0" fmla="*/ 10662 h 10662"/>
              <a:gd name="connsiteX1" fmla="*/ 13257 w 16004"/>
              <a:gd name="connsiteY1" fmla="*/ 0 h 10662"/>
              <a:gd name="connsiteX2" fmla="*/ 16004 w 16004"/>
              <a:gd name="connsiteY2" fmla="*/ 95 h 10662"/>
              <a:gd name="connsiteX3" fmla="*/ 4998 w 16004"/>
              <a:gd name="connsiteY3" fmla="*/ 10000 h 10662"/>
              <a:gd name="connsiteX4" fmla="*/ 0 w 16004"/>
              <a:gd name="connsiteY4" fmla="*/ 10662 h 10662"/>
              <a:gd name="connsiteX0" fmla="*/ 0 w 16004"/>
              <a:gd name="connsiteY0" fmla="*/ 10662 h 10662"/>
              <a:gd name="connsiteX1" fmla="*/ 8312 w 16004"/>
              <a:gd name="connsiteY1" fmla="*/ 0 h 10662"/>
              <a:gd name="connsiteX2" fmla="*/ 16004 w 16004"/>
              <a:gd name="connsiteY2" fmla="*/ 95 h 10662"/>
              <a:gd name="connsiteX3" fmla="*/ 4998 w 16004"/>
              <a:gd name="connsiteY3" fmla="*/ 10000 h 10662"/>
              <a:gd name="connsiteX4" fmla="*/ 0 w 16004"/>
              <a:gd name="connsiteY4" fmla="*/ 10662 h 10662"/>
              <a:gd name="connsiteX0" fmla="*/ 0 w 10460"/>
              <a:gd name="connsiteY0" fmla="*/ 10662 h 10662"/>
              <a:gd name="connsiteX1" fmla="*/ 8312 w 10460"/>
              <a:gd name="connsiteY1" fmla="*/ 0 h 10662"/>
              <a:gd name="connsiteX2" fmla="*/ 10460 w 10460"/>
              <a:gd name="connsiteY2" fmla="*/ 170 h 10662"/>
              <a:gd name="connsiteX3" fmla="*/ 4998 w 10460"/>
              <a:gd name="connsiteY3" fmla="*/ 10000 h 10662"/>
              <a:gd name="connsiteX4" fmla="*/ 0 w 10460"/>
              <a:gd name="connsiteY4" fmla="*/ 10662 h 10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0" h="10662">
                <a:moveTo>
                  <a:pt x="0" y="10662"/>
                </a:moveTo>
                <a:lnTo>
                  <a:pt x="8312" y="0"/>
                </a:lnTo>
                <a:lnTo>
                  <a:pt x="10460" y="170"/>
                </a:lnTo>
                <a:lnTo>
                  <a:pt x="4998" y="10000"/>
                </a:lnTo>
                <a:lnTo>
                  <a:pt x="0" y="10662"/>
                </a:lnTo>
                <a:close/>
              </a:path>
            </a:pathLst>
          </a:custGeom>
          <a:solidFill>
            <a:schemeClr val="accent2">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9FEE114A-8F2C-45BE-9D68-EE283C9D1477}"/>
              </a:ext>
            </a:extLst>
          </p:cNvPr>
          <p:cNvCxnSpPr>
            <a:cxnSpLocks/>
          </p:cNvCxnSpPr>
          <p:nvPr/>
        </p:nvCxnSpPr>
        <p:spPr>
          <a:xfrm flipV="1">
            <a:off x="8718273" y="2129117"/>
            <a:ext cx="0" cy="704026"/>
          </a:xfrm>
          <a:prstGeom prst="line">
            <a:avLst/>
          </a:prstGeom>
          <a:ln>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362E808-5AA0-41BB-9691-A7CCD0869877}"/>
              </a:ext>
            </a:extLst>
          </p:cNvPr>
          <p:cNvCxnSpPr>
            <a:cxnSpLocks/>
            <a:stCxn id="9" idx="0"/>
          </p:cNvCxnSpPr>
          <p:nvPr/>
        </p:nvCxnSpPr>
        <p:spPr>
          <a:xfrm flipH="1">
            <a:off x="8515538" y="2430468"/>
            <a:ext cx="202735" cy="60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B6B55A5-EFD1-410E-97DB-3CCC8BC1E004}"/>
              </a:ext>
            </a:extLst>
          </p:cNvPr>
          <p:cNvCxnSpPr>
            <a:cxnSpLocks/>
          </p:cNvCxnSpPr>
          <p:nvPr/>
        </p:nvCxnSpPr>
        <p:spPr>
          <a:xfrm>
            <a:off x="8524194" y="2483222"/>
            <a:ext cx="16997" cy="57254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142ABE4-95E6-48EB-A363-23614061A433}"/>
              </a:ext>
            </a:extLst>
          </p:cNvPr>
          <p:cNvCxnSpPr>
            <a:cxnSpLocks/>
            <a:endCxn id="5" idx="2"/>
          </p:cNvCxnSpPr>
          <p:nvPr/>
        </p:nvCxnSpPr>
        <p:spPr>
          <a:xfrm>
            <a:off x="8532692" y="3055764"/>
            <a:ext cx="145909" cy="485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BEA73C2-3006-4867-9B43-A22F9C60A8F2}"/>
              </a:ext>
            </a:extLst>
          </p:cNvPr>
          <p:cNvCxnSpPr>
            <a:cxnSpLocks/>
            <a:stCxn id="9" idx="3"/>
          </p:cNvCxnSpPr>
          <p:nvPr/>
        </p:nvCxnSpPr>
        <p:spPr>
          <a:xfrm flipV="1">
            <a:off x="8869225" y="2313203"/>
            <a:ext cx="765745" cy="78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05F0DC7-B42F-4A28-A5D3-537D09981DD8}"/>
              </a:ext>
            </a:extLst>
          </p:cNvPr>
          <p:cNvCxnSpPr>
            <a:cxnSpLocks/>
          </p:cNvCxnSpPr>
          <p:nvPr/>
        </p:nvCxnSpPr>
        <p:spPr>
          <a:xfrm>
            <a:off x="8718273" y="2573444"/>
            <a:ext cx="514528" cy="0"/>
          </a:xfrm>
          <a:prstGeom prst="straightConnector1">
            <a:avLst/>
          </a:prstGeom>
          <a:ln w="12700">
            <a:solidFill>
              <a:schemeClr val="tx1"/>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0C4E090-5CB8-4B3D-B0DB-51DC4E717150}"/>
              </a:ext>
            </a:extLst>
          </p:cNvPr>
          <p:cNvCxnSpPr>
            <a:cxnSpLocks/>
          </p:cNvCxnSpPr>
          <p:nvPr/>
        </p:nvCxnSpPr>
        <p:spPr>
          <a:xfrm flipV="1">
            <a:off x="9114656" y="3128089"/>
            <a:ext cx="1152777"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Circle: Hollow 50">
            <a:extLst>
              <a:ext uri="{FF2B5EF4-FFF2-40B4-BE49-F238E27FC236}">
                <a16:creationId xmlns:a16="http://schemas.microsoft.com/office/drawing/2014/main" id="{5435C4D0-1C23-4353-AC48-B15AFFF714D2}"/>
              </a:ext>
            </a:extLst>
          </p:cNvPr>
          <p:cNvSpPr/>
          <p:nvPr/>
        </p:nvSpPr>
        <p:spPr>
          <a:xfrm>
            <a:off x="10267432" y="2912814"/>
            <a:ext cx="390995" cy="378043"/>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4" name="Straight Connector 53">
            <a:extLst>
              <a:ext uri="{FF2B5EF4-FFF2-40B4-BE49-F238E27FC236}">
                <a16:creationId xmlns:a16="http://schemas.microsoft.com/office/drawing/2014/main" id="{5BB5A330-DB38-4D1A-8626-953C48AB5D32}"/>
              </a:ext>
            </a:extLst>
          </p:cNvPr>
          <p:cNvCxnSpPr>
            <a:cxnSpLocks/>
            <a:stCxn id="9" idx="1"/>
          </p:cNvCxnSpPr>
          <p:nvPr/>
        </p:nvCxnSpPr>
        <p:spPr>
          <a:xfrm flipV="1">
            <a:off x="8969316" y="1659460"/>
            <a:ext cx="842737" cy="152967"/>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B32BECD-2320-4976-9EBE-469C8839951D}"/>
              </a:ext>
            </a:extLst>
          </p:cNvPr>
          <p:cNvCxnSpPr>
            <a:cxnSpLocks/>
          </p:cNvCxnSpPr>
          <p:nvPr/>
        </p:nvCxnSpPr>
        <p:spPr>
          <a:xfrm>
            <a:off x="9812053" y="1669220"/>
            <a:ext cx="0" cy="1148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5D9E452-5BAE-4DB9-B1B1-4ABEC9E59F32}"/>
              </a:ext>
            </a:extLst>
          </p:cNvPr>
          <p:cNvCxnSpPr/>
          <p:nvPr/>
        </p:nvCxnSpPr>
        <p:spPr>
          <a:xfrm>
            <a:off x="9812053" y="2818083"/>
            <a:ext cx="11675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7B101E6F-92BF-4B98-920A-FE1EA1F9584E}"/>
              </a:ext>
            </a:extLst>
          </p:cNvPr>
          <p:cNvCxnSpPr>
            <a:cxnSpLocks/>
          </p:cNvCxnSpPr>
          <p:nvPr/>
        </p:nvCxnSpPr>
        <p:spPr>
          <a:xfrm>
            <a:off x="10979607" y="2833143"/>
            <a:ext cx="0" cy="2686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D343FDA-33F1-4014-967C-A0C6A7C66B7E}"/>
              </a:ext>
            </a:extLst>
          </p:cNvPr>
          <p:cNvCxnSpPr>
            <a:cxnSpLocks/>
          </p:cNvCxnSpPr>
          <p:nvPr/>
        </p:nvCxnSpPr>
        <p:spPr>
          <a:xfrm flipV="1">
            <a:off x="10744286" y="3101836"/>
            <a:ext cx="235321" cy="1019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B9ED47D-CE95-459D-8C03-2A8DD45CA498}"/>
              </a:ext>
            </a:extLst>
          </p:cNvPr>
          <p:cNvCxnSpPr>
            <a:cxnSpLocks/>
            <a:stCxn id="9" idx="2"/>
          </p:cNvCxnSpPr>
          <p:nvPr/>
        </p:nvCxnSpPr>
        <p:spPr>
          <a:xfrm flipV="1">
            <a:off x="9034191" y="1812429"/>
            <a:ext cx="656854" cy="985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AF38A2B-CCA8-4744-BE34-B53E23BCAC6E}"/>
              </a:ext>
            </a:extLst>
          </p:cNvPr>
          <p:cNvCxnSpPr/>
          <p:nvPr/>
        </p:nvCxnSpPr>
        <p:spPr>
          <a:xfrm flipH="1">
            <a:off x="9623796" y="1812427"/>
            <a:ext cx="67248" cy="503509"/>
          </a:xfrm>
          <a:prstGeom prst="line">
            <a:avLst/>
          </a:prstGeom>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B0A5D2CB-C813-4FCD-969E-EC369246DE2E}"/>
              </a:ext>
            </a:extLst>
          </p:cNvPr>
          <p:cNvSpPr/>
          <p:nvPr/>
        </p:nvSpPr>
        <p:spPr>
          <a:xfrm rot="1560295">
            <a:off x="8847335" y="2351559"/>
            <a:ext cx="250747" cy="37804"/>
          </a:xfrm>
          <a:prstGeom prst="round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Multiplication Sign 72">
            <a:extLst>
              <a:ext uri="{FF2B5EF4-FFF2-40B4-BE49-F238E27FC236}">
                <a16:creationId xmlns:a16="http://schemas.microsoft.com/office/drawing/2014/main" id="{854E60DC-71CA-4079-8304-DDF1B2B557D4}"/>
              </a:ext>
            </a:extLst>
          </p:cNvPr>
          <p:cNvSpPr/>
          <p:nvPr/>
        </p:nvSpPr>
        <p:spPr>
          <a:xfrm>
            <a:off x="8906530" y="2306649"/>
            <a:ext cx="131221" cy="136059"/>
          </a:xfrm>
          <a:prstGeom prst="mathMultiply">
            <a:avLst/>
          </a:prstGeom>
          <a:solidFill>
            <a:srgbClr val="00B05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a:extLst>
              <a:ext uri="{FF2B5EF4-FFF2-40B4-BE49-F238E27FC236}">
                <a16:creationId xmlns:a16="http://schemas.microsoft.com/office/drawing/2014/main" id="{83C7E426-FB6A-4CA7-B147-03BC1E552726}"/>
              </a:ext>
            </a:extLst>
          </p:cNvPr>
          <p:cNvCxnSpPr/>
          <p:nvPr/>
        </p:nvCxnSpPr>
        <p:spPr>
          <a:xfrm flipH="1">
            <a:off x="8515538" y="2389418"/>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164A830D-4AD1-4F58-8365-55E0673075D2}"/>
              </a:ext>
            </a:extLst>
          </p:cNvPr>
          <p:cNvCxnSpPr/>
          <p:nvPr/>
        </p:nvCxnSpPr>
        <p:spPr>
          <a:xfrm flipH="1">
            <a:off x="10979607" y="2370461"/>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2F160A04-5022-4A4E-88A6-DC4846F688FB}"/>
              </a:ext>
            </a:extLst>
          </p:cNvPr>
          <p:cNvCxnSpPr/>
          <p:nvPr/>
        </p:nvCxnSpPr>
        <p:spPr>
          <a:xfrm flipH="1">
            <a:off x="9757748" y="2392352"/>
            <a:ext cx="0" cy="1067176"/>
          </a:xfrm>
          <a:prstGeom prst="line">
            <a:avLst/>
          </a:prstGeom>
          <a:ln w="3175">
            <a:solidFill>
              <a:srgbClr val="00B050"/>
            </a:solidFill>
            <a:prstDash val="dash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927D60F1-DFD0-4284-BF8B-6A49E5B38FB8}"/>
              </a:ext>
            </a:extLst>
          </p:cNvPr>
          <p:cNvCxnSpPr/>
          <p:nvPr/>
        </p:nvCxnSpPr>
        <p:spPr>
          <a:xfrm flipH="1">
            <a:off x="9135034" y="2402287"/>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94" name="Group 93">
            <a:extLst>
              <a:ext uri="{FF2B5EF4-FFF2-40B4-BE49-F238E27FC236}">
                <a16:creationId xmlns:a16="http://schemas.microsoft.com/office/drawing/2014/main" id="{65C2B121-9302-46AA-BA14-9BFDB98319A7}"/>
              </a:ext>
            </a:extLst>
          </p:cNvPr>
          <p:cNvGrpSpPr/>
          <p:nvPr/>
        </p:nvGrpSpPr>
        <p:grpSpPr>
          <a:xfrm>
            <a:off x="8515538" y="3374990"/>
            <a:ext cx="619496" cy="339319"/>
            <a:chOff x="1554172" y="6318493"/>
            <a:chExt cx="434635" cy="246221"/>
          </a:xfrm>
        </p:grpSpPr>
        <p:cxnSp>
          <p:nvCxnSpPr>
            <p:cNvPr id="92" name="Straight Arrow Connector 91">
              <a:extLst>
                <a:ext uri="{FF2B5EF4-FFF2-40B4-BE49-F238E27FC236}">
                  <a16:creationId xmlns:a16="http://schemas.microsoft.com/office/drawing/2014/main" id="{55BDE5D0-D11D-482C-9868-B7D9D303C324}"/>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14D570D8-2892-435C-AC6A-9270554730E5}"/>
                </a:ext>
              </a:extLst>
            </p:cNvPr>
            <p:cNvSpPr txBox="1"/>
            <p:nvPr/>
          </p:nvSpPr>
          <p:spPr>
            <a:xfrm>
              <a:off x="1621772" y="6318493"/>
              <a:ext cx="316112" cy="246221"/>
            </a:xfrm>
            <a:prstGeom prst="rect">
              <a:avLst/>
            </a:prstGeom>
            <a:noFill/>
          </p:spPr>
          <p:txBody>
            <a:bodyPr wrap="non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grpSp>
        <p:nvGrpSpPr>
          <p:cNvPr id="95" name="Group 94">
            <a:extLst>
              <a:ext uri="{FF2B5EF4-FFF2-40B4-BE49-F238E27FC236}">
                <a16:creationId xmlns:a16="http://schemas.microsoft.com/office/drawing/2014/main" id="{23EBB054-5C7A-44DA-B222-C2333CA1443B}"/>
              </a:ext>
            </a:extLst>
          </p:cNvPr>
          <p:cNvGrpSpPr/>
          <p:nvPr/>
        </p:nvGrpSpPr>
        <p:grpSpPr>
          <a:xfrm>
            <a:off x="9135032" y="3371322"/>
            <a:ext cx="619496" cy="339319"/>
            <a:chOff x="1554172" y="6318493"/>
            <a:chExt cx="434635" cy="246221"/>
          </a:xfrm>
        </p:grpSpPr>
        <p:cxnSp>
          <p:nvCxnSpPr>
            <p:cNvPr id="96" name="Straight Arrow Connector 95">
              <a:extLst>
                <a:ext uri="{FF2B5EF4-FFF2-40B4-BE49-F238E27FC236}">
                  <a16:creationId xmlns:a16="http://schemas.microsoft.com/office/drawing/2014/main" id="{9A9A64AB-2F32-4A29-909D-B6A05BD0E6BF}"/>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BD588CFA-AD4F-4237-A426-439E1F389D7B}"/>
                </a:ext>
              </a:extLst>
            </p:cNvPr>
            <p:cNvSpPr txBox="1"/>
            <p:nvPr/>
          </p:nvSpPr>
          <p:spPr>
            <a:xfrm>
              <a:off x="1621772" y="6318493"/>
              <a:ext cx="316112" cy="246221"/>
            </a:xfrm>
            <a:prstGeom prst="rect">
              <a:avLst/>
            </a:prstGeom>
            <a:noFill/>
          </p:spPr>
          <p:txBody>
            <a:bodyPr wrap="non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grpSp>
        <p:nvGrpSpPr>
          <p:cNvPr id="98" name="Group 97">
            <a:extLst>
              <a:ext uri="{FF2B5EF4-FFF2-40B4-BE49-F238E27FC236}">
                <a16:creationId xmlns:a16="http://schemas.microsoft.com/office/drawing/2014/main" id="{4A9032D6-C3AA-4B68-B959-9BB3DD71F03B}"/>
              </a:ext>
            </a:extLst>
          </p:cNvPr>
          <p:cNvGrpSpPr/>
          <p:nvPr/>
        </p:nvGrpSpPr>
        <p:grpSpPr>
          <a:xfrm>
            <a:off x="9758233" y="3371322"/>
            <a:ext cx="619496" cy="339319"/>
            <a:chOff x="1554172" y="6318493"/>
            <a:chExt cx="434635" cy="246221"/>
          </a:xfrm>
        </p:grpSpPr>
        <p:cxnSp>
          <p:nvCxnSpPr>
            <p:cNvPr id="99" name="Straight Arrow Connector 98">
              <a:extLst>
                <a:ext uri="{FF2B5EF4-FFF2-40B4-BE49-F238E27FC236}">
                  <a16:creationId xmlns:a16="http://schemas.microsoft.com/office/drawing/2014/main" id="{E50FBA1F-88F5-4E2E-B2F2-47372C90D6BD}"/>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1DC3CCAD-C646-4A0C-9737-C4B51E448348}"/>
                </a:ext>
              </a:extLst>
            </p:cNvPr>
            <p:cNvSpPr txBox="1"/>
            <p:nvPr/>
          </p:nvSpPr>
          <p:spPr>
            <a:xfrm>
              <a:off x="1621772" y="6318493"/>
              <a:ext cx="316112" cy="246221"/>
            </a:xfrm>
            <a:prstGeom prst="rect">
              <a:avLst/>
            </a:prstGeom>
            <a:noFill/>
          </p:spPr>
          <p:txBody>
            <a:bodyPr wrap="non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grpSp>
        <p:nvGrpSpPr>
          <p:cNvPr id="101" name="Group 100">
            <a:extLst>
              <a:ext uri="{FF2B5EF4-FFF2-40B4-BE49-F238E27FC236}">
                <a16:creationId xmlns:a16="http://schemas.microsoft.com/office/drawing/2014/main" id="{D6D4D32D-9B95-4D3B-9CA8-5BCF9AA9A379}"/>
              </a:ext>
            </a:extLst>
          </p:cNvPr>
          <p:cNvGrpSpPr/>
          <p:nvPr/>
        </p:nvGrpSpPr>
        <p:grpSpPr>
          <a:xfrm>
            <a:off x="10371183" y="3374904"/>
            <a:ext cx="619496" cy="339319"/>
            <a:chOff x="1554172" y="6318493"/>
            <a:chExt cx="434635" cy="246221"/>
          </a:xfrm>
        </p:grpSpPr>
        <p:cxnSp>
          <p:nvCxnSpPr>
            <p:cNvPr id="102" name="Straight Arrow Connector 101">
              <a:extLst>
                <a:ext uri="{FF2B5EF4-FFF2-40B4-BE49-F238E27FC236}">
                  <a16:creationId xmlns:a16="http://schemas.microsoft.com/office/drawing/2014/main" id="{41D00A4A-6507-40C1-9A0F-C19B914E7326}"/>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0AB03871-350B-47F8-8274-17F3DDBE6180}"/>
                </a:ext>
              </a:extLst>
            </p:cNvPr>
            <p:cNvSpPr txBox="1"/>
            <p:nvPr/>
          </p:nvSpPr>
          <p:spPr>
            <a:xfrm>
              <a:off x="1621772" y="6318493"/>
              <a:ext cx="316112" cy="246221"/>
            </a:xfrm>
            <a:prstGeom prst="rect">
              <a:avLst/>
            </a:prstGeom>
            <a:noFill/>
          </p:spPr>
          <p:txBody>
            <a:bodyPr wrap="non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cxnSp>
        <p:nvCxnSpPr>
          <p:cNvPr id="55" name="Straight Connector 54">
            <a:extLst>
              <a:ext uri="{FF2B5EF4-FFF2-40B4-BE49-F238E27FC236}">
                <a16:creationId xmlns:a16="http://schemas.microsoft.com/office/drawing/2014/main" id="{E6B5193E-2A76-4AC6-AE8E-9FA8EC41AD6C}"/>
              </a:ext>
            </a:extLst>
          </p:cNvPr>
          <p:cNvCxnSpPr>
            <a:cxnSpLocks/>
          </p:cNvCxnSpPr>
          <p:nvPr/>
        </p:nvCxnSpPr>
        <p:spPr>
          <a:xfrm flipH="1">
            <a:off x="8493034" y="4736595"/>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01CE0FF7-037C-4976-8D9C-BC110BE3214A}"/>
              </a:ext>
            </a:extLst>
          </p:cNvPr>
          <p:cNvCxnSpPr>
            <a:cxnSpLocks/>
          </p:cNvCxnSpPr>
          <p:nvPr/>
        </p:nvCxnSpPr>
        <p:spPr>
          <a:xfrm flipH="1">
            <a:off x="11900825" y="4755770"/>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08E951E-41C8-48CC-9248-BA4BA4278DE1}"/>
              </a:ext>
            </a:extLst>
          </p:cNvPr>
          <p:cNvCxnSpPr>
            <a:cxnSpLocks/>
          </p:cNvCxnSpPr>
          <p:nvPr/>
        </p:nvCxnSpPr>
        <p:spPr>
          <a:xfrm flipH="1">
            <a:off x="10605859" y="4736595"/>
            <a:ext cx="0" cy="1067176"/>
          </a:xfrm>
          <a:prstGeom prst="line">
            <a:avLst/>
          </a:prstGeom>
          <a:ln w="3175">
            <a:solidFill>
              <a:srgbClr val="00B050"/>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49127ED-56F2-4086-B0AA-F87CFD79A4AF}"/>
              </a:ext>
            </a:extLst>
          </p:cNvPr>
          <p:cNvCxnSpPr>
            <a:cxnSpLocks/>
          </p:cNvCxnSpPr>
          <p:nvPr/>
        </p:nvCxnSpPr>
        <p:spPr>
          <a:xfrm flipH="1">
            <a:off x="9553962" y="4749464"/>
            <a:ext cx="0" cy="1067176"/>
          </a:xfrm>
          <a:prstGeom prst="line">
            <a:avLst/>
          </a:prstGeom>
          <a:ln w="317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F6DEEC88-3F31-4A00-9161-EBF22CE93002}"/>
              </a:ext>
            </a:extLst>
          </p:cNvPr>
          <p:cNvGrpSpPr/>
          <p:nvPr/>
        </p:nvGrpSpPr>
        <p:grpSpPr>
          <a:xfrm>
            <a:off x="8493033" y="5739045"/>
            <a:ext cx="1057411" cy="246221"/>
            <a:chOff x="1554172" y="6330739"/>
            <a:chExt cx="434635" cy="178666"/>
          </a:xfrm>
        </p:grpSpPr>
        <p:cxnSp>
          <p:nvCxnSpPr>
            <p:cNvPr id="64" name="Straight Arrow Connector 63">
              <a:extLst>
                <a:ext uri="{FF2B5EF4-FFF2-40B4-BE49-F238E27FC236}">
                  <a16:creationId xmlns:a16="http://schemas.microsoft.com/office/drawing/2014/main" id="{B734465D-B1FD-4EEE-A883-B9108F0E5AB5}"/>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31BEBCDC-3FA9-4C6C-B1B3-B878E5835BA7}"/>
                </a:ext>
              </a:extLst>
            </p:cNvPr>
            <p:cNvSpPr txBox="1"/>
            <p:nvPr/>
          </p:nvSpPr>
          <p:spPr>
            <a:xfrm>
              <a:off x="1724135" y="6330739"/>
              <a:ext cx="158323" cy="178666"/>
            </a:xfrm>
            <a:prstGeom prst="rect">
              <a:avLst/>
            </a:prstGeom>
            <a:noFill/>
          </p:spPr>
          <p:txBody>
            <a:bodyPr wrap="squar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grpSp>
        <p:nvGrpSpPr>
          <p:cNvPr id="82" name="Group 81">
            <a:extLst>
              <a:ext uri="{FF2B5EF4-FFF2-40B4-BE49-F238E27FC236}">
                <a16:creationId xmlns:a16="http://schemas.microsoft.com/office/drawing/2014/main" id="{7E85F5CB-4656-4577-8F22-6A34F4D69958}"/>
              </a:ext>
            </a:extLst>
          </p:cNvPr>
          <p:cNvGrpSpPr/>
          <p:nvPr/>
        </p:nvGrpSpPr>
        <p:grpSpPr>
          <a:xfrm>
            <a:off x="9561138" y="5746334"/>
            <a:ext cx="1057411" cy="246221"/>
            <a:chOff x="1554172" y="6330739"/>
            <a:chExt cx="434635" cy="178666"/>
          </a:xfrm>
        </p:grpSpPr>
        <p:cxnSp>
          <p:nvCxnSpPr>
            <p:cNvPr id="83" name="Straight Arrow Connector 82">
              <a:extLst>
                <a:ext uri="{FF2B5EF4-FFF2-40B4-BE49-F238E27FC236}">
                  <a16:creationId xmlns:a16="http://schemas.microsoft.com/office/drawing/2014/main" id="{3B015750-B678-473E-A732-AFE29CB3A162}"/>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CAA1B6A1-B2CD-4180-B771-A730B9D7DC05}"/>
                </a:ext>
              </a:extLst>
            </p:cNvPr>
            <p:cNvSpPr txBox="1"/>
            <p:nvPr/>
          </p:nvSpPr>
          <p:spPr>
            <a:xfrm>
              <a:off x="1724135" y="6330739"/>
              <a:ext cx="158323" cy="178666"/>
            </a:xfrm>
            <a:prstGeom prst="rect">
              <a:avLst/>
            </a:prstGeom>
            <a:noFill/>
          </p:spPr>
          <p:txBody>
            <a:bodyPr wrap="squar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grpSp>
        <p:nvGrpSpPr>
          <p:cNvPr id="85" name="Group 84">
            <a:extLst>
              <a:ext uri="{FF2B5EF4-FFF2-40B4-BE49-F238E27FC236}">
                <a16:creationId xmlns:a16="http://schemas.microsoft.com/office/drawing/2014/main" id="{BF288DF5-B636-4314-AD9F-DE6F06B8478B}"/>
              </a:ext>
            </a:extLst>
          </p:cNvPr>
          <p:cNvGrpSpPr/>
          <p:nvPr/>
        </p:nvGrpSpPr>
        <p:grpSpPr>
          <a:xfrm>
            <a:off x="10604834" y="5745351"/>
            <a:ext cx="1057411" cy="246221"/>
            <a:chOff x="1554172" y="6330739"/>
            <a:chExt cx="434635" cy="178666"/>
          </a:xfrm>
        </p:grpSpPr>
        <p:cxnSp>
          <p:nvCxnSpPr>
            <p:cNvPr id="86" name="Straight Arrow Connector 85">
              <a:extLst>
                <a:ext uri="{FF2B5EF4-FFF2-40B4-BE49-F238E27FC236}">
                  <a16:creationId xmlns:a16="http://schemas.microsoft.com/office/drawing/2014/main" id="{D0174FA7-C4C8-4C7C-AC15-6CE98AE10124}"/>
                </a:ext>
              </a:extLst>
            </p:cNvPr>
            <p:cNvCxnSpPr/>
            <p:nvPr/>
          </p:nvCxnSpPr>
          <p:spPr>
            <a:xfrm>
              <a:off x="1554172" y="6363952"/>
              <a:ext cx="434635" cy="0"/>
            </a:xfrm>
            <a:prstGeom prst="straightConnector1">
              <a:avLst/>
            </a:prstGeom>
            <a:ln w="3175">
              <a:solidFill>
                <a:srgbClr val="00B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2214FEAC-80F0-4BE3-BCE9-68EF9C862EF5}"/>
                </a:ext>
              </a:extLst>
            </p:cNvPr>
            <p:cNvSpPr txBox="1"/>
            <p:nvPr/>
          </p:nvSpPr>
          <p:spPr>
            <a:xfrm>
              <a:off x="1724135" y="6330739"/>
              <a:ext cx="158323" cy="178666"/>
            </a:xfrm>
            <a:prstGeom prst="rect">
              <a:avLst/>
            </a:prstGeom>
            <a:noFill/>
          </p:spPr>
          <p:txBody>
            <a:bodyPr wrap="square" rtlCol="0">
              <a:spAutoFit/>
            </a:bodyPr>
            <a:lstStyle/>
            <a:p>
              <a:r>
                <a:rPr lang="en-US" sz="1000" baseline="30000" dirty="0">
                  <a:solidFill>
                    <a:srgbClr val="00B050"/>
                  </a:solidFill>
                </a:rPr>
                <a:t>1</a:t>
              </a:r>
              <a:r>
                <a:rPr lang="en-US" sz="1000" dirty="0">
                  <a:solidFill>
                    <a:srgbClr val="00B050"/>
                  </a:solidFill>
                </a:rPr>
                <a:t>/</a:t>
              </a:r>
              <a:r>
                <a:rPr lang="en-US" sz="1000" baseline="-25000" dirty="0">
                  <a:solidFill>
                    <a:srgbClr val="00B050"/>
                  </a:solidFill>
                </a:rPr>
                <a:t>4</a:t>
              </a:r>
            </a:p>
          </p:txBody>
        </p:sp>
      </p:grpSp>
      <p:sp>
        <p:nvSpPr>
          <p:cNvPr id="89" name="Rectangle: Rounded Corners 88">
            <a:extLst>
              <a:ext uri="{FF2B5EF4-FFF2-40B4-BE49-F238E27FC236}">
                <a16:creationId xmlns:a16="http://schemas.microsoft.com/office/drawing/2014/main" id="{BD199859-3A42-4190-B542-AB4F0521A3E4}"/>
              </a:ext>
            </a:extLst>
          </p:cNvPr>
          <p:cNvSpPr/>
          <p:nvPr/>
        </p:nvSpPr>
        <p:spPr>
          <a:xfrm rot="3219603">
            <a:off x="9711897" y="4678614"/>
            <a:ext cx="250747" cy="37804"/>
          </a:xfrm>
          <a:prstGeom prst="round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Multiplication Sign 90">
            <a:extLst>
              <a:ext uri="{FF2B5EF4-FFF2-40B4-BE49-F238E27FC236}">
                <a16:creationId xmlns:a16="http://schemas.microsoft.com/office/drawing/2014/main" id="{133CE339-E646-4003-9F11-5FE98AADE35B}"/>
              </a:ext>
            </a:extLst>
          </p:cNvPr>
          <p:cNvSpPr/>
          <p:nvPr/>
        </p:nvSpPr>
        <p:spPr>
          <a:xfrm>
            <a:off x="9782998" y="4629486"/>
            <a:ext cx="131221" cy="136059"/>
          </a:xfrm>
          <a:prstGeom prst="mathMultiply">
            <a:avLst/>
          </a:prstGeom>
          <a:solidFill>
            <a:srgbClr val="00B05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Straight Connector 104">
            <a:extLst>
              <a:ext uri="{FF2B5EF4-FFF2-40B4-BE49-F238E27FC236}">
                <a16:creationId xmlns:a16="http://schemas.microsoft.com/office/drawing/2014/main" id="{664BD72D-DBDA-4C2D-9C5B-5C50CF9C78A5}"/>
              </a:ext>
            </a:extLst>
          </p:cNvPr>
          <p:cNvCxnSpPr>
            <a:cxnSpLocks/>
          </p:cNvCxnSpPr>
          <p:nvPr/>
        </p:nvCxnSpPr>
        <p:spPr>
          <a:xfrm flipV="1">
            <a:off x="9912315" y="4090280"/>
            <a:ext cx="1670085" cy="49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5FCE773D-A00D-4D0E-977A-D6B9C195133F}"/>
              </a:ext>
            </a:extLst>
          </p:cNvPr>
          <p:cNvCxnSpPr>
            <a:cxnSpLocks/>
          </p:cNvCxnSpPr>
          <p:nvPr/>
        </p:nvCxnSpPr>
        <p:spPr>
          <a:xfrm flipV="1">
            <a:off x="9800989" y="3940243"/>
            <a:ext cx="266992" cy="137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721005FB-DD6D-4570-A94B-326A5349C03E}"/>
              </a:ext>
            </a:extLst>
          </p:cNvPr>
          <p:cNvCxnSpPr>
            <a:cxnSpLocks/>
          </p:cNvCxnSpPr>
          <p:nvPr/>
        </p:nvCxnSpPr>
        <p:spPr>
          <a:xfrm flipV="1">
            <a:off x="10064950" y="3940243"/>
            <a:ext cx="1597295" cy="676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604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BA4CC-B4A0-40CD-BE15-0E880A47B9AF}"/>
              </a:ext>
            </a:extLst>
          </p:cNvPr>
          <p:cNvSpPr>
            <a:spLocks noGrp="1"/>
          </p:cNvSpPr>
          <p:nvPr>
            <p:ph type="title"/>
          </p:nvPr>
        </p:nvSpPr>
        <p:spPr>
          <a:xfrm>
            <a:off x="609600" y="274638"/>
            <a:ext cx="10972800" cy="717583"/>
          </a:xfrm>
        </p:spPr>
        <p:txBody>
          <a:bodyPr/>
          <a:lstStyle/>
          <a:p>
            <a:r>
              <a:rPr lang="en-US" sz="3600" dirty="0"/>
              <a:t>Discriminator “Class V or VI Mirror”</a:t>
            </a:r>
          </a:p>
        </p:txBody>
      </p:sp>
      <p:sp>
        <p:nvSpPr>
          <p:cNvPr id="3" name="Content Placeholder 2">
            <a:extLst>
              <a:ext uri="{FF2B5EF4-FFF2-40B4-BE49-F238E27FC236}">
                <a16:creationId xmlns:a16="http://schemas.microsoft.com/office/drawing/2014/main" id="{CBB7240E-0819-4D77-B4D7-E7FC20C018E2}"/>
              </a:ext>
            </a:extLst>
          </p:cNvPr>
          <p:cNvSpPr>
            <a:spLocks noGrp="1"/>
          </p:cNvSpPr>
          <p:nvPr>
            <p:ph idx="1"/>
          </p:nvPr>
        </p:nvSpPr>
        <p:spPr>
          <a:xfrm>
            <a:off x="307848" y="1264233"/>
            <a:ext cx="11576304" cy="4525963"/>
          </a:xfrm>
        </p:spPr>
        <p:txBody>
          <a:bodyPr/>
          <a:lstStyle/>
          <a:p>
            <a:pPr marL="0" indent="0">
              <a:buNone/>
            </a:pPr>
            <a:r>
              <a:rPr lang="en-US" sz="1400" u="sng" dirty="0"/>
              <a:t>Idea:</a:t>
            </a:r>
            <a:r>
              <a:rPr lang="en-US" sz="1400" dirty="0"/>
              <a:t>	</a:t>
            </a:r>
            <a:r>
              <a:rPr lang="en-US" sz="1400" u="sng" dirty="0"/>
              <a:t>DVS method only to be applied to vehicles equipped with Class V or VI mirrors.</a:t>
            </a:r>
          </a:p>
          <a:p>
            <a:pPr marL="0" indent="0">
              <a:buNone/>
            </a:pPr>
            <a:endParaRPr lang="en-US" sz="1400" dirty="0"/>
          </a:p>
          <a:p>
            <a:pPr marL="0" indent="0">
              <a:buNone/>
            </a:pPr>
            <a:r>
              <a:rPr lang="en-US" sz="1400" dirty="0"/>
              <a:t>ECE-46.04:</a:t>
            </a:r>
          </a:p>
          <a:p>
            <a:pPr marL="0" indent="0">
              <a:buNone/>
            </a:pPr>
            <a:r>
              <a:rPr lang="en-US" sz="1400" b="1" i="1" dirty="0"/>
              <a:t>15.2.1.1. Minimum Number of Compulsory Devices for Indirect Vision</a:t>
            </a:r>
          </a:p>
          <a:p>
            <a:pPr marL="0" indent="0">
              <a:buNone/>
            </a:pPr>
            <a:r>
              <a:rPr lang="en-US" sz="1400" b="1" i="1" dirty="0"/>
              <a:t>…</a:t>
            </a:r>
          </a:p>
          <a:p>
            <a:pPr marL="0" indent="0">
              <a:buNone/>
            </a:pPr>
            <a:r>
              <a:rPr lang="en-US" sz="1400" b="1" i="1" dirty="0"/>
              <a:t>15.2.2.7. Class V and Class VI mirrors shall be mounted on vehicles in such a way that, regardless of their position after adjustment, no part of these mirrors or their holders is less than 2m from the ground when the vehicle is under a load corresponding to its technically permissible maximum laden mass.</a:t>
            </a:r>
            <a:br>
              <a:rPr lang="en-US" sz="1400" b="1" i="1" dirty="0"/>
            </a:br>
            <a:r>
              <a:rPr lang="en-US" sz="1400" b="1" i="1" dirty="0"/>
              <a:t>These mirrors shall not, however, be mounted on vehicles the cab height of which is such as to prevent compliance with this requirement. In this case another device for indirect vision is not mandatory.</a:t>
            </a:r>
          </a:p>
          <a:p>
            <a:pPr marL="0" indent="0">
              <a:buNone/>
            </a:pPr>
            <a:endParaRPr lang="en-US" sz="1400" dirty="0"/>
          </a:p>
          <a:p>
            <a:pPr marL="0" indent="0">
              <a:buNone/>
            </a:pPr>
            <a:r>
              <a:rPr lang="en-US" sz="1400" u="sng" dirty="0"/>
              <a:t>Issue:</a:t>
            </a:r>
          </a:p>
          <a:p>
            <a:pPr marL="0" indent="0">
              <a:buNone/>
            </a:pPr>
            <a:r>
              <a:rPr lang="en-US" sz="1400" dirty="0"/>
              <a:t>With a CMS a height restriction is not applicable, however the determination as to whether devices of Class V or IV are required are already resolved and answered within ECE-46 certification for each vehicle type.</a:t>
            </a:r>
          </a:p>
          <a:p>
            <a:pPr marL="0" indent="0">
              <a:buNone/>
            </a:pPr>
            <a:r>
              <a:rPr lang="en-US" sz="1400" dirty="0"/>
              <a:t>If the vehicle in question cannot fit a mirror it does not need to have a CMS either, so the discriminator could be:</a:t>
            </a:r>
          </a:p>
          <a:p>
            <a:pPr marL="0" indent="0">
              <a:buNone/>
            </a:pPr>
            <a:r>
              <a:rPr lang="en-US" sz="1400" b="1" dirty="0"/>
              <a:t>“Vehicles the cab height of which is such as to prevent mounting of a Class V and/or VI of which no part of or its holder is mounted below 2m from the ground</a:t>
            </a:r>
            <a:r>
              <a:rPr lang="en-US" sz="1400" dirty="0"/>
              <a:t>” … would qualify for the alternative procedure.</a:t>
            </a:r>
          </a:p>
          <a:p>
            <a:pPr marL="0" indent="0">
              <a:buNone/>
            </a:pPr>
            <a:endParaRPr lang="en-US" sz="1400" dirty="0"/>
          </a:p>
          <a:p>
            <a:pPr marL="0" indent="0" algn="ctr">
              <a:buNone/>
            </a:pPr>
            <a:r>
              <a:rPr lang="en-US" sz="1400" b="1" dirty="0">
                <a:solidFill>
                  <a:srgbClr val="FF0000"/>
                </a:solidFill>
                <a:sym typeface="Wingdings" panose="05000000000000000000" pitchFamily="2" charset="2"/>
              </a:rPr>
              <a:t> </a:t>
            </a:r>
            <a:r>
              <a:rPr lang="en-US" sz="1400" b="1" dirty="0">
                <a:solidFill>
                  <a:srgbClr val="FF0000"/>
                </a:solidFill>
              </a:rPr>
              <a:t>Suitability: Justified and feasible.</a:t>
            </a:r>
          </a:p>
        </p:txBody>
      </p:sp>
    </p:spTree>
    <p:extLst>
      <p:ext uri="{BB962C8B-B14F-4D97-AF65-F5344CB8AC3E}">
        <p14:creationId xmlns:p14="http://schemas.microsoft.com/office/powerpoint/2010/main" val="1860530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BA4CC-B4A0-40CD-BE15-0E880A47B9AF}"/>
              </a:ext>
            </a:extLst>
          </p:cNvPr>
          <p:cNvSpPr>
            <a:spLocks noGrp="1"/>
          </p:cNvSpPr>
          <p:nvPr>
            <p:ph type="title"/>
          </p:nvPr>
        </p:nvSpPr>
        <p:spPr>
          <a:xfrm>
            <a:off x="609600" y="274638"/>
            <a:ext cx="10972800" cy="659217"/>
          </a:xfrm>
        </p:spPr>
        <p:txBody>
          <a:bodyPr/>
          <a:lstStyle/>
          <a:p>
            <a:r>
              <a:rPr lang="en-US" sz="3600" dirty="0"/>
              <a:t>Discriminator “Driver Eyepoint-” or R-Point-Height</a:t>
            </a:r>
          </a:p>
        </p:txBody>
      </p:sp>
      <p:sp>
        <p:nvSpPr>
          <p:cNvPr id="3" name="Content Placeholder 2">
            <a:extLst>
              <a:ext uri="{FF2B5EF4-FFF2-40B4-BE49-F238E27FC236}">
                <a16:creationId xmlns:a16="http://schemas.microsoft.com/office/drawing/2014/main" id="{CBB7240E-0819-4D77-B4D7-E7FC20C018E2}"/>
              </a:ext>
            </a:extLst>
          </p:cNvPr>
          <p:cNvSpPr>
            <a:spLocks noGrp="1"/>
          </p:cNvSpPr>
          <p:nvPr>
            <p:ph idx="1"/>
          </p:nvPr>
        </p:nvSpPr>
        <p:spPr>
          <a:xfrm>
            <a:off x="420040" y="1166019"/>
            <a:ext cx="11567160" cy="2491582"/>
          </a:xfrm>
        </p:spPr>
        <p:txBody>
          <a:bodyPr/>
          <a:lstStyle/>
          <a:p>
            <a:pPr marL="0" indent="0">
              <a:buNone/>
            </a:pPr>
            <a:r>
              <a:rPr lang="en-US" sz="1400" u="sng" dirty="0"/>
              <a:t>Idea:</a:t>
            </a:r>
            <a:r>
              <a:rPr lang="en-US" sz="1400" dirty="0"/>
              <a:t>	</a:t>
            </a:r>
            <a:r>
              <a:rPr lang="en-US" sz="1400" u="sng" dirty="0"/>
              <a:t>Vehicles with eyepoint higher than certain limit would be exempt from DVS method.</a:t>
            </a:r>
          </a:p>
          <a:p>
            <a:pPr marL="0" indent="0">
              <a:buNone/>
            </a:pPr>
            <a:endParaRPr lang="en-US" sz="1400" dirty="0"/>
          </a:p>
          <a:p>
            <a:pPr marL="0" indent="0">
              <a:buNone/>
            </a:pPr>
            <a:r>
              <a:rPr lang="en-US" sz="1400" dirty="0">
                <a:sym typeface="Wingdings" panose="05000000000000000000" pitchFamily="2" charset="2"/>
              </a:rPr>
              <a:t> </a:t>
            </a:r>
            <a:r>
              <a:rPr lang="en-US" sz="1400" dirty="0"/>
              <a:t>Suggestion:</a:t>
            </a:r>
          </a:p>
          <a:p>
            <a:pPr marL="0" indent="0">
              <a:buNone/>
            </a:pPr>
            <a:r>
              <a:rPr lang="en-US" sz="1400" dirty="0"/>
              <a:t>A Class V mirror lower limit of 2,000mm may correspond with a ~2,000mm V</a:t>
            </a:r>
            <a:r>
              <a:rPr lang="en-US" sz="1400" baseline="-25000" dirty="0"/>
              <a:t>1</a:t>
            </a:r>
            <a:r>
              <a:rPr lang="en-US" sz="1400" dirty="0"/>
              <a:t>-point height which leads to ~1350mm R-point height.</a:t>
            </a:r>
            <a:br>
              <a:rPr lang="en-US" sz="1400" dirty="0"/>
            </a:br>
            <a:r>
              <a:rPr lang="en-US" sz="1400" dirty="0"/>
              <a:t>This would cover all van-type vehicles.</a:t>
            </a:r>
          </a:p>
          <a:p>
            <a:pPr marL="0" indent="0">
              <a:buNone/>
            </a:pPr>
            <a:r>
              <a:rPr lang="en-US" sz="1400" dirty="0"/>
              <a:t>To allow for more robustness V1 could even be lowered to </a:t>
            </a:r>
            <a:r>
              <a:rPr lang="en-US" sz="1400" b="1" u="sng" dirty="0"/>
              <a:t>1,900mm</a:t>
            </a:r>
            <a:r>
              <a:rPr lang="en-US" sz="1400" dirty="0"/>
              <a:t> or 1,800mm, corresponding to R-point of </a:t>
            </a:r>
            <a:r>
              <a:rPr lang="en-US" sz="1400" b="1" u="sng" dirty="0"/>
              <a:t>~1250mm </a:t>
            </a:r>
            <a:r>
              <a:rPr lang="en-US" sz="1400" dirty="0"/>
              <a:t>or 1150mm.</a:t>
            </a:r>
          </a:p>
          <a:p>
            <a:pPr marL="0" indent="0">
              <a:buNone/>
            </a:pPr>
            <a:endParaRPr lang="en-US" sz="1400" dirty="0"/>
          </a:p>
          <a:p>
            <a:pPr marL="1280160" indent="-1280160">
              <a:buNone/>
            </a:pPr>
            <a:r>
              <a:rPr lang="en-US" sz="1400" b="1" dirty="0">
                <a:solidFill>
                  <a:srgbClr val="FF0000"/>
                </a:solidFill>
                <a:sym typeface="Wingdings" panose="05000000000000000000" pitchFamily="2" charset="2"/>
              </a:rPr>
              <a:t> </a:t>
            </a:r>
            <a:r>
              <a:rPr lang="en-US" sz="1400" b="1" dirty="0">
                <a:solidFill>
                  <a:srgbClr val="FF0000"/>
                </a:solidFill>
              </a:rPr>
              <a:t>Suitability:  	Suitable to describe smaller trucks without Class V or VI mirror fields, but then why do the detour via R-point and not directly look at mirror fitment?!</a:t>
            </a:r>
          </a:p>
        </p:txBody>
      </p:sp>
      <p:sp>
        <p:nvSpPr>
          <p:cNvPr id="4" name="Oval 3">
            <a:extLst>
              <a:ext uri="{FF2B5EF4-FFF2-40B4-BE49-F238E27FC236}">
                <a16:creationId xmlns:a16="http://schemas.microsoft.com/office/drawing/2014/main" id="{5D72C7F2-38B9-452D-8C7F-2994B2EC2C72}"/>
              </a:ext>
            </a:extLst>
          </p:cNvPr>
          <p:cNvSpPr/>
          <p:nvPr/>
        </p:nvSpPr>
        <p:spPr>
          <a:xfrm>
            <a:off x="8135007" y="3953992"/>
            <a:ext cx="756745" cy="996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2B4A78D9-13FB-4CDC-ABED-5D2557D2FF4A}"/>
              </a:ext>
            </a:extLst>
          </p:cNvPr>
          <p:cNvSpPr/>
          <p:nvPr/>
        </p:nvSpPr>
        <p:spPr>
          <a:xfrm>
            <a:off x="8534007" y="4308851"/>
            <a:ext cx="302698" cy="157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DE2EF27-25FA-437A-9C47-8A14FC11DF99}"/>
              </a:ext>
            </a:extLst>
          </p:cNvPr>
          <p:cNvSpPr>
            <a:spLocks noChangeAspect="1"/>
          </p:cNvSpPr>
          <p:nvPr/>
        </p:nvSpPr>
        <p:spPr>
          <a:xfrm>
            <a:off x="8616559" y="4315730"/>
            <a:ext cx="130160" cy="1355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7AA12C6-F7FB-4FB3-BDF8-0AD9D832A43F}"/>
              </a:ext>
            </a:extLst>
          </p:cNvPr>
          <p:cNvSpPr/>
          <p:nvPr/>
        </p:nvSpPr>
        <p:spPr>
          <a:xfrm>
            <a:off x="8176257" y="4317170"/>
            <a:ext cx="302698" cy="157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5980CB4-8DE6-410A-9302-3CFCB001410C}"/>
              </a:ext>
            </a:extLst>
          </p:cNvPr>
          <p:cNvSpPr>
            <a:spLocks noChangeAspect="1"/>
          </p:cNvSpPr>
          <p:nvPr/>
        </p:nvSpPr>
        <p:spPr>
          <a:xfrm>
            <a:off x="8258809" y="4324049"/>
            <a:ext cx="130160" cy="1355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B0491E47-D136-4B45-9249-4FC71B8794A8}"/>
              </a:ext>
            </a:extLst>
          </p:cNvPr>
          <p:cNvGrpSpPr/>
          <p:nvPr/>
        </p:nvGrpSpPr>
        <p:grpSpPr>
          <a:xfrm>
            <a:off x="8294613" y="4235704"/>
            <a:ext cx="390740" cy="295634"/>
            <a:chOff x="9258013" y="3856980"/>
            <a:chExt cx="390740" cy="295634"/>
          </a:xfrm>
        </p:grpSpPr>
        <p:cxnSp>
          <p:nvCxnSpPr>
            <p:cNvPr id="11" name="Straight Connector 10">
              <a:extLst>
                <a:ext uri="{FF2B5EF4-FFF2-40B4-BE49-F238E27FC236}">
                  <a16:creationId xmlns:a16="http://schemas.microsoft.com/office/drawing/2014/main" id="{E0F4C832-F8EA-4387-B2F0-8AE19FB986C6}"/>
                </a:ext>
              </a:extLst>
            </p:cNvPr>
            <p:cNvCxnSpPr/>
            <p:nvPr/>
          </p:nvCxnSpPr>
          <p:spPr>
            <a:xfrm>
              <a:off x="9453383" y="3856980"/>
              <a:ext cx="0" cy="295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6864A3-A3D9-4D2E-8AE3-B7EFE6AF762A}"/>
                </a:ext>
              </a:extLst>
            </p:cNvPr>
            <p:cNvCxnSpPr>
              <a:cxnSpLocks/>
            </p:cNvCxnSpPr>
            <p:nvPr/>
          </p:nvCxnSpPr>
          <p:spPr>
            <a:xfrm flipH="1">
              <a:off x="9258013" y="4002506"/>
              <a:ext cx="3907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Arc 14">
            <a:extLst>
              <a:ext uri="{FF2B5EF4-FFF2-40B4-BE49-F238E27FC236}">
                <a16:creationId xmlns:a16="http://schemas.microsoft.com/office/drawing/2014/main" id="{8CA0C1CB-EDA7-4088-8C7A-1EA6DCB07CDE}"/>
              </a:ext>
            </a:extLst>
          </p:cNvPr>
          <p:cNvSpPr>
            <a:spLocks noChangeAspect="1"/>
          </p:cNvSpPr>
          <p:nvPr/>
        </p:nvSpPr>
        <p:spPr>
          <a:xfrm>
            <a:off x="3810001" y="3650981"/>
            <a:ext cx="5748912" cy="887698"/>
          </a:xfrm>
          <a:prstGeom prst="arc">
            <a:avLst>
              <a:gd name="adj1" fmla="val 10787239"/>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a:extLst>
              <a:ext uri="{FF2B5EF4-FFF2-40B4-BE49-F238E27FC236}">
                <a16:creationId xmlns:a16="http://schemas.microsoft.com/office/drawing/2014/main" id="{CB3259B2-7A7F-4EE2-B1B1-CE5F1A7574C9}"/>
              </a:ext>
            </a:extLst>
          </p:cNvPr>
          <p:cNvSpPr>
            <a:spLocks noChangeAspect="1"/>
          </p:cNvSpPr>
          <p:nvPr/>
        </p:nvSpPr>
        <p:spPr>
          <a:xfrm flipV="1">
            <a:off x="3810001" y="5410769"/>
            <a:ext cx="5748912" cy="369871"/>
          </a:xfrm>
          <a:prstGeom prst="arc">
            <a:avLst>
              <a:gd name="adj1" fmla="val 10787239"/>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257F3734-8F02-4CFE-9E71-E7D000FFB7A1}"/>
              </a:ext>
            </a:extLst>
          </p:cNvPr>
          <p:cNvCxnSpPr>
            <a:cxnSpLocks/>
            <a:endCxn id="17" idx="2"/>
          </p:cNvCxnSpPr>
          <p:nvPr/>
        </p:nvCxnSpPr>
        <p:spPr>
          <a:xfrm flipH="1" flipV="1">
            <a:off x="3206979" y="4378582"/>
            <a:ext cx="5294033" cy="14333"/>
          </a:xfrm>
          <a:prstGeom prst="line">
            <a:avLst/>
          </a:prstGeom>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395A566C-4E9C-45EE-B8C2-36EE1067DB68}"/>
              </a:ext>
            </a:extLst>
          </p:cNvPr>
          <p:cNvGrpSpPr/>
          <p:nvPr/>
        </p:nvGrpSpPr>
        <p:grpSpPr>
          <a:xfrm rot="20939118">
            <a:off x="3081626" y="3667523"/>
            <a:ext cx="728374" cy="1005841"/>
            <a:chOff x="3081626" y="3629423"/>
            <a:chExt cx="728374" cy="1005841"/>
          </a:xfrm>
        </p:grpSpPr>
        <p:sp>
          <p:nvSpPr>
            <p:cNvPr id="17" name="Flowchart: Magnetic Disk 16">
              <a:extLst>
                <a:ext uri="{FF2B5EF4-FFF2-40B4-BE49-F238E27FC236}">
                  <a16:creationId xmlns:a16="http://schemas.microsoft.com/office/drawing/2014/main" id="{EAA80CA6-AC0A-43B2-B27C-AD1849C7CB98}"/>
                </a:ext>
              </a:extLst>
            </p:cNvPr>
            <p:cNvSpPr/>
            <p:nvPr/>
          </p:nvSpPr>
          <p:spPr>
            <a:xfrm rot="9619638">
              <a:off x="3132007" y="4027704"/>
              <a:ext cx="552450" cy="209280"/>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636 h 10000"/>
                <a:gd name="connsiteX4" fmla="*/ 5000 w 10000"/>
                <a:gd name="connsiteY4" fmla="*/ 10000 h 10000"/>
                <a:gd name="connsiteX5" fmla="*/ 0 w 10000"/>
                <a:gd name="connsiteY5" fmla="*/ 8333 h 10000"/>
                <a:gd name="connsiteX6" fmla="*/ 0 w 10000"/>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stroke="0" extrusionOk="0">
                  <a:moveTo>
                    <a:pt x="0" y="1667"/>
                  </a:moveTo>
                  <a:cubicBezTo>
                    <a:pt x="0" y="746"/>
                    <a:pt x="2239" y="0"/>
                    <a:pt x="5000" y="0"/>
                  </a:cubicBezTo>
                  <a:cubicBezTo>
                    <a:pt x="7761" y="0"/>
                    <a:pt x="10000" y="746"/>
                    <a:pt x="10000" y="1667"/>
                  </a:cubicBezTo>
                  <a:lnTo>
                    <a:pt x="10000" y="8333"/>
                  </a:lnTo>
                  <a:cubicBezTo>
                    <a:pt x="10000" y="9254"/>
                    <a:pt x="7761" y="10000"/>
                    <a:pt x="5000" y="10000"/>
                  </a:cubicBezTo>
                  <a:cubicBezTo>
                    <a:pt x="2239" y="10000"/>
                    <a:pt x="0" y="9254"/>
                    <a:pt x="0" y="8333"/>
                  </a:cubicBezTo>
                  <a:lnTo>
                    <a:pt x="0" y="1667"/>
                  </a:lnTo>
                  <a:close/>
                </a:path>
                <a:path w="10000" h="10000" fill="none" extrusionOk="0">
                  <a:moveTo>
                    <a:pt x="10000" y="1667"/>
                  </a:moveTo>
                  <a:cubicBezTo>
                    <a:pt x="10000" y="2588"/>
                    <a:pt x="7761" y="3334"/>
                    <a:pt x="5000" y="3334"/>
                  </a:cubicBezTo>
                  <a:cubicBezTo>
                    <a:pt x="2239" y="3334"/>
                    <a:pt x="0" y="2588"/>
                    <a:pt x="0" y="1667"/>
                  </a:cubicBezTo>
                </a:path>
                <a:path w="10000" h="10000" fill="none">
                  <a:moveTo>
                    <a:pt x="0" y="1667"/>
                  </a:moveTo>
                  <a:cubicBezTo>
                    <a:pt x="0" y="746"/>
                    <a:pt x="2239" y="0"/>
                    <a:pt x="5000" y="0"/>
                  </a:cubicBezTo>
                  <a:cubicBezTo>
                    <a:pt x="7761" y="0"/>
                    <a:pt x="10000" y="746"/>
                    <a:pt x="10000" y="1667"/>
                  </a:cubicBezTo>
                  <a:lnTo>
                    <a:pt x="10000" y="8636"/>
                  </a:lnTo>
                  <a:cubicBezTo>
                    <a:pt x="10000" y="9557"/>
                    <a:pt x="7761" y="10000"/>
                    <a:pt x="5000" y="10000"/>
                  </a:cubicBezTo>
                  <a:cubicBezTo>
                    <a:pt x="2239" y="10000"/>
                    <a:pt x="0" y="9254"/>
                    <a:pt x="0" y="8333"/>
                  </a:cubicBezTo>
                  <a:lnTo>
                    <a:pt x="0" y="166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4D152F35-B754-4629-A920-DB6CC10DDA5E}"/>
                </a:ext>
              </a:extLst>
            </p:cNvPr>
            <p:cNvCxnSpPr>
              <a:cxnSpLocks noChangeAspect="1"/>
            </p:cNvCxnSpPr>
            <p:nvPr/>
          </p:nvCxnSpPr>
          <p:spPr>
            <a:xfrm>
              <a:off x="3234508" y="3629424"/>
              <a:ext cx="359602" cy="100584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1D18E0E-F60C-4BC3-BA16-80761F0B1C75}"/>
                </a:ext>
              </a:extLst>
            </p:cNvPr>
            <p:cNvCxnSpPr>
              <a:cxnSpLocks/>
            </p:cNvCxnSpPr>
            <p:nvPr/>
          </p:nvCxnSpPr>
          <p:spPr>
            <a:xfrm>
              <a:off x="3081626" y="3733800"/>
              <a:ext cx="152881" cy="90146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779FBEE-CD74-4ECE-821E-7E81087BDFFF}"/>
                </a:ext>
              </a:extLst>
            </p:cNvPr>
            <p:cNvCxnSpPr>
              <a:cxnSpLocks/>
            </p:cNvCxnSpPr>
            <p:nvPr/>
          </p:nvCxnSpPr>
          <p:spPr>
            <a:xfrm>
              <a:off x="3436321" y="3629423"/>
              <a:ext cx="373679" cy="70670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cxnSp>
        <p:nvCxnSpPr>
          <p:cNvPr id="31" name="Straight Connector 30">
            <a:extLst>
              <a:ext uri="{FF2B5EF4-FFF2-40B4-BE49-F238E27FC236}">
                <a16:creationId xmlns:a16="http://schemas.microsoft.com/office/drawing/2014/main" id="{035400AE-3056-49FF-A58B-1C4633F680D7}"/>
              </a:ext>
            </a:extLst>
          </p:cNvPr>
          <p:cNvCxnSpPr>
            <a:cxnSpLocks/>
            <a:stCxn id="17" idx="2"/>
          </p:cNvCxnSpPr>
          <p:nvPr/>
        </p:nvCxnSpPr>
        <p:spPr>
          <a:xfrm flipH="1">
            <a:off x="997428" y="4378582"/>
            <a:ext cx="2209551" cy="19587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2DB08B7-080F-45EA-BEC4-E4647631B26B}"/>
              </a:ext>
            </a:extLst>
          </p:cNvPr>
          <p:cNvCxnSpPr>
            <a:cxnSpLocks/>
            <a:endCxn id="17" idx="0"/>
          </p:cNvCxnSpPr>
          <p:nvPr/>
        </p:nvCxnSpPr>
        <p:spPr>
          <a:xfrm flipH="1" flipV="1">
            <a:off x="3682066" y="4096637"/>
            <a:ext cx="4818946" cy="289617"/>
          </a:xfrm>
          <a:prstGeom prst="line">
            <a:avLst/>
          </a:prstGeom>
          <a:ln>
            <a:solidFill>
              <a:srgbClr val="FF7C8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9CD6767-E4E2-4D35-BB34-34CB03F748A7}"/>
              </a:ext>
            </a:extLst>
          </p:cNvPr>
          <p:cNvCxnSpPr>
            <a:cxnSpLocks/>
            <a:endCxn id="17" idx="0"/>
          </p:cNvCxnSpPr>
          <p:nvPr/>
        </p:nvCxnSpPr>
        <p:spPr>
          <a:xfrm flipV="1">
            <a:off x="3568901" y="4096637"/>
            <a:ext cx="113165" cy="2405763"/>
          </a:xfrm>
          <a:prstGeom prst="line">
            <a:avLst/>
          </a:prstGeom>
          <a:ln>
            <a:solidFill>
              <a:srgbClr val="FF7C80"/>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010FA662-278C-4B9D-97DC-7F37B6B4B07A}"/>
              </a:ext>
            </a:extLst>
          </p:cNvPr>
          <p:cNvCxnSpPr>
            <a:stCxn id="17" idx="2"/>
          </p:cNvCxnSpPr>
          <p:nvPr/>
        </p:nvCxnSpPr>
        <p:spPr>
          <a:xfrm flipH="1">
            <a:off x="3200807" y="4378582"/>
            <a:ext cx="6172" cy="2187318"/>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2810405E-9962-4C58-B88F-CE8AE04AC312}"/>
              </a:ext>
            </a:extLst>
          </p:cNvPr>
          <p:cNvSpPr txBox="1"/>
          <p:nvPr/>
        </p:nvSpPr>
        <p:spPr>
          <a:xfrm>
            <a:off x="2673635" y="5241492"/>
            <a:ext cx="590226" cy="338554"/>
          </a:xfrm>
          <a:prstGeom prst="rect">
            <a:avLst/>
          </a:prstGeom>
          <a:noFill/>
        </p:spPr>
        <p:txBody>
          <a:bodyPr wrap="none" rtlCol="0">
            <a:spAutoFit/>
          </a:bodyPr>
          <a:lstStyle/>
          <a:p>
            <a:r>
              <a:rPr lang="en-US" sz="1600" dirty="0"/>
              <a:t>&gt;2m</a:t>
            </a:r>
          </a:p>
        </p:txBody>
      </p:sp>
      <p:sp>
        <p:nvSpPr>
          <p:cNvPr id="43" name="TextBox 42">
            <a:extLst>
              <a:ext uri="{FF2B5EF4-FFF2-40B4-BE49-F238E27FC236}">
                <a16:creationId xmlns:a16="http://schemas.microsoft.com/office/drawing/2014/main" id="{989F9525-5924-4B86-8D3A-03C2E362F54D}"/>
              </a:ext>
            </a:extLst>
          </p:cNvPr>
          <p:cNvSpPr txBox="1"/>
          <p:nvPr/>
        </p:nvSpPr>
        <p:spPr>
          <a:xfrm>
            <a:off x="8836705" y="4190527"/>
            <a:ext cx="423514" cy="369332"/>
          </a:xfrm>
          <a:prstGeom prst="rect">
            <a:avLst/>
          </a:prstGeom>
          <a:noFill/>
        </p:spPr>
        <p:txBody>
          <a:bodyPr wrap="none" rtlCol="0">
            <a:spAutoFit/>
          </a:bodyPr>
          <a:lstStyle/>
          <a:p>
            <a:r>
              <a:rPr lang="en-US" dirty="0"/>
              <a:t>V</a:t>
            </a:r>
            <a:r>
              <a:rPr lang="en-US" baseline="-25000" dirty="0"/>
              <a:t>1</a:t>
            </a:r>
          </a:p>
        </p:txBody>
      </p:sp>
      <p:sp>
        <p:nvSpPr>
          <p:cNvPr id="44" name="TextBox 43">
            <a:extLst>
              <a:ext uri="{FF2B5EF4-FFF2-40B4-BE49-F238E27FC236}">
                <a16:creationId xmlns:a16="http://schemas.microsoft.com/office/drawing/2014/main" id="{3D155600-8DFB-43B8-BBF5-1384F6B7197F}"/>
              </a:ext>
            </a:extLst>
          </p:cNvPr>
          <p:cNvSpPr txBox="1"/>
          <p:nvPr/>
        </p:nvSpPr>
        <p:spPr>
          <a:xfrm>
            <a:off x="8844960" y="4459631"/>
            <a:ext cx="423514" cy="369332"/>
          </a:xfrm>
          <a:prstGeom prst="rect">
            <a:avLst/>
          </a:prstGeom>
          <a:noFill/>
        </p:spPr>
        <p:txBody>
          <a:bodyPr wrap="none" rtlCol="0">
            <a:spAutoFit/>
          </a:bodyPr>
          <a:lstStyle/>
          <a:p>
            <a:r>
              <a:rPr lang="en-US" dirty="0"/>
              <a:t>V</a:t>
            </a:r>
            <a:r>
              <a:rPr lang="en-US" baseline="-25000" dirty="0"/>
              <a:t>2</a:t>
            </a:r>
          </a:p>
        </p:txBody>
      </p:sp>
      <p:grpSp>
        <p:nvGrpSpPr>
          <p:cNvPr id="45" name="Group 44">
            <a:extLst>
              <a:ext uri="{FF2B5EF4-FFF2-40B4-BE49-F238E27FC236}">
                <a16:creationId xmlns:a16="http://schemas.microsoft.com/office/drawing/2014/main" id="{01D1A73A-C86C-4A26-900F-4CB36721E090}"/>
              </a:ext>
            </a:extLst>
          </p:cNvPr>
          <p:cNvGrpSpPr/>
          <p:nvPr/>
        </p:nvGrpSpPr>
        <p:grpSpPr>
          <a:xfrm>
            <a:off x="8294613" y="4509186"/>
            <a:ext cx="390740" cy="295634"/>
            <a:chOff x="9258013" y="3856980"/>
            <a:chExt cx="390740" cy="295634"/>
          </a:xfrm>
        </p:grpSpPr>
        <p:cxnSp>
          <p:nvCxnSpPr>
            <p:cNvPr id="46" name="Straight Connector 45">
              <a:extLst>
                <a:ext uri="{FF2B5EF4-FFF2-40B4-BE49-F238E27FC236}">
                  <a16:creationId xmlns:a16="http://schemas.microsoft.com/office/drawing/2014/main" id="{72172757-EDDE-4C04-8272-6E813E50F5F6}"/>
                </a:ext>
              </a:extLst>
            </p:cNvPr>
            <p:cNvCxnSpPr/>
            <p:nvPr/>
          </p:nvCxnSpPr>
          <p:spPr>
            <a:xfrm>
              <a:off x="9453383" y="3856980"/>
              <a:ext cx="0" cy="295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2EF4B87-1473-4630-ABED-BF86B81162FF}"/>
                </a:ext>
              </a:extLst>
            </p:cNvPr>
            <p:cNvCxnSpPr>
              <a:cxnSpLocks/>
            </p:cNvCxnSpPr>
            <p:nvPr/>
          </p:nvCxnSpPr>
          <p:spPr>
            <a:xfrm flipH="1">
              <a:off x="9258013" y="4002506"/>
              <a:ext cx="3907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D945086A-0DF7-4A94-A470-BEF99F1CA269}"/>
              </a:ext>
            </a:extLst>
          </p:cNvPr>
          <p:cNvCxnSpPr>
            <a:cxnSpLocks/>
          </p:cNvCxnSpPr>
          <p:nvPr/>
        </p:nvCxnSpPr>
        <p:spPr>
          <a:xfrm>
            <a:off x="3917950" y="4112126"/>
            <a:ext cx="0" cy="260157"/>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9F8E980A-76CF-4053-96FA-0C79D5FCCCF9}"/>
              </a:ext>
            </a:extLst>
          </p:cNvPr>
          <p:cNvSpPr txBox="1"/>
          <p:nvPr/>
        </p:nvSpPr>
        <p:spPr>
          <a:xfrm>
            <a:off x="3859708" y="4100927"/>
            <a:ext cx="2073003" cy="338554"/>
          </a:xfrm>
          <a:prstGeom prst="rect">
            <a:avLst/>
          </a:prstGeom>
          <a:noFill/>
        </p:spPr>
        <p:txBody>
          <a:bodyPr wrap="none" rtlCol="0">
            <a:spAutoFit/>
          </a:bodyPr>
          <a:lstStyle/>
          <a:p>
            <a:r>
              <a:rPr lang="en-US" sz="1600" dirty="0"/>
              <a:t>~0.13m = tan4° * 2m</a:t>
            </a:r>
          </a:p>
        </p:txBody>
      </p:sp>
    </p:spTree>
    <p:extLst>
      <p:ext uri="{BB962C8B-B14F-4D97-AF65-F5344CB8AC3E}">
        <p14:creationId xmlns:p14="http://schemas.microsoft.com/office/powerpoint/2010/main" val="2994137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CB302-58E7-4513-BCE3-C3CEDD35655A}"/>
              </a:ext>
            </a:extLst>
          </p:cNvPr>
          <p:cNvSpPr>
            <a:spLocks noGrp="1"/>
          </p:cNvSpPr>
          <p:nvPr>
            <p:ph type="title"/>
          </p:nvPr>
        </p:nvSpPr>
        <p:spPr>
          <a:xfrm>
            <a:off x="609600" y="274638"/>
            <a:ext cx="10972800" cy="739086"/>
          </a:xfrm>
        </p:spPr>
        <p:txBody>
          <a:bodyPr/>
          <a:lstStyle/>
          <a:p>
            <a:r>
              <a:rPr lang="en-US" sz="3600" dirty="0"/>
              <a:t>Check of Form Factors/ Discriminators</a:t>
            </a:r>
          </a:p>
        </p:txBody>
      </p:sp>
      <p:graphicFrame>
        <p:nvGraphicFramePr>
          <p:cNvPr id="4" name="Table 4">
            <a:extLst>
              <a:ext uri="{FF2B5EF4-FFF2-40B4-BE49-F238E27FC236}">
                <a16:creationId xmlns:a16="http://schemas.microsoft.com/office/drawing/2014/main" id="{D9E70C5F-8B84-4214-9236-C96730CFCD0B}"/>
              </a:ext>
            </a:extLst>
          </p:cNvPr>
          <p:cNvGraphicFramePr>
            <a:graphicFrameLocks noGrp="1"/>
          </p:cNvGraphicFramePr>
          <p:nvPr>
            <p:extLst>
              <p:ext uri="{D42A27DB-BD31-4B8C-83A1-F6EECF244321}">
                <p14:modId xmlns:p14="http://schemas.microsoft.com/office/powerpoint/2010/main" val="124467193"/>
              </p:ext>
            </p:extLst>
          </p:nvPr>
        </p:nvGraphicFramePr>
        <p:xfrm>
          <a:off x="679579" y="1116935"/>
          <a:ext cx="10795616" cy="3906520"/>
        </p:xfrm>
        <a:graphic>
          <a:graphicData uri="http://schemas.openxmlformats.org/drawingml/2006/table">
            <a:tbl>
              <a:tblPr firstRow="1" bandRow="1">
                <a:tableStyleId>{5C22544A-7EE6-4342-B048-85BDC9FD1C3A}</a:tableStyleId>
              </a:tblPr>
              <a:tblGrid>
                <a:gridCol w="2698904">
                  <a:extLst>
                    <a:ext uri="{9D8B030D-6E8A-4147-A177-3AD203B41FA5}">
                      <a16:colId xmlns:a16="http://schemas.microsoft.com/office/drawing/2014/main" val="3927493742"/>
                    </a:ext>
                  </a:extLst>
                </a:gridCol>
                <a:gridCol w="2698904">
                  <a:extLst>
                    <a:ext uri="{9D8B030D-6E8A-4147-A177-3AD203B41FA5}">
                      <a16:colId xmlns:a16="http://schemas.microsoft.com/office/drawing/2014/main" val="2819587151"/>
                    </a:ext>
                  </a:extLst>
                </a:gridCol>
                <a:gridCol w="2698904">
                  <a:extLst>
                    <a:ext uri="{9D8B030D-6E8A-4147-A177-3AD203B41FA5}">
                      <a16:colId xmlns:a16="http://schemas.microsoft.com/office/drawing/2014/main" val="2432346276"/>
                    </a:ext>
                  </a:extLst>
                </a:gridCol>
                <a:gridCol w="2698904">
                  <a:extLst>
                    <a:ext uri="{9D8B030D-6E8A-4147-A177-3AD203B41FA5}">
                      <a16:colId xmlns:a16="http://schemas.microsoft.com/office/drawing/2014/main" val="3152629326"/>
                    </a:ext>
                  </a:extLst>
                </a:gridCol>
              </a:tblGrid>
              <a:tr h="370840">
                <a:tc>
                  <a:txBody>
                    <a:bodyPr/>
                    <a:lstStyle/>
                    <a:p>
                      <a:endParaRPr lang="en-US" dirty="0"/>
                    </a:p>
                  </a:txBody>
                  <a:tcPr/>
                </a:tc>
                <a:tc>
                  <a:txBody>
                    <a:bodyPr/>
                    <a:lstStyle/>
                    <a:p>
                      <a:r>
                        <a:rPr lang="en-US" dirty="0"/>
                        <a:t>Vans</a:t>
                      </a:r>
                    </a:p>
                  </a:txBody>
                  <a:tcPr/>
                </a:tc>
                <a:tc>
                  <a:txBody>
                    <a:bodyPr/>
                    <a:lstStyle/>
                    <a:p>
                      <a:r>
                        <a:rPr lang="en-US" dirty="0"/>
                        <a:t>Small Trucks</a:t>
                      </a:r>
                    </a:p>
                  </a:txBody>
                  <a:tcPr/>
                </a:tc>
                <a:tc>
                  <a:txBody>
                    <a:bodyPr/>
                    <a:lstStyle/>
                    <a:p>
                      <a:r>
                        <a:rPr lang="en-US" dirty="0"/>
                        <a:t>Medium Trucks</a:t>
                      </a:r>
                    </a:p>
                  </a:txBody>
                  <a:tcPr/>
                </a:tc>
                <a:extLst>
                  <a:ext uri="{0D108BD9-81ED-4DB2-BD59-A6C34878D82A}">
                    <a16:rowId xmlns:a16="http://schemas.microsoft.com/office/drawing/2014/main" val="3065103094"/>
                  </a:ext>
                </a:extLst>
              </a:tr>
              <a:tr h="370840">
                <a:tc>
                  <a:txBody>
                    <a:bodyPr/>
                    <a:lstStyle/>
                    <a:p>
                      <a:pPr algn="r"/>
                      <a:r>
                        <a:rPr lang="en-US" sz="1600" b="1" dirty="0"/>
                        <a:t>Examples</a:t>
                      </a:r>
                    </a:p>
                    <a:p>
                      <a:endParaRPr lang="en-US" sz="1600" dirty="0"/>
                    </a:p>
                    <a:p>
                      <a:endParaRPr lang="en-US" sz="1600" dirty="0"/>
                    </a:p>
                    <a:p>
                      <a:endParaRPr lang="en-US" sz="1600" dirty="0"/>
                    </a:p>
                    <a:p>
                      <a:pPr algn="l"/>
                      <a:r>
                        <a:rPr lang="en-US" sz="1600" b="1" dirty="0"/>
                        <a:t>“Truck” characteristics</a:t>
                      </a:r>
                    </a:p>
                  </a:txBody>
                  <a:tcPr/>
                </a:tc>
                <a:tc>
                  <a:txBody>
                    <a:bodyPr/>
                    <a:lstStyle/>
                    <a:p>
                      <a:endParaRPr lang="en-US" sz="1600" b="1" dirty="0"/>
                    </a:p>
                  </a:txBody>
                  <a:tcPr/>
                </a:tc>
                <a:tc>
                  <a:txBody>
                    <a:bodyPr/>
                    <a:lstStyle/>
                    <a:p>
                      <a:endParaRPr lang="en-US" sz="1600" b="1" dirty="0"/>
                    </a:p>
                  </a:txBody>
                  <a:tcPr/>
                </a:tc>
                <a:tc>
                  <a:txBody>
                    <a:bodyPr/>
                    <a:lstStyle/>
                    <a:p>
                      <a:endParaRPr lang="en-US" sz="1600" b="1" dirty="0"/>
                    </a:p>
                  </a:txBody>
                  <a:tcPr/>
                </a:tc>
                <a:extLst>
                  <a:ext uri="{0D108BD9-81ED-4DB2-BD59-A6C34878D82A}">
                    <a16:rowId xmlns:a16="http://schemas.microsoft.com/office/drawing/2014/main" val="2341453887"/>
                  </a:ext>
                </a:extLst>
              </a:tr>
              <a:tr h="370840">
                <a:tc>
                  <a:txBody>
                    <a:bodyPr/>
                    <a:lstStyle/>
                    <a:p>
                      <a:r>
                        <a:rPr lang="en-US" sz="1600" dirty="0">
                          <a:solidFill>
                            <a:srgbClr val="FF0000"/>
                          </a:solidFill>
                        </a:rPr>
                        <a:t>“Forward Control” Design</a:t>
                      </a:r>
                    </a:p>
                  </a:txBody>
                  <a:tcPr/>
                </a:tc>
                <a:tc>
                  <a:txBody>
                    <a:bodyPr/>
                    <a:lstStyle/>
                    <a:p>
                      <a:r>
                        <a:rPr lang="en-US" sz="1600" dirty="0"/>
                        <a:t>No</a:t>
                      </a:r>
                    </a:p>
                  </a:txBody>
                  <a:tcPr/>
                </a:tc>
                <a:tc>
                  <a:txBody>
                    <a:bodyPr/>
                    <a:lstStyle/>
                    <a:p>
                      <a:r>
                        <a:rPr lang="en-US" sz="1600" dirty="0">
                          <a:solidFill>
                            <a:srgbClr val="FF0000"/>
                          </a:solidFill>
                        </a:rPr>
                        <a:t>Yes</a:t>
                      </a:r>
                    </a:p>
                  </a:txBody>
                  <a:tcPr/>
                </a:tc>
                <a:tc>
                  <a:txBody>
                    <a:bodyPr/>
                    <a:lstStyle/>
                    <a:p>
                      <a:r>
                        <a:rPr lang="en-US" sz="1600" dirty="0">
                          <a:solidFill>
                            <a:schemeClr val="tx1"/>
                          </a:solidFill>
                        </a:rPr>
                        <a:t>Yes</a:t>
                      </a:r>
                    </a:p>
                  </a:txBody>
                  <a:tcPr/>
                </a:tc>
                <a:extLst>
                  <a:ext uri="{0D108BD9-81ED-4DB2-BD59-A6C34878D82A}">
                    <a16:rowId xmlns:a16="http://schemas.microsoft.com/office/drawing/2014/main" val="2720605493"/>
                  </a:ext>
                </a:extLst>
              </a:tr>
              <a:tr h="370840">
                <a:tc>
                  <a:txBody>
                    <a:bodyPr/>
                    <a:lstStyle/>
                    <a:p>
                      <a:r>
                        <a:rPr lang="en-US" sz="1600" dirty="0"/>
                        <a:t>R-Point Height (&gt;1250mm)</a:t>
                      </a:r>
                    </a:p>
                  </a:txBody>
                  <a:tcPr/>
                </a:tc>
                <a:tc>
                  <a:txBody>
                    <a:bodyPr/>
                    <a:lstStyle/>
                    <a:p>
                      <a:r>
                        <a:rPr lang="en-US" sz="1600" dirty="0"/>
                        <a:t>No</a:t>
                      </a:r>
                    </a:p>
                  </a:txBody>
                  <a:tcPr/>
                </a:tc>
                <a:tc>
                  <a:txBody>
                    <a:bodyPr/>
                    <a:lstStyle/>
                    <a:p>
                      <a:r>
                        <a:rPr lang="en-US" sz="1600" dirty="0">
                          <a:solidFill>
                            <a:srgbClr val="FF0000"/>
                          </a:solidFill>
                        </a:rPr>
                        <a:t> ~Yes</a:t>
                      </a:r>
                      <a:r>
                        <a:rPr lang="en-US" sz="1600" dirty="0"/>
                        <a:t> / No</a:t>
                      </a:r>
                    </a:p>
                  </a:txBody>
                  <a:tcPr/>
                </a:tc>
                <a:tc>
                  <a:txBody>
                    <a:bodyPr/>
                    <a:lstStyle/>
                    <a:p>
                      <a:r>
                        <a:rPr lang="en-US" sz="1600" dirty="0"/>
                        <a:t>Yes</a:t>
                      </a:r>
                    </a:p>
                  </a:txBody>
                  <a:tcPr/>
                </a:tc>
                <a:extLst>
                  <a:ext uri="{0D108BD9-81ED-4DB2-BD59-A6C34878D82A}">
                    <a16:rowId xmlns:a16="http://schemas.microsoft.com/office/drawing/2014/main" val="2857962504"/>
                  </a:ext>
                </a:extLst>
              </a:tr>
              <a:tr h="370840">
                <a:tc>
                  <a:txBody>
                    <a:bodyPr/>
                    <a:lstStyle/>
                    <a:p>
                      <a:r>
                        <a:rPr lang="en-US" sz="1600" dirty="0">
                          <a:solidFill>
                            <a:srgbClr val="FFC000"/>
                          </a:solidFill>
                        </a:rPr>
                        <a:t>Class V or VI mirrors</a:t>
                      </a:r>
                    </a:p>
                  </a:txBody>
                  <a:tcPr/>
                </a:tc>
                <a:tc>
                  <a:txBody>
                    <a:bodyPr/>
                    <a:lstStyle/>
                    <a:p>
                      <a:r>
                        <a:rPr lang="en-US" sz="1600" dirty="0"/>
                        <a:t>No</a:t>
                      </a:r>
                    </a:p>
                  </a:txBody>
                  <a:tcPr/>
                </a:tc>
                <a:tc>
                  <a:txBody>
                    <a:bodyPr/>
                    <a:lstStyle/>
                    <a:p>
                      <a:r>
                        <a:rPr lang="en-US" sz="1600" dirty="0"/>
                        <a:t>No</a:t>
                      </a:r>
                    </a:p>
                  </a:txBody>
                  <a:tcPr/>
                </a:tc>
                <a:tc>
                  <a:txBody>
                    <a:bodyPr/>
                    <a:lstStyle/>
                    <a:p>
                      <a:r>
                        <a:rPr lang="en-US" sz="1600" dirty="0">
                          <a:solidFill>
                            <a:srgbClr val="FFC000"/>
                          </a:solidFill>
                        </a:rPr>
                        <a:t>Yes</a:t>
                      </a:r>
                    </a:p>
                  </a:txBody>
                  <a:tcPr/>
                </a:tc>
                <a:extLst>
                  <a:ext uri="{0D108BD9-81ED-4DB2-BD59-A6C34878D82A}">
                    <a16:rowId xmlns:a16="http://schemas.microsoft.com/office/drawing/2014/main" val="643009432"/>
                  </a:ext>
                </a:extLst>
              </a:tr>
              <a:tr h="370840">
                <a:tc>
                  <a:txBody>
                    <a:bodyPr/>
                    <a:lstStyle/>
                    <a:p>
                      <a:r>
                        <a:rPr lang="en-US" sz="1600" dirty="0">
                          <a:solidFill>
                            <a:srgbClr val="FF0000"/>
                          </a:solidFill>
                        </a:rPr>
                        <a:t>GVM &gt; 5t</a:t>
                      </a:r>
                    </a:p>
                  </a:txBody>
                  <a:tcPr/>
                </a:tc>
                <a:tc>
                  <a:txBody>
                    <a:bodyPr/>
                    <a:lstStyle/>
                    <a:p>
                      <a:r>
                        <a:rPr lang="en-US" sz="1600" dirty="0"/>
                        <a:t>No (some vehicles yes)</a:t>
                      </a:r>
                    </a:p>
                  </a:txBody>
                  <a:tcPr/>
                </a:tc>
                <a:tc>
                  <a:txBody>
                    <a:bodyPr/>
                    <a:lstStyle/>
                    <a:p>
                      <a:r>
                        <a:rPr lang="en-US" sz="1600" dirty="0">
                          <a:solidFill>
                            <a:srgbClr val="FF0000"/>
                          </a:solidFill>
                        </a:rPr>
                        <a:t>Yes</a:t>
                      </a:r>
                    </a:p>
                  </a:txBody>
                  <a:tcPr/>
                </a:tc>
                <a:tc>
                  <a:txBody>
                    <a:bodyPr/>
                    <a:lstStyle/>
                    <a:p>
                      <a:r>
                        <a:rPr lang="en-US" sz="1600" dirty="0">
                          <a:solidFill>
                            <a:schemeClr val="tx1"/>
                          </a:solidFill>
                        </a:rPr>
                        <a:t>Yes</a:t>
                      </a:r>
                    </a:p>
                  </a:txBody>
                  <a:tcPr/>
                </a:tc>
                <a:extLst>
                  <a:ext uri="{0D108BD9-81ED-4DB2-BD59-A6C34878D82A}">
                    <a16:rowId xmlns:a16="http://schemas.microsoft.com/office/drawing/2014/main" val="3846461243"/>
                  </a:ext>
                </a:extLst>
              </a:tr>
              <a:tr h="370840">
                <a:tc>
                  <a:txBody>
                    <a:bodyPr/>
                    <a:lstStyle/>
                    <a:p>
                      <a:r>
                        <a:rPr lang="en-US" sz="1600" dirty="0"/>
                        <a:t>GVM &gt; 7.5t</a:t>
                      </a:r>
                    </a:p>
                  </a:txBody>
                  <a:tcPr/>
                </a:tc>
                <a:tc>
                  <a:txBody>
                    <a:bodyPr/>
                    <a:lstStyle/>
                    <a:p>
                      <a:r>
                        <a:rPr lang="en-US" sz="1600" dirty="0"/>
                        <a:t>No</a:t>
                      </a:r>
                    </a:p>
                  </a:txBody>
                  <a:tcPr/>
                </a:tc>
                <a:tc>
                  <a:txBody>
                    <a:bodyPr/>
                    <a:lstStyle/>
                    <a:p>
                      <a:r>
                        <a:rPr lang="en-US" sz="1600" dirty="0"/>
                        <a:t>No</a:t>
                      </a:r>
                    </a:p>
                  </a:txBody>
                  <a:tcPr/>
                </a:tc>
                <a:tc>
                  <a:txBody>
                    <a:bodyPr/>
                    <a:lstStyle/>
                    <a:p>
                      <a:r>
                        <a:rPr lang="en-US" sz="1600" dirty="0"/>
                        <a:t>No (variants yes)</a:t>
                      </a:r>
                    </a:p>
                  </a:txBody>
                  <a:tcPr/>
                </a:tc>
                <a:extLst>
                  <a:ext uri="{0D108BD9-81ED-4DB2-BD59-A6C34878D82A}">
                    <a16:rowId xmlns:a16="http://schemas.microsoft.com/office/drawing/2014/main" val="4015828895"/>
                  </a:ext>
                </a:extLst>
              </a:tr>
              <a:tr h="370840">
                <a:tc>
                  <a:txBody>
                    <a:bodyPr/>
                    <a:lstStyle/>
                    <a:p>
                      <a:r>
                        <a:rPr lang="en-US" sz="1600" dirty="0">
                          <a:solidFill>
                            <a:srgbClr val="FFC000"/>
                          </a:solidFill>
                        </a:rPr>
                        <a:t>Pneumatic brakes</a:t>
                      </a:r>
                    </a:p>
                  </a:txBody>
                  <a:tcPr/>
                </a:tc>
                <a:tc>
                  <a:txBody>
                    <a:bodyPr/>
                    <a:lstStyle/>
                    <a:p>
                      <a:r>
                        <a:rPr lang="en-US" sz="1600" dirty="0"/>
                        <a:t>No</a:t>
                      </a:r>
                    </a:p>
                  </a:txBody>
                  <a:tcPr/>
                </a:tc>
                <a:tc>
                  <a:txBody>
                    <a:bodyPr/>
                    <a:lstStyle/>
                    <a:p>
                      <a:r>
                        <a:rPr lang="en-US" sz="1600" dirty="0"/>
                        <a:t>No</a:t>
                      </a:r>
                    </a:p>
                  </a:txBody>
                  <a:tcPr/>
                </a:tc>
                <a:tc>
                  <a:txBody>
                    <a:bodyPr/>
                    <a:lstStyle/>
                    <a:p>
                      <a:r>
                        <a:rPr lang="en-US" sz="1600" dirty="0">
                          <a:solidFill>
                            <a:srgbClr val="FFC000"/>
                          </a:solidFill>
                        </a:rPr>
                        <a:t>Yes</a:t>
                      </a:r>
                    </a:p>
                  </a:txBody>
                  <a:tcPr/>
                </a:tc>
                <a:extLst>
                  <a:ext uri="{0D108BD9-81ED-4DB2-BD59-A6C34878D82A}">
                    <a16:rowId xmlns:a16="http://schemas.microsoft.com/office/drawing/2014/main" val="3889373716"/>
                  </a:ext>
                </a:extLst>
              </a:tr>
            </a:tbl>
          </a:graphicData>
        </a:graphic>
      </p:graphicFrame>
      <p:pic>
        <p:nvPicPr>
          <p:cNvPr id="6" name="Picture 5">
            <a:extLst>
              <a:ext uri="{FF2B5EF4-FFF2-40B4-BE49-F238E27FC236}">
                <a16:creationId xmlns:a16="http://schemas.microsoft.com/office/drawing/2014/main" id="{64542C1C-D147-486D-ADAB-B9E247A8BADD}"/>
              </a:ext>
            </a:extLst>
          </p:cNvPr>
          <p:cNvPicPr>
            <a:picLocks noChangeAspect="1"/>
          </p:cNvPicPr>
          <p:nvPr/>
        </p:nvPicPr>
        <p:blipFill>
          <a:blip r:embed="rId2"/>
          <a:stretch>
            <a:fillRect/>
          </a:stretch>
        </p:blipFill>
        <p:spPr>
          <a:xfrm>
            <a:off x="3549906" y="1662734"/>
            <a:ext cx="1973448" cy="830455"/>
          </a:xfrm>
          <a:prstGeom prst="rect">
            <a:avLst/>
          </a:prstGeom>
        </p:spPr>
      </p:pic>
      <p:pic>
        <p:nvPicPr>
          <p:cNvPr id="11" name="Picture 10">
            <a:extLst>
              <a:ext uri="{FF2B5EF4-FFF2-40B4-BE49-F238E27FC236}">
                <a16:creationId xmlns:a16="http://schemas.microsoft.com/office/drawing/2014/main" id="{E6D08285-8D36-4F04-92C1-A66D7171D941}"/>
              </a:ext>
            </a:extLst>
          </p:cNvPr>
          <p:cNvPicPr>
            <a:picLocks noChangeAspect="1"/>
          </p:cNvPicPr>
          <p:nvPr/>
        </p:nvPicPr>
        <p:blipFill>
          <a:blip r:embed="rId3"/>
          <a:stretch>
            <a:fillRect/>
          </a:stretch>
        </p:blipFill>
        <p:spPr>
          <a:xfrm>
            <a:off x="6301094" y="1611992"/>
            <a:ext cx="2130425" cy="972274"/>
          </a:xfrm>
          <a:prstGeom prst="rect">
            <a:avLst/>
          </a:prstGeom>
        </p:spPr>
      </p:pic>
      <p:pic>
        <p:nvPicPr>
          <p:cNvPr id="12" name="Picture 11">
            <a:extLst>
              <a:ext uri="{FF2B5EF4-FFF2-40B4-BE49-F238E27FC236}">
                <a16:creationId xmlns:a16="http://schemas.microsoft.com/office/drawing/2014/main" id="{D459A706-5A1B-47A9-98A4-00479C6A2372}"/>
              </a:ext>
            </a:extLst>
          </p:cNvPr>
          <p:cNvPicPr>
            <a:picLocks noChangeAspect="1"/>
          </p:cNvPicPr>
          <p:nvPr/>
        </p:nvPicPr>
        <p:blipFill>
          <a:blip r:embed="rId4"/>
          <a:stretch>
            <a:fillRect/>
          </a:stretch>
        </p:blipFill>
        <p:spPr>
          <a:xfrm>
            <a:off x="8960678" y="1611992"/>
            <a:ext cx="1896393" cy="1073048"/>
          </a:xfrm>
          <a:prstGeom prst="rect">
            <a:avLst/>
          </a:prstGeom>
        </p:spPr>
      </p:pic>
      <p:cxnSp>
        <p:nvCxnSpPr>
          <p:cNvPr id="7" name="Straight Connector 6">
            <a:extLst>
              <a:ext uri="{FF2B5EF4-FFF2-40B4-BE49-F238E27FC236}">
                <a16:creationId xmlns:a16="http://schemas.microsoft.com/office/drawing/2014/main" id="{BE825D36-67EC-4839-A013-C31CA7A1FEBE}"/>
              </a:ext>
            </a:extLst>
          </p:cNvPr>
          <p:cNvCxnSpPr>
            <a:cxnSpLocks/>
          </p:cNvCxnSpPr>
          <p:nvPr/>
        </p:nvCxnSpPr>
        <p:spPr>
          <a:xfrm>
            <a:off x="6089694" y="971893"/>
            <a:ext cx="0" cy="428633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7DE761E-F748-4ADE-B3F1-85054E995F98}"/>
              </a:ext>
            </a:extLst>
          </p:cNvPr>
          <p:cNvCxnSpPr>
            <a:cxnSpLocks/>
          </p:cNvCxnSpPr>
          <p:nvPr/>
        </p:nvCxnSpPr>
        <p:spPr>
          <a:xfrm flipH="1">
            <a:off x="8763022" y="971893"/>
            <a:ext cx="600" cy="428633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48582-CDE6-40AE-B5EB-034953FE5B70}"/>
              </a:ext>
            </a:extLst>
          </p:cNvPr>
          <p:cNvSpPr txBox="1"/>
          <p:nvPr/>
        </p:nvSpPr>
        <p:spPr>
          <a:xfrm>
            <a:off x="1981102" y="5541773"/>
            <a:ext cx="8533105" cy="646331"/>
          </a:xfrm>
          <a:prstGeom prst="rect">
            <a:avLst/>
          </a:prstGeom>
          <a:solidFill>
            <a:schemeClr val="accent2">
              <a:lumMod val="75000"/>
            </a:schemeClr>
          </a:solidFill>
        </p:spPr>
        <p:txBody>
          <a:bodyPr wrap="none" rtlCol="0">
            <a:spAutoFit/>
          </a:bodyPr>
          <a:lstStyle/>
          <a:p>
            <a:pPr algn="ctr"/>
            <a:r>
              <a:rPr lang="en-US" b="1" dirty="0">
                <a:solidFill>
                  <a:schemeClr val="bg1">
                    <a:lumMod val="95000"/>
                  </a:schemeClr>
                </a:solidFill>
              </a:rPr>
              <a:t>Desired limit determines selection of form factor</a:t>
            </a:r>
          </a:p>
          <a:p>
            <a:r>
              <a:rPr lang="en-US" b="1" dirty="0">
                <a:solidFill>
                  <a:schemeClr val="bg1">
                    <a:lumMod val="95000"/>
                  </a:schemeClr>
                </a:solidFill>
              </a:rPr>
              <a:t>Existence of Class V or VI mirrors is form factor most closely related to DVS</a:t>
            </a:r>
          </a:p>
        </p:txBody>
      </p:sp>
    </p:spTree>
    <p:extLst>
      <p:ext uri="{BB962C8B-B14F-4D97-AF65-F5344CB8AC3E}">
        <p14:creationId xmlns:p14="http://schemas.microsoft.com/office/powerpoint/2010/main" val="3666601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C5BCC-8A7B-48B8-86B0-B3D5B4218B19}"/>
              </a:ext>
            </a:extLst>
          </p:cNvPr>
          <p:cNvSpPr>
            <a:spLocks noGrp="1"/>
          </p:cNvSpPr>
          <p:nvPr>
            <p:ph type="title"/>
          </p:nvPr>
        </p:nvSpPr>
        <p:spPr>
          <a:xfrm>
            <a:off x="609600" y="274638"/>
            <a:ext cx="10972800" cy="815253"/>
          </a:xfrm>
        </p:spPr>
        <p:txBody>
          <a:bodyPr/>
          <a:lstStyle/>
          <a:p>
            <a:r>
              <a:rPr lang="en-US" sz="3600" dirty="0"/>
              <a:t>Summary – Alternative Certification Procedure</a:t>
            </a:r>
          </a:p>
        </p:txBody>
      </p:sp>
      <p:sp>
        <p:nvSpPr>
          <p:cNvPr id="3" name="Content Placeholder 2">
            <a:extLst>
              <a:ext uri="{FF2B5EF4-FFF2-40B4-BE49-F238E27FC236}">
                <a16:creationId xmlns:a16="http://schemas.microsoft.com/office/drawing/2014/main" id="{BCB81E68-DC0D-4B06-93AB-404676736E16}"/>
              </a:ext>
            </a:extLst>
          </p:cNvPr>
          <p:cNvSpPr>
            <a:spLocks noGrp="1"/>
          </p:cNvSpPr>
          <p:nvPr>
            <p:ph idx="1"/>
          </p:nvPr>
        </p:nvSpPr>
        <p:spPr>
          <a:xfrm>
            <a:off x="609600" y="1354386"/>
            <a:ext cx="10908565" cy="4525963"/>
          </a:xfrm>
        </p:spPr>
        <p:txBody>
          <a:bodyPr/>
          <a:lstStyle/>
          <a:p>
            <a:pPr marL="1828800" indent="-1828800">
              <a:buNone/>
            </a:pPr>
            <a:r>
              <a:rPr lang="en-US" sz="1600" dirty="0"/>
              <a:t>1. Preference:	</a:t>
            </a:r>
            <a:r>
              <a:rPr lang="en-US" sz="1600" b="1" u="sng" dirty="0"/>
              <a:t>Vehicles meeting agreed form factor are assumed to be compliant with DVS regulation</a:t>
            </a:r>
            <a:r>
              <a:rPr lang="en-US" sz="1600" dirty="0"/>
              <a:t>.</a:t>
            </a:r>
            <a:br>
              <a:rPr lang="en-US" sz="1600" dirty="0"/>
            </a:br>
            <a:br>
              <a:rPr lang="en-US" sz="1600" dirty="0"/>
            </a:br>
            <a:r>
              <a:rPr lang="en-US" sz="1600" u="sng" dirty="0"/>
              <a:t>Justification:</a:t>
            </a:r>
          </a:p>
          <a:p>
            <a:pPr marL="2286000" lvl="1" indent="-457200"/>
            <a:r>
              <a:rPr lang="en-US" sz="1400" dirty="0"/>
              <a:t>Accidentology indicates there is no issue with these vehicles confirming that these vehicles are typically designed for best urban maneuverability anyway. There is no necessity for regulatory limits.</a:t>
            </a:r>
          </a:p>
          <a:p>
            <a:pPr marL="2286000" lvl="1" indent="-457200"/>
            <a:r>
              <a:rPr lang="en-US" sz="1400" dirty="0"/>
              <a:t>DVS-eye point not representative for many vehicles in this category and could lead to mis-optimization and thus to deteriorated direct vision</a:t>
            </a:r>
          </a:p>
          <a:p>
            <a:pPr marL="2286000" lvl="1" indent="-457200"/>
            <a:r>
              <a:rPr lang="en-US" sz="1400" dirty="0"/>
              <a:t>DVS methodology as such does not fit as typically these vehicles are not equipped with Class V and VI mirrors.</a:t>
            </a:r>
          </a:p>
          <a:p>
            <a:pPr marL="1828800" indent="-1828800">
              <a:buNone/>
            </a:pPr>
            <a:endParaRPr lang="en-US" sz="1600" dirty="0"/>
          </a:p>
          <a:p>
            <a:pPr marL="1828800" indent="-1828800">
              <a:buNone/>
            </a:pPr>
            <a:r>
              <a:rPr lang="en-US" sz="1600" dirty="0"/>
              <a:t>Alternative:	</a:t>
            </a:r>
            <a:r>
              <a:rPr lang="en-US" sz="1600" b="1" u="sng" dirty="0"/>
              <a:t>Vehicles meeting agreed form factor </a:t>
            </a:r>
            <a:r>
              <a:rPr lang="en-US" sz="1600" b="1" u="sng" dirty="0">
                <a:solidFill>
                  <a:srgbClr val="FF0000"/>
                </a:solidFill>
              </a:rPr>
              <a:t>and meeting UN R-125 </a:t>
            </a:r>
            <a:r>
              <a:rPr lang="en-US" sz="1600" b="1" u="sng" dirty="0"/>
              <a:t>are assumed to be compliant with DVS regulation.</a:t>
            </a:r>
            <a:br>
              <a:rPr lang="en-US" sz="1600" b="1" dirty="0"/>
            </a:br>
            <a:br>
              <a:rPr lang="en-US" sz="1600" dirty="0"/>
            </a:br>
            <a:r>
              <a:rPr lang="en-US" sz="1600" u="sng" dirty="0"/>
              <a:t>Justification:</a:t>
            </a:r>
          </a:p>
          <a:p>
            <a:pPr marL="2286000" lvl="1" indent="-457200"/>
            <a:r>
              <a:rPr lang="en-US" sz="1400" dirty="0"/>
              <a:t>For vehicles not equipped with Class V or VI mirrors the assessment volume defined within the DVS method is not meaningful. The direct forward vision requirements of UN-R125 may be more stringent assessing the same safety characteristic as DVS method.</a:t>
            </a:r>
          </a:p>
          <a:p>
            <a:pPr marL="2286000" lvl="1" indent="-457200"/>
            <a:r>
              <a:rPr lang="en-US" sz="1400" dirty="0"/>
              <a:t>The eye-point proposed by the DVS regulation is not representative to many vehicles of this category. </a:t>
            </a:r>
          </a:p>
        </p:txBody>
      </p:sp>
    </p:spTree>
    <p:extLst>
      <p:ext uri="{BB962C8B-B14F-4D97-AF65-F5344CB8AC3E}">
        <p14:creationId xmlns:p14="http://schemas.microsoft.com/office/powerpoint/2010/main" val="672842032"/>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1160</Words>
  <Application>Microsoft Office PowerPoint</Application>
  <PresentationFormat>Breedbeeld</PresentationFormat>
  <Paragraphs>109</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Courier New</vt:lpstr>
      <vt:lpstr>Wingdings</vt:lpstr>
      <vt:lpstr>1_Masque présentation OICA</vt:lpstr>
      <vt:lpstr>Alternative Procedures for Direct Vision Assessment for “Low-End” M2/N2 Vehicles OICA Discussion Paper for IG VRUproxi #19</vt:lpstr>
      <vt:lpstr>Discriminator “Cab forward design”</vt:lpstr>
      <vt:lpstr>Discriminator “Class V or VI Mirror”</vt:lpstr>
      <vt:lpstr>Discriminator “Driver Eyepoint-” or R-Point-Height</vt:lpstr>
      <vt:lpstr>Check of Form Factors/ Discriminators</vt:lpstr>
      <vt:lpstr>Summary – Alternative Certification Procedure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Mueller, Joachim (J.)</dc:creator>
  <cp:lastModifiedBy>Johan Broeders</cp:lastModifiedBy>
  <cp:revision>208</cp:revision>
  <dcterms:created xsi:type="dcterms:W3CDTF">2021-01-03T07:32:49Z</dcterms:created>
  <dcterms:modified xsi:type="dcterms:W3CDTF">2021-06-08T18:52:32Z</dcterms:modified>
</cp:coreProperties>
</file>