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4"/>
  </p:sldMasterIdLst>
  <p:notesMasterIdLst>
    <p:notesMasterId r:id="rId14"/>
  </p:notesMasterIdLst>
  <p:sldIdLst>
    <p:sldId id="1041" r:id="rId5"/>
    <p:sldId id="1050" r:id="rId6"/>
    <p:sldId id="1052" r:id="rId7"/>
    <p:sldId id="308" r:id="rId8"/>
    <p:sldId id="1045" r:id="rId9"/>
    <p:sldId id="1047" r:id="rId10"/>
    <p:sldId id="1043" r:id="rId11"/>
    <p:sldId id="1042" r:id="rId12"/>
    <p:sldId id="1049" r:id="rId13"/>
  </p:sldIdLst>
  <p:sldSz cx="9144000" cy="5143500" type="screen16x9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00FF"/>
    <a:srgbClr val="000000"/>
    <a:srgbClr val="00FF00"/>
    <a:srgbClr val="FF00F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19" autoAdjust="0"/>
    <p:restoredTop sz="95324" autoAdjust="0"/>
  </p:normalViewPr>
  <p:slideViewPr>
    <p:cSldViewPr snapToGrid="0">
      <p:cViewPr varScale="1">
        <p:scale>
          <a:sx n="125" d="100"/>
          <a:sy n="125" d="100"/>
        </p:scale>
        <p:origin x="331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000"/>
              <a:t>HIC</a:t>
            </a:r>
            <a:r>
              <a:rPr lang="es-ES" sz="2000" baseline="0"/>
              <a:t> vs Actuator pressure</a:t>
            </a:r>
            <a:endParaRPr lang="es-ES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Hoja1!$C$6:$C$19</c:f>
              <c:strCache>
                <c:ptCount val="14"/>
                <c:pt idx="0">
                  <c:v>130bar</c:v>
                </c:pt>
                <c:pt idx="1">
                  <c:v>120bar</c:v>
                </c:pt>
                <c:pt idx="2">
                  <c:v>110bar</c:v>
                </c:pt>
                <c:pt idx="3">
                  <c:v>100bar</c:v>
                </c:pt>
                <c:pt idx="4">
                  <c:v>90bar</c:v>
                </c:pt>
                <c:pt idx="5">
                  <c:v>80 bar</c:v>
                </c:pt>
                <c:pt idx="6">
                  <c:v>70bar</c:v>
                </c:pt>
                <c:pt idx="7">
                  <c:v>60bar</c:v>
                </c:pt>
                <c:pt idx="8">
                  <c:v>50bar</c:v>
                </c:pt>
                <c:pt idx="9">
                  <c:v>40bar</c:v>
                </c:pt>
                <c:pt idx="10">
                  <c:v>30bar</c:v>
                </c:pt>
                <c:pt idx="11">
                  <c:v>20bar</c:v>
                </c:pt>
                <c:pt idx="12">
                  <c:v>10bar</c:v>
                </c:pt>
                <c:pt idx="13">
                  <c:v>1bar</c:v>
                </c:pt>
              </c:strCache>
            </c:strRef>
          </c:cat>
          <c:val>
            <c:numRef>
              <c:f>Hoja1!$D$6:$D$19</c:f>
              <c:numCache>
                <c:formatCode>General</c:formatCode>
                <c:ptCount val="14"/>
                <c:pt idx="0">
                  <c:v>697</c:v>
                </c:pt>
                <c:pt idx="1">
                  <c:v>697</c:v>
                </c:pt>
                <c:pt idx="2">
                  <c:v>695</c:v>
                </c:pt>
                <c:pt idx="3">
                  <c:v>694</c:v>
                </c:pt>
                <c:pt idx="4">
                  <c:v>692</c:v>
                </c:pt>
                <c:pt idx="5">
                  <c:v>688</c:v>
                </c:pt>
                <c:pt idx="6">
                  <c:v>687</c:v>
                </c:pt>
                <c:pt idx="7">
                  <c:v>685</c:v>
                </c:pt>
                <c:pt idx="8">
                  <c:v>629</c:v>
                </c:pt>
                <c:pt idx="9">
                  <c:v>575</c:v>
                </c:pt>
                <c:pt idx="10">
                  <c:v>545</c:v>
                </c:pt>
                <c:pt idx="11">
                  <c:v>524</c:v>
                </c:pt>
                <c:pt idx="12">
                  <c:v>505</c:v>
                </c:pt>
                <c:pt idx="13">
                  <c:v>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06-46D5-A91E-DE2C9E1A696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04075264"/>
        <c:axId val="60068928"/>
      </c:barChart>
      <c:catAx>
        <c:axId val="104075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400"/>
                  <a:t>Actuator Pressure </a:t>
                </a:r>
              </a:p>
            </c:rich>
          </c:tx>
          <c:layout>
            <c:manualLayout>
              <c:xMode val="edge"/>
              <c:yMode val="edge"/>
              <c:x val="0.39494807714253111"/>
              <c:y val="0.935935711703775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68928"/>
        <c:crosses val="autoZero"/>
        <c:auto val="1"/>
        <c:lblAlgn val="ctr"/>
        <c:lblOffset val="100"/>
        <c:noMultiLvlLbl val="0"/>
      </c:catAx>
      <c:valAx>
        <c:axId val="6006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400"/>
                  <a:t>HIC</a:t>
                </a:r>
              </a:p>
            </c:rich>
          </c:tx>
          <c:layout>
            <c:manualLayout>
              <c:xMode val="edge"/>
              <c:yMode val="edge"/>
              <c:x val="1.0144927536231883E-2"/>
              <c:y val="0.456682894196827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075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s-E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9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s-E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9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s-E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9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s-E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9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8BB1922-FCEF-4EE4-A936-55D143AF682E}" type="slidenum">
              <a:rPr lang="es-E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‹N°›</a:t>
            </a:fld>
            <a:endParaRPr lang="es-E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507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body"/>
          </p:nvPr>
        </p:nvSpPr>
        <p:spPr>
          <a:xfrm>
            <a:off x="711360" y="4861080"/>
            <a:ext cx="5676480" cy="4603321"/>
          </a:xfrm>
          <a:prstGeom prst="rect">
            <a:avLst/>
          </a:prstGeom>
        </p:spPr>
        <p:txBody>
          <a:bodyPr lIns="95391" tIns="47875" rIns="95391" bIns="47875"/>
          <a:lstStyle/>
          <a:p>
            <a:endParaRPr lang="es-ES" sz="19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3" name="TextShape 2"/>
          <p:cNvSpPr txBox="1"/>
          <p:nvPr/>
        </p:nvSpPr>
        <p:spPr>
          <a:xfrm>
            <a:off x="0" y="1"/>
            <a:ext cx="3076200" cy="512280"/>
          </a:xfrm>
          <a:prstGeom prst="rect">
            <a:avLst/>
          </a:prstGeom>
          <a:noFill/>
          <a:ln>
            <a:noFill/>
          </a:ln>
        </p:spPr>
        <p:txBody>
          <a:bodyPr lIns="95391" tIns="47875" rIns="95391" bIns="47875"/>
          <a:lstStyle/>
          <a:p>
            <a:endParaRPr lang="es-E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4" name="TextShape 3"/>
          <p:cNvSpPr txBox="1"/>
          <p:nvPr/>
        </p:nvSpPr>
        <p:spPr>
          <a:xfrm>
            <a:off x="0" y="9720360"/>
            <a:ext cx="3076200" cy="512280"/>
          </a:xfrm>
          <a:prstGeom prst="rect">
            <a:avLst/>
          </a:prstGeom>
          <a:noFill/>
          <a:ln>
            <a:noFill/>
          </a:ln>
        </p:spPr>
        <p:txBody>
          <a:bodyPr lIns="95391" tIns="47875" rIns="95391" bIns="47875" anchor="b"/>
          <a:lstStyle/>
          <a:p>
            <a:endParaRPr lang="es-E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5" name="TextShape 4"/>
          <p:cNvSpPr txBox="1"/>
          <p:nvPr/>
        </p:nvSpPr>
        <p:spPr>
          <a:xfrm>
            <a:off x="4019401" y="9720360"/>
            <a:ext cx="3077640" cy="512280"/>
          </a:xfrm>
          <a:prstGeom prst="rect">
            <a:avLst/>
          </a:prstGeom>
          <a:noFill/>
          <a:ln>
            <a:noFill/>
          </a:ln>
        </p:spPr>
        <p:txBody>
          <a:bodyPr lIns="95391" tIns="47875" rIns="95391" bIns="47875" anchor="b"/>
          <a:lstStyle/>
          <a:p>
            <a:pPr algn="r">
              <a:lnSpc>
                <a:spcPct val="100000"/>
              </a:lnSpc>
            </a:pPr>
            <a:fld id="{499D1522-FB31-453D-9F9E-DE80D05431E9}" type="slidenum">
              <a:rPr lang="es-ES" sz="13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fld>
            <a:endParaRPr lang="es-ES" sz="13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0056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8942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99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/>
          <p:cNvPicPr/>
          <p:nvPr userDrawn="1"/>
        </p:nvPicPr>
        <p:blipFill>
          <a:blip r:embed="rId4"/>
          <a:stretch/>
        </p:blipFill>
        <p:spPr>
          <a:xfrm>
            <a:off x="0" y="0"/>
            <a:ext cx="9143640" cy="6231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0" y="4940280"/>
            <a:ext cx="9143640" cy="223560"/>
          </a:xfrm>
          <a:prstGeom prst="rect">
            <a:avLst/>
          </a:prstGeom>
          <a:gradFill>
            <a:gsLst>
              <a:gs pos="0">
                <a:srgbClr val="755D55"/>
              </a:gs>
              <a:gs pos="50000">
                <a:srgbClr val="B09992"/>
              </a:gs>
              <a:gs pos="100000">
                <a:srgbClr val="755D55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611640" y="4956480"/>
            <a:ext cx="856800" cy="1742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>
              <a:lnSpc>
                <a:spcPct val="100000"/>
              </a:lnSpc>
              <a:spcBef>
                <a:spcPts val="300"/>
              </a:spcBef>
            </a:pPr>
            <a:r>
              <a:rPr lang="es-ES" sz="600" b="1" strike="noStrike" spc="-1">
                <a:solidFill>
                  <a:srgbClr val="7B5C4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PUBLIC</a:t>
            </a:r>
          </a:p>
        </p:txBody>
      </p:sp>
      <p:sp>
        <p:nvSpPr>
          <p:cNvPr id="48" name="CustomShape 3"/>
          <p:cNvSpPr/>
          <p:nvPr/>
        </p:nvSpPr>
        <p:spPr>
          <a:xfrm>
            <a:off x="1548360" y="4956480"/>
            <a:ext cx="856800" cy="174240"/>
          </a:xfrm>
          <a:prstGeom prst="roundRect">
            <a:avLst>
              <a:gd name="adj" fmla="val 16667"/>
            </a:avLst>
          </a:prstGeom>
          <a:solidFill>
            <a:srgbClr val="D7CE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>
              <a:lnSpc>
                <a:spcPct val="100000"/>
              </a:lnSpc>
              <a:spcBef>
                <a:spcPts val="300"/>
              </a:spcBef>
            </a:pPr>
            <a:r>
              <a:rPr lang="es-ES" sz="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INTERNAL</a:t>
            </a:r>
          </a:p>
        </p:txBody>
      </p:sp>
      <p:sp>
        <p:nvSpPr>
          <p:cNvPr id="49" name="CustomShape 4"/>
          <p:cNvSpPr/>
          <p:nvPr/>
        </p:nvSpPr>
        <p:spPr>
          <a:xfrm>
            <a:off x="2484720" y="4956480"/>
            <a:ext cx="856800" cy="174240"/>
          </a:xfrm>
          <a:prstGeom prst="roundRect">
            <a:avLst>
              <a:gd name="adj" fmla="val 16667"/>
            </a:avLst>
          </a:prstGeom>
          <a:solidFill>
            <a:srgbClr val="D7CE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lvl="0" algn="ctr">
              <a:lnSpc>
                <a:spcPct val="100000"/>
              </a:lnSpc>
              <a:spcBef>
                <a:spcPts val="300"/>
              </a:spcBef>
            </a:pPr>
            <a:r>
              <a:rPr lang="es-ES" sz="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CONFIDENTIAL</a:t>
            </a:r>
          </a:p>
        </p:txBody>
      </p:sp>
      <p:sp>
        <p:nvSpPr>
          <p:cNvPr id="50" name="CustomShape 5"/>
          <p:cNvSpPr/>
          <p:nvPr/>
        </p:nvSpPr>
        <p:spPr>
          <a:xfrm>
            <a:off x="3420000" y="4956480"/>
            <a:ext cx="858600" cy="174240"/>
          </a:xfrm>
          <a:prstGeom prst="roundRect">
            <a:avLst>
              <a:gd name="adj" fmla="val 16667"/>
            </a:avLst>
          </a:prstGeom>
          <a:solidFill>
            <a:srgbClr val="D7CE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es-ES" sz="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SECRET</a:t>
            </a:r>
            <a:endParaRPr lang="es-ES" sz="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FBDB4F-3CC2-4226-A296-1FC38FC2565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42287" y="4924425"/>
            <a:ext cx="1001713" cy="333375"/>
          </a:xfrm>
          <a:prstGeom prst="rect">
            <a:avLst/>
          </a:prstGeom>
          <a:noFill/>
          <a:ln>
            <a:noFill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sz="1000" b="0" u="none" dirty="0">
                <a:solidFill>
                  <a:srgbClr val="FFFFFF"/>
                </a:solidFill>
              </a:rPr>
              <a:t>Page</a:t>
            </a:r>
            <a:r>
              <a:rPr lang="es-ES" altLang="es-ES" sz="1000" u="none" dirty="0">
                <a:solidFill>
                  <a:srgbClr val="FFFFFF"/>
                </a:solidFill>
              </a:rPr>
              <a:t> </a:t>
            </a:r>
            <a:fld id="{CE384E8C-5F21-4FD1-9808-CF3C3B7706C6}" type="slidenum">
              <a:rPr lang="es-ES" altLang="es-ES" sz="1000" b="0" u="none">
                <a:solidFill>
                  <a:srgbClr val="FFFF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s-ES" altLang="es-ES" sz="1000" b="0" u="none" dirty="0">
              <a:solidFill>
                <a:srgbClr val="FFFFFF"/>
              </a:solidFill>
            </a:endParaRPr>
          </a:p>
        </p:txBody>
      </p:sp>
      <p:sp>
        <p:nvSpPr>
          <p:cNvPr id="2" name="MSIPCMContentMarking" descr="{&quot;HashCode&quot;:-424964394,&quot;Placement&quot;:&quot;Footer&quot;,&quot;Top&quot;:385.3781,&quot;Left&quot;:634.774353,&quot;SlideWidth&quot;:720,&quot;SlideHeight&quot;:405}">
            <a:extLst>
              <a:ext uri="{FF2B5EF4-FFF2-40B4-BE49-F238E27FC236}">
                <a16:creationId xmlns:a16="http://schemas.microsoft.com/office/drawing/2014/main" id="{6A6320A0-F6FB-4501-A74B-80C708D2669E}"/>
              </a:ext>
            </a:extLst>
          </p:cNvPr>
          <p:cNvSpPr txBox="1"/>
          <p:nvPr userDrawn="1"/>
        </p:nvSpPr>
        <p:spPr>
          <a:xfrm>
            <a:off x="8061634" y="48943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180168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011450" y="25401"/>
            <a:ext cx="1115616" cy="55552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940200"/>
            <a:ext cx="9144000" cy="223838"/>
          </a:xfrm>
          <a:prstGeom prst="rect">
            <a:avLst/>
          </a:prstGeom>
          <a:gradFill rotWithShape="1">
            <a:gsLst>
              <a:gs pos="0">
                <a:srgbClr val="755D55"/>
              </a:gs>
              <a:gs pos="50000">
                <a:srgbClr val="B09992"/>
              </a:gs>
              <a:gs pos="100000">
                <a:srgbClr val="755D55"/>
              </a:gs>
            </a:gsLst>
            <a:lin ang="0" scaled="1"/>
          </a:gradFill>
          <a:ln>
            <a:noFill/>
          </a:ln>
        </p:spPr>
        <p:txBody>
          <a:bodyPr wrap="none" anchor="ctr"/>
          <a:lstStyle>
            <a:lvl1pPr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endParaRPr lang="es-ES" altLang="es-ES" dirty="0"/>
          </a:p>
        </p:txBody>
      </p:sp>
      <p:sp>
        <p:nvSpPr>
          <p:cNvPr id="8" name="2 Rectángulo redondeado"/>
          <p:cNvSpPr>
            <a:spLocks noChangeArrowheads="1"/>
          </p:cNvSpPr>
          <p:nvPr/>
        </p:nvSpPr>
        <p:spPr bwMode="auto">
          <a:xfrm>
            <a:off x="611560" y="4956481"/>
            <a:ext cx="857250" cy="174625"/>
          </a:xfrm>
          <a:prstGeom prst="roundRect">
            <a:avLst>
              <a:gd name="adj" fmla="val 16667"/>
            </a:avLst>
          </a:prstGeom>
          <a:solidFill>
            <a:srgbClr val="D7C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altLang="es-ES" sz="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PUBLIC</a:t>
            </a:r>
          </a:p>
        </p:txBody>
      </p:sp>
      <p:sp>
        <p:nvSpPr>
          <p:cNvPr id="9" name="20 Rectángulo redondeado"/>
          <p:cNvSpPr>
            <a:spLocks noChangeArrowheads="1"/>
          </p:cNvSpPr>
          <p:nvPr/>
        </p:nvSpPr>
        <p:spPr bwMode="auto">
          <a:xfrm>
            <a:off x="1548185" y="4956481"/>
            <a:ext cx="857250" cy="174625"/>
          </a:xfrm>
          <a:prstGeom prst="roundRect">
            <a:avLst>
              <a:gd name="adj" fmla="val 16667"/>
            </a:avLst>
          </a:prstGeom>
          <a:solidFill>
            <a:srgbClr val="D7C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cs typeface="Arial" charset="0"/>
              </a:rPr>
              <a:t>INTERNAL</a:t>
            </a:r>
          </a:p>
        </p:txBody>
      </p:sp>
      <p:sp>
        <p:nvSpPr>
          <p:cNvPr id="10" name="21 Rectángulo redondeado"/>
          <p:cNvSpPr>
            <a:spLocks noChangeArrowheads="1"/>
          </p:cNvSpPr>
          <p:nvPr/>
        </p:nvSpPr>
        <p:spPr bwMode="auto">
          <a:xfrm>
            <a:off x="2484810" y="4956481"/>
            <a:ext cx="857250" cy="174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altLang="es-ES" sz="600" b="1" i="0" u="none" strike="noStrike" kern="0" cap="none" spc="0" normalizeH="0" baseline="0" noProof="0" dirty="0">
                <a:ln>
                  <a:noFill/>
                </a:ln>
                <a:solidFill>
                  <a:srgbClr val="7B5C4E"/>
                </a:solidFill>
                <a:effectLst/>
                <a:uLnTx/>
                <a:uFillTx/>
              </a:rPr>
              <a:t>CONFIDENTIAL</a:t>
            </a:r>
          </a:p>
        </p:txBody>
      </p:sp>
      <p:sp>
        <p:nvSpPr>
          <p:cNvPr id="11" name="22 Rectángulo redondeado"/>
          <p:cNvSpPr>
            <a:spLocks noChangeArrowheads="1"/>
          </p:cNvSpPr>
          <p:nvPr/>
        </p:nvSpPr>
        <p:spPr bwMode="auto">
          <a:xfrm>
            <a:off x="3419848" y="4956481"/>
            <a:ext cx="858837" cy="174625"/>
          </a:xfrm>
          <a:prstGeom prst="roundRect">
            <a:avLst>
              <a:gd name="adj" fmla="val 16667"/>
            </a:avLst>
          </a:prstGeom>
          <a:solidFill>
            <a:srgbClr val="D7C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80757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cs typeface="Arial" charset="0"/>
              </a:rPr>
              <a:t>SECRET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5000625" y="4396834"/>
            <a:ext cx="3892550" cy="33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es-ES" sz="1200" u="none" dirty="0">
                <a:solidFill>
                  <a:srgbClr val="FF6600"/>
                </a:solidFill>
                <a:latin typeface="Arial"/>
                <a:cs typeface="Arial"/>
              </a:rPr>
              <a:t>Issue date</a:t>
            </a:r>
            <a:r>
              <a:rPr lang="en-US" altLang="es-ES" sz="1200" u="none" dirty="0">
                <a:latin typeface="Arial"/>
                <a:cs typeface="Arial"/>
              </a:rPr>
              <a:t> </a:t>
            </a:r>
            <a:r>
              <a:rPr lang="en-US" altLang="es-ES" sz="1200" b="0" u="none" dirty="0">
                <a:latin typeface="Arial"/>
                <a:cs typeface="Arial"/>
              </a:rPr>
              <a:t>: </a:t>
            </a:r>
            <a:r>
              <a:rPr lang="en-US" altLang="es-ES" sz="1200" b="0" u="none" dirty="0">
                <a:solidFill>
                  <a:srgbClr val="7B5C4E"/>
                </a:solidFill>
                <a:latin typeface="Arial"/>
                <a:cs typeface="Arial"/>
              </a:rPr>
              <a:t>29/06/2021 </a:t>
            </a:r>
            <a:endParaRPr lang="en-US" altLang="es-ES" sz="1000" dirty="0"/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7034959" y="3229179"/>
            <a:ext cx="1440469" cy="436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s-ES" sz="1700" b="0" u="none" dirty="0">
                <a:solidFill>
                  <a:srgbClr val="7B5C4E"/>
                </a:solidFill>
                <a:latin typeface="Arial"/>
                <a:cs typeface="Arial"/>
              </a:rPr>
              <a:t>IWG-DPPS</a:t>
            </a:r>
            <a:endParaRPr lang="en-US" altLang="es-ES" sz="1700" u="none" dirty="0">
              <a:solidFill>
                <a:srgbClr val="7B5C4E"/>
              </a:solidFill>
              <a:latin typeface="Arial"/>
              <a:cs typeface="Arial"/>
            </a:endParaRPr>
          </a:p>
        </p:txBody>
      </p:sp>
      <p:pic>
        <p:nvPicPr>
          <p:cNvPr id="19" name="5 Imagen">
            <a:extLst>
              <a:ext uri="{FF2B5EF4-FFF2-40B4-BE49-F238E27FC236}">
                <a16:creationId xmlns:a16="http://schemas.microsoft.com/office/drawing/2014/main" id="{DF389A87-B010-4968-BF55-B2F72509D9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9"/>
          <a:stretch/>
        </p:blipFill>
        <p:spPr bwMode="auto">
          <a:xfrm>
            <a:off x="329988" y="814073"/>
            <a:ext cx="2188241" cy="1757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3">
            <a:extLst>
              <a:ext uri="{FF2B5EF4-FFF2-40B4-BE49-F238E27FC236}">
                <a16:creationId xmlns:a16="http://schemas.microsoft.com/office/drawing/2014/main" id="{95B9DC10-808C-4199-B3EF-F6278F191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5053" y="2720578"/>
            <a:ext cx="7556999" cy="50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es-ES" sz="2400" b="0" u="none" dirty="0">
                <a:solidFill>
                  <a:srgbClr val="7B5C4E"/>
                </a:solidFill>
              </a:rPr>
              <a:t>Sensitivity analysis between HIC &amp; actuator pressure   </a:t>
            </a:r>
          </a:p>
        </p:txBody>
      </p:sp>
    </p:spTree>
    <p:extLst>
      <p:ext uri="{BB962C8B-B14F-4D97-AF65-F5344CB8AC3E}">
        <p14:creationId xmlns:p14="http://schemas.microsoft.com/office/powerpoint/2010/main" val="37895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96058F0D-D9AB-428C-BA07-148A56139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sz="1800" dirty="0">
                <a:solidFill>
                  <a:srgbClr val="FC6500"/>
                </a:solidFill>
              </a:rPr>
              <a:t>Context of discussion </a:t>
            </a:r>
          </a:p>
        </p:txBody>
      </p:sp>
      <p:sp>
        <p:nvSpPr>
          <p:cNvPr id="6" name="22 CuadroTexto">
            <a:extLst>
              <a:ext uri="{FF2B5EF4-FFF2-40B4-BE49-F238E27FC236}">
                <a16:creationId xmlns:a16="http://schemas.microsoft.com/office/drawing/2014/main" id="{90E14E79-CCA8-47B1-A4FC-7530AA33B871}"/>
              </a:ext>
            </a:extLst>
          </p:cNvPr>
          <p:cNvSpPr txBox="1"/>
          <p:nvPr/>
        </p:nvSpPr>
        <p:spPr>
          <a:xfrm>
            <a:off x="138023" y="806646"/>
            <a:ext cx="810307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When performing </a:t>
            </a:r>
            <a:r>
              <a:rPr lang="en-GB" sz="1400" b="1" dirty="0"/>
              <a:t>STATIC</a:t>
            </a:r>
            <a:r>
              <a:rPr lang="en-GB" sz="1400" dirty="0"/>
              <a:t> tests, the actuator could have an influence on the results which could depend on the pressure and the type of hinge.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During the impact period, the actuator can have a higher pressure than when executing static tests, so the stiffness that the actuator has during the real-time impact might not be the same as in the test.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manufacturer shall demonstrate that the test represents the real conditions. If demonstration cannot be fulfilled, then the tests must be conducted dynamically.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2243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96058F0D-D9AB-428C-BA07-148A56139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dirty="0">
                <a:solidFill>
                  <a:srgbClr val="FC6500"/>
                </a:solidFill>
              </a:rPr>
              <a:t>Supplier information and evaluation criteria</a:t>
            </a:r>
            <a:r>
              <a:rPr lang="en-US" sz="1800" dirty="0">
                <a:solidFill>
                  <a:srgbClr val="FC6500"/>
                </a:solidFill>
              </a:rPr>
              <a:t> </a:t>
            </a:r>
          </a:p>
        </p:txBody>
      </p:sp>
      <p:sp>
        <p:nvSpPr>
          <p:cNvPr id="6" name="22 CuadroTexto">
            <a:extLst>
              <a:ext uri="{FF2B5EF4-FFF2-40B4-BE49-F238E27FC236}">
                <a16:creationId xmlns:a16="http://schemas.microsoft.com/office/drawing/2014/main" id="{90E14E79-CCA8-47B1-A4FC-7530AA33B871}"/>
              </a:ext>
            </a:extLst>
          </p:cNvPr>
          <p:cNvSpPr txBox="1"/>
          <p:nvPr/>
        </p:nvSpPr>
        <p:spPr>
          <a:xfrm>
            <a:off x="138023" y="806646"/>
            <a:ext cx="80570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necessary information to be provided to the technical service shall have the following information:</a:t>
            </a:r>
          </a:p>
          <a:p>
            <a:pPr lvl="1" algn="just"/>
            <a:r>
              <a:rPr lang="en-GB" sz="1400" dirty="0"/>
              <a:t>		Force vs. Time diagram     or    Pressure vs. Time diagram</a:t>
            </a:r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When the deviation is greater than [10%] of the range of real-time impacts, then the tests shall be conducted dynamically</a:t>
            </a:r>
          </a:p>
          <a:p>
            <a:endParaRPr lang="en-GB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E3F8DD1-F3D4-4ADC-84DE-0B073012F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838" y="2490158"/>
            <a:ext cx="5136989" cy="208759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6FBA1E2-24ED-4C29-B174-6995E2FEF789}"/>
              </a:ext>
            </a:extLst>
          </p:cNvPr>
          <p:cNvSpPr txBox="1"/>
          <p:nvPr/>
        </p:nvSpPr>
        <p:spPr>
          <a:xfrm>
            <a:off x="2662686" y="4583503"/>
            <a:ext cx="42691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/>
              <a:t>Fig1. </a:t>
            </a:r>
            <a:r>
              <a:rPr lang="es-ES" sz="900" b="1" dirty="0" err="1"/>
              <a:t>Scheme</a:t>
            </a:r>
            <a:r>
              <a:rPr lang="es-ES" sz="900" b="1" dirty="0"/>
              <a:t> </a:t>
            </a:r>
            <a:r>
              <a:rPr lang="es-ES" sz="900" b="1" dirty="0" err="1"/>
              <a:t>representing</a:t>
            </a:r>
            <a:r>
              <a:rPr lang="es-ES" sz="900" b="1" dirty="0"/>
              <a:t> </a:t>
            </a:r>
            <a:r>
              <a:rPr lang="es-ES" sz="900" b="1" dirty="0" err="1"/>
              <a:t>Pressure</a:t>
            </a:r>
            <a:r>
              <a:rPr lang="es-ES" sz="900" b="1" dirty="0"/>
              <a:t> vs Time </a:t>
            </a:r>
            <a:r>
              <a:rPr lang="es-ES" sz="900" b="1" dirty="0" err="1"/>
              <a:t>provided</a:t>
            </a:r>
            <a:r>
              <a:rPr lang="es-ES" sz="900" b="1" dirty="0"/>
              <a:t> </a:t>
            </a:r>
            <a:r>
              <a:rPr lang="es-ES" sz="900" b="1" dirty="0" err="1"/>
              <a:t>by</a:t>
            </a:r>
            <a:r>
              <a:rPr lang="es-ES" sz="900" b="1" dirty="0"/>
              <a:t> </a:t>
            </a:r>
            <a:r>
              <a:rPr lang="es-ES" sz="900" b="1" dirty="0" err="1"/>
              <a:t>actuator</a:t>
            </a:r>
            <a:r>
              <a:rPr lang="es-ES" sz="900" b="1" dirty="0"/>
              <a:t> </a:t>
            </a:r>
            <a:r>
              <a:rPr lang="es-ES" sz="900" b="1" dirty="0" err="1"/>
              <a:t>supplier</a:t>
            </a:r>
            <a:endParaRPr lang="es-ES" sz="900" b="1" dirty="0"/>
          </a:p>
        </p:txBody>
      </p:sp>
    </p:spTree>
    <p:extLst>
      <p:ext uri="{BB962C8B-B14F-4D97-AF65-F5344CB8AC3E}">
        <p14:creationId xmlns:p14="http://schemas.microsoft.com/office/powerpoint/2010/main" val="4074222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torage03\homes$\bhirschbeck\130bar_vs_1ba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" y="965194"/>
            <a:ext cx="5956463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130vs1bar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89744" y="690880"/>
            <a:ext cx="2746599" cy="4168140"/>
          </a:xfrm>
          <a:prstGeom prst="rect">
            <a:avLst/>
          </a:prstGeom>
        </p:spPr>
      </p:pic>
      <p:sp>
        <p:nvSpPr>
          <p:cNvPr id="6" name="Rectangle 13">
            <a:extLst>
              <a:ext uri="{FF2B5EF4-FFF2-40B4-BE49-F238E27FC236}">
                <a16:creationId xmlns:a16="http://schemas.microsoft.com/office/drawing/2014/main" id="{E9B0B1E5-CDF4-412C-ACCF-E46D12A19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dirty="0">
                <a:solidFill>
                  <a:srgbClr val="FC6500"/>
                </a:solidFill>
              </a:rPr>
              <a:t>HIC comparison – 130bar &amp; 1bar</a:t>
            </a:r>
            <a:r>
              <a:rPr lang="en-US" sz="1800" dirty="0">
                <a:solidFill>
                  <a:srgbClr val="FC65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088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2FFC6413-7808-47FA-B93B-BE16416F1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dirty="0">
                <a:solidFill>
                  <a:srgbClr val="FC6500"/>
                </a:solidFill>
              </a:rPr>
              <a:t>HIC comparison – All pressure range</a:t>
            </a:r>
            <a:r>
              <a:rPr lang="en-US" sz="1800" dirty="0">
                <a:solidFill>
                  <a:srgbClr val="FC6500"/>
                </a:solidFill>
              </a:rPr>
              <a:t> </a:t>
            </a:r>
          </a:p>
        </p:txBody>
      </p:sp>
      <p:pic>
        <p:nvPicPr>
          <p:cNvPr id="8" name="Imagen 7" descr="Gráfico, Histograma&#10;&#10;Descripción generada automáticamente">
            <a:extLst>
              <a:ext uri="{FF2B5EF4-FFF2-40B4-BE49-F238E27FC236}">
                <a16:creationId xmlns:a16="http://schemas.microsoft.com/office/drawing/2014/main" id="{727AE75F-16FD-4B64-8158-86B4B5169C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000"/>
            <a:ext cx="6840000" cy="398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89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4E98332-2E6A-4C6F-80F5-5BA0DD3C5D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4617972"/>
              </p:ext>
            </p:extLst>
          </p:nvPr>
        </p:nvGraphicFramePr>
        <p:xfrm>
          <a:off x="67732" y="1070185"/>
          <a:ext cx="6860541" cy="3637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189398E6-D554-40DD-BD29-46D6D0657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1946" y="1605577"/>
            <a:ext cx="1463038" cy="2423660"/>
          </a:xfrm>
          <a:prstGeom prst="rect">
            <a:avLst/>
          </a:prstGeom>
        </p:spPr>
      </p:pic>
      <p:sp>
        <p:nvSpPr>
          <p:cNvPr id="8" name="Rectangle 13">
            <a:extLst>
              <a:ext uri="{FF2B5EF4-FFF2-40B4-BE49-F238E27FC236}">
                <a16:creationId xmlns:a16="http://schemas.microsoft.com/office/drawing/2014/main" id="{925A3E3E-C4AB-44C9-B6AE-A3D458994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dirty="0">
                <a:solidFill>
                  <a:srgbClr val="FC6500"/>
                </a:solidFill>
              </a:rPr>
              <a:t>HIC comparison – All pressure range</a:t>
            </a:r>
            <a:r>
              <a:rPr lang="en-US" sz="1800" dirty="0">
                <a:solidFill>
                  <a:srgbClr val="FC6500"/>
                </a:solidFill>
              </a:rPr>
              <a:t> 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EEC0AA5E-7E52-47A8-B761-99DB413F0D16}"/>
              </a:ext>
            </a:extLst>
          </p:cNvPr>
          <p:cNvCxnSpPr>
            <a:cxnSpLocks/>
          </p:cNvCxnSpPr>
          <p:nvPr/>
        </p:nvCxnSpPr>
        <p:spPr>
          <a:xfrm>
            <a:off x="5046129" y="2157500"/>
            <a:ext cx="2282618" cy="0"/>
          </a:xfrm>
          <a:prstGeom prst="line">
            <a:avLst/>
          </a:prstGeom>
          <a:ln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F666AACB-1B3E-488E-87D0-4957DF2618CC}"/>
              </a:ext>
            </a:extLst>
          </p:cNvPr>
          <p:cNvCxnSpPr>
            <a:cxnSpLocks/>
          </p:cNvCxnSpPr>
          <p:nvPr/>
        </p:nvCxnSpPr>
        <p:spPr>
          <a:xfrm>
            <a:off x="7167428" y="2195740"/>
            <a:ext cx="0" cy="276528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4733A6B-3B8B-45C5-88D5-705766DAF395}"/>
              </a:ext>
            </a:extLst>
          </p:cNvPr>
          <p:cNvSpPr txBox="1"/>
          <p:nvPr/>
        </p:nvSpPr>
        <p:spPr>
          <a:xfrm>
            <a:off x="6880862" y="2460342"/>
            <a:ext cx="58060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C00000"/>
                </a:solidFill>
              </a:rPr>
              <a:t>&gt;10%</a:t>
            </a:r>
          </a:p>
        </p:txBody>
      </p:sp>
    </p:spTree>
    <p:extLst>
      <p:ext uri="{BB962C8B-B14F-4D97-AF65-F5344CB8AC3E}">
        <p14:creationId xmlns:p14="http://schemas.microsoft.com/office/powerpoint/2010/main" val="3408976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52CF6EA4-4ECF-4C01-9835-312472346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000"/>
            <a:ext cx="6840000" cy="3989202"/>
          </a:xfrm>
          <a:prstGeom prst="rect">
            <a:avLst/>
          </a:prstGeom>
        </p:spPr>
      </p:pic>
      <p:sp>
        <p:nvSpPr>
          <p:cNvPr id="6" name="Rectangle 13">
            <a:extLst>
              <a:ext uri="{FF2B5EF4-FFF2-40B4-BE49-F238E27FC236}">
                <a16:creationId xmlns:a16="http://schemas.microsoft.com/office/drawing/2014/main" id="{59E84C4D-0757-48CE-AF4D-4A294B8B4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dirty="0">
                <a:solidFill>
                  <a:srgbClr val="FC6500"/>
                </a:solidFill>
              </a:rPr>
              <a:t>HIC comparison – Within 10% deviation</a:t>
            </a:r>
            <a:r>
              <a:rPr lang="en-US" sz="1800" dirty="0">
                <a:solidFill>
                  <a:srgbClr val="FC65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206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>
            <a:extLst>
              <a:ext uri="{FF2B5EF4-FFF2-40B4-BE49-F238E27FC236}">
                <a16:creationId xmlns:a16="http://schemas.microsoft.com/office/drawing/2014/main" id="{8AEF4619-736D-46FB-8C79-0B682E048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dirty="0">
                <a:solidFill>
                  <a:srgbClr val="FC6500"/>
                </a:solidFill>
              </a:rPr>
              <a:t>HIC comparison – More than 10% deviation</a:t>
            </a:r>
            <a:r>
              <a:rPr lang="en-US" sz="1800" dirty="0">
                <a:solidFill>
                  <a:srgbClr val="FC6500"/>
                </a:solidFill>
              </a:rPr>
              <a:t> </a:t>
            </a:r>
          </a:p>
        </p:txBody>
      </p:sp>
      <p:pic>
        <p:nvPicPr>
          <p:cNvPr id="7" name="Imagen 6" descr="Gráfico, Histograma&#10;&#10;Descripción generada automáticamente">
            <a:extLst>
              <a:ext uri="{FF2B5EF4-FFF2-40B4-BE49-F238E27FC236}">
                <a16:creationId xmlns:a16="http://schemas.microsoft.com/office/drawing/2014/main" id="{D2DCAF3F-2996-4A82-BB7E-E9B4D63CA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000"/>
            <a:ext cx="6840000" cy="398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32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>
            <a:extLst>
              <a:ext uri="{FF2B5EF4-FFF2-40B4-BE49-F238E27FC236}">
                <a16:creationId xmlns:a16="http://schemas.microsoft.com/office/drawing/2014/main" id="{8AEF4619-736D-46FB-8C79-0B682E048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9" y="334467"/>
            <a:ext cx="6607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/>
            <a:r>
              <a:rPr lang="en-US" dirty="0">
                <a:solidFill>
                  <a:srgbClr val="FC6500"/>
                </a:solidFill>
              </a:rPr>
              <a:t>Conclusions</a:t>
            </a:r>
            <a:endParaRPr lang="en-US" sz="1800" dirty="0">
              <a:solidFill>
                <a:srgbClr val="FC650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761" y="890382"/>
            <a:ext cx="2491663" cy="308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22 CuadroTexto">
            <a:extLst>
              <a:ext uri="{FF2B5EF4-FFF2-40B4-BE49-F238E27FC236}">
                <a16:creationId xmlns:a16="http://schemas.microsoft.com/office/drawing/2014/main" id="{4E62EA10-5EF5-45D1-B97D-362A747F9FCE}"/>
              </a:ext>
            </a:extLst>
          </p:cNvPr>
          <p:cNvSpPr txBox="1"/>
          <p:nvPr/>
        </p:nvSpPr>
        <p:spPr>
          <a:xfrm>
            <a:off x="138023" y="806646"/>
            <a:ext cx="613050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actuator studied in this document, due to its configuration</a:t>
            </a:r>
            <a:r>
              <a:rPr lang="en-GB" sz="1400"/>
              <a:t>, has </a:t>
            </a:r>
            <a:r>
              <a:rPr lang="en-GB" sz="1400" dirty="0"/>
              <a:t>a significant time dependent influence on the head impact results.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Depending on the actuator/hinge configuration the influence of the stiffness could have more or less influence during the time.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In this image, the direct contact of the actuator to the bonnet can make the stiffness more time dependent with the deforming bonnet/hinge.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evaluation of the technical service will decide if the tests must be done in static or not.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6620A10-45B7-4A68-9E2C-2A49D0E65BAE}"/>
              </a:ext>
            </a:extLst>
          </p:cNvPr>
          <p:cNvSpPr txBox="1"/>
          <p:nvPr/>
        </p:nvSpPr>
        <p:spPr>
          <a:xfrm>
            <a:off x="6981603" y="4019407"/>
            <a:ext cx="16209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/>
              <a:t>Fig2. </a:t>
            </a:r>
            <a:r>
              <a:rPr lang="es-ES" sz="900" b="1" dirty="0" err="1"/>
              <a:t>Example</a:t>
            </a:r>
            <a:r>
              <a:rPr lang="es-ES" sz="900" b="1" dirty="0"/>
              <a:t> </a:t>
            </a:r>
            <a:r>
              <a:rPr lang="es-ES" sz="900" b="1" dirty="0" err="1"/>
              <a:t>of</a:t>
            </a:r>
            <a:r>
              <a:rPr lang="es-ES" sz="900" b="1" dirty="0"/>
              <a:t> </a:t>
            </a:r>
            <a:r>
              <a:rPr lang="es-ES" sz="900" b="1" dirty="0" err="1"/>
              <a:t>actuator</a:t>
            </a:r>
            <a:r>
              <a:rPr lang="es-ES" sz="9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43171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FF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FF00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9496F7DBD1944B29EA87690FB164B" ma:contentTypeVersion="10" ma:contentTypeDescription="Crea un document nou" ma:contentTypeScope="" ma:versionID="1bfcf9c1e85575bc9e987ca2aad13eff">
  <xsd:schema xmlns:xsd="http://www.w3.org/2001/XMLSchema" xmlns:xs="http://www.w3.org/2001/XMLSchema" xmlns:p="http://schemas.microsoft.com/office/2006/metadata/properties" xmlns:ns3="eaaede72-0dae-4a9d-97a4-106cd51efba1" xmlns:ns4="5f0ef014-0d87-4c70-ac46-bc351dba2f99" targetNamespace="http://schemas.microsoft.com/office/2006/metadata/properties" ma:root="true" ma:fieldsID="9a5863973f22a197b5a59ba8c9080913" ns3:_="" ns4:_="">
    <xsd:import namespace="eaaede72-0dae-4a9d-97a4-106cd51efba1"/>
    <xsd:import namespace="5f0ef014-0d87-4c70-ac46-bc351dba2f9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aede72-0dae-4a9d-97a4-106cd51efb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indicació per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0ef014-0d87-4c70-ac46-bc351dba2f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D22174-54EB-4771-85D5-E0A15F43E8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aaede72-0dae-4a9d-97a4-106cd51efba1"/>
    <ds:schemaRef ds:uri="5f0ef014-0d87-4c70-ac46-bc351dba2f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16E3BC-3C7C-4EBD-83AF-F15FDD5CC425}">
  <ds:schemaRefs>
    <ds:schemaRef ds:uri="http://schemas.microsoft.com/office/2006/metadata/properties"/>
    <ds:schemaRef ds:uri="5f0ef014-0d87-4c70-ac46-bc351dba2f99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eaaede72-0dae-4a9d-97a4-106cd51efba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9774438-0E91-42B0-8D9D-2F3FF8F705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320</Words>
  <Application>Microsoft Office PowerPoint</Application>
  <PresentationFormat>Affichage à l'écran (16:9)</PresentationFormat>
  <Paragraphs>41</Paragraphs>
  <Slides>9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Hirschbeck</dc:creator>
  <cp:lastModifiedBy>DAUSSE Irina</cp:lastModifiedBy>
  <cp:revision>540</cp:revision>
  <dcterms:created xsi:type="dcterms:W3CDTF">2019-12-03T08:29:20Z</dcterms:created>
  <dcterms:modified xsi:type="dcterms:W3CDTF">2021-06-22T16:51:38Z</dcterms:modified>
  <dc:language>es-ES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abelledBy:">
    <vt:lpwstr>F98266C,30/06/2020 13:48:55,GENERAL BUSINESS</vt:lpwstr>
  </property>
  <property fmtid="{D5CDD505-2E9C-101B-9397-08002B2CF9AE}" pid="6" name="LinksUpToDate">
    <vt:bool>false</vt:bool>
  </property>
  <property fmtid="{D5CDD505-2E9C-101B-9397-08002B2CF9AE}" pid="7" name="MMClips">
    <vt:i4>6</vt:i4>
  </property>
  <property fmtid="{D5CDD505-2E9C-101B-9397-08002B2CF9AE}" pid="8" name="Notes">
    <vt:i4>35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35</vt:i4>
  </property>
  <property fmtid="{D5CDD505-2E9C-101B-9397-08002B2CF9AE}" pid="13" name="bjDocumentLabelXML">
    <vt:lpwstr>&lt;?xml version="1.0" encoding="us-ascii"?&gt;&lt;sisl xmlns:xsi="http://www.w3.org/2001/XMLSchema-instance" xmlns:xsd="http://www.w3.org/2001/XMLSchema" sislVersion="0" policy="18fbfd49-c8e6-4618-a77f-5ef25245836c" origin="userSelected" xmlns="http://www.boldonj</vt:lpwstr>
  </property>
  <property fmtid="{D5CDD505-2E9C-101B-9397-08002B2CF9AE}" pid="14" name="bjDocumentLabelXML-0">
    <vt:lpwstr>ames.com/2008/01/sie/internal/label"&gt;&lt;element uid="4ecbf47d-2ec6-497d-85fc-f65b66e62fe7" value="" /&gt;&lt;/sisl&gt;</vt:lpwstr>
  </property>
  <property fmtid="{D5CDD505-2E9C-101B-9397-08002B2CF9AE}" pid="15" name="bjDocumentSecurityLabel">
    <vt:lpwstr>Company Classification: GENERAL BUSINESS</vt:lpwstr>
  </property>
  <property fmtid="{D5CDD505-2E9C-101B-9397-08002B2CF9AE}" pid="16" name="bjProjectProperty">
    <vt:lpwstr>COMPANY: GENERAL BUSINESS</vt:lpwstr>
  </property>
  <property fmtid="{D5CDD505-2E9C-101B-9397-08002B2CF9AE}" pid="17" name="bjSaver">
    <vt:lpwstr>K3YecmVG61FAFi6LoimuXMjCvb4sfLpE</vt:lpwstr>
  </property>
  <property fmtid="{D5CDD505-2E9C-101B-9397-08002B2CF9AE}" pid="18" name="docIndexRef">
    <vt:lpwstr>53746d59-7c0e-4a2d-9142-1f89157a7a9c</vt:lpwstr>
  </property>
  <property fmtid="{D5CDD505-2E9C-101B-9397-08002B2CF9AE}" pid="19" name="ContentTypeId">
    <vt:lpwstr>0x0101003B89496F7DBD1944B29EA87690FB164B</vt:lpwstr>
  </property>
  <property fmtid="{D5CDD505-2E9C-101B-9397-08002B2CF9AE}" pid="20" name="MSIP_Label_fd1c0902-ed92-4fed-896d-2e7725de02d4_Enabled">
    <vt:lpwstr>true</vt:lpwstr>
  </property>
  <property fmtid="{D5CDD505-2E9C-101B-9397-08002B2CF9AE}" pid="21" name="MSIP_Label_fd1c0902-ed92-4fed-896d-2e7725de02d4_SetDate">
    <vt:lpwstr>2021-06-22T16:51:11Z</vt:lpwstr>
  </property>
  <property fmtid="{D5CDD505-2E9C-101B-9397-08002B2CF9AE}" pid="22" name="MSIP_Label_fd1c0902-ed92-4fed-896d-2e7725de02d4_Method">
    <vt:lpwstr>Standard</vt:lpwstr>
  </property>
  <property fmtid="{D5CDD505-2E9C-101B-9397-08002B2CF9AE}" pid="23" name="MSIP_Label_fd1c0902-ed92-4fed-896d-2e7725de02d4_Name">
    <vt:lpwstr>Anyone (not protected)</vt:lpwstr>
  </property>
  <property fmtid="{D5CDD505-2E9C-101B-9397-08002B2CF9AE}" pid="24" name="MSIP_Label_fd1c0902-ed92-4fed-896d-2e7725de02d4_SiteId">
    <vt:lpwstr>d6b0bbee-7cd9-4d60-bce6-4a67b543e2ae</vt:lpwstr>
  </property>
  <property fmtid="{D5CDD505-2E9C-101B-9397-08002B2CF9AE}" pid="25" name="MSIP_Label_fd1c0902-ed92-4fed-896d-2e7725de02d4_ActionId">
    <vt:lpwstr>47923550-72eb-4193-98c4-93648f8e5640</vt:lpwstr>
  </property>
  <property fmtid="{D5CDD505-2E9C-101B-9397-08002B2CF9AE}" pid="26" name="MSIP_Label_fd1c0902-ed92-4fed-896d-2e7725de02d4_ContentBits">
    <vt:lpwstr>2</vt:lpwstr>
  </property>
</Properties>
</file>