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sldIdLst>
    <p:sldId id="257" r:id="rId2"/>
    <p:sldId id="258" r:id="rId3"/>
    <p:sldId id="259" r:id="rId4"/>
    <p:sldId id="260" r:id="rId5"/>
    <p:sldId id="261"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BAF00E4-1489-40DE-9C9C-EA9EB7668CC1}" v="4" dt="2021-06-24T16:04:19.298"/>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660"/>
  </p:normalViewPr>
  <p:slideViewPr>
    <p:cSldViewPr snapToGrid="0">
      <p:cViewPr>
        <p:scale>
          <a:sx n="94" d="100"/>
          <a:sy n="94" d="100"/>
        </p:scale>
        <p:origin x="182" y="8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microsoft.com/office/2016/11/relationships/changesInfo" Target="changesInfos/changesInfo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USSE Irina" userId="4310539c-3b8d-40fa-99b5-4f1e11d013fb" providerId="ADAL" clId="{BBAF00E4-1489-40DE-9C9C-EA9EB7668CC1}"/>
    <pc:docChg chg="modSld">
      <pc:chgData name="DAUSSE Irina" userId="4310539c-3b8d-40fa-99b5-4f1e11d013fb" providerId="ADAL" clId="{BBAF00E4-1489-40DE-9C9C-EA9EB7668CC1}" dt="2021-06-24T16:04:19.296" v="29" actId="1076"/>
      <pc:docMkLst>
        <pc:docMk/>
      </pc:docMkLst>
      <pc:sldChg chg="modSp mod">
        <pc:chgData name="DAUSSE Irina" userId="4310539c-3b8d-40fa-99b5-4f1e11d013fb" providerId="ADAL" clId="{BBAF00E4-1489-40DE-9C9C-EA9EB7668CC1}" dt="2021-06-24T16:04:19.296" v="29" actId="1076"/>
        <pc:sldMkLst>
          <pc:docMk/>
          <pc:sldMk cId="806365813" sldId="259"/>
        </pc:sldMkLst>
        <pc:spChg chg="mod">
          <ac:chgData name="DAUSSE Irina" userId="4310539c-3b8d-40fa-99b5-4f1e11d013fb" providerId="ADAL" clId="{BBAF00E4-1489-40DE-9C9C-EA9EB7668CC1}" dt="2021-06-24T16:04:13.522" v="28" actId="404"/>
          <ac:spMkLst>
            <pc:docMk/>
            <pc:sldMk cId="806365813" sldId="259"/>
            <ac:spMk id="6" creationId="{21602C2C-9966-4D33-9E8B-CC1B8BDA5304}"/>
          </ac:spMkLst>
        </pc:spChg>
        <pc:spChg chg="mod">
          <ac:chgData name="DAUSSE Irina" userId="4310539c-3b8d-40fa-99b5-4f1e11d013fb" providerId="ADAL" clId="{BBAF00E4-1489-40DE-9C9C-EA9EB7668CC1}" dt="2021-06-24T16:03:59.067" v="27" actId="1076"/>
          <ac:spMkLst>
            <pc:docMk/>
            <pc:sldMk cId="806365813" sldId="259"/>
            <ac:spMk id="7" creationId="{2D42D152-788E-4190-B7D9-FA98B4D99C5E}"/>
          </ac:spMkLst>
        </pc:spChg>
        <pc:graphicFrameChg chg="mod modGraphic">
          <ac:chgData name="DAUSSE Irina" userId="4310539c-3b8d-40fa-99b5-4f1e11d013fb" providerId="ADAL" clId="{BBAF00E4-1489-40DE-9C9C-EA9EB7668CC1}" dt="2021-06-24T16:02:06.421" v="12" actId="14734"/>
          <ac:graphicFrameMkLst>
            <pc:docMk/>
            <pc:sldMk cId="806365813" sldId="259"/>
            <ac:graphicFrameMk id="4" creationId="{2C153146-B697-4B1F-B2F2-305027CAAF0E}"/>
          </ac:graphicFrameMkLst>
        </pc:graphicFrameChg>
        <pc:picChg chg="mod">
          <ac:chgData name="DAUSSE Irina" userId="4310539c-3b8d-40fa-99b5-4f1e11d013fb" providerId="ADAL" clId="{BBAF00E4-1489-40DE-9C9C-EA9EB7668CC1}" dt="2021-06-24T16:03:45.432" v="24" actId="1076"/>
          <ac:picMkLst>
            <pc:docMk/>
            <pc:sldMk cId="806365813" sldId="259"/>
            <ac:picMk id="2049" creationId="{B5DE3D89-C09B-41B8-88F4-A40B69B8DA3B}"/>
          </ac:picMkLst>
        </pc:picChg>
        <pc:picChg chg="mod">
          <ac:chgData name="DAUSSE Irina" userId="4310539c-3b8d-40fa-99b5-4f1e11d013fb" providerId="ADAL" clId="{BBAF00E4-1489-40DE-9C9C-EA9EB7668CC1}" dt="2021-06-24T16:04:19.296" v="29" actId="1076"/>
          <ac:picMkLst>
            <pc:docMk/>
            <pc:sldMk cId="806365813" sldId="259"/>
            <ac:picMk id="2051" creationId="{811378C3-4FBA-41AE-BED7-964DA0B3B704}"/>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A24DDF4-402B-47BE-B68F-F0C786C31DD4}"/>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en-GB"/>
          </a:p>
        </p:txBody>
      </p:sp>
      <p:sp>
        <p:nvSpPr>
          <p:cNvPr id="3" name="Sous-titre 2">
            <a:extLst>
              <a:ext uri="{FF2B5EF4-FFF2-40B4-BE49-F238E27FC236}">
                <a16:creationId xmlns:a16="http://schemas.microsoft.com/office/drawing/2014/main" id="{BED5221E-AA61-4007-9A2B-AB730B0B9C6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GB"/>
          </a:p>
        </p:txBody>
      </p:sp>
      <p:sp>
        <p:nvSpPr>
          <p:cNvPr id="4" name="Espace réservé de la date 3">
            <a:extLst>
              <a:ext uri="{FF2B5EF4-FFF2-40B4-BE49-F238E27FC236}">
                <a16:creationId xmlns:a16="http://schemas.microsoft.com/office/drawing/2014/main" id="{08E60552-A511-4D35-8A26-A60AA681F5D2}"/>
              </a:ext>
            </a:extLst>
          </p:cNvPr>
          <p:cNvSpPr>
            <a:spLocks noGrp="1"/>
          </p:cNvSpPr>
          <p:nvPr>
            <p:ph type="dt" sz="half" idx="10"/>
          </p:nvPr>
        </p:nvSpPr>
        <p:spPr/>
        <p:txBody>
          <a:bodyPr/>
          <a:lstStyle/>
          <a:p>
            <a:fld id="{78C14161-34F1-4029-B700-2C693690C9CE}" type="datetimeFigureOut">
              <a:rPr lang="en-GB" smtClean="0"/>
              <a:t>24/06/2021</a:t>
            </a:fld>
            <a:endParaRPr lang="en-GB"/>
          </a:p>
        </p:txBody>
      </p:sp>
      <p:sp>
        <p:nvSpPr>
          <p:cNvPr id="5" name="Espace réservé du pied de page 4">
            <a:extLst>
              <a:ext uri="{FF2B5EF4-FFF2-40B4-BE49-F238E27FC236}">
                <a16:creationId xmlns:a16="http://schemas.microsoft.com/office/drawing/2014/main" id="{711957C9-F5A6-4034-B7EA-D1561C7D5465}"/>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227B1AE6-1F35-44AB-BEC8-AE85B4FAE743}"/>
              </a:ext>
            </a:extLst>
          </p:cNvPr>
          <p:cNvSpPr>
            <a:spLocks noGrp="1"/>
          </p:cNvSpPr>
          <p:nvPr>
            <p:ph type="sldNum" sz="quarter" idx="12"/>
          </p:nvPr>
        </p:nvSpPr>
        <p:spPr/>
        <p:txBody>
          <a:bodyPr/>
          <a:lstStyle/>
          <a:p>
            <a:fld id="{B1576F53-2390-45A9-85F8-6E5057771546}" type="slidenum">
              <a:rPr lang="en-GB" smtClean="0"/>
              <a:t>‹N°›</a:t>
            </a:fld>
            <a:endParaRPr lang="en-GB"/>
          </a:p>
        </p:txBody>
      </p:sp>
    </p:spTree>
    <p:extLst>
      <p:ext uri="{BB962C8B-B14F-4D97-AF65-F5344CB8AC3E}">
        <p14:creationId xmlns:p14="http://schemas.microsoft.com/office/powerpoint/2010/main" val="2073922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FC3C843-4D97-4B25-9EF6-2D860D3E833E}"/>
              </a:ext>
            </a:extLst>
          </p:cNvPr>
          <p:cNvSpPr>
            <a:spLocks noGrp="1"/>
          </p:cNvSpPr>
          <p:nvPr>
            <p:ph type="title"/>
          </p:nvPr>
        </p:nvSpPr>
        <p:spPr/>
        <p:txBody>
          <a:bodyPr/>
          <a:lstStyle/>
          <a:p>
            <a:r>
              <a:rPr lang="fr-FR"/>
              <a:t>Modifiez le style du titre</a:t>
            </a:r>
            <a:endParaRPr lang="en-GB"/>
          </a:p>
        </p:txBody>
      </p:sp>
      <p:sp>
        <p:nvSpPr>
          <p:cNvPr id="3" name="Espace réservé du texte vertical 2">
            <a:extLst>
              <a:ext uri="{FF2B5EF4-FFF2-40B4-BE49-F238E27FC236}">
                <a16:creationId xmlns:a16="http://schemas.microsoft.com/office/drawing/2014/main" id="{4EE40ACC-5DAE-4A4F-A45D-EC379B8A190F}"/>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a:extLst>
              <a:ext uri="{FF2B5EF4-FFF2-40B4-BE49-F238E27FC236}">
                <a16:creationId xmlns:a16="http://schemas.microsoft.com/office/drawing/2014/main" id="{4D4A15B2-F431-4523-9988-716E9CB1A201}"/>
              </a:ext>
            </a:extLst>
          </p:cNvPr>
          <p:cNvSpPr>
            <a:spLocks noGrp="1"/>
          </p:cNvSpPr>
          <p:nvPr>
            <p:ph type="dt" sz="half" idx="10"/>
          </p:nvPr>
        </p:nvSpPr>
        <p:spPr/>
        <p:txBody>
          <a:bodyPr/>
          <a:lstStyle/>
          <a:p>
            <a:fld id="{78C14161-34F1-4029-B700-2C693690C9CE}" type="datetimeFigureOut">
              <a:rPr lang="en-GB" smtClean="0"/>
              <a:t>24/06/2021</a:t>
            </a:fld>
            <a:endParaRPr lang="en-GB"/>
          </a:p>
        </p:txBody>
      </p:sp>
      <p:sp>
        <p:nvSpPr>
          <p:cNvPr id="5" name="Espace réservé du pied de page 4">
            <a:extLst>
              <a:ext uri="{FF2B5EF4-FFF2-40B4-BE49-F238E27FC236}">
                <a16:creationId xmlns:a16="http://schemas.microsoft.com/office/drawing/2014/main" id="{18E20BA7-73FB-40C0-8005-EFFB147DAB4E}"/>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B8884A5F-35EC-4899-8583-074E7151336C}"/>
              </a:ext>
            </a:extLst>
          </p:cNvPr>
          <p:cNvSpPr>
            <a:spLocks noGrp="1"/>
          </p:cNvSpPr>
          <p:nvPr>
            <p:ph type="sldNum" sz="quarter" idx="12"/>
          </p:nvPr>
        </p:nvSpPr>
        <p:spPr/>
        <p:txBody>
          <a:bodyPr/>
          <a:lstStyle/>
          <a:p>
            <a:fld id="{B1576F53-2390-45A9-85F8-6E5057771546}" type="slidenum">
              <a:rPr lang="en-GB" smtClean="0"/>
              <a:t>‹N°›</a:t>
            </a:fld>
            <a:endParaRPr lang="en-GB"/>
          </a:p>
        </p:txBody>
      </p:sp>
    </p:spTree>
    <p:extLst>
      <p:ext uri="{BB962C8B-B14F-4D97-AF65-F5344CB8AC3E}">
        <p14:creationId xmlns:p14="http://schemas.microsoft.com/office/powerpoint/2010/main" val="27708967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5EF086DD-FA42-49C3-B2F1-820523A02A95}"/>
              </a:ext>
            </a:extLst>
          </p:cNvPr>
          <p:cNvSpPr>
            <a:spLocks noGrp="1"/>
          </p:cNvSpPr>
          <p:nvPr>
            <p:ph type="title" orient="vert"/>
          </p:nvPr>
        </p:nvSpPr>
        <p:spPr>
          <a:xfrm>
            <a:off x="8724900" y="365125"/>
            <a:ext cx="2628900" cy="5811838"/>
          </a:xfrm>
        </p:spPr>
        <p:txBody>
          <a:bodyPr vert="eaVert"/>
          <a:lstStyle/>
          <a:p>
            <a:r>
              <a:rPr lang="fr-FR"/>
              <a:t>Modifiez le style du titre</a:t>
            </a:r>
            <a:endParaRPr lang="en-GB"/>
          </a:p>
        </p:txBody>
      </p:sp>
      <p:sp>
        <p:nvSpPr>
          <p:cNvPr id="3" name="Espace réservé du texte vertical 2">
            <a:extLst>
              <a:ext uri="{FF2B5EF4-FFF2-40B4-BE49-F238E27FC236}">
                <a16:creationId xmlns:a16="http://schemas.microsoft.com/office/drawing/2014/main" id="{6FF3F899-0949-462C-A128-E5EB70EB8DCF}"/>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a:extLst>
              <a:ext uri="{FF2B5EF4-FFF2-40B4-BE49-F238E27FC236}">
                <a16:creationId xmlns:a16="http://schemas.microsoft.com/office/drawing/2014/main" id="{E7374EDC-CB91-473B-8506-D6A81662D1FB}"/>
              </a:ext>
            </a:extLst>
          </p:cNvPr>
          <p:cNvSpPr>
            <a:spLocks noGrp="1"/>
          </p:cNvSpPr>
          <p:nvPr>
            <p:ph type="dt" sz="half" idx="10"/>
          </p:nvPr>
        </p:nvSpPr>
        <p:spPr/>
        <p:txBody>
          <a:bodyPr/>
          <a:lstStyle/>
          <a:p>
            <a:fld id="{78C14161-34F1-4029-B700-2C693690C9CE}" type="datetimeFigureOut">
              <a:rPr lang="en-GB" smtClean="0"/>
              <a:t>24/06/2021</a:t>
            </a:fld>
            <a:endParaRPr lang="en-GB"/>
          </a:p>
        </p:txBody>
      </p:sp>
      <p:sp>
        <p:nvSpPr>
          <p:cNvPr id="5" name="Espace réservé du pied de page 4">
            <a:extLst>
              <a:ext uri="{FF2B5EF4-FFF2-40B4-BE49-F238E27FC236}">
                <a16:creationId xmlns:a16="http://schemas.microsoft.com/office/drawing/2014/main" id="{C03F1D5F-B6EE-4D6B-B47E-13FA87E997C4}"/>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8C1A79DB-0B25-4706-8B7B-992376D4E52F}"/>
              </a:ext>
            </a:extLst>
          </p:cNvPr>
          <p:cNvSpPr>
            <a:spLocks noGrp="1"/>
          </p:cNvSpPr>
          <p:nvPr>
            <p:ph type="sldNum" sz="quarter" idx="12"/>
          </p:nvPr>
        </p:nvSpPr>
        <p:spPr/>
        <p:txBody>
          <a:bodyPr/>
          <a:lstStyle/>
          <a:p>
            <a:fld id="{B1576F53-2390-45A9-85F8-6E5057771546}" type="slidenum">
              <a:rPr lang="en-GB" smtClean="0"/>
              <a:t>‹N°›</a:t>
            </a:fld>
            <a:endParaRPr lang="en-GB"/>
          </a:p>
        </p:txBody>
      </p:sp>
    </p:spTree>
    <p:extLst>
      <p:ext uri="{BB962C8B-B14F-4D97-AF65-F5344CB8AC3E}">
        <p14:creationId xmlns:p14="http://schemas.microsoft.com/office/powerpoint/2010/main" val="1258529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D3D3B5A-323E-46FD-81DC-C8FBA3287BC8}"/>
              </a:ext>
            </a:extLst>
          </p:cNvPr>
          <p:cNvSpPr>
            <a:spLocks noGrp="1"/>
          </p:cNvSpPr>
          <p:nvPr>
            <p:ph type="title"/>
          </p:nvPr>
        </p:nvSpPr>
        <p:spPr/>
        <p:txBody>
          <a:bodyPr/>
          <a:lstStyle/>
          <a:p>
            <a:r>
              <a:rPr lang="fr-FR"/>
              <a:t>Modifiez le style du titre</a:t>
            </a:r>
            <a:endParaRPr lang="en-GB"/>
          </a:p>
        </p:txBody>
      </p:sp>
      <p:sp>
        <p:nvSpPr>
          <p:cNvPr id="3" name="Espace réservé du contenu 2">
            <a:extLst>
              <a:ext uri="{FF2B5EF4-FFF2-40B4-BE49-F238E27FC236}">
                <a16:creationId xmlns:a16="http://schemas.microsoft.com/office/drawing/2014/main" id="{6D5BAE98-82F9-4C3A-86DB-8F1F6AF52045}"/>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a:extLst>
              <a:ext uri="{FF2B5EF4-FFF2-40B4-BE49-F238E27FC236}">
                <a16:creationId xmlns:a16="http://schemas.microsoft.com/office/drawing/2014/main" id="{680C10DD-72C2-4E88-ABF9-874A42C36F01}"/>
              </a:ext>
            </a:extLst>
          </p:cNvPr>
          <p:cNvSpPr>
            <a:spLocks noGrp="1"/>
          </p:cNvSpPr>
          <p:nvPr>
            <p:ph type="dt" sz="half" idx="10"/>
          </p:nvPr>
        </p:nvSpPr>
        <p:spPr/>
        <p:txBody>
          <a:bodyPr/>
          <a:lstStyle/>
          <a:p>
            <a:fld id="{78C14161-34F1-4029-B700-2C693690C9CE}" type="datetimeFigureOut">
              <a:rPr lang="en-GB" smtClean="0"/>
              <a:t>24/06/2021</a:t>
            </a:fld>
            <a:endParaRPr lang="en-GB"/>
          </a:p>
        </p:txBody>
      </p:sp>
      <p:sp>
        <p:nvSpPr>
          <p:cNvPr id="5" name="Espace réservé du pied de page 4">
            <a:extLst>
              <a:ext uri="{FF2B5EF4-FFF2-40B4-BE49-F238E27FC236}">
                <a16:creationId xmlns:a16="http://schemas.microsoft.com/office/drawing/2014/main" id="{3F33714C-7C82-4802-B7C8-F4C9D1FC48B6}"/>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F118332B-2426-4B5E-A3D7-C36D88800709}"/>
              </a:ext>
            </a:extLst>
          </p:cNvPr>
          <p:cNvSpPr>
            <a:spLocks noGrp="1"/>
          </p:cNvSpPr>
          <p:nvPr>
            <p:ph type="sldNum" sz="quarter" idx="12"/>
          </p:nvPr>
        </p:nvSpPr>
        <p:spPr/>
        <p:txBody>
          <a:bodyPr/>
          <a:lstStyle/>
          <a:p>
            <a:fld id="{B1576F53-2390-45A9-85F8-6E5057771546}" type="slidenum">
              <a:rPr lang="en-GB" smtClean="0"/>
              <a:t>‹N°›</a:t>
            </a:fld>
            <a:endParaRPr lang="en-GB"/>
          </a:p>
        </p:txBody>
      </p:sp>
    </p:spTree>
    <p:extLst>
      <p:ext uri="{BB962C8B-B14F-4D97-AF65-F5344CB8AC3E}">
        <p14:creationId xmlns:p14="http://schemas.microsoft.com/office/powerpoint/2010/main" val="7199048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6B0DB8-E501-416D-9893-7D6D02DCC5E2}"/>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en-GB"/>
          </a:p>
        </p:txBody>
      </p:sp>
      <p:sp>
        <p:nvSpPr>
          <p:cNvPr id="3" name="Espace réservé du texte 2">
            <a:extLst>
              <a:ext uri="{FF2B5EF4-FFF2-40B4-BE49-F238E27FC236}">
                <a16:creationId xmlns:a16="http://schemas.microsoft.com/office/drawing/2014/main" id="{620D298B-5DB3-41A9-BC1B-225B1287F4C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917B3C52-3A5D-4F9B-A0AA-E82DC332A7C0}"/>
              </a:ext>
            </a:extLst>
          </p:cNvPr>
          <p:cNvSpPr>
            <a:spLocks noGrp="1"/>
          </p:cNvSpPr>
          <p:nvPr>
            <p:ph type="dt" sz="half" idx="10"/>
          </p:nvPr>
        </p:nvSpPr>
        <p:spPr/>
        <p:txBody>
          <a:bodyPr/>
          <a:lstStyle/>
          <a:p>
            <a:fld id="{78C14161-34F1-4029-B700-2C693690C9CE}" type="datetimeFigureOut">
              <a:rPr lang="en-GB" smtClean="0"/>
              <a:t>24/06/2021</a:t>
            </a:fld>
            <a:endParaRPr lang="en-GB"/>
          </a:p>
        </p:txBody>
      </p:sp>
      <p:sp>
        <p:nvSpPr>
          <p:cNvPr id="5" name="Espace réservé du pied de page 4">
            <a:extLst>
              <a:ext uri="{FF2B5EF4-FFF2-40B4-BE49-F238E27FC236}">
                <a16:creationId xmlns:a16="http://schemas.microsoft.com/office/drawing/2014/main" id="{163F30E2-FC48-46E7-A775-A2D3E2C7B21A}"/>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3AAE82BD-AD78-4A97-B3B2-7C151D3305B9}"/>
              </a:ext>
            </a:extLst>
          </p:cNvPr>
          <p:cNvSpPr>
            <a:spLocks noGrp="1"/>
          </p:cNvSpPr>
          <p:nvPr>
            <p:ph type="sldNum" sz="quarter" idx="12"/>
          </p:nvPr>
        </p:nvSpPr>
        <p:spPr/>
        <p:txBody>
          <a:bodyPr/>
          <a:lstStyle/>
          <a:p>
            <a:fld id="{B1576F53-2390-45A9-85F8-6E5057771546}" type="slidenum">
              <a:rPr lang="en-GB" smtClean="0"/>
              <a:t>‹N°›</a:t>
            </a:fld>
            <a:endParaRPr lang="en-GB"/>
          </a:p>
        </p:txBody>
      </p:sp>
    </p:spTree>
    <p:extLst>
      <p:ext uri="{BB962C8B-B14F-4D97-AF65-F5344CB8AC3E}">
        <p14:creationId xmlns:p14="http://schemas.microsoft.com/office/powerpoint/2010/main" val="36494221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31C56F4-D41C-4B67-924E-1C6DF522942C}"/>
              </a:ext>
            </a:extLst>
          </p:cNvPr>
          <p:cNvSpPr>
            <a:spLocks noGrp="1"/>
          </p:cNvSpPr>
          <p:nvPr>
            <p:ph type="title"/>
          </p:nvPr>
        </p:nvSpPr>
        <p:spPr/>
        <p:txBody>
          <a:bodyPr/>
          <a:lstStyle/>
          <a:p>
            <a:r>
              <a:rPr lang="fr-FR"/>
              <a:t>Modifiez le style du titre</a:t>
            </a:r>
            <a:endParaRPr lang="en-GB"/>
          </a:p>
        </p:txBody>
      </p:sp>
      <p:sp>
        <p:nvSpPr>
          <p:cNvPr id="3" name="Espace réservé du contenu 2">
            <a:extLst>
              <a:ext uri="{FF2B5EF4-FFF2-40B4-BE49-F238E27FC236}">
                <a16:creationId xmlns:a16="http://schemas.microsoft.com/office/drawing/2014/main" id="{6DF5013F-3F8A-4260-8136-6965F402AAA8}"/>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contenu 3">
            <a:extLst>
              <a:ext uri="{FF2B5EF4-FFF2-40B4-BE49-F238E27FC236}">
                <a16:creationId xmlns:a16="http://schemas.microsoft.com/office/drawing/2014/main" id="{2AA5B680-2C28-4A29-9D4E-2FB98928D2D0}"/>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e la date 4">
            <a:extLst>
              <a:ext uri="{FF2B5EF4-FFF2-40B4-BE49-F238E27FC236}">
                <a16:creationId xmlns:a16="http://schemas.microsoft.com/office/drawing/2014/main" id="{907139AF-7D43-495F-B77C-01A370CE4A9B}"/>
              </a:ext>
            </a:extLst>
          </p:cNvPr>
          <p:cNvSpPr>
            <a:spLocks noGrp="1"/>
          </p:cNvSpPr>
          <p:nvPr>
            <p:ph type="dt" sz="half" idx="10"/>
          </p:nvPr>
        </p:nvSpPr>
        <p:spPr/>
        <p:txBody>
          <a:bodyPr/>
          <a:lstStyle/>
          <a:p>
            <a:fld id="{78C14161-34F1-4029-B700-2C693690C9CE}" type="datetimeFigureOut">
              <a:rPr lang="en-GB" smtClean="0"/>
              <a:t>24/06/2021</a:t>
            </a:fld>
            <a:endParaRPr lang="en-GB"/>
          </a:p>
        </p:txBody>
      </p:sp>
      <p:sp>
        <p:nvSpPr>
          <p:cNvPr id="6" name="Espace réservé du pied de page 5">
            <a:extLst>
              <a:ext uri="{FF2B5EF4-FFF2-40B4-BE49-F238E27FC236}">
                <a16:creationId xmlns:a16="http://schemas.microsoft.com/office/drawing/2014/main" id="{AA8458AA-6AD0-4C61-90A2-FE0455E0427F}"/>
              </a:ext>
            </a:extLst>
          </p:cNvPr>
          <p:cNvSpPr>
            <a:spLocks noGrp="1"/>
          </p:cNvSpPr>
          <p:nvPr>
            <p:ph type="ftr" sz="quarter" idx="11"/>
          </p:nvPr>
        </p:nvSpPr>
        <p:spPr/>
        <p:txBody>
          <a:bodyPr/>
          <a:lstStyle/>
          <a:p>
            <a:endParaRPr lang="en-GB"/>
          </a:p>
        </p:txBody>
      </p:sp>
      <p:sp>
        <p:nvSpPr>
          <p:cNvPr id="7" name="Espace réservé du numéro de diapositive 6">
            <a:extLst>
              <a:ext uri="{FF2B5EF4-FFF2-40B4-BE49-F238E27FC236}">
                <a16:creationId xmlns:a16="http://schemas.microsoft.com/office/drawing/2014/main" id="{0FE3DB1D-461A-4E6D-B222-D25D3AC06328}"/>
              </a:ext>
            </a:extLst>
          </p:cNvPr>
          <p:cNvSpPr>
            <a:spLocks noGrp="1"/>
          </p:cNvSpPr>
          <p:nvPr>
            <p:ph type="sldNum" sz="quarter" idx="12"/>
          </p:nvPr>
        </p:nvSpPr>
        <p:spPr/>
        <p:txBody>
          <a:bodyPr/>
          <a:lstStyle/>
          <a:p>
            <a:fld id="{B1576F53-2390-45A9-85F8-6E5057771546}" type="slidenum">
              <a:rPr lang="en-GB" smtClean="0"/>
              <a:t>‹N°›</a:t>
            </a:fld>
            <a:endParaRPr lang="en-GB"/>
          </a:p>
        </p:txBody>
      </p:sp>
    </p:spTree>
    <p:extLst>
      <p:ext uri="{BB962C8B-B14F-4D97-AF65-F5344CB8AC3E}">
        <p14:creationId xmlns:p14="http://schemas.microsoft.com/office/powerpoint/2010/main" val="8331185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070B7C3-F550-4A1D-9CAB-1D78224D0B1E}"/>
              </a:ext>
            </a:extLst>
          </p:cNvPr>
          <p:cNvSpPr>
            <a:spLocks noGrp="1"/>
          </p:cNvSpPr>
          <p:nvPr>
            <p:ph type="title"/>
          </p:nvPr>
        </p:nvSpPr>
        <p:spPr>
          <a:xfrm>
            <a:off x="839788" y="365125"/>
            <a:ext cx="10515600" cy="1325563"/>
          </a:xfrm>
        </p:spPr>
        <p:txBody>
          <a:bodyPr/>
          <a:lstStyle/>
          <a:p>
            <a:r>
              <a:rPr lang="fr-FR"/>
              <a:t>Modifiez le style du titre</a:t>
            </a:r>
            <a:endParaRPr lang="en-GB"/>
          </a:p>
        </p:txBody>
      </p:sp>
      <p:sp>
        <p:nvSpPr>
          <p:cNvPr id="3" name="Espace réservé du texte 2">
            <a:extLst>
              <a:ext uri="{FF2B5EF4-FFF2-40B4-BE49-F238E27FC236}">
                <a16:creationId xmlns:a16="http://schemas.microsoft.com/office/drawing/2014/main" id="{1E5C36C5-9BD3-4A4F-BC6F-1A6C829AD91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63FE3297-6F2C-40AE-8E78-7C66A798BE44}"/>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u texte 4">
            <a:extLst>
              <a:ext uri="{FF2B5EF4-FFF2-40B4-BE49-F238E27FC236}">
                <a16:creationId xmlns:a16="http://schemas.microsoft.com/office/drawing/2014/main" id="{DCFBB429-A473-4C03-B551-DB1A539A2D2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35EF2C7F-8870-48B5-B8E3-BD071009267C}"/>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7" name="Espace réservé de la date 6">
            <a:extLst>
              <a:ext uri="{FF2B5EF4-FFF2-40B4-BE49-F238E27FC236}">
                <a16:creationId xmlns:a16="http://schemas.microsoft.com/office/drawing/2014/main" id="{50083DB6-312E-407B-9F92-DF88EE8B096E}"/>
              </a:ext>
            </a:extLst>
          </p:cNvPr>
          <p:cNvSpPr>
            <a:spLocks noGrp="1"/>
          </p:cNvSpPr>
          <p:nvPr>
            <p:ph type="dt" sz="half" idx="10"/>
          </p:nvPr>
        </p:nvSpPr>
        <p:spPr/>
        <p:txBody>
          <a:bodyPr/>
          <a:lstStyle/>
          <a:p>
            <a:fld id="{78C14161-34F1-4029-B700-2C693690C9CE}" type="datetimeFigureOut">
              <a:rPr lang="en-GB" smtClean="0"/>
              <a:t>24/06/2021</a:t>
            </a:fld>
            <a:endParaRPr lang="en-GB"/>
          </a:p>
        </p:txBody>
      </p:sp>
      <p:sp>
        <p:nvSpPr>
          <p:cNvPr id="8" name="Espace réservé du pied de page 7">
            <a:extLst>
              <a:ext uri="{FF2B5EF4-FFF2-40B4-BE49-F238E27FC236}">
                <a16:creationId xmlns:a16="http://schemas.microsoft.com/office/drawing/2014/main" id="{3BC6849F-17F7-4A54-8E40-DE2051A53A2B}"/>
              </a:ext>
            </a:extLst>
          </p:cNvPr>
          <p:cNvSpPr>
            <a:spLocks noGrp="1"/>
          </p:cNvSpPr>
          <p:nvPr>
            <p:ph type="ftr" sz="quarter" idx="11"/>
          </p:nvPr>
        </p:nvSpPr>
        <p:spPr/>
        <p:txBody>
          <a:bodyPr/>
          <a:lstStyle/>
          <a:p>
            <a:endParaRPr lang="en-GB"/>
          </a:p>
        </p:txBody>
      </p:sp>
      <p:sp>
        <p:nvSpPr>
          <p:cNvPr id="9" name="Espace réservé du numéro de diapositive 8">
            <a:extLst>
              <a:ext uri="{FF2B5EF4-FFF2-40B4-BE49-F238E27FC236}">
                <a16:creationId xmlns:a16="http://schemas.microsoft.com/office/drawing/2014/main" id="{C18D037B-BC60-4493-9D5E-936D9ECAAEA0}"/>
              </a:ext>
            </a:extLst>
          </p:cNvPr>
          <p:cNvSpPr>
            <a:spLocks noGrp="1"/>
          </p:cNvSpPr>
          <p:nvPr>
            <p:ph type="sldNum" sz="quarter" idx="12"/>
          </p:nvPr>
        </p:nvSpPr>
        <p:spPr/>
        <p:txBody>
          <a:bodyPr/>
          <a:lstStyle/>
          <a:p>
            <a:fld id="{B1576F53-2390-45A9-85F8-6E5057771546}" type="slidenum">
              <a:rPr lang="en-GB" smtClean="0"/>
              <a:t>‹N°›</a:t>
            </a:fld>
            <a:endParaRPr lang="en-GB"/>
          </a:p>
        </p:txBody>
      </p:sp>
    </p:spTree>
    <p:extLst>
      <p:ext uri="{BB962C8B-B14F-4D97-AF65-F5344CB8AC3E}">
        <p14:creationId xmlns:p14="http://schemas.microsoft.com/office/powerpoint/2010/main" val="27397257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A7BD1D7-5979-4561-839C-987E94DB92D5}"/>
              </a:ext>
            </a:extLst>
          </p:cNvPr>
          <p:cNvSpPr>
            <a:spLocks noGrp="1"/>
          </p:cNvSpPr>
          <p:nvPr>
            <p:ph type="title"/>
          </p:nvPr>
        </p:nvSpPr>
        <p:spPr/>
        <p:txBody>
          <a:bodyPr/>
          <a:lstStyle/>
          <a:p>
            <a:r>
              <a:rPr lang="fr-FR"/>
              <a:t>Modifiez le style du titre</a:t>
            </a:r>
            <a:endParaRPr lang="en-GB"/>
          </a:p>
        </p:txBody>
      </p:sp>
      <p:sp>
        <p:nvSpPr>
          <p:cNvPr id="3" name="Espace réservé de la date 2">
            <a:extLst>
              <a:ext uri="{FF2B5EF4-FFF2-40B4-BE49-F238E27FC236}">
                <a16:creationId xmlns:a16="http://schemas.microsoft.com/office/drawing/2014/main" id="{DD76E529-2589-4F18-8097-89F926E3CD23}"/>
              </a:ext>
            </a:extLst>
          </p:cNvPr>
          <p:cNvSpPr>
            <a:spLocks noGrp="1"/>
          </p:cNvSpPr>
          <p:nvPr>
            <p:ph type="dt" sz="half" idx="10"/>
          </p:nvPr>
        </p:nvSpPr>
        <p:spPr/>
        <p:txBody>
          <a:bodyPr/>
          <a:lstStyle/>
          <a:p>
            <a:fld id="{78C14161-34F1-4029-B700-2C693690C9CE}" type="datetimeFigureOut">
              <a:rPr lang="en-GB" smtClean="0"/>
              <a:t>24/06/2021</a:t>
            </a:fld>
            <a:endParaRPr lang="en-GB"/>
          </a:p>
        </p:txBody>
      </p:sp>
      <p:sp>
        <p:nvSpPr>
          <p:cNvPr id="4" name="Espace réservé du pied de page 3">
            <a:extLst>
              <a:ext uri="{FF2B5EF4-FFF2-40B4-BE49-F238E27FC236}">
                <a16:creationId xmlns:a16="http://schemas.microsoft.com/office/drawing/2014/main" id="{D0315509-47BF-4CFD-98CA-8E35B3A7CB70}"/>
              </a:ext>
            </a:extLst>
          </p:cNvPr>
          <p:cNvSpPr>
            <a:spLocks noGrp="1"/>
          </p:cNvSpPr>
          <p:nvPr>
            <p:ph type="ftr" sz="quarter" idx="11"/>
          </p:nvPr>
        </p:nvSpPr>
        <p:spPr/>
        <p:txBody>
          <a:bodyPr/>
          <a:lstStyle/>
          <a:p>
            <a:endParaRPr lang="en-GB"/>
          </a:p>
        </p:txBody>
      </p:sp>
      <p:sp>
        <p:nvSpPr>
          <p:cNvPr id="5" name="Espace réservé du numéro de diapositive 4">
            <a:extLst>
              <a:ext uri="{FF2B5EF4-FFF2-40B4-BE49-F238E27FC236}">
                <a16:creationId xmlns:a16="http://schemas.microsoft.com/office/drawing/2014/main" id="{01694A1E-6B9A-4907-B02B-B71515941B0C}"/>
              </a:ext>
            </a:extLst>
          </p:cNvPr>
          <p:cNvSpPr>
            <a:spLocks noGrp="1"/>
          </p:cNvSpPr>
          <p:nvPr>
            <p:ph type="sldNum" sz="quarter" idx="12"/>
          </p:nvPr>
        </p:nvSpPr>
        <p:spPr/>
        <p:txBody>
          <a:bodyPr/>
          <a:lstStyle/>
          <a:p>
            <a:fld id="{B1576F53-2390-45A9-85F8-6E5057771546}" type="slidenum">
              <a:rPr lang="en-GB" smtClean="0"/>
              <a:t>‹N°›</a:t>
            </a:fld>
            <a:endParaRPr lang="en-GB"/>
          </a:p>
        </p:txBody>
      </p:sp>
    </p:spTree>
    <p:extLst>
      <p:ext uri="{BB962C8B-B14F-4D97-AF65-F5344CB8AC3E}">
        <p14:creationId xmlns:p14="http://schemas.microsoft.com/office/powerpoint/2010/main" val="30811428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5DB88790-1B2A-4F91-A4C9-F92C5228ECBB}"/>
              </a:ext>
            </a:extLst>
          </p:cNvPr>
          <p:cNvSpPr>
            <a:spLocks noGrp="1"/>
          </p:cNvSpPr>
          <p:nvPr>
            <p:ph type="dt" sz="half" idx="10"/>
          </p:nvPr>
        </p:nvSpPr>
        <p:spPr/>
        <p:txBody>
          <a:bodyPr/>
          <a:lstStyle/>
          <a:p>
            <a:fld id="{78C14161-34F1-4029-B700-2C693690C9CE}" type="datetimeFigureOut">
              <a:rPr lang="en-GB" smtClean="0"/>
              <a:t>24/06/2021</a:t>
            </a:fld>
            <a:endParaRPr lang="en-GB"/>
          </a:p>
        </p:txBody>
      </p:sp>
      <p:sp>
        <p:nvSpPr>
          <p:cNvPr id="3" name="Espace réservé du pied de page 2">
            <a:extLst>
              <a:ext uri="{FF2B5EF4-FFF2-40B4-BE49-F238E27FC236}">
                <a16:creationId xmlns:a16="http://schemas.microsoft.com/office/drawing/2014/main" id="{757A63F5-CB4B-40AD-926E-AF6559E91291}"/>
              </a:ext>
            </a:extLst>
          </p:cNvPr>
          <p:cNvSpPr>
            <a:spLocks noGrp="1"/>
          </p:cNvSpPr>
          <p:nvPr>
            <p:ph type="ftr" sz="quarter" idx="11"/>
          </p:nvPr>
        </p:nvSpPr>
        <p:spPr/>
        <p:txBody>
          <a:bodyPr/>
          <a:lstStyle/>
          <a:p>
            <a:endParaRPr lang="en-GB"/>
          </a:p>
        </p:txBody>
      </p:sp>
      <p:sp>
        <p:nvSpPr>
          <p:cNvPr id="4" name="Espace réservé du numéro de diapositive 3">
            <a:extLst>
              <a:ext uri="{FF2B5EF4-FFF2-40B4-BE49-F238E27FC236}">
                <a16:creationId xmlns:a16="http://schemas.microsoft.com/office/drawing/2014/main" id="{8354F695-8AD6-4DB9-97E5-D4FB2240928B}"/>
              </a:ext>
            </a:extLst>
          </p:cNvPr>
          <p:cNvSpPr>
            <a:spLocks noGrp="1"/>
          </p:cNvSpPr>
          <p:nvPr>
            <p:ph type="sldNum" sz="quarter" idx="12"/>
          </p:nvPr>
        </p:nvSpPr>
        <p:spPr/>
        <p:txBody>
          <a:bodyPr/>
          <a:lstStyle/>
          <a:p>
            <a:fld id="{B1576F53-2390-45A9-85F8-6E5057771546}" type="slidenum">
              <a:rPr lang="en-GB" smtClean="0"/>
              <a:t>‹N°›</a:t>
            </a:fld>
            <a:endParaRPr lang="en-GB"/>
          </a:p>
        </p:txBody>
      </p:sp>
    </p:spTree>
    <p:extLst>
      <p:ext uri="{BB962C8B-B14F-4D97-AF65-F5344CB8AC3E}">
        <p14:creationId xmlns:p14="http://schemas.microsoft.com/office/powerpoint/2010/main" val="10778738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A3AE680-5D2F-494B-9577-1A20B489CF1B}"/>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GB"/>
          </a:p>
        </p:txBody>
      </p:sp>
      <p:sp>
        <p:nvSpPr>
          <p:cNvPr id="3" name="Espace réservé du contenu 2">
            <a:extLst>
              <a:ext uri="{FF2B5EF4-FFF2-40B4-BE49-F238E27FC236}">
                <a16:creationId xmlns:a16="http://schemas.microsoft.com/office/drawing/2014/main" id="{F06FF6FD-B991-40DE-BE74-6579942435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texte 3">
            <a:extLst>
              <a:ext uri="{FF2B5EF4-FFF2-40B4-BE49-F238E27FC236}">
                <a16:creationId xmlns:a16="http://schemas.microsoft.com/office/drawing/2014/main" id="{3D88095F-FCAF-4D0A-9FD8-151E32E4C13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C6B30DFA-5F46-45C2-B175-FF8BB9012D24}"/>
              </a:ext>
            </a:extLst>
          </p:cNvPr>
          <p:cNvSpPr>
            <a:spLocks noGrp="1"/>
          </p:cNvSpPr>
          <p:nvPr>
            <p:ph type="dt" sz="half" idx="10"/>
          </p:nvPr>
        </p:nvSpPr>
        <p:spPr/>
        <p:txBody>
          <a:bodyPr/>
          <a:lstStyle/>
          <a:p>
            <a:fld id="{78C14161-34F1-4029-B700-2C693690C9CE}" type="datetimeFigureOut">
              <a:rPr lang="en-GB" smtClean="0"/>
              <a:t>24/06/2021</a:t>
            </a:fld>
            <a:endParaRPr lang="en-GB"/>
          </a:p>
        </p:txBody>
      </p:sp>
      <p:sp>
        <p:nvSpPr>
          <p:cNvPr id="6" name="Espace réservé du pied de page 5">
            <a:extLst>
              <a:ext uri="{FF2B5EF4-FFF2-40B4-BE49-F238E27FC236}">
                <a16:creationId xmlns:a16="http://schemas.microsoft.com/office/drawing/2014/main" id="{D2D95798-8A49-458B-B7AD-CE057694BF32}"/>
              </a:ext>
            </a:extLst>
          </p:cNvPr>
          <p:cNvSpPr>
            <a:spLocks noGrp="1"/>
          </p:cNvSpPr>
          <p:nvPr>
            <p:ph type="ftr" sz="quarter" idx="11"/>
          </p:nvPr>
        </p:nvSpPr>
        <p:spPr/>
        <p:txBody>
          <a:bodyPr/>
          <a:lstStyle/>
          <a:p>
            <a:endParaRPr lang="en-GB"/>
          </a:p>
        </p:txBody>
      </p:sp>
      <p:sp>
        <p:nvSpPr>
          <p:cNvPr id="7" name="Espace réservé du numéro de diapositive 6">
            <a:extLst>
              <a:ext uri="{FF2B5EF4-FFF2-40B4-BE49-F238E27FC236}">
                <a16:creationId xmlns:a16="http://schemas.microsoft.com/office/drawing/2014/main" id="{16E58CE5-0587-4451-A683-AABCAE3CB65C}"/>
              </a:ext>
            </a:extLst>
          </p:cNvPr>
          <p:cNvSpPr>
            <a:spLocks noGrp="1"/>
          </p:cNvSpPr>
          <p:nvPr>
            <p:ph type="sldNum" sz="quarter" idx="12"/>
          </p:nvPr>
        </p:nvSpPr>
        <p:spPr/>
        <p:txBody>
          <a:bodyPr/>
          <a:lstStyle/>
          <a:p>
            <a:fld id="{B1576F53-2390-45A9-85F8-6E5057771546}" type="slidenum">
              <a:rPr lang="en-GB" smtClean="0"/>
              <a:t>‹N°›</a:t>
            </a:fld>
            <a:endParaRPr lang="en-GB"/>
          </a:p>
        </p:txBody>
      </p:sp>
    </p:spTree>
    <p:extLst>
      <p:ext uri="{BB962C8B-B14F-4D97-AF65-F5344CB8AC3E}">
        <p14:creationId xmlns:p14="http://schemas.microsoft.com/office/powerpoint/2010/main" val="18238055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CB653E9-55F3-4EC0-A28E-6A97C53D5AEF}"/>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GB"/>
          </a:p>
        </p:txBody>
      </p:sp>
      <p:sp>
        <p:nvSpPr>
          <p:cNvPr id="3" name="Espace réservé pour une image  2">
            <a:extLst>
              <a:ext uri="{FF2B5EF4-FFF2-40B4-BE49-F238E27FC236}">
                <a16:creationId xmlns:a16="http://schemas.microsoft.com/office/drawing/2014/main" id="{904A4570-E41B-4E2D-92DA-42DB99F5948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Espace réservé du texte 3">
            <a:extLst>
              <a:ext uri="{FF2B5EF4-FFF2-40B4-BE49-F238E27FC236}">
                <a16:creationId xmlns:a16="http://schemas.microsoft.com/office/drawing/2014/main" id="{8B58B071-EB29-4253-A863-5686853E04D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5CA02FDB-06A2-40CB-B139-6AD71F40A841}"/>
              </a:ext>
            </a:extLst>
          </p:cNvPr>
          <p:cNvSpPr>
            <a:spLocks noGrp="1"/>
          </p:cNvSpPr>
          <p:nvPr>
            <p:ph type="dt" sz="half" idx="10"/>
          </p:nvPr>
        </p:nvSpPr>
        <p:spPr/>
        <p:txBody>
          <a:bodyPr/>
          <a:lstStyle/>
          <a:p>
            <a:fld id="{78C14161-34F1-4029-B700-2C693690C9CE}" type="datetimeFigureOut">
              <a:rPr lang="en-GB" smtClean="0"/>
              <a:t>24/06/2021</a:t>
            </a:fld>
            <a:endParaRPr lang="en-GB"/>
          </a:p>
        </p:txBody>
      </p:sp>
      <p:sp>
        <p:nvSpPr>
          <p:cNvPr id="6" name="Espace réservé du pied de page 5">
            <a:extLst>
              <a:ext uri="{FF2B5EF4-FFF2-40B4-BE49-F238E27FC236}">
                <a16:creationId xmlns:a16="http://schemas.microsoft.com/office/drawing/2014/main" id="{57C9773E-875C-4098-BABD-48EA22C523C7}"/>
              </a:ext>
            </a:extLst>
          </p:cNvPr>
          <p:cNvSpPr>
            <a:spLocks noGrp="1"/>
          </p:cNvSpPr>
          <p:nvPr>
            <p:ph type="ftr" sz="quarter" idx="11"/>
          </p:nvPr>
        </p:nvSpPr>
        <p:spPr/>
        <p:txBody>
          <a:bodyPr/>
          <a:lstStyle/>
          <a:p>
            <a:endParaRPr lang="en-GB"/>
          </a:p>
        </p:txBody>
      </p:sp>
      <p:sp>
        <p:nvSpPr>
          <p:cNvPr id="7" name="Espace réservé du numéro de diapositive 6">
            <a:extLst>
              <a:ext uri="{FF2B5EF4-FFF2-40B4-BE49-F238E27FC236}">
                <a16:creationId xmlns:a16="http://schemas.microsoft.com/office/drawing/2014/main" id="{A67629F5-67C8-4877-BDFD-24C8EE2D5A22}"/>
              </a:ext>
            </a:extLst>
          </p:cNvPr>
          <p:cNvSpPr>
            <a:spLocks noGrp="1"/>
          </p:cNvSpPr>
          <p:nvPr>
            <p:ph type="sldNum" sz="quarter" idx="12"/>
          </p:nvPr>
        </p:nvSpPr>
        <p:spPr/>
        <p:txBody>
          <a:bodyPr/>
          <a:lstStyle/>
          <a:p>
            <a:fld id="{B1576F53-2390-45A9-85F8-6E5057771546}" type="slidenum">
              <a:rPr lang="en-GB" smtClean="0"/>
              <a:t>‹N°›</a:t>
            </a:fld>
            <a:endParaRPr lang="en-GB"/>
          </a:p>
        </p:txBody>
      </p:sp>
    </p:spTree>
    <p:extLst>
      <p:ext uri="{BB962C8B-B14F-4D97-AF65-F5344CB8AC3E}">
        <p14:creationId xmlns:p14="http://schemas.microsoft.com/office/powerpoint/2010/main" val="38973450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5DE9865C-113C-4C55-BFE0-3A228971FA4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en-GB"/>
          </a:p>
        </p:txBody>
      </p:sp>
      <p:sp>
        <p:nvSpPr>
          <p:cNvPr id="3" name="Espace réservé du texte 2">
            <a:extLst>
              <a:ext uri="{FF2B5EF4-FFF2-40B4-BE49-F238E27FC236}">
                <a16:creationId xmlns:a16="http://schemas.microsoft.com/office/drawing/2014/main" id="{AF46D148-134F-457B-B541-896DC9A9AAC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a:extLst>
              <a:ext uri="{FF2B5EF4-FFF2-40B4-BE49-F238E27FC236}">
                <a16:creationId xmlns:a16="http://schemas.microsoft.com/office/drawing/2014/main" id="{A659AEA9-357B-4D83-AD1C-30B86C2CD94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C14161-34F1-4029-B700-2C693690C9CE}" type="datetimeFigureOut">
              <a:rPr lang="en-GB" smtClean="0"/>
              <a:t>24/06/2021</a:t>
            </a:fld>
            <a:endParaRPr lang="en-GB"/>
          </a:p>
        </p:txBody>
      </p:sp>
      <p:sp>
        <p:nvSpPr>
          <p:cNvPr id="5" name="Espace réservé du pied de page 4">
            <a:extLst>
              <a:ext uri="{FF2B5EF4-FFF2-40B4-BE49-F238E27FC236}">
                <a16:creationId xmlns:a16="http://schemas.microsoft.com/office/drawing/2014/main" id="{479967C5-21B2-4A08-A2E5-419514A6AE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Espace réservé du numéro de diapositive 5">
            <a:extLst>
              <a:ext uri="{FF2B5EF4-FFF2-40B4-BE49-F238E27FC236}">
                <a16:creationId xmlns:a16="http://schemas.microsoft.com/office/drawing/2014/main" id="{177AB8E5-01C4-46CA-A510-70E0874085E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576F53-2390-45A9-85F8-6E5057771546}" type="slidenum">
              <a:rPr lang="en-GB" smtClean="0"/>
              <a:t>‹N°›</a:t>
            </a:fld>
            <a:endParaRPr lang="en-GB"/>
          </a:p>
        </p:txBody>
      </p:sp>
      <p:sp>
        <p:nvSpPr>
          <p:cNvPr id="7" name="MSIPCMContentMarking" descr="{&quot;HashCode&quot;:-424964394,&quot;Placement&quot;:&quot;Footer&quot;,&quot;Top&quot;:520.3781,&quot;Left&quot;:874.774353,&quot;SlideWidth&quot;:960,&quot;SlideHeight&quot;:540}">
            <a:extLst>
              <a:ext uri="{FF2B5EF4-FFF2-40B4-BE49-F238E27FC236}">
                <a16:creationId xmlns:a16="http://schemas.microsoft.com/office/drawing/2014/main" id="{12483E9C-1000-4F2C-AB74-25014FBE56CD}"/>
              </a:ext>
            </a:extLst>
          </p:cNvPr>
          <p:cNvSpPr txBox="1"/>
          <p:nvPr userDrawn="1"/>
        </p:nvSpPr>
        <p:spPr>
          <a:xfrm>
            <a:off x="11109634" y="6608802"/>
            <a:ext cx="1082366" cy="249198"/>
          </a:xfrm>
          <a:prstGeom prst="rect">
            <a:avLst/>
          </a:prstGeom>
          <a:noFill/>
        </p:spPr>
        <p:txBody>
          <a:bodyPr vert="horz" wrap="square" lIns="0" tIns="0" rIns="0" bIns="0" rtlCol="0" anchor="ctr" anchorCtr="1">
            <a:spAutoFit/>
          </a:bodyPr>
          <a:lstStyle/>
          <a:p>
            <a:pPr algn="r">
              <a:spcBef>
                <a:spcPts val="0"/>
              </a:spcBef>
              <a:spcAft>
                <a:spcPts val="0"/>
              </a:spcAft>
            </a:pPr>
            <a:r>
              <a:rPr lang="en-GB" sz="1000">
                <a:solidFill>
                  <a:srgbClr val="000000"/>
                </a:solidFill>
                <a:latin typeface="Arial" panose="020B0604020202020204" pitchFamily="34" charset="0"/>
              </a:rPr>
              <a:t>Confidential C</a:t>
            </a:r>
          </a:p>
        </p:txBody>
      </p:sp>
    </p:spTree>
    <p:extLst>
      <p:ext uri="{BB962C8B-B14F-4D97-AF65-F5344CB8AC3E}">
        <p14:creationId xmlns:p14="http://schemas.microsoft.com/office/powerpoint/2010/main" val="14357823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hyperlink" Target="https://wiki.unece.org/download/attachments/94044233/IWG_DPPS-6-%20xx%20-feedback_IDIADA_linear_regression.pdf?api=v2" TargetMode="External"/><Relationship Id="rId2" Type="http://schemas.openxmlformats.org/officeDocument/2006/relationships/hyperlink" Target="https://wiki.unece.org/download/attachments/94044233/IWG-DPPS_Difference_of_HIT_by_Calculation_Method_rev1_JP.pdf?api=v2"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cid:image006.png@01D75E1D.5AE5EF80" TargetMode="External"/><Relationship Id="rId5" Type="http://schemas.openxmlformats.org/officeDocument/2006/relationships/image" Target="../media/image6.png"/><Relationship Id="rId4" Type="http://schemas.openxmlformats.org/officeDocument/2006/relationships/image" Target="cid:image003.png@01D75E1D.5AE5EF80"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1FBB268-A744-470C-93BD-0C497BDDAE11}"/>
              </a:ext>
            </a:extLst>
          </p:cNvPr>
          <p:cNvSpPr>
            <a:spLocks noGrp="1"/>
          </p:cNvSpPr>
          <p:nvPr>
            <p:ph type="ctrTitle"/>
          </p:nvPr>
        </p:nvSpPr>
        <p:spPr>
          <a:xfrm>
            <a:off x="1409699" y="3040970"/>
            <a:ext cx="9144000" cy="1563687"/>
          </a:xfrm>
        </p:spPr>
        <p:txBody>
          <a:bodyPr>
            <a:normAutofit/>
          </a:bodyPr>
          <a:lstStyle/>
          <a:p>
            <a:r>
              <a:rPr lang="en-US" sz="4800" dirty="0"/>
              <a:t>DPPS - </a:t>
            </a:r>
            <a:r>
              <a:rPr lang="en-US" sz="4800" b="1" dirty="0"/>
              <a:t>“HIT Regression Discussion Summary and Action Items”</a:t>
            </a:r>
            <a:endParaRPr lang="en-US" sz="4800" dirty="0"/>
          </a:p>
        </p:txBody>
      </p:sp>
      <p:sp>
        <p:nvSpPr>
          <p:cNvPr id="4" name="Espace réservé de la date 3">
            <a:extLst>
              <a:ext uri="{FF2B5EF4-FFF2-40B4-BE49-F238E27FC236}">
                <a16:creationId xmlns:a16="http://schemas.microsoft.com/office/drawing/2014/main" id="{708E7874-64C2-4E80-9D2A-334DDF805EB3}"/>
              </a:ext>
            </a:extLst>
          </p:cNvPr>
          <p:cNvSpPr>
            <a:spLocks noGrp="1"/>
          </p:cNvSpPr>
          <p:nvPr>
            <p:ph type="dt" sz="half" idx="10"/>
          </p:nvPr>
        </p:nvSpPr>
        <p:spPr/>
        <p:txBody>
          <a:bodyPr/>
          <a:lstStyle/>
          <a:p>
            <a:r>
              <a:rPr lang="en-GB" dirty="0"/>
              <a:t>22/06/2021</a:t>
            </a:r>
          </a:p>
        </p:txBody>
      </p:sp>
      <p:sp>
        <p:nvSpPr>
          <p:cNvPr id="5" name="Espace réservé du numéro de diapositive 4">
            <a:extLst>
              <a:ext uri="{FF2B5EF4-FFF2-40B4-BE49-F238E27FC236}">
                <a16:creationId xmlns:a16="http://schemas.microsoft.com/office/drawing/2014/main" id="{3362ED51-722A-49D8-A1C2-186297B8166C}"/>
              </a:ext>
            </a:extLst>
          </p:cNvPr>
          <p:cNvSpPr>
            <a:spLocks noGrp="1"/>
          </p:cNvSpPr>
          <p:nvPr>
            <p:ph type="sldNum" sz="quarter" idx="12"/>
          </p:nvPr>
        </p:nvSpPr>
        <p:spPr/>
        <p:txBody>
          <a:bodyPr/>
          <a:lstStyle/>
          <a:p>
            <a:fld id="{587985E4-35A7-42C1-AC74-B8A5FEC430AC}" type="slidenum">
              <a:rPr lang="en-GB" smtClean="0"/>
              <a:t>1</a:t>
            </a:fld>
            <a:endParaRPr lang="en-GB"/>
          </a:p>
        </p:txBody>
      </p:sp>
      <p:pic>
        <p:nvPicPr>
          <p:cNvPr id="6" name="Image 5">
            <a:extLst>
              <a:ext uri="{FF2B5EF4-FFF2-40B4-BE49-F238E27FC236}">
                <a16:creationId xmlns:a16="http://schemas.microsoft.com/office/drawing/2014/main" id="{058210CF-A883-4239-8808-8434016AF6CE}"/>
              </a:ext>
            </a:extLst>
          </p:cNvPr>
          <p:cNvPicPr>
            <a:picLocks noChangeAspect="1"/>
          </p:cNvPicPr>
          <p:nvPr/>
        </p:nvPicPr>
        <p:blipFill>
          <a:blip r:embed="rId2"/>
          <a:stretch>
            <a:fillRect/>
          </a:stretch>
        </p:blipFill>
        <p:spPr>
          <a:xfrm>
            <a:off x="5376862" y="319540"/>
            <a:ext cx="1323975" cy="942975"/>
          </a:xfrm>
          <a:prstGeom prst="rect">
            <a:avLst/>
          </a:prstGeom>
        </p:spPr>
      </p:pic>
      <p:pic>
        <p:nvPicPr>
          <p:cNvPr id="7" name="Image 6">
            <a:extLst>
              <a:ext uri="{FF2B5EF4-FFF2-40B4-BE49-F238E27FC236}">
                <a16:creationId xmlns:a16="http://schemas.microsoft.com/office/drawing/2014/main" id="{DFA673D0-DB8B-4256-88DF-AEFDF3200F67}"/>
              </a:ext>
            </a:extLst>
          </p:cNvPr>
          <p:cNvPicPr>
            <a:picLocks noChangeAspect="1"/>
          </p:cNvPicPr>
          <p:nvPr/>
        </p:nvPicPr>
        <p:blipFill>
          <a:blip r:embed="rId3"/>
          <a:stretch>
            <a:fillRect/>
          </a:stretch>
        </p:blipFill>
        <p:spPr>
          <a:xfrm>
            <a:off x="10553699" y="308880"/>
            <a:ext cx="1038225" cy="723900"/>
          </a:xfrm>
          <a:prstGeom prst="rect">
            <a:avLst/>
          </a:prstGeom>
        </p:spPr>
      </p:pic>
      <p:pic>
        <p:nvPicPr>
          <p:cNvPr id="8" name="Image 7">
            <a:extLst>
              <a:ext uri="{FF2B5EF4-FFF2-40B4-BE49-F238E27FC236}">
                <a16:creationId xmlns:a16="http://schemas.microsoft.com/office/drawing/2014/main" id="{16CFE395-970A-4FC1-9EA0-C525A4378A21}"/>
              </a:ext>
            </a:extLst>
          </p:cNvPr>
          <p:cNvPicPr>
            <a:picLocks noChangeAspect="1"/>
          </p:cNvPicPr>
          <p:nvPr/>
        </p:nvPicPr>
        <p:blipFill>
          <a:blip r:embed="rId4"/>
          <a:stretch>
            <a:fillRect/>
          </a:stretch>
        </p:blipFill>
        <p:spPr>
          <a:xfrm>
            <a:off x="379785" y="282121"/>
            <a:ext cx="1830015" cy="720725"/>
          </a:xfrm>
          <a:prstGeom prst="rect">
            <a:avLst/>
          </a:prstGeom>
        </p:spPr>
      </p:pic>
    </p:spTree>
    <p:extLst>
      <p:ext uri="{BB962C8B-B14F-4D97-AF65-F5344CB8AC3E}">
        <p14:creationId xmlns:p14="http://schemas.microsoft.com/office/powerpoint/2010/main" val="6656332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a:extLst>
              <a:ext uri="{FF2B5EF4-FFF2-40B4-BE49-F238E27FC236}">
                <a16:creationId xmlns:a16="http://schemas.microsoft.com/office/drawing/2014/main" id="{74F3032E-2A55-4C01-A34C-1F756F8F961A}"/>
              </a:ext>
            </a:extLst>
          </p:cNvPr>
          <p:cNvSpPr>
            <a:spLocks noChangeArrowheads="1"/>
          </p:cNvSpPr>
          <p:nvPr/>
        </p:nvSpPr>
        <p:spPr bwMode="auto">
          <a:xfrm>
            <a:off x="357473" y="853370"/>
            <a:ext cx="11834527" cy="57554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ko-KR" sz="1400" b="0" i="0" u="none" strike="noStrike" cap="none" normalizeH="0" baseline="0" dirty="0">
                <a:ln>
                  <a:noFill/>
                </a:ln>
                <a:solidFill>
                  <a:schemeClr val="tx1"/>
                </a:solidFill>
                <a:effectLst/>
                <a:latin typeface="Calibri" panose="020F0502020204030204" pitchFamily="34" charset="0"/>
                <a:ea typeface="Dotum" panose="020B0600000101010101" pitchFamily="34" charset="-127"/>
                <a:cs typeface="Calibri" panose="020F0502020204030204" pitchFamily="34" charset="0"/>
              </a:rPr>
              <a:t>Korea (IWG-DPPS-6-05) and OICA (IWG-DPPS/6/06) presented their argumentation. Japan reminded </a:t>
            </a:r>
            <a:r>
              <a:rPr kumimoji="0" lang="en-GB" altLang="ko-KR" sz="1100" b="0" i="0" u="none" strike="noStrike" cap="none" normalizeH="0" baseline="0" dirty="0">
                <a:ln>
                  <a:noFill/>
                </a:ln>
                <a:solidFill>
                  <a:schemeClr val="tx1"/>
                </a:solidFill>
                <a:effectLst/>
                <a:latin typeface="Calibri" panose="020F0502020204030204" pitchFamily="34" charset="0"/>
                <a:ea typeface="Dotum" panose="020B0600000101010101" pitchFamily="34" charset="-127"/>
                <a:cs typeface="Calibri" panose="020F0502020204030204" pitchFamily="34" charset="0"/>
              </a:rPr>
              <a:t>former </a:t>
            </a:r>
            <a:r>
              <a:rPr kumimoji="0" lang="en-GB" altLang="ko-KR" sz="1100" b="0" i="0" u="none" strike="noStrike" cap="none" normalizeH="0" baseline="0" dirty="0">
                <a:ln>
                  <a:noFill/>
                </a:ln>
                <a:solidFill>
                  <a:schemeClr val="tx1"/>
                </a:solidFill>
                <a:effectLst/>
                <a:latin typeface="Calibri" panose="020F0502020204030204" pitchFamily="34" charset="0"/>
                <a:ea typeface="Dotum" panose="020B0600000101010101" pitchFamily="34" charset="-127"/>
                <a:cs typeface="Calibri" panose="020F0502020204030204" pitchFamily="34" charset="0"/>
                <a:hlinkClick r:id="rId2" tooltip="Télécharger"/>
              </a:rPr>
              <a:t>WG-DPPS_Difference_of_HIT_by_Calculation_Method_rev1_JP.pdf </a:t>
            </a:r>
            <a:r>
              <a:rPr kumimoji="0" lang="en-GB" altLang="ko-KR" sz="1400" b="0" i="0" u="none" strike="noStrike" cap="none" normalizeH="0" baseline="0" dirty="0">
                <a:ln>
                  <a:noFill/>
                </a:ln>
                <a:solidFill>
                  <a:schemeClr val="tx1"/>
                </a:solidFill>
                <a:effectLst/>
                <a:latin typeface="Calibri" panose="020F0502020204030204" pitchFamily="34" charset="0"/>
                <a:ea typeface="Dotum" panose="020B0600000101010101" pitchFamily="34" charset="-127"/>
                <a:cs typeface="Calibri" panose="020F0502020204030204" pitchFamily="34" charset="0"/>
              </a:rPr>
              <a:t>and IDIADA </a:t>
            </a:r>
            <a:r>
              <a:rPr kumimoji="0" lang="en-GB" altLang="ko-KR" sz="1200" b="0" i="0" u="none" strike="noStrike" cap="none" normalizeH="0" baseline="0" dirty="0">
                <a:ln>
                  <a:noFill/>
                </a:ln>
                <a:solidFill>
                  <a:schemeClr val="tx1"/>
                </a:solidFill>
                <a:effectLst/>
                <a:latin typeface="Calibri" panose="020F0502020204030204" pitchFamily="34" charset="0"/>
                <a:ea typeface="Dotum" panose="020B0600000101010101" pitchFamily="34" charset="-127"/>
                <a:cs typeface="Calibri" panose="020F0502020204030204" pitchFamily="34" charset="0"/>
              </a:rPr>
              <a:t>former </a:t>
            </a:r>
            <a:r>
              <a:rPr kumimoji="0" lang="en-GB" altLang="ko-KR" sz="1200" b="0" i="0" u="none" strike="noStrike" cap="none" normalizeH="0" baseline="0" dirty="0">
                <a:ln>
                  <a:noFill/>
                </a:ln>
                <a:solidFill>
                  <a:schemeClr val="tx1"/>
                </a:solidFill>
                <a:effectLst/>
                <a:latin typeface="Calibri" panose="020F0502020204030204" pitchFamily="34" charset="0"/>
                <a:ea typeface="Dotum" panose="020B0600000101010101" pitchFamily="34" charset="-127"/>
                <a:cs typeface="Calibri" panose="020F0502020204030204" pitchFamily="34" charset="0"/>
                <a:hlinkClick r:id="rId3" tooltip="Télécharger"/>
              </a:rPr>
              <a:t>IWG_DPPS-6- xx -feedback_IDIADA_linear_regression.pdf </a:t>
            </a:r>
            <a:r>
              <a:rPr kumimoji="0" lang="en-GB" altLang="ko-KR" sz="1400" b="0" i="0" u="none" strike="noStrike" cap="none" normalizeH="0" baseline="0" dirty="0">
                <a:ln>
                  <a:noFill/>
                </a:ln>
                <a:solidFill>
                  <a:schemeClr val="tx1"/>
                </a:solidFill>
                <a:effectLst/>
                <a:latin typeface="Calibri" panose="020F0502020204030204" pitchFamily="34" charset="0"/>
                <a:ea typeface="Dotum" panose="020B0600000101010101" pitchFamily="34" charset="-127"/>
                <a:cs typeface="Calibri" panose="020F0502020204030204" pitchFamily="34" charset="0"/>
              </a:rPr>
              <a:t>from the Nov. 2019 skype </a:t>
            </a:r>
            <a:r>
              <a:rPr kumimoji="0" lang="en-GB" altLang="ko-KR" sz="1400" b="0" i="0" u="none" strike="noStrike" cap="none" normalizeH="0" baseline="0" dirty="0" err="1">
                <a:ln>
                  <a:noFill/>
                </a:ln>
                <a:solidFill>
                  <a:schemeClr val="tx1"/>
                </a:solidFill>
                <a:effectLst/>
                <a:latin typeface="Calibri" panose="020F0502020204030204" pitchFamily="34" charset="0"/>
                <a:ea typeface="Dotum" panose="020B0600000101010101" pitchFamily="34" charset="-127"/>
                <a:cs typeface="Calibri" panose="020F0502020204030204" pitchFamily="34" charset="0"/>
              </a:rPr>
              <a:t>confcall</a:t>
            </a:r>
            <a:r>
              <a:rPr kumimoji="0" lang="en-GB" altLang="ko-KR" sz="1400" b="0" i="0" u="none" strike="noStrike" cap="none" normalizeH="0" baseline="0" dirty="0">
                <a:ln>
                  <a:noFill/>
                </a:ln>
                <a:solidFill>
                  <a:schemeClr val="tx1"/>
                </a:solidFill>
                <a:effectLst/>
                <a:latin typeface="Calibri" panose="020F0502020204030204" pitchFamily="34" charset="0"/>
                <a:ea typeface="Dotum" panose="020B0600000101010101" pitchFamily="34" charset="-127"/>
                <a:cs typeface="Calibri" panose="020F0502020204030204" pitchFamily="34" charset="0"/>
              </a:rPr>
              <a:t>. </a:t>
            </a:r>
            <a:endParaRPr kumimoji="0" lang="en-GB" altLang="ko-KR"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ko-KR" sz="1400" b="0" i="0" u="none" strike="noStrike" cap="none" normalizeH="0" baseline="0" dirty="0">
                <a:ln>
                  <a:noFill/>
                </a:ln>
                <a:solidFill>
                  <a:schemeClr val="tx1"/>
                </a:solidFill>
                <a:effectLst/>
                <a:latin typeface="Calibri" panose="020F0502020204030204" pitchFamily="34" charset="0"/>
                <a:ea typeface="Dotum" panose="020B0600000101010101" pitchFamily="34" charset="-127"/>
                <a:cs typeface="Calibri" panose="020F0502020204030204" pitchFamily="34" charset="0"/>
              </a:rPr>
              <a:t>Mr. Lee (Korea) stated there could be a big difference between actual HIT value and regressed HIT even though the R² value is close to 1, showing KNCAP OEM data. OICA wondered if WAD 2980 on the sedan is on DPPS. O. Zander stated, the other values are close to R²=1, so linear regression should be the </a:t>
            </a:r>
            <a:r>
              <a:rPr kumimoji="0" lang="en-GB" altLang="ko-KR" sz="1400" b="0" i="0" u="none" strike="noStrike" cap="none" normalizeH="0" baseline="0" dirty="0" err="1">
                <a:ln>
                  <a:noFill/>
                </a:ln>
                <a:solidFill>
                  <a:schemeClr val="tx1"/>
                </a:solidFill>
                <a:effectLst/>
                <a:latin typeface="Calibri" panose="020F0502020204030204" pitchFamily="34" charset="0"/>
                <a:ea typeface="Dotum" panose="020B0600000101010101" pitchFamily="34" charset="-127"/>
                <a:cs typeface="Calibri" panose="020F0502020204030204" pitchFamily="34" charset="0"/>
              </a:rPr>
              <a:t>favored</a:t>
            </a:r>
            <a:r>
              <a:rPr kumimoji="0" lang="en-GB" altLang="ko-KR" sz="1400" b="0" i="0" u="none" strike="noStrike" cap="none" normalizeH="0" baseline="0" dirty="0">
                <a:ln>
                  <a:noFill/>
                </a:ln>
                <a:solidFill>
                  <a:schemeClr val="tx1"/>
                </a:solidFill>
                <a:effectLst/>
                <a:latin typeface="Calibri" panose="020F0502020204030204" pitchFamily="34" charset="0"/>
                <a:ea typeface="Dotum" panose="020B0600000101010101" pitchFamily="34" charset="-127"/>
                <a:cs typeface="Calibri" panose="020F0502020204030204" pitchFamily="34" charset="0"/>
              </a:rPr>
              <a:t> method.</a:t>
            </a:r>
            <a:endParaRPr kumimoji="0" lang="en-GB" altLang="ko-KR"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ko-KR" sz="1400" b="0" i="0" u="none" strike="noStrike" cap="none" normalizeH="0" baseline="0" dirty="0">
                <a:ln>
                  <a:noFill/>
                </a:ln>
                <a:solidFill>
                  <a:schemeClr val="tx1"/>
                </a:solidFill>
                <a:effectLst/>
                <a:latin typeface="Calibri" panose="020F0502020204030204" pitchFamily="34" charset="0"/>
                <a:ea typeface="Dotum" panose="020B0600000101010101" pitchFamily="34" charset="-127"/>
                <a:cs typeface="Calibri" panose="020F0502020204030204" pitchFamily="34" charset="0"/>
              </a:rPr>
              <a:t>M. Harvey mentioned that the Coherent method is enforced since 2017, so maybe some older data from Korea may reduce the R</a:t>
            </a:r>
            <a:r>
              <a:rPr kumimoji="0" lang="en-GB" altLang="ko-KR" sz="1400" b="0" i="0" u="none" strike="noStrike" cap="none" normalizeH="0" baseline="30000" dirty="0">
                <a:ln>
                  <a:noFill/>
                </a:ln>
                <a:solidFill>
                  <a:schemeClr val="tx1"/>
                </a:solidFill>
                <a:effectLst/>
                <a:latin typeface="Calibri" panose="020F0502020204030204" pitchFamily="34" charset="0"/>
                <a:ea typeface="Dotum" panose="020B0600000101010101" pitchFamily="34" charset="-127"/>
                <a:cs typeface="Calibri" panose="020F0502020204030204" pitchFamily="34" charset="0"/>
              </a:rPr>
              <a:t>2</a:t>
            </a:r>
            <a:r>
              <a:rPr kumimoji="0" lang="en-GB" altLang="ko-KR" sz="1400" b="0" i="0" u="none" strike="noStrike" cap="none" normalizeH="0" baseline="0" dirty="0">
                <a:ln>
                  <a:noFill/>
                </a:ln>
                <a:solidFill>
                  <a:schemeClr val="tx1"/>
                </a:solidFill>
                <a:effectLst/>
                <a:latin typeface="Calibri" panose="020F0502020204030204" pitchFamily="34" charset="0"/>
                <a:ea typeface="Dotum" panose="020B0600000101010101" pitchFamily="34" charset="-127"/>
                <a:cs typeface="Calibri" panose="020F0502020204030204" pitchFamily="34" charset="0"/>
              </a:rPr>
              <a:t>, and only statures that contact the DPPS should be used. H. Lammers confirmed to not consider areas outside the DPPS.</a:t>
            </a:r>
            <a:endParaRPr kumimoji="0" lang="en-GB" altLang="ko-KR"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ko-KR" sz="1400" b="0" i="0" u="none" strike="noStrike" cap="none" normalizeH="0" baseline="0" dirty="0">
                <a:ln>
                  <a:noFill/>
                </a:ln>
                <a:solidFill>
                  <a:schemeClr val="tx1"/>
                </a:solidFill>
                <a:effectLst/>
                <a:latin typeface="Calibri" panose="020F0502020204030204" pitchFamily="34" charset="0"/>
                <a:ea typeface="Dotum" panose="020B0600000101010101" pitchFamily="34" charset="-127"/>
                <a:cs typeface="Calibri" panose="020F0502020204030204" pitchFamily="34" charset="0"/>
              </a:rPr>
              <a:t>JASIC asked what the justification of regression method is compared to dot-to-dot method. </a:t>
            </a:r>
            <a:r>
              <a:rPr kumimoji="0" lang="en-GB" altLang="ko-KR" sz="1400" b="0" i="0" u="none" strike="noStrike" cap="none" normalizeH="0" baseline="0" dirty="0" err="1">
                <a:ln>
                  <a:noFill/>
                </a:ln>
                <a:solidFill>
                  <a:schemeClr val="tx1"/>
                </a:solidFill>
                <a:effectLst/>
                <a:latin typeface="Calibri" panose="020F0502020204030204" pitchFamily="34" charset="0"/>
                <a:ea typeface="Dotum" panose="020B0600000101010101" pitchFamily="34" charset="-127"/>
                <a:cs typeface="Calibri" panose="020F0502020204030204" pitchFamily="34" charset="0"/>
              </a:rPr>
              <a:t>O.Zander</a:t>
            </a:r>
            <a:r>
              <a:rPr kumimoji="0" lang="en-GB" altLang="ko-KR" sz="1400" b="0" i="0" u="none" strike="noStrike" cap="none" normalizeH="0" baseline="0" dirty="0">
                <a:ln>
                  <a:noFill/>
                </a:ln>
                <a:solidFill>
                  <a:schemeClr val="tx1"/>
                </a:solidFill>
                <a:effectLst/>
                <a:latin typeface="Calibri" panose="020F0502020204030204" pitchFamily="34" charset="0"/>
                <a:ea typeface="Dotum" panose="020B0600000101010101" pitchFamily="34" charset="-127"/>
                <a:cs typeface="Calibri" panose="020F0502020204030204" pitchFamily="34" charset="0"/>
              </a:rPr>
              <a:t> and OICA answered the regression method is applied to Euro NCAP and manufacturers are familiar with the method. Extrapolation could be an additional benefit.</a:t>
            </a:r>
            <a:endParaRPr kumimoji="0" lang="en-GB" altLang="ko-KR"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ko-KR" sz="1600" b="0" i="0" u="none" strike="noStrike" cap="none" normalizeH="0" baseline="0" dirty="0">
                <a:ln>
                  <a:noFill/>
                </a:ln>
                <a:solidFill>
                  <a:srgbClr val="0070C0"/>
                </a:solidFill>
                <a:effectLst/>
                <a:latin typeface="Calibri" panose="020F0502020204030204" pitchFamily="34" charset="0"/>
                <a:ea typeface="Dotum" panose="020B0600000101010101" pitchFamily="34" charset="-127"/>
                <a:cs typeface="Calibri" panose="020F0502020204030204" pitchFamily="34" charset="0"/>
              </a:rPr>
              <a:t>CP positions:</a:t>
            </a:r>
            <a:br>
              <a:rPr kumimoji="0" lang="en-US" altLang="ko-KR" sz="1600" b="0" i="0" u="none" strike="noStrike" cap="none" normalizeH="0" baseline="0" dirty="0">
                <a:ln>
                  <a:noFill/>
                </a:ln>
                <a:solidFill>
                  <a:srgbClr val="0070C0"/>
                </a:solidFill>
                <a:effectLst/>
                <a:latin typeface="Calibri" panose="020F0502020204030204" pitchFamily="34" charset="0"/>
                <a:ea typeface="Dotum" panose="020B0600000101010101" pitchFamily="34" charset="-127"/>
                <a:cs typeface="Calibri" panose="020F0502020204030204" pitchFamily="34" charset="0"/>
              </a:rPr>
            </a:br>
            <a:r>
              <a:rPr kumimoji="0" lang="en-US" altLang="ko-KR" sz="1600" b="0" i="0" u="sng" strike="noStrike" cap="none" normalizeH="0" baseline="0" dirty="0">
                <a:ln>
                  <a:noFill/>
                </a:ln>
                <a:solidFill>
                  <a:srgbClr val="0070C0"/>
                </a:solidFill>
                <a:effectLst/>
                <a:latin typeface="Calibri" panose="020F0502020204030204" pitchFamily="34" charset="0"/>
                <a:ea typeface="Dotum" panose="020B0600000101010101" pitchFamily="34" charset="-127"/>
                <a:cs typeface="Calibri" panose="020F0502020204030204" pitchFamily="34" charset="0"/>
              </a:rPr>
              <a:t>Regression:</a:t>
            </a:r>
            <a:r>
              <a:rPr kumimoji="0" lang="en-US" altLang="ko-KR" sz="1600" b="0" i="0" u="none" strike="noStrike" cap="none" normalizeH="0" baseline="0" dirty="0">
                <a:ln>
                  <a:noFill/>
                </a:ln>
                <a:solidFill>
                  <a:srgbClr val="0070C0"/>
                </a:solidFill>
                <a:effectLst/>
                <a:latin typeface="Calibri" panose="020F0502020204030204" pitchFamily="34" charset="0"/>
                <a:ea typeface="Dotum" panose="020B0600000101010101" pitchFamily="34" charset="-127"/>
                <a:cs typeface="Calibri" panose="020F0502020204030204" pitchFamily="34" charset="0"/>
              </a:rPr>
              <a:t> UK, Netherlands, Germany, Spain (also OICA)</a:t>
            </a:r>
            <a:br>
              <a:rPr kumimoji="0" lang="en-US" altLang="ko-KR" sz="1600" b="0" i="0" u="none" strike="noStrike" cap="none" normalizeH="0" baseline="0" dirty="0">
                <a:ln>
                  <a:noFill/>
                </a:ln>
                <a:solidFill>
                  <a:srgbClr val="0070C0"/>
                </a:solidFill>
                <a:effectLst/>
                <a:latin typeface="Calibri" panose="020F0502020204030204" pitchFamily="34" charset="0"/>
                <a:ea typeface="Dotum" panose="020B0600000101010101" pitchFamily="34" charset="-127"/>
                <a:cs typeface="Calibri" panose="020F0502020204030204" pitchFamily="34" charset="0"/>
              </a:rPr>
            </a:br>
            <a:r>
              <a:rPr kumimoji="0" lang="en-US" altLang="ko-KR" sz="1600" b="0" i="0" u="sng" strike="noStrike" cap="none" normalizeH="0" baseline="0" dirty="0">
                <a:ln>
                  <a:noFill/>
                </a:ln>
                <a:solidFill>
                  <a:srgbClr val="0070C0"/>
                </a:solidFill>
                <a:effectLst/>
                <a:latin typeface="Calibri" panose="020F0502020204030204" pitchFamily="34" charset="0"/>
                <a:ea typeface="Dotum" panose="020B0600000101010101" pitchFamily="34" charset="-127"/>
                <a:cs typeface="Calibri" panose="020F0502020204030204" pitchFamily="34" charset="0"/>
              </a:rPr>
              <a:t>Dot-to-Dot:</a:t>
            </a:r>
            <a:r>
              <a:rPr kumimoji="0" lang="en-US" altLang="ko-KR" sz="1600" b="0" i="0" u="none" strike="noStrike" cap="none" normalizeH="0" baseline="0" dirty="0">
                <a:ln>
                  <a:noFill/>
                </a:ln>
                <a:solidFill>
                  <a:srgbClr val="0070C0"/>
                </a:solidFill>
                <a:effectLst/>
                <a:latin typeface="Calibri" panose="020F0502020204030204" pitchFamily="34" charset="0"/>
                <a:ea typeface="Dotum" panose="020B0600000101010101" pitchFamily="34" charset="-127"/>
                <a:cs typeface="Calibri" panose="020F0502020204030204" pitchFamily="34" charset="0"/>
              </a:rPr>
              <a:t> Japan, Korea</a:t>
            </a:r>
            <a:br>
              <a:rPr kumimoji="0" lang="en-US" altLang="ko-KR" sz="1600" b="0" i="0" u="none" strike="noStrike" cap="none" normalizeH="0" baseline="0" dirty="0">
                <a:ln>
                  <a:noFill/>
                </a:ln>
                <a:solidFill>
                  <a:srgbClr val="0070C0"/>
                </a:solidFill>
                <a:effectLst/>
                <a:latin typeface="Calibri" panose="020F0502020204030204" pitchFamily="34" charset="0"/>
                <a:ea typeface="Dotum" panose="020B0600000101010101" pitchFamily="34" charset="-127"/>
                <a:cs typeface="Calibri" panose="020F0502020204030204" pitchFamily="34" charset="0"/>
              </a:rPr>
            </a:br>
            <a:r>
              <a:rPr kumimoji="0" lang="en-US" altLang="ko-KR" sz="1600" b="0" i="0" u="none" strike="noStrike" cap="none" normalizeH="0" baseline="0" dirty="0">
                <a:ln>
                  <a:noFill/>
                </a:ln>
                <a:solidFill>
                  <a:srgbClr val="0070C0"/>
                </a:solidFill>
                <a:effectLst/>
                <a:latin typeface="Calibri" panose="020F0502020204030204" pitchFamily="34" charset="0"/>
                <a:ea typeface="Dotum" panose="020B0600000101010101" pitchFamily="34" charset="-127"/>
                <a:cs typeface="Calibri" panose="020F0502020204030204" pitchFamily="34" charset="0"/>
              </a:rPr>
              <a:t>After the vote, the Chair proposed regression method but dot-to-dot in case R² ≥ 0.99. </a:t>
            </a:r>
            <a:endParaRPr kumimoji="0" lang="en-GB" altLang="ko-KR"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ko-KR" sz="1100" b="0" i="0" u="none" strike="noStrike" cap="none" normalizeH="0" baseline="0" dirty="0">
              <a:ln>
                <a:noFill/>
              </a:ln>
              <a:solidFill>
                <a:schemeClr val="tx1"/>
              </a:solidFill>
              <a:effectLst/>
              <a:latin typeface="Calibri" panose="020F0502020204030204" pitchFamily="34" charset="0"/>
              <a:ea typeface="Dotum" panose="020B0600000101010101" pitchFamily="34" charset="-127"/>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ko-KR" sz="1100" dirty="0">
              <a:latin typeface="Calibri" panose="020F0502020204030204" pitchFamily="34" charset="0"/>
              <a:ea typeface="Dotum" panose="020B0600000101010101" pitchFamily="34" charset="-127"/>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ko-KR" sz="1100" b="0" i="0" u="none" strike="noStrike" cap="none" normalizeH="0" baseline="0" dirty="0">
              <a:ln>
                <a:noFill/>
              </a:ln>
              <a:solidFill>
                <a:schemeClr val="tx1"/>
              </a:solidFill>
              <a:effectLst/>
              <a:latin typeface="Calibri" panose="020F0502020204030204" pitchFamily="34" charset="0"/>
              <a:ea typeface="Dotum" panose="020B0600000101010101" pitchFamily="34" charset="-127"/>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ko-KR" sz="1100" dirty="0">
              <a:latin typeface="Calibri" panose="020F0502020204030204" pitchFamily="34" charset="0"/>
              <a:ea typeface="Dotum" panose="020B0600000101010101" pitchFamily="34" charset="-127"/>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ko-KR" sz="1100" dirty="0">
              <a:latin typeface="Calibri" panose="020F0502020204030204" pitchFamily="34" charset="0"/>
              <a:ea typeface="Dotum" panose="020B0600000101010101" pitchFamily="34" charset="-127"/>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ko-KR" sz="1100" dirty="0">
              <a:latin typeface="Calibri" panose="020F0502020204030204" pitchFamily="34" charset="0"/>
              <a:ea typeface="Dotum" panose="020B0600000101010101" pitchFamily="34" charset="-127"/>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ko-KR" sz="1100" dirty="0">
              <a:latin typeface="Calibri" panose="020F0502020204030204" pitchFamily="34" charset="0"/>
              <a:ea typeface="Dotum" panose="020B0600000101010101" pitchFamily="34" charset="-127"/>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ko-KR" sz="1100" b="0" i="0" u="none" strike="noStrike" cap="none" normalizeH="0" baseline="0" dirty="0">
              <a:ln>
                <a:noFill/>
              </a:ln>
              <a:solidFill>
                <a:schemeClr val="tx1"/>
              </a:solidFill>
              <a:effectLst/>
              <a:latin typeface="Calibri" panose="020F0502020204030204" pitchFamily="34" charset="0"/>
              <a:ea typeface="Dotum" panose="020B0600000101010101" pitchFamily="34" charset="-127"/>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ko-KR" sz="1100" dirty="0">
              <a:latin typeface="Calibri" panose="020F0502020204030204" pitchFamily="34" charset="0"/>
              <a:ea typeface="Dotum" panose="020B0600000101010101" pitchFamily="34" charset="-127"/>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ko-KR" sz="1100" b="0" i="0" u="none" strike="noStrike" cap="none" normalizeH="0" baseline="0" dirty="0">
              <a:ln>
                <a:noFill/>
              </a:ln>
              <a:solidFill>
                <a:schemeClr val="tx1"/>
              </a:solidFill>
              <a:effectLst/>
              <a:latin typeface="Calibri" panose="020F0502020204030204" pitchFamily="34" charset="0"/>
              <a:ea typeface="Dotum" panose="020B0600000101010101" pitchFamily="34" charset="-127"/>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ko-KR" sz="1400" b="0" i="0" u="none" strike="noStrike" cap="none" normalizeH="0" baseline="0" dirty="0">
                <a:ln>
                  <a:noFill/>
                </a:ln>
                <a:solidFill>
                  <a:schemeClr val="tx1"/>
                </a:solidFill>
                <a:effectLst/>
                <a:latin typeface="Calibri" panose="020F0502020204030204" pitchFamily="34" charset="0"/>
                <a:ea typeface="Dotum" panose="020B0600000101010101" pitchFamily="34" charset="-127"/>
                <a:cs typeface="Calibri" panose="020F0502020204030204" pitchFamily="34" charset="0"/>
              </a:rPr>
              <a:t>Remarks: </a:t>
            </a:r>
            <a:endParaRPr kumimoji="0" lang="en-GB" altLang="ko-KR"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ko-KR" sz="1400" b="0" i="0" u="none" strike="noStrike" cap="none" normalizeH="0" baseline="0" dirty="0">
                <a:ln>
                  <a:noFill/>
                </a:ln>
                <a:solidFill>
                  <a:schemeClr val="tx1"/>
                </a:solidFill>
                <a:effectLst/>
                <a:latin typeface="Calibri" panose="020F0502020204030204" pitchFamily="34" charset="0"/>
                <a:ea typeface="Dotum" panose="020B0600000101010101" pitchFamily="34" charset="-127"/>
                <a:cs typeface="Calibri" panose="020F0502020204030204" pitchFamily="34" charset="0"/>
              </a:rPr>
              <a:t>Any particular cases to be discussed in a specific </a:t>
            </a:r>
            <a:r>
              <a:rPr kumimoji="0" lang="en-GB" altLang="ko-KR" sz="1400" b="0" i="0" u="none" strike="noStrike" cap="none" normalizeH="0" baseline="0" dirty="0" err="1">
                <a:ln>
                  <a:noFill/>
                </a:ln>
                <a:solidFill>
                  <a:schemeClr val="tx1"/>
                </a:solidFill>
                <a:effectLst/>
                <a:latin typeface="Calibri" panose="020F0502020204030204" pitchFamily="34" charset="0"/>
                <a:ea typeface="Dotum" panose="020B0600000101010101" pitchFamily="34" charset="-127"/>
                <a:cs typeface="Calibri" panose="020F0502020204030204" pitchFamily="34" charset="0"/>
              </a:rPr>
              <a:t>confcall</a:t>
            </a:r>
            <a:r>
              <a:rPr kumimoji="0" lang="en-GB" altLang="ko-KR" sz="1400" b="0" i="0" u="none" strike="noStrike" cap="none" normalizeH="0" baseline="0" dirty="0">
                <a:ln>
                  <a:noFill/>
                </a:ln>
                <a:solidFill>
                  <a:schemeClr val="tx1"/>
                </a:solidFill>
                <a:effectLst/>
                <a:latin typeface="Calibri" panose="020F0502020204030204" pitchFamily="34" charset="0"/>
                <a:ea typeface="Dotum" panose="020B0600000101010101" pitchFamily="34" charset="-127"/>
                <a:cs typeface="Calibri" panose="020F0502020204030204" pitchFamily="34" charset="0"/>
              </a:rPr>
              <a:t> (e.g. WAD 1000: dynamic test; HIT&lt;50ms; TRT= 50ms; linear regression line; WAD point between static &amp; dynamic test would be different).</a:t>
            </a:r>
            <a:endParaRPr kumimoji="0" lang="en-GB" altLang="ko-KR"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ko-KR" sz="1400" b="0" i="0" u="none" strike="noStrike" cap="none" normalizeH="0" baseline="0" dirty="0">
                <a:ln>
                  <a:noFill/>
                </a:ln>
                <a:solidFill>
                  <a:schemeClr val="tx1"/>
                </a:solidFill>
                <a:effectLst/>
                <a:latin typeface="Calibri" panose="020F0502020204030204" pitchFamily="34" charset="0"/>
                <a:ea typeface="Dotum" panose="020B0600000101010101" pitchFamily="34" charset="-127"/>
                <a:cs typeface="Calibri" panose="020F0502020204030204" pitchFamily="34" charset="0"/>
              </a:rPr>
              <a:t>Euro NCAP protocol deals with the 6yo: if HIT&gt;TRT =&gt; static; if HIT&lt;TRT =&gt; dynamic</a:t>
            </a:r>
            <a:endParaRPr kumimoji="0" lang="en-US" altLang="ko-KR" sz="2400" b="0" i="0" u="none" strike="noStrike" cap="none" normalizeH="0" baseline="0" dirty="0">
              <a:ln>
                <a:noFill/>
              </a:ln>
              <a:solidFill>
                <a:schemeClr val="tx1"/>
              </a:solidFill>
              <a:effectLst/>
              <a:latin typeface="Arial" panose="020B0604020202020204" pitchFamily="34" charset="0"/>
            </a:endParaRPr>
          </a:p>
        </p:txBody>
      </p:sp>
      <p:sp>
        <p:nvSpPr>
          <p:cNvPr id="2" name="Titre 1">
            <a:extLst>
              <a:ext uri="{FF2B5EF4-FFF2-40B4-BE49-F238E27FC236}">
                <a16:creationId xmlns:a16="http://schemas.microsoft.com/office/drawing/2014/main" id="{2C5E5076-02C2-4BF3-BC94-A649B9ED11E9}"/>
              </a:ext>
            </a:extLst>
          </p:cNvPr>
          <p:cNvSpPr>
            <a:spLocks noGrp="1"/>
          </p:cNvSpPr>
          <p:nvPr>
            <p:ph type="title"/>
          </p:nvPr>
        </p:nvSpPr>
        <p:spPr>
          <a:xfrm>
            <a:off x="357473" y="463771"/>
            <a:ext cx="10515600" cy="315911"/>
          </a:xfrm>
        </p:spPr>
        <p:txBody>
          <a:bodyPr>
            <a:normAutofit fontScale="90000"/>
          </a:bodyPr>
          <a:lstStyle/>
          <a:p>
            <a:r>
              <a:rPr lang="en-US" b="1" dirty="0"/>
              <a:t>IWG-DPPS-6      </a:t>
            </a:r>
            <a:r>
              <a:rPr lang="en-US" altLang="ko-KR" sz="3100" b="1" dirty="0">
                <a:latin typeface="Calibri" panose="020F0502020204030204" pitchFamily="34" charset="0"/>
                <a:ea typeface="Dotum" panose="020B0600000101010101" pitchFamily="34" charset="-127"/>
                <a:cs typeface="Calibri" panose="020F0502020204030204" pitchFamily="34" charset="0"/>
              </a:rPr>
              <a:t>5.2.3. HIT &amp; WAD calculation</a:t>
            </a:r>
            <a:endParaRPr lang="en-GB" dirty="0"/>
          </a:p>
        </p:txBody>
      </p:sp>
      <p:graphicFrame>
        <p:nvGraphicFramePr>
          <p:cNvPr id="4" name="Espace réservé du contenu 3">
            <a:extLst>
              <a:ext uri="{FF2B5EF4-FFF2-40B4-BE49-F238E27FC236}">
                <a16:creationId xmlns:a16="http://schemas.microsoft.com/office/drawing/2014/main" id="{CC04E839-69AD-4F53-9082-6B5BBEDF9555}"/>
              </a:ext>
            </a:extLst>
          </p:cNvPr>
          <p:cNvGraphicFramePr>
            <a:graphicFrameLocks noGrp="1"/>
          </p:cNvGraphicFramePr>
          <p:nvPr>
            <p:ph idx="1"/>
            <p:extLst>
              <p:ext uri="{D42A27DB-BD31-4B8C-83A1-F6EECF244321}">
                <p14:modId xmlns:p14="http://schemas.microsoft.com/office/powerpoint/2010/main" val="499015812"/>
              </p:ext>
            </p:extLst>
          </p:nvPr>
        </p:nvGraphicFramePr>
        <p:xfrm>
          <a:off x="1848725" y="4069217"/>
          <a:ext cx="7533096" cy="1489393"/>
        </p:xfrm>
        <a:graphic>
          <a:graphicData uri="http://schemas.openxmlformats.org/drawingml/2006/table">
            <a:tbl>
              <a:tblPr firstRow="1" firstCol="1" bandRow="1">
                <a:tableStyleId>{5C22544A-7EE6-4342-B048-85BDC9FD1C3A}</a:tableStyleId>
              </a:tblPr>
              <a:tblGrid>
                <a:gridCol w="7533096">
                  <a:extLst>
                    <a:ext uri="{9D8B030D-6E8A-4147-A177-3AD203B41FA5}">
                      <a16:colId xmlns:a16="http://schemas.microsoft.com/office/drawing/2014/main" val="314837320"/>
                    </a:ext>
                  </a:extLst>
                </a:gridCol>
              </a:tblGrid>
              <a:tr h="1278392">
                <a:tc>
                  <a:txBody>
                    <a:bodyPr/>
                    <a:lstStyle/>
                    <a:p>
                      <a:pPr marL="1143000" lvl="2" indent="-228600">
                        <a:lnSpc>
                          <a:spcPct val="115000"/>
                        </a:lnSpc>
                        <a:buFont typeface="Wingdings" panose="05000000000000000000" pitchFamily="2" charset="2"/>
                        <a:buChar char=""/>
                      </a:pPr>
                      <a:r>
                        <a:rPr lang="en-US" sz="1600" dirty="0">
                          <a:effectLst/>
                        </a:rPr>
                        <a:t>Decision by vote: linear regression</a:t>
                      </a:r>
                      <a:endParaRPr lang="en-GB" sz="1600" dirty="0">
                        <a:effectLst/>
                      </a:endParaRPr>
                    </a:p>
                    <a:p>
                      <a:pPr marL="342900" lvl="0" indent="-342900">
                        <a:lnSpc>
                          <a:spcPct val="115000"/>
                        </a:lnSpc>
                        <a:buFont typeface="Calibri" panose="020F0502020204030204" pitchFamily="34" charset="0"/>
                        <a:buChar char="-"/>
                      </a:pPr>
                      <a:r>
                        <a:rPr lang="en-GB" sz="1400" dirty="0">
                          <a:effectLst/>
                        </a:rPr>
                        <a:t>based on HIT of the HBM statures which hit the DPPS only.</a:t>
                      </a:r>
                      <a:endParaRPr lang="en-GB" sz="1600" dirty="0">
                        <a:effectLst/>
                      </a:endParaRPr>
                    </a:p>
                    <a:p>
                      <a:pPr marL="342900" lvl="0" indent="-342900">
                        <a:lnSpc>
                          <a:spcPct val="115000"/>
                        </a:lnSpc>
                        <a:buFont typeface="Calibri" panose="020F0502020204030204" pitchFamily="34" charset="0"/>
                        <a:buChar char="-"/>
                      </a:pPr>
                      <a:r>
                        <a:rPr lang="en-GB" sz="1400" dirty="0">
                          <a:effectLst/>
                        </a:rPr>
                        <a:t>between the 4 HBMs : 6yo and 95</a:t>
                      </a:r>
                      <a:r>
                        <a:rPr lang="en-GB" sz="1400" baseline="30000" dirty="0">
                          <a:effectLst/>
                        </a:rPr>
                        <a:t>th</a:t>
                      </a:r>
                      <a:r>
                        <a:rPr lang="en-GB" sz="1400" dirty="0">
                          <a:effectLst/>
                        </a:rPr>
                        <a:t> % HBMs</a:t>
                      </a:r>
                      <a:endParaRPr lang="en-GB" sz="1600" dirty="0">
                        <a:effectLst/>
                      </a:endParaRPr>
                    </a:p>
                    <a:p>
                      <a:pPr marL="342900" lvl="0" indent="-342900">
                        <a:lnSpc>
                          <a:spcPct val="115000"/>
                        </a:lnSpc>
                        <a:buFont typeface="Calibri" panose="020F0502020204030204" pitchFamily="34" charset="0"/>
                        <a:buChar char="-"/>
                      </a:pPr>
                      <a:r>
                        <a:rPr lang="en-GB" sz="1400" dirty="0">
                          <a:effectLst/>
                        </a:rPr>
                        <a:t>extrapolation of regression line with 2 or 3 points until end of DPPS is allowed</a:t>
                      </a:r>
                      <a:endParaRPr lang="en-GB" sz="1600" dirty="0">
                        <a:effectLst/>
                      </a:endParaRPr>
                    </a:p>
                    <a:p>
                      <a:pPr marL="342900" lvl="0" indent="-342900">
                        <a:lnSpc>
                          <a:spcPct val="115000"/>
                        </a:lnSpc>
                        <a:buFont typeface="Calibri" panose="020F0502020204030204" pitchFamily="34" charset="0"/>
                        <a:buChar char="-"/>
                      </a:pPr>
                      <a:r>
                        <a:rPr lang="en-GB" sz="1400" dirty="0">
                          <a:effectLst/>
                        </a:rPr>
                        <a:t>dynamic test for below 6yo WAD point or above 95% WAD point: use HIT of 6yo and 95% HBM</a:t>
                      </a:r>
                      <a:endParaRPr lang="en-GB" sz="1600" dirty="0">
                        <a:effectLst/>
                      </a:endParaRPr>
                    </a:p>
                    <a:p>
                      <a:pPr marL="342900" lvl="0" indent="-342900">
                        <a:lnSpc>
                          <a:spcPct val="115000"/>
                        </a:lnSpc>
                        <a:buFont typeface="Calibri" panose="020F0502020204030204" pitchFamily="34" charset="0"/>
                        <a:buChar char="-"/>
                      </a:pPr>
                      <a:r>
                        <a:rPr lang="en-GB" sz="1400" dirty="0">
                          <a:effectLst/>
                        </a:rPr>
                        <a:t>for HBM head contact, whole surface of DPPS is considered</a:t>
                      </a:r>
                      <a:endParaRPr lang="en-GB" sz="1600" dirty="0">
                        <a:effectLst/>
                        <a:latin typeface="Gulim" panose="020B0600000101010101" pitchFamily="34" charset="-127"/>
                        <a:ea typeface="Dotum" panose="020B0600000101010101" pitchFamily="34" charset="-127"/>
                        <a:cs typeface="Gulim" panose="020B0600000101010101" pitchFamily="34" charset="-127"/>
                      </a:endParaRPr>
                    </a:p>
                  </a:txBody>
                  <a:tcPr marL="68580" marR="68580" marT="0" marB="0"/>
                </a:tc>
                <a:extLst>
                  <a:ext uri="{0D108BD9-81ED-4DB2-BD59-A6C34878D82A}">
                    <a16:rowId xmlns:a16="http://schemas.microsoft.com/office/drawing/2014/main" val="4226333151"/>
                  </a:ext>
                </a:extLst>
              </a:tr>
            </a:tbl>
          </a:graphicData>
        </a:graphic>
      </p:graphicFrame>
    </p:spTree>
    <p:extLst>
      <p:ext uri="{BB962C8B-B14F-4D97-AF65-F5344CB8AC3E}">
        <p14:creationId xmlns:p14="http://schemas.microsoft.com/office/powerpoint/2010/main" val="11226154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78BD609-8533-46D5-A398-CDC78442D99F}"/>
              </a:ext>
            </a:extLst>
          </p:cNvPr>
          <p:cNvSpPr>
            <a:spLocks noGrp="1"/>
          </p:cNvSpPr>
          <p:nvPr>
            <p:ph type="title"/>
          </p:nvPr>
        </p:nvSpPr>
        <p:spPr>
          <a:xfrm>
            <a:off x="349817" y="269286"/>
            <a:ext cx="10515600" cy="410482"/>
          </a:xfrm>
        </p:spPr>
        <p:txBody>
          <a:bodyPr>
            <a:normAutofit fontScale="90000"/>
          </a:bodyPr>
          <a:lstStyle/>
          <a:p>
            <a:r>
              <a:rPr lang="en-US" sz="3600" b="1" dirty="0"/>
              <a:t>IWG-DPPS-11</a:t>
            </a:r>
            <a:r>
              <a:rPr lang="en-US" b="1" dirty="0"/>
              <a:t>      </a:t>
            </a:r>
            <a:r>
              <a:rPr lang="en-US" sz="2200" b="1" u="sng" dirty="0"/>
              <a:t>5.iii. Decision List</a:t>
            </a:r>
            <a:r>
              <a:rPr lang="en-US" sz="2200" b="1" dirty="0"/>
              <a:t> </a:t>
            </a:r>
            <a:endParaRPr lang="en-GB" dirty="0"/>
          </a:p>
        </p:txBody>
      </p:sp>
      <p:graphicFrame>
        <p:nvGraphicFramePr>
          <p:cNvPr id="4" name="Espace réservé du contenu 3">
            <a:extLst>
              <a:ext uri="{FF2B5EF4-FFF2-40B4-BE49-F238E27FC236}">
                <a16:creationId xmlns:a16="http://schemas.microsoft.com/office/drawing/2014/main" id="{2C153146-B697-4B1F-B2F2-305027CAAF0E}"/>
              </a:ext>
            </a:extLst>
          </p:cNvPr>
          <p:cNvGraphicFramePr>
            <a:graphicFrameLocks noGrp="1"/>
          </p:cNvGraphicFramePr>
          <p:nvPr>
            <p:ph idx="1"/>
            <p:extLst>
              <p:ext uri="{D42A27DB-BD31-4B8C-83A1-F6EECF244321}">
                <p14:modId xmlns:p14="http://schemas.microsoft.com/office/powerpoint/2010/main" val="4192108175"/>
              </p:ext>
            </p:extLst>
          </p:nvPr>
        </p:nvGraphicFramePr>
        <p:xfrm>
          <a:off x="454707" y="642372"/>
          <a:ext cx="11326358" cy="487680"/>
        </p:xfrm>
        <a:graphic>
          <a:graphicData uri="http://schemas.openxmlformats.org/drawingml/2006/table">
            <a:tbl>
              <a:tblPr firstRow="1" firstCol="1" bandRow="1">
                <a:tableStyleId>{5C22544A-7EE6-4342-B048-85BDC9FD1C3A}</a:tableStyleId>
              </a:tblPr>
              <a:tblGrid>
                <a:gridCol w="2548218">
                  <a:extLst>
                    <a:ext uri="{9D8B030D-6E8A-4147-A177-3AD203B41FA5}">
                      <a16:colId xmlns:a16="http://schemas.microsoft.com/office/drawing/2014/main" val="1626374612"/>
                    </a:ext>
                  </a:extLst>
                </a:gridCol>
                <a:gridCol w="5202182">
                  <a:extLst>
                    <a:ext uri="{9D8B030D-6E8A-4147-A177-3AD203B41FA5}">
                      <a16:colId xmlns:a16="http://schemas.microsoft.com/office/drawing/2014/main" val="2400534575"/>
                    </a:ext>
                  </a:extLst>
                </a:gridCol>
                <a:gridCol w="3575958">
                  <a:extLst>
                    <a:ext uri="{9D8B030D-6E8A-4147-A177-3AD203B41FA5}">
                      <a16:colId xmlns:a16="http://schemas.microsoft.com/office/drawing/2014/main" val="181798838"/>
                    </a:ext>
                  </a:extLst>
                </a:gridCol>
              </a:tblGrid>
              <a:tr h="422637">
                <a:tc>
                  <a:txBody>
                    <a:bodyPr/>
                    <a:lstStyle/>
                    <a:p>
                      <a:r>
                        <a:rPr lang="en-US" sz="1600" dirty="0">
                          <a:effectLst/>
                        </a:rPr>
                        <a:t>Information HIT vs WAD</a:t>
                      </a:r>
                      <a:endParaRPr lang="en-GB" sz="2800" dirty="0">
                        <a:effectLst/>
                        <a:latin typeface="Gulim" panose="020B0600000101010101" pitchFamily="34" charset="-127"/>
                        <a:ea typeface="Gulim" panose="020B0600000101010101" pitchFamily="34" charset="-127"/>
                        <a:cs typeface="Gulim" panose="020B0600000101010101" pitchFamily="34" charset="-127"/>
                      </a:endParaRPr>
                    </a:p>
                  </a:txBody>
                  <a:tcPr marL="68580" marR="68580" marT="0" marB="0" anchor="ctr"/>
                </a:tc>
                <a:tc>
                  <a:txBody>
                    <a:bodyPr/>
                    <a:lstStyle/>
                    <a:p>
                      <a:r>
                        <a:rPr lang="en-US" sz="1600" dirty="0">
                          <a:effectLst/>
                        </a:rPr>
                        <a:t>Majority (IWG-DPPS-6)</a:t>
                      </a:r>
                      <a:endParaRPr lang="en-GB" sz="2800" dirty="0">
                        <a:effectLst/>
                      </a:endParaRPr>
                    </a:p>
                    <a:p>
                      <a:pPr marL="342900" lvl="0" indent="-342900" algn="just" latinLnBrk="1">
                        <a:buFont typeface="Arial" panose="020B0604020202020204" pitchFamily="34" charset="0"/>
                        <a:buChar char="-"/>
                      </a:pPr>
                      <a:r>
                        <a:rPr lang="en-US" sz="1600" dirty="0">
                          <a:effectLst/>
                        </a:rPr>
                        <a:t>Linear regression with HIT vs WAD (on DPPS) points</a:t>
                      </a:r>
                      <a:endParaRPr lang="en-GB" sz="2400" dirty="0">
                        <a:effectLst/>
                        <a:latin typeface="Gulim" panose="020B0600000101010101" pitchFamily="34" charset="-127"/>
                        <a:ea typeface="Times New Roman" panose="02020603050405020304" pitchFamily="18" charset="0"/>
                        <a:cs typeface="Gulim" panose="020B0600000101010101" pitchFamily="34" charset="-127"/>
                      </a:endParaRPr>
                    </a:p>
                  </a:txBody>
                  <a:tcPr marL="68580" marR="68580" marT="0" marB="0" anchor="ctr"/>
                </a:tc>
                <a:tc>
                  <a:txBody>
                    <a:bodyPr/>
                    <a:lstStyle/>
                    <a:p>
                      <a:r>
                        <a:rPr lang="en-US" sz="1400" dirty="0">
                          <a:effectLst/>
                        </a:rPr>
                        <a:t>T</a:t>
                      </a:r>
                      <a:r>
                        <a:rPr lang="en-US" sz="1600" dirty="0">
                          <a:effectLst/>
                        </a:rPr>
                        <a:t>.B.D.</a:t>
                      </a:r>
                      <a:endParaRPr lang="en-GB" sz="2800" dirty="0">
                        <a:effectLst/>
                      </a:endParaRPr>
                    </a:p>
                    <a:p>
                      <a:r>
                        <a:rPr lang="en-US" sz="1600" dirty="0">
                          <a:effectLst/>
                        </a:rPr>
                        <a:t>- below or above WAD of 6yo or 95%M</a:t>
                      </a:r>
                      <a:endParaRPr lang="en-GB" sz="2800" dirty="0">
                        <a:effectLst/>
                        <a:latin typeface="Gulim" panose="020B0600000101010101" pitchFamily="34" charset="-127"/>
                        <a:ea typeface="Gulim" panose="020B0600000101010101" pitchFamily="34" charset="-127"/>
                        <a:cs typeface="Gulim" panose="020B0600000101010101" pitchFamily="34" charset="-127"/>
                      </a:endParaRPr>
                    </a:p>
                  </a:txBody>
                  <a:tcPr marL="68580" marR="68580" marT="0" marB="0" anchor="ctr"/>
                </a:tc>
                <a:extLst>
                  <a:ext uri="{0D108BD9-81ED-4DB2-BD59-A6C34878D82A}">
                    <a16:rowId xmlns:a16="http://schemas.microsoft.com/office/drawing/2014/main" val="2160933887"/>
                  </a:ext>
                </a:extLst>
              </a:tr>
            </a:tbl>
          </a:graphicData>
        </a:graphic>
      </p:graphicFrame>
      <p:pic>
        <p:nvPicPr>
          <p:cNvPr id="2051" name="Image 5">
            <a:extLst>
              <a:ext uri="{FF2B5EF4-FFF2-40B4-BE49-F238E27FC236}">
                <a16:creationId xmlns:a16="http://schemas.microsoft.com/office/drawing/2014/main" id="{811378C3-4FBA-41AE-BED7-964DA0B3B7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478" y="3854961"/>
            <a:ext cx="3793899" cy="3094088"/>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55340CBA-0FC3-4803-B416-066E4FB20889}"/>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3928467" y="4800472"/>
            <a:ext cx="3040288" cy="1779780"/>
          </a:xfrm>
          <a:prstGeom prst="rect">
            <a:avLst/>
          </a:prstGeom>
          <a:noFill/>
          <a:extLst>
            <a:ext uri="{909E8E84-426E-40DD-AFC4-6F175D3DCCD1}">
              <a14:hiddenFill xmlns:a14="http://schemas.microsoft.com/office/drawing/2010/main">
                <a:solidFill>
                  <a:srgbClr val="FFFFFF"/>
                </a:solidFill>
              </a14:hiddenFill>
            </a:ext>
          </a:extLst>
        </p:spPr>
      </p:pic>
      <p:pic>
        <p:nvPicPr>
          <p:cNvPr id="2049" name="Picture 1">
            <a:extLst>
              <a:ext uri="{FF2B5EF4-FFF2-40B4-BE49-F238E27FC236}">
                <a16:creationId xmlns:a16="http://schemas.microsoft.com/office/drawing/2014/main" id="{B5DE3D89-C09B-41B8-88F4-A40B69B8DA3B}"/>
              </a:ext>
            </a:extLst>
          </p:cNvPr>
          <p:cNvPicPr>
            <a:picLocks noChangeAspect="1" noChangeArrowheads="1"/>
          </p:cNvPicPr>
          <p:nvPr/>
        </p:nvPicPr>
        <p:blipFill>
          <a:blip r:embed="rId5" r:link="rId6">
            <a:extLst>
              <a:ext uri="{28A0092B-C50C-407E-A947-70E740481C1C}">
                <a14:useLocalDpi xmlns:a14="http://schemas.microsoft.com/office/drawing/2010/main" val="0"/>
              </a:ext>
            </a:extLst>
          </a:blip>
          <a:srcRect/>
          <a:stretch>
            <a:fillRect/>
          </a:stretch>
        </p:blipFill>
        <p:spPr bwMode="auto">
          <a:xfrm>
            <a:off x="7769494" y="4128965"/>
            <a:ext cx="3210832" cy="2546081"/>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4">
            <a:extLst>
              <a:ext uri="{FF2B5EF4-FFF2-40B4-BE49-F238E27FC236}">
                <a16:creationId xmlns:a16="http://schemas.microsoft.com/office/drawing/2014/main" id="{21602C2C-9966-4D33-9E8B-CC1B8BDA5304}"/>
              </a:ext>
            </a:extLst>
          </p:cNvPr>
          <p:cNvSpPr>
            <a:spLocks noChangeArrowheads="1"/>
          </p:cNvSpPr>
          <p:nvPr/>
        </p:nvSpPr>
        <p:spPr bwMode="auto">
          <a:xfrm>
            <a:off x="349817" y="1038270"/>
            <a:ext cx="11492366" cy="3108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ko-KR" sz="1200" b="0" i="0" u="none" strike="noStrike" cap="none" normalizeH="0" baseline="0" dirty="0" bmk="_Hlk73449662">
                <a:ln>
                  <a:noFill/>
                </a:ln>
                <a:solidFill>
                  <a:schemeClr val="tx1"/>
                </a:solidFill>
                <a:effectLst/>
                <a:latin typeface="Calibri" panose="020F0502020204030204" pitchFamily="34" charset="0"/>
                <a:ea typeface="Dotum" panose="020B0600000101010101" pitchFamily="34" charset="-127"/>
                <a:cs typeface="Calibri" panose="020F0502020204030204" pitchFamily="34" charset="0"/>
              </a:rPr>
              <a:t>Chair asked for clarification on HIT values by regression method below WAD of 6yo and above WAD of 95%M.</a:t>
            </a:r>
            <a:endParaRPr kumimoji="0" lang="en-GB" altLang="ko-KR" sz="900" b="0" i="0" u="none" strike="noStrike" cap="none" normalizeH="0" baseline="0" dirty="0" bmk="_Hlk73449662">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ko-KR" sz="1200" b="0" i="0" u="none" strike="noStrike" cap="none" normalizeH="0" baseline="0" dirty="0" bmk="_Hlk73449662">
                <a:ln>
                  <a:noFill/>
                </a:ln>
                <a:solidFill>
                  <a:schemeClr val="tx1"/>
                </a:solidFill>
                <a:effectLst/>
                <a:latin typeface="Calibri" panose="020F0502020204030204" pitchFamily="34" charset="0"/>
                <a:ea typeface="Dotum" panose="020B0600000101010101" pitchFamily="34" charset="-127"/>
                <a:cs typeface="Calibri" panose="020F0502020204030204" pitchFamily="34" charset="0"/>
              </a:rPr>
              <a:t>Mr. Harvey mentioned that the extrapolated line should be used for </a:t>
            </a:r>
            <a:r>
              <a:rPr kumimoji="0" lang="en-US" altLang="ko-KR" sz="1200" b="1" i="0" u="sng" strike="noStrike" cap="none" normalizeH="0" baseline="0" dirty="0" bmk="_Hlk73449662">
                <a:ln>
                  <a:noFill/>
                </a:ln>
                <a:solidFill>
                  <a:schemeClr val="tx1"/>
                </a:solidFill>
                <a:effectLst/>
                <a:latin typeface="Calibri" panose="020F0502020204030204" pitchFamily="34" charset="0"/>
                <a:ea typeface="Dotum" panose="020B0600000101010101" pitchFamily="34" charset="-127"/>
                <a:cs typeface="Calibri" panose="020F0502020204030204" pitchFamily="34" charset="0"/>
              </a:rPr>
              <a:t>dynamic</a:t>
            </a:r>
            <a:r>
              <a:rPr kumimoji="0" lang="en-US" altLang="ko-KR" sz="1200" b="0" i="0" u="none" strike="noStrike" cap="none" normalizeH="0" baseline="0" dirty="0" bmk="_Hlk73449662">
                <a:ln>
                  <a:noFill/>
                </a:ln>
                <a:solidFill>
                  <a:schemeClr val="tx1"/>
                </a:solidFill>
                <a:effectLst/>
                <a:latin typeface="Calibri" panose="020F0502020204030204" pitchFamily="34" charset="0"/>
                <a:ea typeface="Dotum" panose="020B0600000101010101" pitchFamily="34" charset="-127"/>
                <a:cs typeface="Calibri" panose="020F0502020204030204" pitchFamily="34" charset="0"/>
              </a:rPr>
              <a:t> testing. : until WAD1000.</a:t>
            </a:r>
            <a:endParaRPr kumimoji="0" lang="en-GB" altLang="ko-KR" sz="900" b="0" i="0" u="none" strike="noStrike" cap="none" normalizeH="0" baseline="0" dirty="0" bmk="_Hlk73449662">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ko-KR" sz="1200" b="0" i="0" u="none" strike="noStrike" cap="none" normalizeH="0" baseline="0" dirty="0" bmk="_Hlk73449662">
                <a:ln>
                  <a:noFill/>
                </a:ln>
                <a:solidFill>
                  <a:schemeClr val="tx1"/>
                </a:solidFill>
                <a:effectLst/>
                <a:latin typeface="Calibri" panose="020F0502020204030204" pitchFamily="34" charset="0"/>
                <a:ea typeface="Dotum" panose="020B0600000101010101" pitchFamily="34" charset="-127"/>
                <a:cs typeface="Calibri" panose="020F0502020204030204" pitchFamily="34" charset="0"/>
              </a:rPr>
              <a:t>Mr. Buenger (OICA) : when comparing smallest HIT to TRT (in order to decide between static &amp; dynamic test), there is no extrapolation: only the smallest stature is 6yo and 95</a:t>
            </a:r>
            <a:r>
              <a:rPr kumimoji="0" lang="en-US" altLang="ko-KR" sz="1200" b="0" i="0" u="none" strike="noStrike" cap="none" normalizeH="0" baseline="30000" dirty="0" bmk="_Hlk73449662">
                <a:ln>
                  <a:noFill/>
                </a:ln>
                <a:solidFill>
                  <a:schemeClr val="tx1"/>
                </a:solidFill>
                <a:effectLst/>
                <a:latin typeface="Calibri" panose="020F0502020204030204" pitchFamily="34" charset="0"/>
                <a:ea typeface="Dotum" panose="020B0600000101010101" pitchFamily="34" charset="-127"/>
                <a:cs typeface="Calibri" panose="020F0502020204030204" pitchFamily="34" charset="0"/>
              </a:rPr>
              <a:t>th</a:t>
            </a:r>
            <a:r>
              <a:rPr kumimoji="0" lang="en-US" altLang="ko-KR" sz="1200" b="0" i="0" u="none" strike="noStrike" cap="none" normalizeH="0" baseline="0" dirty="0" bmk="_Hlk73449662">
                <a:ln>
                  <a:noFill/>
                </a:ln>
                <a:solidFill>
                  <a:schemeClr val="tx1"/>
                </a:solidFill>
                <a:effectLst/>
                <a:latin typeface="Calibri" panose="020F0502020204030204" pitchFamily="34" charset="0"/>
                <a:ea typeface="Dotum" panose="020B0600000101010101" pitchFamily="34" charset="-127"/>
                <a:cs typeface="Calibri" panose="020F0502020204030204" pitchFamily="34" charset="0"/>
              </a:rPr>
              <a:t> is the biggest used for decision. The red lines are the limits for regulation. Mr. Maurer (OICA): OICA needs to discuss internally first. </a:t>
            </a:r>
            <a:endParaRPr kumimoji="0" lang="en-GB" altLang="ko-KR" sz="900" b="0" i="0" u="none" strike="noStrike" cap="none" normalizeH="0" baseline="0" dirty="0" bmk="_Hlk73449662">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ko-KR" sz="1200" b="0" i="0" u="none" strike="noStrike" cap="none" normalizeH="0" baseline="0" dirty="0" bmk="_Hlk73449662">
                <a:ln>
                  <a:noFill/>
                </a:ln>
                <a:solidFill>
                  <a:schemeClr val="tx1"/>
                </a:solidFill>
                <a:effectLst/>
                <a:latin typeface="Calibri" panose="020F0502020204030204" pitchFamily="34" charset="0"/>
                <a:ea typeface="Dotum" panose="020B0600000101010101" pitchFamily="34" charset="-127"/>
                <a:cs typeface="Calibri" panose="020F0502020204030204" pitchFamily="34" charset="0"/>
              </a:rPr>
              <a:t>Mr. Zander (BAST): until now, there was no drawing with horizontal lines, o</a:t>
            </a:r>
            <a:r>
              <a:rPr kumimoji="0" lang="en-US" altLang="ko-KR" sz="1200" b="0" i="0" u="none" strike="noStrike" cap="none" normalizeH="0" baseline="0" dirty="0" bmk="_Hlk73449662">
                <a:ln>
                  <a:noFill/>
                </a:ln>
                <a:solidFill>
                  <a:srgbClr val="000000"/>
                </a:solidFill>
                <a:effectLst/>
                <a:latin typeface="Calibri" panose="020F0502020204030204" pitchFamily="34" charset="0"/>
                <a:ea typeface="Dotum" panose="020B0600000101010101" pitchFamily="34" charset="-127"/>
                <a:cs typeface="Calibri" panose="020F0502020204030204" pitchFamily="34" charset="0"/>
              </a:rPr>
              <a:t>nly how to define the regression lines from these 4 points. It doesn’t make sense if 1 point is on the windscreen or roof. Same feeling as M. Harvey (OICA).</a:t>
            </a:r>
            <a:endParaRPr kumimoji="0" lang="en-GB" altLang="ko-KR"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ko-KR" sz="1200" b="0" i="0" u="none" strike="noStrike" cap="none" normalizeH="0" baseline="0" dirty="0">
                <a:ln>
                  <a:noFill/>
                </a:ln>
                <a:solidFill>
                  <a:srgbClr val="000000"/>
                </a:solidFill>
                <a:effectLst/>
                <a:latin typeface="Calibri" panose="020F0502020204030204" pitchFamily="34" charset="0"/>
                <a:ea typeface="Dotum" panose="020B0600000101010101" pitchFamily="34" charset="-127"/>
                <a:cs typeface="Calibri" panose="020F0502020204030204" pitchFamily="34" charset="0"/>
              </a:rPr>
              <a:t>Chair: made this drawing to clarify the meaning of the extrapolation of the curve for the dynamic testing: valid only within the DPPS system.</a:t>
            </a:r>
            <a:endParaRPr kumimoji="0" lang="en-GB" altLang="ko-KR" sz="9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ko-KR" sz="1400" b="1" i="0" u="none" strike="noStrike" cap="none" normalizeH="0" baseline="0" dirty="0">
                <a:ln>
                  <a:noFill/>
                </a:ln>
                <a:solidFill>
                  <a:srgbClr val="000000"/>
                </a:solidFill>
                <a:effectLst/>
                <a:latin typeface="Calibri" panose="020F0502020204030204" pitchFamily="34" charset="0"/>
                <a:ea typeface="Dotum" panose="020B0600000101010101" pitchFamily="34" charset="-127"/>
                <a:cs typeface="Calibri" panose="020F0502020204030204" pitchFamily="34" charset="0"/>
              </a:rPr>
              <a:t>Action: Clarification requested for next meeting:</a:t>
            </a:r>
            <a:endParaRPr kumimoji="0" lang="en-GB" altLang="ko-KR"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ko-KR" sz="1600" b="1" i="0" u="none" strike="noStrike" cap="none" normalizeH="0" baseline="0" dirty="0">
                <a:ln>
                  <a:noFill/>
                </a:ln>
                <a:solidFill>
                  <a:srgbClr val="000000"/>
                </a:solidFill>
                <a:effectLst/>
                <a:latin typeface="Calibri" panose="020F0502020204030204" pitchFamily="34" charset="0"/>
                <a:ea typeface="Dotum" panose="020B0600000101010101" pitchFamily="34" charset="-127"/>
                <a:cs typeface="Calibri" panose="020F0502020204030204" pitchFamily="34" charset="0"/>
              </a:rPr>
              <a:t>How to proceed before the 6yo and after 95</a:t>
            </a:r>
            <a:r>
              <a:rPr kumimoji="0" lang="en-US" altLang="ko-KR" sz="1600" b="1" i="0" u="none" strike="noStrike" cap="none" normalizeH="0" baseline="30000" dirty="0">
                <a:ln>
                  <a:noFill/>
                </a:ln>
                <a:solidFill>
                  <a:srgbClr val="000000"/>
                </a:solidFill>
                <a:effectLst/>
                <a:latin typeface="Calibri" panose="020F0502020204030204" pitchFamily="34" charset="0"/>
                <a:ea typeface="Dotum" panose="020B0600000101010101" pitchFamily="34" charset="-127"/>
                <a:cs typeface="Calibri" panose="020F0502020204030204" pitchFamily="34" charset="0"/>
              </a:rPr>
              <a:t>th</a:t>
            </a:r>
            <a:r>
              <a:rPr kumimoji="0" lang="en-US" altLang="ko-KR" sz="1600" b="1" i="0" u="none" strike="noStrike" cap="none" normalizeH="0" baseline="0" dirty="0">
                <a:ln>
                  <a:noFill/>
                </a:ln>
                <a:solidFill>
                  <a:srgbClr val="000000"/>
                </a:solidFill>
                <a:effectLst/>
                <a:latin typeface="Calibri" panose="020F0502020204030204" pitchFamily="34" charset="0"/>
                <a:ea typeface="Dotum" panose="020B0600000101010101" pitchFamily="34" charset="-127"/>
                <a:cs typeface="Calibri" panose="020F0502020204030204" pitchFamily="34" charset="0"/>
              </a:rPr>
              <a:t> </a:t>
            </a:r>
            <a:r>
              <a:rPr kumimoji="0" lang="en-US" altLang="ko-KR" sz="1600" b="1" i="0" u="none" strike="noStrike" cap="none" normalizeH="0" baseline="0" dirty="0" err="1">
                <a:ln>
                  <a:noFill/>
                </a:ln>
                <a:solidFill>
                  <a:srgbClr val="000000"/>
                </a:solidFill>
                <a:effectLst/>
                <a:latin typeface="Calibri" panose="020F0502020204030204" pitchFamily="34" charset="0"/>
                <a:ea typeface="Dotum" panose="020B0600000101010101" pitchFamily="34" charset="-127"/>
                <a:cs typeface="Calibri" panose="020F0502020204030204" pitchFamily="34" charset="0"/>
              </a:rPr>
              <a:t>y.o</a:t>
            </a:r>
            <a:r>
              <a:rPr kumimoji="0" lang="en-US" altLang="ko-KR" sz="1600" b="1" i="0" u="none" strike="noStrike" cap="none" normalizeH="0" baseline="0" dirty="0">
                <a:ln>
                  <a:noFill/>
                </a:ln>
                <a:solidFill>
                  <a:srgbClr val="000000"/>
                </a:solidFill>
                <a:effectLst/>
                <a:latin typeface="Calibri" panose="020F0502020204030204" pitchFamily="34" charset="0"/>
                <a:ea typeface="Dotum" panose="020B0600000101010101" pitchFamily="34" charset="-127"/>
                <a:cs typeface="Calibri" panose="020F0502020204030204" pitchFamily="34" charset="0"/>
              </a:rPr>
              <a:t>.? </a:t>
            </a:r>
          </a:p>
          <a:p>
            <a:pPr marL="0" marR="0" lvl="0" indent="0" algn="l" defTabSz="914400" rtl="0" eaLnBrk="0" fontAlgn="base" latinLnBrk="0" hangingPunct="0">
              <a:lnSpc>
                <a:spcPct val="100000"/>
              </a:lnSpc>
              <a:spcBef>
                <a:spcPct val="0"/>
              </a:spcBef>
              <a:spcAft>
                <a:spcPct val="0"/>
              </a:spcAft>
              <a:buClrTx/>
              <a:buSzTx/>
              <a:tabLst/>
            </a:pPr>
            <a:r>
              <a:rPr kumimoji="0" lang="en-US" altLang="ko-KR" sz="1600" b="0" i="1" u="none" strike="noStrike" cap="none" normalizeH="0" baseline="0" dirty="0">
                <a:ln>
                  <a:noFill/>
                </a:ln>
                <a:solidFill>
                  <a:srgbClr val="0070C0"/>
                </a:solidFill>
                <a:effectLst/>
                <a:latin typeface="Calibri" panose="020F0502020204030204" pitchFamily="34" charset="0"/>
                <a:ea typeface="Dotum" panose="020B0600000101010101" pitchFamily="34" charset="-127"/>
                <a:cs typeface="Calibri" panose="020F0502020204030204" pitchFamily="34" charset="0"/>
              </a:rPr>
              <a:t>No extrapolation for HIT values in order to determine static vs. dynamic testing. Extrapolation only to generate timing information for dynamic tests to complete head test area.</a:t>
            </a:r>
            <a:endParaRPr kumimoji="0" lang="en-GB" altLang="ko-KR" sz="105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ko-KR" sz="1600" b="1" i="0" u="none" strike="noStrike" cap="none" normalizeH="0" baseline="0" dirty="0">
                <a:ln>
                  <a:noFill/>
                </a:ln>
                <a:solidFill>
                  <a:srgbClr val="000000"/>
                </a:solidFill>
                <a:effectLst/>
                <a:latin typeface="Calibri" panose="020F0502020204030204" pitchFamily="34" charset="0"/>
                <a:ea typeface="Dotum" panose="020B0600000101010101" pitchFamily="34" charset="-127"/>
                <a:cs typeface="Calibri" panose="020F0502020204030204" pitchFamily="34" charset="0"/>
              </a:rPr>
              <a:t>How to decide the test mode when we compare the HIT to the TRT ?</a:t>
            </a:r>
            <a:endParaRPr kumimoji="0" lang="en-GB" altLang="ko-KR" sz="105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ko-KR" sz="1600" b="0" i="1" u="none" strike="noStrike" cap="none" normalizeH="0" baseline="0" dirty="0">
                <a:ln>
                  <a:noFill/>
                </a:ln>
                <a:solidFill>
                  <a:srgbClr val="0070C0"/>
                </a:solidFill>
                <a:effectLst/>
                <a:latin typeface="Calibri" panose="020F0502020204030204" pitchFamily="34" charset="0"/>
                <a:ea typeface="Dotum" panose="020B0600000101010101" pitchFamily="34" charset="-127"/>
                <a:cs typeface="Calibri" panose="020F0502020204030204" pitchFamily="34" charset="0"/>
              </a:rPr>
              <a:t>From any point of the head test area where the HIT is shorter than TRT, then static testing is possible.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ko-KR" sz="1600" b="0" i="1" u="none" strike="noStrike" cap="none" normalizeH="0" baseline="0" dirty="0">
                <a:ln>
                  <a:noFill/>
                </a:ln>
                <a:solidFill>
                  <a:srgbClr val="0070C0"/>
                </a:solidFill>
                <a:effectLst/>
                <a:latin typeface="Calibri" panose="020F0502020204030204" pitchFamily="34" charset="0"/>
                <a:ea typeface="Dotum" panose="020B0600000101010101" pitchFamily="34" charset="-127"/>
                <a:cs typeface="Calibri" panose="020F0502020204030204" pitchFamily="34" charset="0"/>
              </a:rPr>
              <a:t>If HIT is greater than TRT, dynamic testing is required.</a:t>
            </a:r>
            <a:endParaRPr kumimoji="0" lang="en-US" altLang="ko-KR" sz="2400" b="0" i="0" u="none" strike="noStrike" cap="none" normalizeH="0" baseline="0" dirty="0">
              <a:ln>
                <a:noFill/>
              </a:ln>
              <a:solidFill>
                <a:schemeClr val="tx1"/>
              </a:solidFill>
              <a:effectLst/>
              <a:latin typeface="Arial" panose="020B0604020202020204" pitchFamily="34" charset="0"/>
            </a:endParaRPr>
          </a:p>
        </p:txBody>
      </p:sp>
      <p:sp>
        <p:nvSpPr>
          <p:cNvPr id="7" name="Rectangle 6">
            <a:extLst>
              <a:ext uri="{FF2B5EF4-FFF2-40B4-BE49-F238E27FC236}">
                <a16:creationId xmlns:a16="http://schemas.microsoft.com/office/drawing/2014/main" id="{2D42D152-788E-4190-B7D9-FA98B4D99C5E}"/>
              </a:ext>
            </a:extLst>
          </p:cNvPr>
          <p:cNvSpPr/>
          <p:nvPr/>
        </p:nvSpPr>
        <p:spPr>
          <a:xfrm>
            <a:off x="5485430" y="3974617"/>
            <a:ext cx="6053947" cy="646331"/>
          </a:xfrm>
          <a:prstGeom prst="rect">
            <a:avLst/>
          </a:prstGeom>
          <a:solidFill>
            <a:schemeClr val="bg1"/>
          </a:solidFill>
          <a:ln>
            <a:solidFill>
              <a:srgbClr val="0070C0"/>
            </a:solidFill>
          </a:ln>
        </p:spPr>
        <p:txBody>
          <a:bodyPr wrap="square">
            <a:spAutoFit/>
          </a:bodyPr>
          <a:lstStyle/>
          <a:p>
            <a:r>
              <a:rPr lang="en-US" i="1" dirty="0">
                <a:solidFill>
                  <a:srgbClr val="0070C0"/>
                </a:solidFill>
                <a:latin typeface="Calibri" panose="020F0502020204030204" pitchFamily="34" charset="0"/>
                <a:ea typeface="Dotum" panose="020B0600000101010101" pitchFamily="34" charset="-127"/>
                <a:cs typeface="Calibri" panose="020F0502020204030204" pitchFamily="34" charset="0"/>
              </a:rPr>
              <a:t>WAD limit changes because of kinematic  </a:t>
            </a:r>
            <a:r>
              <a:rPr lang="en-US" i="1" dirty="0" err="1">
                <a:solidFill>
                  <a:srgbClr val="0070C0"/>
                </a:solidFill>
                <a:latin typeface="Calibri" panose="020F0502020204030204" pitchFamily="34" charset="0"/>
                <a:ea typeface="Dotum" panose="020B0600000101010101" pitchFamily="34" charset="-127"/>
                <a:cs typeface="Calibri" panose="020F0502020204030204" pitchFamily="34" charset="0"/>
              </a:rPr>
              <a:t>behaviour</a:t>
            </a:r>
            <a:r>
              <a:rPr lang="en-US" i="1" dirty="0">
                <a:solidFill>
                  <a:srgbClr val="0070C0"/>
                </a:solidFill>
                <a:latin typeface="Calibri" panose="020F0502020204030204" pitchFamily="34" charset="0"/>
                <a:ea typeface="Dotum" panose="020B0600000101010101" pitchFamily="34" charset="-127"/>
                <a:cs typeface="Calibri" panose="020F0502020204030204" pitchFamily="34" charset="0"/>
              </a:rPr>
              <a:t> of the HBM with the smallest appropriate stature (min: 6yo) </a:t>
            </a:r>
            <a:endParaRPr lang="en-GB" i="1" dirty="0">
              <a:solidFill>
                <a:srgbClr val="0070C0"/>
              </a:solidFill>
              <a:latin typeface="Calibri" panose="020F0502020204030204" pitchFamily="34" charset="0"/>
              <a:ea typeface="Dotum" panose="020B0600000101010101" pitchFamily="34" charset="-127"/>
              <a:cs typeface="Calibri" panose="020F0502020204030204" pitchFamily="34" charset="0"/>
            </a:endParaRPr>
          </a:p>
        </p:txBody>
      </p:sp>
    </p:spTree>
    <p:extLst>
      <p:ext uri="{BB962C8B-B14F-4D97-AF65-F5344CB8AC3E}">
        <p14:creationId xmlns:p14="http://schemas.microsoft.com/office/powerpoint/2010/main" val="8063658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 coins arrondis 3">
            <a:extLst>
              <a:ext uri="{FF2B5EF4-FFF2-40B4-BE49-F238E27FC236}">
                <a16:creationId xmlns:a16="http://schemas.microsoft.com/office/drawing/2014/main" id="{9796DA01-C17B-40AA-BCD8-BCFD177165C4}"/>
              </a:ext>
            </a:extLst>
          </p:cNvPr>
          <p:cNvSpPr/>
          <p:nvPr/>
        </p:nvSpPr>
        <p:spPr>
          <a:xfrm>
            <a:off x="438150" y="4571999"/>
            <a:ext cx="10915650" cy="1649185"/>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a:p>
        </p:txBody>
      </p:sp>
      <p:sp>
        <p:nvSpPr>
          <p:cNvPr id="2" name="Titre 1">
            <a:extLst>
              <a:ext uri="{FF2B5EF4-FFF2-40B4-BE49-F238E27FC236}">
                <a16:creationId xmlns:a16="http://schemas.microsoft.com/office/drawing/2014/main" id="{EAF870AD-D6CF-489E-96FF-23687793B6F1}"/>
              </a:ext>
            </a:extLst>
          </p:cNvPr>
          <p:cNvSpPr>
            <a:spLocks noGrp="1"/>
          </p:cNvSpPr>
          <p:nvPr>
            <p:ph type="title"/>
          </p:nvPr>
        </p:nvSpPr>
        <p:spPr>
          <a:xfrm>
            <a:off x="838200" y="365125"/>
            <a:ext cx="10515600" cy="492125"/>
          </a:xfrm>
        </p:spPr>
        <p:txBody>
          <a:bodyPr>
            <a:normAutofit fontScale="90000"/>
          </a:bodyPr>
          <a:lstStyle/>
          <a:p>
            <a:r>
              <a:rPr lang="en-US" b="1" dirty="0">
                <a:solidFill>
                  <a:srgbClr val="0070C0"/>
                </a:solidFill>
              </a:rPr>
              <a:t>Clarification</a:t>
            </a:r>
            <a:r>
              <a:rPr lang="en-US" b="1" i="1" dirty="0"/>
              <a:t> and draft proposal - page 1 </a:t>
            </a:r>
            <a:endParaRPr lang="en-GB" dirty="0"/>
          </a:p>
        </p:txBody>
      </p:sp>
      <p:sp>
        <p:nvSpPr>
          <p:cNvPr id="3" name="Espace réservé du contenu 2">
            <a:extLst>
              <a:ext uri="{FF2B5EF4-FFF2-40B4-BE49-F238E27FC236}">
                <a16:creationId xmlns:a16="http://schemas.microsoft.com/office/drawing/2014/main" id="{43595D9C-701B-46DE-8EE7-A505F2E427FD}"/>
              </a:ext>
            </a:extLst>
          </p:cNvPr>
          <p:cNvSpPr>
            <a:spLocks noGrp="1"/>
          </p:cNvSpPr>
          <p:nvPr>
            <p:ph idx="1"/>
          </p:nvPr>
        </p:nvSpPr>
        <p:spPr>
          <a:xfrm>
            <a:off x="438150" y="1262289"/>
            <a:ext cx="10515600" cy="4803776"/>
          </a:xfrm>
        </p:spPr>
        <p:txBody>
          <a:bodyPr>
            <a:normAutofit fontScale="25000" lnSpcReduction="20000"/>
          </a:bodyPr>
          <a:lstStyle/>
          <a:p>
            <a:pPr marL="0" indent="0">
              <a:buNone/>
            </a:pPr>
            <a:r>
              <a:rPr lang="en-US" sz="7200" b="1" u="sng" dirty="0">
                <a:solidFill>
                  <a:srgbClr val="0070C0"/>
                </a:solidFill>
              </a:rPr>
              <a:t>(based on Euro NCAP) For static or dynamic decision</a:t>
            </a:r>
            <a:r>
              <a:rPr lang="en-US" sz="7200" dirty="0">
                <a:solidFill>
                  <a:srgbClr val="0070C0"/>
                </a:solidFill>
              </a:rPr>
              <a:t>:</a:t>
            </a:r>
            <a:endParaRPr lang="en-GB" sz="7200" dirty="0">
              <a:solidFill>
                <a:srgbClr val="0070C0"/>
              </a:solidFill>
            </a:endParaRPr>
          </a:p>
          <a:p>
            <a:pPr marL="0" indent="0">
              <a:buNone/>
            </a:pPr>
            <a:r>
              <a:rPr lang="en-US" sz="7200" dirty="0">
                <a:solidFill>
                  <a:srgbClr val="0070C0"/>
                </a:solidFill>
              </a:rPr>
              <a:t>Where the manufacturer has demonstrated, by numerical simulations or alternative means (vehicle speed of 40km/h), that a system is fully deployed and remains in the intended position prior to the head impact time of the smallest appropriate stature pedestrian, then all head form tests shall be performed with the bonnet in the fully deployed position.</a:t>
            </a:r>
            <a:endParaRPr lang="en-GB" sz="7200" dirty="0">
              <a:solidFill>
                <a:srgbClr val="0070C0"/>
              </a:solidFill>
            </a:endParaRPr>
          </a:p>
          <a:p>
            <a:pPr marL="0" indent="0">
              <a:buNone/>
            </a:pPr>
            <a:r>
              <a:rPr lang="en-US" sz="5600" dirty="0">
                <a:solidFill>
                  <a:srgbClr val="0070C0"/>
                </a:solidFill>
              </a:rPr>
              <a:t> </a:t>
            </a:r>
            <a:endParaRPr lang="en-GB" sz="6400" dirty="0">
              <a:solidFill>
                <a:srgbClr val="0070C0"/>
              </a:solidFill>
            </a:endParaRPr>
          </a:p>
          <a:p>
            <a:pPr marL="0" indent="0">
              <a:buNone/>
            </a:pPr>
            <a:r>
              <a:rPr lang="en-US" sz="8000" b="1" i="1" dirty="0">
                <a:solidFill>
                  <a:srgbClr val="0070C0"/>
                </a:solidFill>
              </a:rPr>
              <a:t>4.1 Determination of </a:t>
            </a:r>
            <a:r>
              <a:rPr lang="en-US" sz="8000" b="1" i="1" dirty="0" err="1">
                <a:solidFill>
                  <a:srgbClr val="0070C0"/>
                </a:solidFill>
              </a:rPr>
              <a:t>headform</a:t>
            </a:r>
            <a:r>
              <a:rPr lang="en-US" sz="8000" b="1" i="1" dirty="0">
                <a:solidFill>
                  <a:srgbClr val="0070C0"/>
                </a:solidFill>
              </a:rPr>
              <a:t> test procedure</a:t>
            </a:r>
            <a:endParaRPr lang="en-GB" sz="9600" dirty="0">
              <a:solidFill>
                <a:srgbClr val="0070C0"/>
              </a:solidFill>
            </a:endParaRPr>
          </a:p>
          <a:p>
            <a:r>
              <a:rPr lang="en-US" sz="8000" b="1" dirty="0">
                <a:solidFill>
                  <a:srgbClr val="0070C0"/>
                </a:solidFill>
              </a:rPr>
              <a:t> </a:t>
            </a:r>
            <a:r>
              <a:rPr lang="en-US" sz="7200" b="1" u="sng" dirty="0">
                <a:solidFill>
                  <a:srgbClr val="0070C0"/>
                </a:solidFill>
              </a:rPr>
              <a:t>Decide if static or dynamic test based on HIT smallest appropriate stature : “smallest HIT = 1 value”</a:t>
            </a:r>
            <a:endParaRPr lang="en-GB" sz="7200" b="1" u="sng" dirty="0">
              <a:solidFill>
                <a:srgbClr val="0070C0"/>
              </a:solidFill>
            </a:endParaRPr>
          </a:p>
          <a:p>
            <a:pPr marL="0" indent="0">
              <a:buNone/>
            </a:pPr>
            <a:r>
              <a:rPr lang="en-US" sz="7200" dirty="0">
                <a:solidFill>
                  <a:srgbClr val="0070C0"/>
                </a:solidFill>
              </a:rPr>
              <a:t>In a low front end vehicle: </a:t>
            </a:r>
            <a:r>
              <a:rPr lang="en-US" sz="7200" b="1" dirty="0">
                <a:solidFill>
                  <a:srgbClr val="0070C0"/>
                </a:solidFill>
              </a:rPr>
              <a:t>6yo </a:t>
            </a:r>
            <a:r>
              <a:rPr lang="en-US" sz="7200" dirty="0">
                <a:solidFill>
                  <a:srgbClr val="0070C0"/>
                </a:solidFill>
              </a:rPr>
              <a:t>may be behind WAD 1000</a:t>
            </a:r>
          </a:p>
          <a:p>
            <a:pPr marL="0" indent="0">
              <a:buNone/>
            </a:pPr>
            <a:r>
              <a:rPr lang="en-US" sz="7200" dirty="0">
                <a:solidFill>
                  <a:srgbClr val="0070C0"/>
                </a:solidFill>
              </a:rPr>
              <a:t>In an SUV, it could be </a:t>
            </a:r>
            <a:r>
              <a:rPr lang="en-US" sz="7200" b="1" dirty="0">
                <a:solidFill>
                  <a:srgbClr val="0070C0"/>
                </a:solidFill>
              </a:rPr>
              <a:t>5</a:t>
            </a:r>
            <a:r>
              <a:rPr lang="en-US" sz="7200" b="1" baseline="30000" dirty="0">
                <a:solidFill>
                  <a:srgbClr val="0070C0"/>
                </a:solidFill>
              </a:rPr>
              <a:t>th</a:t>
            </a:r>
            <a:r>
              <a:rPr lang="en-US" sz="7200" b="1" dirty="0">
                <a:solidFill>
                  <a:srgbClr val="0070C0"/>
                </a:solidFill>
              </a:rPr>
              <a:t> female</a:t>
            </a:r>
            <a:r>
              <a:rPr lang="en-US" sz="7200" dirty="0">
                <a:solidFill>
                  <a:srgbClr val="0070C0"/>
                </a:solidFill>
              </a:rPr>
              <a:t> (as a 6yo would be before the hood test area)</a:t>
            </a:r>
            <a:endParaRPr lang="en-GB" sz="7200" dirty="0">
              <a:solidFill>
                <a:srgbClr val="0070C0"/>
              </a:solidFill>
            </a:endParaRPr>
          </a:p>
          <a:p>
            <a:pPr marL="0" indent="0">
              <a:buNone/>
            </a:pPr>
            <a:r>
              <a:rPr lang="en-US" sz="9600" b="1" dirty="0">
                <a:solidFill>
                  <a:srgbClr val="0070C0"/>
                </a:solidFill>
              </a:rPr>
              <a:t>=&gt; no extrapolation for the smallest HIT</a:t>
            </a:r>
            <a:r>
              <a:rPr lang="en-US" sz="9600" dirty="0">
                <a:solidFill>
                  <a:srgbClr val="0070C0"/>
                </a:solidFill>
              </a:rPr>
              <a:t>.</a:t>
            </a:r>
            <a:endParaRPr lang="en-GB" sz="11200" dirty="0">
              <a:solidFill>
                <a:srgbClr val="0070C0"/>
              </a:solidFill>
            </a:endParaRPr>
          </a:p>
          <a:p>
            <a:pPr marL="0" indent="0">
              <a:buNone/>
            </a:pPr>
            <a:endParaRPr lang="en-US" sz="7200" i="1" dirty="0"/>
          </a:p>
          <a:p>
            <a:pPr marL="0" indent="0">
              <a:buNone/>
            </a:pPr>
            <a:r>
              <a:rPr lang="en-US" sz="8000" i="1" dirty="0"/>
              <a:t>§4.1.      The HIT for the relevant pedestrian statures is calculated in the </a:t>
            </a:r>
            <a:r>
              <a:rPr lang="en-US" sz="8000" b="1" i="1" dirty="0"/>
              <a:t>deployed position</a:t>
            </a:r>
            <a:r>
              <a:rPr lang="en-US" sz="8000" i="1" dirty="0"/>
              <a:t> of the outer surface. Relevant are those statures amongst the 6-year old child, the 5%ile female, the 50%ile male and the 95%ile male, [whose heads] contact the outer surface in the </a:t>
            </a:r>
            <a:r>
              <a:rPr lang="en-US" sz="8000" i="1" dirty="0" err="1"/>
              <a:t>headform</a:t>
            </a:r>
            <a:r>
              <a:rPr lang="en-US" sz="8000" i="1" dirty="0"/>
              <a:t> test areas. The smallest appropriate stature defines the earliest HIT value. If the DPPS does not have a permanently deployed position, then HIT is calculated with the DPPS in closed position.</a:t>
            </a:r>
            <a:endParaRPr lang="en-GB" sz="12800" dirty="0"/>
          </a:p>
          <a:p>
            <a:pPr marL="0" indent="0">
              <a:buNone/>
            </a:pPr>
            <a:endParaRPr lang="en-GB" dirty="0"/>
          </a:p>
        </p:txBody>
      </p:sp>
    </p:spTree>
    <p:extLst>
      <p:ext uri="{BB962C8B-B14F-4D97-AF65-F5344CB8AC3E}">
        <p14:creationId xmlns:p14="http://schemas.microsoft.com/office/powerpoint/2010/main" val="21760628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2DBF17E3-8462-4F6D-8097-475BA76E8818}"/>
              </a:ext>
            </a:extLst>
          </p:cNvPr>
          <p:cNvSpPr>
            <a:spLocks noGrp="1"/>
          </p:cNvSpPr>
          <p:nvPr>
            <p:ph type="title"/>
          </p:nvPr>
        </p:nvSpPr>
        <p:spPr>
          <a:xfrm>
            <a:off x="503464" y="194808"/>
            <a:ext cx="10515600" cy="492125"/>
          </a:xfrm>
        </p:spPr>
        <p:txBody>
          <a:bodyPr>
            <a:noAutofit/>
          </a:bodyPr>
          <a:lstStyle/>
          <a:p>
            <a:r>
              <a:rPr lang="en-US" sz="3600" b="1" dirty="0">
                <a:solidFill>
                  <a:srgbClr val="0070C0"/>
                </a:solidFill>
              </a:rPr>
              <a:t>Clarification</a:t>
            </a:r>
            <a:r>
              <a:rPr lang="en-US" sz="3600" b="1" dirty="0"/>
              <a:t> and </a:t>
            </a:r>
            <a:r>
              <a:rPr lang="en-US" sz="3600" b="1" i="1" dirty="0"/>
              <a:t>draft proposal - page 2 </a:t>
            </a:r>
            <a:endParaRPr lang="en-GB" sz="3600" dirty="0"/>
          </a:p>
        </p:txBody>
      </p:sp>
      <p:sp>
        <p:nvSpPr>
          <p:cNvPr id="5" name="Rectangle : coins arrondis 4">
            <a:extLst>
              <a:ext uri="{FF2B5EF4-FFF2-40B4-BE49-F238E27FC236}">
                <a16:creationId xmlns:a16="http://schemas.microsoft.com/office/drawing/2014/main" id="{2113EDCA-E27A-4CEE-B9C8-7876FBC4910E}"/>
              </a:ext>
            </a:extLst>
          </p:cNvPr>
          <p:cNvSpPr/>
          <p:nvPr/>
        </p:nvSpPr>
        <p:spPr>
          <a:xfrm>
            <a:off x="193219" y="2406877"/>
            <a:ext cx="11457215" cy="2677886"/>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a:p>
        </p:txBody>
      </p:sp>
      <p:sp>
        <p:nvSpPr>
          <p:cNvPr id="6" name="Rectangle : coins arrondis 5">
            <a:extLst>
              <a:ext uri="{FF2B5EF4-FFF2-40B4-BE49-F238E27FC236}">
                <a16:creationId xmlns:a16="http://schemas.microsoft.com/office/drawing/2014/main" id="{0F41F84B-B6C2-4F98-BEF3-61FE17AF35DD}"/>
              </a:ext>
            </a:extLst>
          </p:cNvPr>
          <p:cNvSpPr/>
          <p:nvPr/>
        </p:nvSpPr>
        <p:spPr>
          <a:xfrm>
            <a:off x="261257" y="5935436"/>
            <a:ext cx="11389177" cy="481693"/>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a:p>
        </p:txBody>
      </p:sp>
      <p:sp>
        <p:nvSpPr>
          <p:cNvPr id="3" name="Espace réservé du contenu 2">
            <a:extLst>
              <a:ext uri="{FF2B5EF4-FFF2-40B4-BE49-F238E27FC236}">
                <a16:creationId xmlns:a16="http://schemas.microsoft.com/office/drawing/2014/main" id="{334C8B1E-4A9E-4758-9DC6-A80038EC9546}"/>
              </a:ext>
            </a:extLst>
          </p:cNvPr>
          <p:cNvSpPr>
            <a:spLocks noGrp="1"/>
          </p:cNvSpPr>
          <p:nvPr>
            <p:ph idx="1"/>
          </p:nvPr>
        </p:nvSpPr>
        <p:spPr>
          <a:xfrm>
            <a:off x="438149" y="1074511"/>
            <a:ext cx="11089821" cy="5342618"/>
          </a:xfrm>
        </p:spPr>
        <p:txBody>
          <a:bodyPr>
            <a:normAutofit fontScale="25000" lnSpcReduction="20000"/>
          </a:bodyPr>
          <a:lstStyle/>
          <a:p>
            <a:pPr>
              <a:lnSpc>
                <a:spcPct val="120000"/>
              </a:lnSpc>
            </a:pPr>
            <a:r>
              <a:rPr lang="en-US" sz="9600" b="1" u="sng" dirty="0">
                <a:solidFill>
                  <a:srgbClr val="0070C0"/>
                </a:solidFill>
              </a:rPr>
              <a:t>For dynamic test</a:t>
            </a:r>
            <a:r>
              <a:rPr lang="en-US" sz="9600" b="1" dirty="0">
                <a:solidFill>
                  <a:srgbClr val="0070C0"/>
                </a:solidFill>
              </a:rPr>
              <a:t>: extrapolate until  WAD 1000 towards the front of the bonnet and until the rear of test area </a:t>
            </a:r>
            <a:endParaRPr lang="en-GB" sz="7200" dirty="0">
              <a:solidFill>
                <a:srgbClr val="0070C0"/>
              </a:solidFill>
            </a:endParaRPr>
          </a:p>
          <a:p>
            <a:pPr marL="0" indent="0">
              <a:lnSpc>
                <a:spcPct val="120000"/>
              </a:lnSpc>
              <a:buNone/>
            </a:pPr>
            <a:r>
              <a:rPr lang="en-US" sz="9600" dirty="0">
                <a:solidFill>
                  <a:srgbClr val="0070C0"/>
                </a:solidFill>
              </a:rPr>
              <a:t>	=&gt; the regression is only used for the dynamic testing. </a:t>
            </a:r>
            <a:endParaRPr lang="en-GB" sz="11200" dirty="0">
              <a:solidFill>
                <a:srgbClr val="0070C0"/>
              </a:solidFill>
            </a:endParaRPr>
          </a:p>
          <a:p>
            <a:pPr marL="0" indent="0">
              <a:lnSpc>
                <a:spcPct val="120000"/>
              </a:lnSpc>
              <a:buNone/>
            </a:pPr>
            <a:r>
              <a:rPr lang="en-US" sz="8000" i="1" dirty="0"/>
              <a:t>For dynamic testing :</a:t>
            </a:r>
            <a:endParaRPr lang="en-GB" sz="8000" i="1" dirty="0"/>
          </a:p>
          <a:p>
            <a:pPr marL="0" indent="0">
              <a:lnSpc>
                <a:spcPct val="120000"/>
              </a:lnSpc>
              <a:buNone/>
            </a:pPr>
            <a:r>
              <a:rPr lang="en-US" sz="8000" i="1" dirty="0"/>
              <a:t>For the timing of the DPPS in the dynamic testing, the regression line of the relevant statures is extrapolated for complete head impact test area coverage, if R2 is equal to or above 0.99. </a:t>
            </a:r>
            <a:endParaRPr lang="en-GB" sz="8000" i="1" dirty="0"/>
          </a:p>
          <a:p>
            <a:pPr marL="0" indent="0">
              <a:lnSpc>
                <a:spcPct val="120000"/>
              </a:lnSpc>
              <a:buNone/>
            </a:pPr>
            <a:r>
              <a:rPr lang="en-US" sz="8000" i="1" dirty="0"/>
              <a:t>If the R2 is below 0.99, then the connecting line segment of the [adjacent] 2 statures will be elongated in the right direction for complete head test area coverage . </a:t>
            </a:r>
            <a:endParaRPr lang="en-GB" sz="8000" i="1" dirty="0"/>
          </a:p>
          <a:p>
            <a:pPr marL="0" indent="0">
              <a:lnSpc>
                <a:spcPct val="120000"/>
              </a:lnSpc>
              <a:buNone/>
            </a:pPr>
            <a:r>
              <a:rPr lang="en-US" sz="8000" i="1" dirty="0"/>
              <a:t>If the manufacturer choses to perform only dynamic testing, then there is no need to do a full TRT check, only a ST time determination is necessary.</a:t>
            </a:r>
            <a:endParaRPr lang="en-GB" sz="8000" i="1" dirty="0"/>
          </a:p>
          <a:p>
            <a:pPr>
              <a:lnSpc>
                <a:spcPct val="120000"/>
              </a:lnSpc>
            </a:pPr>
            <a:r>
              <a:rPr lang="en-US" sz="9600" b="1" u="sng" dirty="0">
                <a:solidFill>
                  <a:srgbClr val="0070C0"/>
                </a:solidFill>
              </a:rPr>
              <a:t>For static test </a:t>
            </a:r>
            <a:r>
              <a:rPr lang="en-US" sz="9600" b="1" dirty="0">
                <a:solidFill>
                  <a:srgbClr val="0070C0"/>
                </a:solidFill>
              </a:rPr>
              <a:t>: no extrapolation of the regression line is needed because no triggering of the DPPS is required during the testing. </a:t>
            </a:r>
            <a:endParaRPr lang="en-GB" sz="9600" b="1" dirty="0">
              <a:solidFill>
                <a:srgbClr val="0070C0"/>
              </a:solidFill>
            </a:endParaRPr>
          </a:p>
          <a:p>
            <a:pPr marL="0" indent="0">
              <a:lnSpc>
                <a:spcPct val="120000"/>
              </a:lnSpc>
              <a:buNone/>
            </a:pPr>
            <a:r>
              <a:rPr lang="en-US" sz="9600" i="1" dirty="0"/>
              <a:t> </a:t>
            </a:r>
            <a:r>
              <a:rPr lang="en-US" sz="8000" i="1" dirty="0"/>
              <a:t>When there is a combination of static &amp; dynamic tests, then apply B &amp; C appropriately.</a:t>
            </a:r>
            <a:endParaRPr lang="en-GB" sz="8000" i="1" dirty="0"/>
          </a:p>
          <a:p>
            <a:pPr marL="0" indent="0">
              <a:lnSpc>
                <a:spcPct val="120000"/>
              </a:lnSpc>
              <a:buNone/>
            </a:pPr>
            <a:r>
              <a:rPr lang="en-US" sz="7200" dirty="0"/>
              <a:t> </a:t>
            </a:r>
            <a:endParaRPr lang="en-GB" dirty="0"/>
          </a:p>
        </p:txBody>
      </p:sp>
    </p:spTree>
    <p:extLst>
      <p:ext uri="{BB962C8B-B14F-4D97-AF65-F5344CB8AC3E}">
        <p14:creationId xmlns:p14="http://schemas.microsoft.com/office/powerpoint/2010/main" val="61792"/>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TotalTime>
  <Words>1210</Words>
  <Application>Microsoft Office PowerPoint</Application>
  <PresentationFormat>Grand écran</PresentationFormat>
  <Paragraphs>67</Paragraphs>
  <Slides>5</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5</vt:i4>
      </vt:variant>
    </vt:vector>
  </HeadingPairs>
  <TitlesOfParts>
    <vt:vector size="11" baseType="lpstr">
      <vt:lpstr>Gulim</vt:lpstr>
      <vt:lpstr>Arial</vt:lpstr>
      <vt:lpstr>Calibri</vt:lpstr>
      <vt:lpstr>Calibri Light</vt:lpstr>
      <vt:lpstr>Wingdings</vt:lpstr>
      <vt:lpstr>Thème Office</vt:lpstr>
      <vt:lpstr>DPPS - “HIT Regression Discussion Summary and Action Items”</vt:lpstr>
      <vt:lpstr>IWG-DPPS-6      5.2.3. HIT &amp; WAD calculation</vt:lpstr>
      <vt:lpstr>IWG-DPPS-11      5.iii. Decision List </vt:lpstr>
      <vt:lpstr>Clarification and draft proposal - page 1 </vt:lpstr>
      <vt:lpstr>Clarification and draft proposal - page 2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DPPS - “HIT Regression Discussion Summary and Action Items”</dc:title>
  <dc:creator>DAUSSE Irina</dc:creator>
  <cp:lastModifiedBy>DAUSSE Irina</cp:lastModifiedBy>
  <cp:revision>4</cp:revision>
  <dcterms:created xsi:type="dcterms:W3CDTF">2021-06-24T15:27:11Z</dcterms:created>
  <dcterms:modified xsi:type="dcterms:W3CDTF">2021-06-24T16:04:22Z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d1c0902-ed92-4fed-896d-2e7725de02d4_Enabled">
    <vt:lpwstr>true</vt:lpwstr>
  </property>
  <property fmtid="{D5CDD505-2E9C-101B-9397-08002B2CF9AE}" pid="3" name="MSIP_Label_fd1c0902-ed92-4fed-896d-2e7725de02d4_SetDate">
    <vt:lpwstr>2021-06-24T16:00:16Z</vt:lpwstr>
  </property>
  <property fmtid="{D5CDD505-2E9C-101B-9397-08002B2CF9AE}" pid="4" name="MSIP_Label_fd1c0902-ed92-4fed-896d-2e7725de02d4_Method">
    <vt:lpwstr>Standard</vt:lpwstr>
  </property>
  <property fmtid="{D5CDD505-2E9C-101B-9397-08002B2CF9AE}" pid="5" name="MSIP_Label_fd1c0902-ed92-4fed-896d-2e7725de02d4_Name">
    <vt:lpwstr>Anyone (not protected)</vt:lpwstr>
  </property>
  <property fmtid="{D5CDD505-2E9C-101B-9397-08002B2CF9AE}" pid="6" name="MSIP_Label_fd1c0902-ed92-4fed-896d-2e7725de02d4_SiteId">
    <vt:lpwstr>d6b0bbee-7cd9-4d60-bce6-4a67b543e2ae</vt:lpwstr>
  </property>
  <property fmtid="{D5CDD505-2E9C-101B-9397-08002B2CF9AE}" pid="7" name="MSIP_Label_fd1c0902-ed92-4fed-896d-2e7725de02d4_ActionId">
    <vt:lpwstr>9d5323a9-5561-4e79-8bb0-ecbe0e79c96b</vt:lpwstr>
  </property>
  <property fmtid="{D5CDD505-2E9C-101B-9397-08002B2CF9AE}" pid="8" name="MSIP_Label_fd1c0902-ed92-4fed-896d-2e7725de02d4_ContentBits">
    <vt:lpwstr>2</vt:lpwstr>
  </property>
</Properties>
</file>