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8" r:id="rId5"/>
    <p:sldId id="266" r:id="rId6"/>
    <p:sldId id="269" r:id="rId7"/>
    <p:sldId id="267" r:id="rId8"/>
  </p:sldIdLst>
  <p:sldSz cx="12192000" cy="6858000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2814" autoAdjust="0"/>
  </p:normalViewPr>
  <p:slideViewPr>
    <p:cSldViewPr snapToGrid="0" snapToObjects="1">
      <p:cViewPr varScale="1">
        <p:scale>
          <a:sx n="96" d="100"/>
          <a:sy n="96" d="100"/>
        </p:scale>
        <p:origin x="1667" y="6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8932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9-11-2021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8931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40" y="9445169"/>
            <a:ext cx="2949099" cy="498931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9-11-2021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9-11-2021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9-11-2021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9-11-2021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9-11-2021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9-11-2021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9-11-2021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9-11-2021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9-11-2021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185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42</a:t>
            </a:r>
            <a:r>
              <a:rPr lang="en-GB" sz="5400" b="1" i="1" baseline="30000" dirty="0">
                <a:solidFill>
                  <a:schemeClr val="tx1"/>
                </a:solidFill>
              </a:rPr>
              <a:t>nd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informal document WP.29-185-XX</a:t>
            </a:r>
            <a:br>
              <a:rPr lang="en-GB" sz="1600" b="0" dirty="0"/>
            </a:br>
            <a:r>
              <a:rPr lang="en-GB" sz="1600" b="0" dirty="0"/>
              <a:t>							185</a:t>
            </a:r>
            <a:r>
              <a:rPr lang="en-GB" sz="1600" b="0" baseline="30000" dirty="0"/>
              <a:t>th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DETA-42-05e)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  <p:sp>
        <p:nvSpPr>
          <p:cNvPr id="5" name="Tekstvak 6">
            <a:extLst>
              <a:ext uri="{FF2B5EF4-FFF2-40B4-BE49-F238E27FC236}">
                <a16:creationId xmlns:a16="http://schemas.microsoft.com/office/drawing/2014/main" id="{39E964F0-C598-403F-BFFF-0C8847F32A32}"/>
              </a:ext>
            </a:extLst>
          </p:cNvPr>
          <p:cNvSpPr txBox="1"/>
          <p:nvPr/>
        </p:nvSpPr>
        <p:spPr>
          <a:xfrm rot="-1800000">
            <a:off x="1168147" y="2551839"/>
            <a:ext cx="98541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b="1" dirty="0">
                <a:solidFill>
                  <a:srgbClr val="E46B1E"/>
                </a:solidFill>
              </a:rPr>
              <a:t>This document is to be discussed and amended during the IWG on DETA session of  November before submitting to WP.29.</a:t>
            </a:r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7877" y="1700013"/>
            <a:ext cx="11206194" cy="4388369"/>
          </a:xfrm>
        </p:spPr>
        <p:txBody>
          <a:bodyPr/>
          <a:lstStyle/>
          <a:p>
            <a:pPr marL="0" indent="0" algn="ctr">
              <a:buNone/>
            </a:pPr>
            <a:r>
              <a:rPr lang="en-US" sz="8000" b="1" dirty="0">
                <a:solidFill>
                  <a:schemeClr val="tx1"/>
                </a:solidFill>
              </a:rPr>
              <a:t>DETA</a:t>
            </a: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The secure internet database for exchanging approval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documentation between the Contracting Parties of the 1958 Agreement, as required to be established by the UNECE,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according to Revision 3 of this Agreement.</a:t>
            </a: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pPr algn="ctr"/>
            <a:r>
              <a:rPr lang="en-US" sz="2800" i="1" dirty="0"/>
              <a:t>Database for the Exchange of Approval documentation</a:t>
            </a:r>
            <a:endParaRPr lang="en-GB" sz="28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517716"/>
            <a:ext cx="11289672" cy="50150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3200" b="1" dirty="0">
                <a:solidFill>
                  <a:schemeClr val="tx1"/>
                </a:solidFill>
              </a:rPr>
              <a:t> since May 2019 </a:t>
            </a:r>
            <a:r>
              <a:rPr lang="en-US" sz="3200" b="1" dirty="0">
                <a:solidFill>
                  <a:schemeClr val="tx1"/>
                </a:solidFill>
              </a:rPr>
              <a:t>ready to be used for it base purpose: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33 Contracting Parties have notified their DETA Focal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App. 12400 approvals uploaded  (13 CP)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App. 5560 manufacturers are uploaded and could be selected by TAA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13 Manufacturer have access to DETA (only to their own approvals)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(manufacturer’s access is to be requested via their approval authority and to be forwarded to the DETA Administrator)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/>
              <a:t>State of play</a:t>
            </a:r>
            <a:endParaRPr lang="en-GB" sz="28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72016" y="1763952"/>
            <a:ext cx="11847968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Contracting and implementation UI </a:t>
            </a:r>
          </a:p>
          <a:p>
            <a:pPr marL="271463" lvl="1" indent="0">
              <a:buNone/>
            </a:pP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chemeClr val="tx1"/>
                </a:solidFill>
              </a:rPr>
              <a:t> contract for financial participation of industry is drafted  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0000"/>
                </a:solidFill>
              </a:rPr>
              <a:t>Mass Upload Functionality </a:t>
            </a: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rgbClr val="000000"/>
                </a:solidFill>
                <a:sym typeface="Wingdings" panose="05000000000000000000" pitchFamily="2" charset="2"/>
              </a:rPr>
              <a:t> purchase order </a:t>
            </a:r>
            <a:r>
              <a:rPr lang="en-US" sz="5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5400" dirty="0">
              <a:solidFill>
                <a:srgbClr val="00B050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b="1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Two factor authentication </a:t>
            </a: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Developments – 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494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34224" y="1286091"/>
            <a:ext cx="11875355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  <a:cs typeface="Times New Roman" panose="02020603050405020304" pitchFamily="18" charset="0"/>
              </a:rPr>
              <a:t>Financing of DETA by UNECE  </a:t>
            </a:r>
            <a:r>
              <a:rPr lang="en-US" sz="3200" dirty="0">
                <a:solidFill>
                  <a:schemeClr val="bg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 no news for WP.29</a:t>
            </a:r>
            <a:endParaRPr lang="en-US" sz="3200" dirty="0">
              <a:solidFill>
                <a:schemeClr val="bg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3200" b="1" dirty="0"/>
              <a:t>Extension of scope DETA following WP.29/AC.2 assignment</a:t>
            </a:r>
          </a:p>
          <a:p>
            <a:pPr marL="271463" lvl="1" indent="0">
              <a:buNone/>
            </a:pPr>
            <a:r>
              <a:rPr lang="en-GB" b="1" dirty="0"/>
              <a:t> </a:t>
            </a: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….</a:t>
            </a:r>
            <a:r>
              <a:rPr lang="en-GB" dirty="0"/>
              <a:t/>
            </a:r>
            <a:br>
              <a:rPr lang="en-GB" dirty="0"/>
            </a:b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Financing – Extension of scope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43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296601"/>
            <a:ext cx="11697077" cy="4510806"/>
          </a:xfrm>
        </p:spPr>
        <p:txBody>
          <a:bodyPr/>
          <a:lstStyle/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DETA summary documents on UI marking:</a:t>
            </a: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marL="0" lvl="0" indent="0">
              <a:buClr>
                <a:srgbClr val="E36B1E"/>
              </a:buClr>
              <a:buNone/>
            </a:pPr>
            <a:r>
              <a:rPr lang="en-US" sz="3200" dirty="0">
                <a:solidFill>
                  <a:schemeClr val="tx1"/>
                </a:solidFill>
              </a:rPr>
              <a:t> 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lvl="0" indent="0">
              <a:buClr>
                <a:srgbClr val="E36B1E"/>
              </a:buClr>
              <a:buNone/>
            </a:pP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3200" dirty="0">
                <a:solidFill>
                  <a:srgbClr val="FF0000"/>
                </a:solidFill>
              </a:rPr>
              <a:t>presentations to all GR’s ongoing</a:t>
            </a:r>
            <a:endParaRPr lang="en-US" sz="3200" i="1" dirty="0">
              <a:solidFill>
                <a:srgbClr val="FF0000"/>
              </a:solidFill>
            </a:endParaRPr>
          </a:p>
          <a:p>
            <a:pPr lvl="4">
              <a:buClr>
                <a:srgbClr val="E36B1E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Developments – open issues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  <p:pic>
        <p:nvPicPr>
          <p:cNvPr id="34" name="Afbeelding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88" y="2010078"/>
            <a:ext cx="4588437" cy="344291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5087AF0-2D87-49EE-ADA2-647961C2B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425" y="1919384"/>
            <a:ext cx="7476274" cy="378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35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67748" y="1395220"/>
            <a:ext cx="11424859" cy="5315681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chemeClr val="tx1"/>
                </a:solidFill>
              </a:rPr>
              <a:t>WP.29 is requested to consider:</a:t>
            </a:r>
            <a:endParaRPr lang="en-US" sz="3200" dirty="0">
              <a:solidFill>
                <a:schemeClr val="tx1"/>
              </a:solidFill>
            </a:endParaRPr>
          </a:p>
          <a:p>
            <a:pPr>
              <a:lnSpc>
                <a:spcPts val="2900"/>
              </a:lnSpc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The amendment of the UI guidelines doc. WP.29/2019/77: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  ….</a:t>
            </a:r>
            <a:br>
              <a:rPr lang="en-US" sz="3200" dirty="0">
                <a:solidFill>
                  <a:schemeClr val="tx1"/>
                </a:solidFill>
              </a:rPr>
            </a:br>
            <a:endParaRPr lang="nl-NL" sz="3200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Questions to WP.29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40800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325</Words>
  <Application>Microsoft Office PowerPoint</Application>
  <PresentationFormat>Breedbeeld</PresentationFormat>
  <Paragraphs>53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Arial</vt:lpstr>
      <vt:lpstr>Calibri</vt:lpstr>
      <vt:lpstr>Systeemlettertype</vt:lpstr>
      <vt:lpstr>Times New Roman</vt:lpstr>
      <vt:lpstr>Wingdings</vt:lpstr>
      <vt:lpstr>Zapf Dingbats</vt:lpstr>
      <vt:lpstr>Blank</vt:lpstr>
      <vt:lpstr>Transmitted by the IWG on DETA    informal document WP.29-185-XX        185th WP.29, agenda item 4.5        (document DETA-42-05e)</vt:lpstr>
      <vt:lpstr>Database for the Exchange of Approval documentation</vt:lpstr>
      <vt:lpstr>State of play</vt:lpstr>
      <vt:lpstr>State of play – Developments – state of play</vt:lpstr>
      <vt:lpstr>State of play – Financing – Extension of scope</vt:lpstr>
      <vt:lpstr>State of play – Developments – open issues</vt:lpstr>
      <vt:lpstr>Questions to WP.29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Guiting, Tim</cp:lastModifiedBy>
  <cp:revision>152</cp:revision>
  <cp:lastPrinted>2021-11-09T15:45:09Z</cp:lastPrinted>
  <dcterms:created xsi:type="dcterms:W3CDTF">2019-02-28T13:58:20Z</dcterms:created>
  <dcterms:modified xsi:type="dcterms:W3CDTF">2021-11-09T15:47:05Z</dcterms:modified>
</cp:coreProperties>
</file>