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6" r:id="rId3"/>
    <p:sldId id="257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32" autoAdjust="0"/>
  </p:normalViewPr>
  <p:slideViewPr>
    <p:cSldViewPr snapToGrid="0">
      <p:cViewPr varScale="1">
        <p:scale>
          <a:sx n="105" d="100"/>
          <a:sy n="105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EAC37-2894-4C10-9C1C-FBAFB9C8C9AF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62546-869E-4ADE-A775-DCBDBE4ABF7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23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46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28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45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4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77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32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3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5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18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23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9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0096-F2E9-49F4-846C-6D7CCE96F136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FA26D-5C4D-4D7D-B027-E5D055330AC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11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6514" y="964432"/>
            <a:ext cx="9646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UNECE R148.00 </a:t>
            </a:r>
          </a:p>
          <a:p>
            <a:r>
              <a:rPr lang="en-US" sz="1200" i="1" dirty="0"/>
              <a:t>       </a:t>
            </a:r>
            <a:r>
              <a:rPr lang="en-GB" b="1" dirty="0"/>
              <a:t>Annex 7</a:t>
            </a:r>
            <a:endParaRPr lang="fr-FR" b="1" dirty="0"/>
          </a:p>
          <a:p>
            <a:r>
              <a:rPr lang="en-US" sz="1200" i="1" dirty="0"/>
              <a:t>                                                                                                                </a:t>
            </a:r>
            <a:r>
              <a:rPr lang="en-US" sz="1400" i="1" dirty="0">
                <a:solidFill>
                  <a:srgbClr val="0070C0"/>
                </a:solidFill>
              </a:rPr>
              <a:t>proposal</a:t>
            </a:r>
          </a:p>
          <a:p>
            <a:r>
              <a:rPr lang="en-GB" b="1" dirty="0"/>
              <a:t>Figure A7-III                                                              Figure A7-III                                                                                       </a:t>
            </a:r>
            <a:endParaRPr lang="fr-FR" b="1" dirty="0"/>
          </a:p>
          <a:p>
            <a:r>
              <a:rPr lang="en-GB" b="1" dirty="0"/>
              <a:t>Marking example 3                                                 Marking example </a:t>
            </a:r>
            <a:r>
              <a:rPr lang="fr-FR" b="1" dirty="0"/>
              <a:t>3</a:t>
            </a:r>
            <a:endParaRPr lang="en-US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68696" y="2427851"/>
            <a:ext cx="2427187" cy="39774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06" y="2618073"/>
            <a:ext cx="3993887" cy="1656000"/>
          </a:xfrm>
          <a:prstGeom prst="rect">
            <a:avLst/>
          </a:prstGeom>
          <a:noFill/>
        </p:spPr>
      </p:pic>
      <p:pic>
        <p:nvPicPr>
          <p:cNvPr id="11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06" y="4358053"/>
            <a:ext cx="3908255" cy="1656000"/>
          </a:xfrm>
          <a:prstGeom prst="rect">
            <a:avLst/>
          </a:prstGeom>
          <a:noFill/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0308" y="2590247"/>
            <a:ext cx="3967154" cy="16838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0308" y="4341400"/>
            <a:ext cx="3967154" cy="175220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5352C00A-9350-439C-B3B2-EFD61397103F}"/>
              </a:ext>
            </a:extLst>
          </p:cNvPr>
          <p:cNvSpPr txBox="1"/>
          <p:nvPr/>
        </p:nvSpPr>
        <p:spPr>
          <a:xfrm>
            <a:off x="10232020" y="411480"/>
            <a:ext cx="1122423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/>
              <a:t>SLR-49-17</a:t>
            </a:r>
          </a:p>
        </p:txBody>
      </p:sp>
    </p:spTree>
    <p:extLst>
      <p:ext uri="{BB962C8B-B14F-4D97-AF65-F5344CB8AC3E}">
        <p14:creationId xmlns:p14="http://schemas.microsoft.com/office/powerpoint/2010/main" val="2291654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4738" y="1464304"/>
            <a:ext cx="53647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UNECE R148.00 </a:t>
            </a:r>
          </a:p>
          <a:p>
            <a:r>
              <a:rPr lang="en-US" sz="1200" i="1" dirty="0"/>
              <a:t>       </a:t>
            </a:r>
            <a:r>
              <a:rPr lang="en-GB" b="1" dirty="0"/>
              <a:t>Annex 7                                     </a:t>
            </a:r>
            <a:r>
              <a:rPr lang="en-US" sz="1400" i="1" dirty="0">
                <a:solidFill>
                  <a:srgbClr val="0070C0"/>
                </a:solidFill>
              </a:rPr>
              <a:t>proposal</a:t>
            </a:r>
            <a:endParaRPr lang="fr-FR" sz="1400" b="1" dirty="0"/>
          </a:p>
          <a:p>
            <a:r>
              <a:rPr lang="en-US" sz="1200" i="1" dirty="0"/>
              <a:t>                                                                                    </a:t>
            </a:r>
            <a:r>
              <a:rPr lang="en-US" sz="1400" i="1" dirty="0">
                <a:solidFill>
                  <a:srgbClr val="0070C0"/>
                </a:solidFill>
              </a:rPr>
              <a:t> </a:t>
            </a:r>
          </a:p>
          <a:p>
            <a:r>
              <a:rPr lang="en-GB" b="1" dirty="0"/>
              <a:t>Figure A7-IV                                    Figure A7-IV                      </a:t>
            </a:r>
            <a:endParaRPr lang="fr-FR" b="1" dirty="0"/>
          </a:p>
          <a:p>
            <a:endParaRPr lang="fr-FR" b="1" dirty="0"/>
          </a:p>
          <a:p>
            <a:endParaRPr lang="en-US" b="1" dirty="0"/>
          </a:p>
          <a:p>
            <a:endParaRPr lang="en-US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4169428" y="3429124"/>
            <a:ext cx="1917576" cy="1200329"/>
            <a:chOff x="3462292" y="1464486"/>
            <a:chExt cx="1917576" cy="1200329"/>
          </a:xfrm>
        </p:grpSpPr>
        <p:sp>
          <p:nvSpPr>
            <p:cNvPr id="10" name="TextBox 9"/>
            <p:cNvSpPr txBox="1"/>
            <p:nvPr/>
          </p:nvSpPr>
          <p:spPr>
            <a:xfrm>
              <a:off x="3462292" y="1464486"/>
              <a:ext cx="191757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F1 2a AR R1 S1</a:t>
              </a:r>
            </a:p>
            <a:p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    </a:t>
              </a: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  <a:p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 148R00-1432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4050956" y="1843765"/>
              <a:ext cx="468000" cy="468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fik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695" y="3308351"/>
            <a:ext cx="1713230" cy="137795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flipV="1">
            <a:off x="1177652" y="3308351"/>
            <a:ext cx="1961966" cy="12641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077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2414" y="280378"/>
            <a:ext cx="988820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UNECE R150.00 </a:t>
            </a:r>
          </a:p>
          <a:p>
            <a:endParaRPr lang="en-US" sz="2800" i="1" dirty="0"/>
          </a:p>
          <a:p>
            <a:r>
              <a:rPr lang="en-GB" b="1" dirty="0"/>
              <a:t>                                                                                               </a:t>
            </a:r>
            <a:endParaRPr lang="fr-FR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6715307" y="38676"/>
            <a:ext cx="3713583" cy="4932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70C0"/>
                </a:solidFill>
              </a:rPr>
              <a:t>Proposal</a:t>
            </a:r>
          </a:p>
          <a:p>
            <a:endParaRPr lang="en-GB" sz="800" b="1" dirty="0"/>
          </a:p>
          <a:p>
            <a:r>
              <a:rPr lang="en-GB" sz="1400" dirty="0"/>
              <a:t>Figure A 24-I</a:t>
            </a:r>
            <a:endParaRPr lang="fr-FR" sz="1400" dirty="0"/>
          </a:p>
          <a:p>
            <a:r>
              <a:rPr lang="en-GB" sz="1400" b="1" dirty="0"/>
              <a:t>Marking for single devices</a:t>
            </a:r>
          </a:p>
          <a:p>
            <a:endParaRPr lang="en-GB" b="1" dirty="0"/>
          </a:p>
          <a:p>
            <a:r>
              <a:rPr lang="fr-FR" b="1" dirty="0"/>
              <a:t>           Model A</a:t>
            </a:r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sz="1050" b="1" dirty="0"/>
          </a:p>
          <a:p>
            <a:endParaRPr lang="fr-FR" sz="1200" b="1" dirty="0"/>
          </a:p>
          <a:p>
            <a:r>
              <a:rPr lang="fr-FR" b="1" dirty="0"/>
              <a:t>            Model B</a:t>
            </a:r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sz="800" b="1" dirty="0"/>
          </a:p>
          <a:p>
            <a:r>
              <a:rPr lang="fr-FR" b="1" dirty="0"/>
              <a:t>              Model C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23236" t="20354" r="41648" b="6361"/>
          <a:stretch/>
        </p:blipFill>
        <p:spPr>
          <a:xfrm>
            <a:off x="637478" y="1154717"/>
            <a:ext cx="3802604" cy="446393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1066800" y="705853"/>
            <a:ext cx="2824254" cy="48458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002525" y="2663829"/>
            <a:ext cx="619197" cy="8691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 di testo 2"/>
          <p:cNvSpPr txBox="1">
            <a:spLocks noChangeArrowheads="1"/>
          </p:cNvSpPr>
          <p:nvPr/>
        </p:nvSpPr>
        <p:spPr bwMode="auto">
          <a:xfrm>
            <a:off x="8618739" y="5410083"/>
            <a:ext cx="1315085" cy="2527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it-IT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= see Table 1</a:t>
            </a:r>
            <a:endParaRPr lang="fr-FR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9" name="Groupe 23"/>
          <p:cNvGrpSpPr/>
          <p:nvPr/>
        </p:nvGrpSpPr>
        <p:grpSpPr>
          <a:xfrm>
            <a:off x="6735754" y="5031688"/>
            <a:ext cx="2667169" cy="1765957"/>
            <a:chOff x="3385725" y="1259721"/>
            <a:chExt cx="2667169" cy="1765957"/>
          </a:xfrm>
        </p:grpSpPr>
        <p:sp>
          <p:nvSpPr>
            <p:cNvPr id="22" name="Ellipse 36"/>
            <p:cNvSpPr/>
            <p:nvPr/>
          </p:nvSpPr>
          <p:spPr>
            <a:xfrm>
              <a:off x="4153026" y="1779766"/>
              <a:ext cx="612000" cy="6120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ZoneTexte 37"/>
            <p:cNvSpPr txBox="1"/>
            <p:nvPr/>
          </p:nvSpPr>
          <p:spPr>
            <a:xfrm>
              <a:off x="4176568" y="1764803"/>
              <a:ext cx="14048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Arial Narrow" panose="020B0606020202030204" pitchFamily="34" charset="0"/>
                  <a:cs typeface="Arial" panose="020B0604020202020204" pitchFamily="34" charset="0"/>
                </a:rPr>
                <a:t>E</a:t>
              </a:r>
              <a:r>
                <a:rPr lang="en-US" sz="2400" dirty="0">
                  <a:latin typeface="Arial Narrow" panose="020B060602020203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4" name="ZoneTexte 38"/>
            <p:cNvSpPr txBox="1"/>
            <p:nvPr/>
          </p:nvSpPr>
          <p:spPr>
            <a:xfrm>
              <a:off x="4126621" y="1259721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IIIA</a:t>
              </a:r>
            </a:p>
          </p:txBody>
        </p:sp>
        <p:sp>
          <p:nvSpPr>
            <p:cNvPr id="25" name="ZoneTexte 39"/>
            <p:cNvSpPr txBox="1"/>
            <p:nvPr/>
          </p:nvSpPr>
          <p:spPr>
            <a:xfrm>
              <a:off x="3385725" y="2564013"/>
              <a:ext cx="23102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 150R00-02216</a:t>
              </a:r>
            </a:p>
          </p:txBody>
        </p:sp>
        <p:cxnSp>
          <p:nvCxnSpPr>
            <p:cNvPr id="27" name="Connecteur droit avec flèche 52"/>
            <p:cNvCxnSpPr/>
            <p:nvPr/>
          </p:nvCxnSpPr>
          <p:spPr>
            <a:xfrm>
              <a:off x="4044672" y="1926021"/>
              <a:ext cx="0" cy="3240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55"/>
            <p:cNvCxnSpPr/>
            <p:nvPr/>
          </p:nvCxnSpPr>
          <p:spPr>
            <a:xfrm flipH="1" flipV="1">
              <a:off x="4134848" y="2555174"/>
              <a:ext cx="648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56"/>
            <p:cNvSpPr txBox="1"/>
            <p:nvPr/>
          </p:nvSpPr>
          <p:spPr>
            <a:xfrm>
              <a:off x="4333880" y="234706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cxnSp>
          <p:nvCxnSpPr>
            <p:cNvPr id="30" name="Connecteur droit 7"/>
            <p:cNvCxnSpPr/>
            <p:nvPr/>
          </p:nvCxnSpPr>
          <p:spPr>
            <a:xfrm>
              <a:off x="4133797" y="2071086"/>
              <a:ext cx="0" cy="54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57"/>
            <p:cNvCxnSpPr/>
            <p:nvPr/>
          </p:nvCxnSpPr>
          <p:spPr>
            <a:xfrm>
              <a:off x="4782193" y="2058769"/>
              <a:ext cx="0" cy="54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9"/>
            <p:cNvCxnSpPr/>
            <p:nvPr/>
          </p:nvCxnSpPr>
          <p:spPr>
            <a:xfrm flipH="1">
              <a:off x="4024158" y="1929724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58"/>
            <p:cNvCxnSpPr/>
            <p:nvPr/>
          </p:nvCxnSpPr>
          <p:spPr>
            <a:xfrm flipH="1">
              <a:off x="4019547" y="225258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59"/>
            <p:cNvSpPr txBox="1"/>
            <p:nvPr/>
          </p:nvSpPr>
          <p:spPr>
            <a:xfrm>
              <a:off x="3636179" y="1948045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a/2</a:t>
              </a:r>
            </a:p>
          </p:txBody>
        </p:sp>
        <p:cxnSp>
          <p:nvCxnSpPr>
            <p:cNvPr id="35" name="Connecteur droit 60"/>
            <p:cNvCxnSpPr/>
            <p:nvPr/>
          </p:nvCxnSpPr>
          <p:spPr>
            <a:xfrm flipH="1">
              <a:off x="4570933" y="1383302"/>
              <a:ext cx="2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61"/>
            <p:cNvCxnSpPr/>
            <p:nvPr/>
          </p:nvCxnSpPr>
          <p:spPr>
            <a:xfrm flipH="1">
              <a:off x="4585294" y="1600169"/>
              <a:ext cx="28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62"/>
            <p:cNvCxnSpPr/>
            <p:nvPr/>
          </p:nvCxnSpPr>
          <p:spPr>
            <a:xfrm>
              <a:off x="4737199" y="1376186"/>
              <a:ext cx="0" cy="2304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ZoneTexte 63"/>
            <p:cNvSpPr txBox="1"/>
            <p:nvPr/>
          </p:nvSpPr>
          <p:spPr>
            <a:xfrm>
              <a:off x="4748116" y="1352825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  <p:cxnSp>
          <p:nvCxnSpPr>
            <p:cNvPr id="39" name="Connecteur droit 64"/>
            <p:cNvCxnSpPr/>
            <p:nvPr/>
          </p:nvCxnSpPr>
          <p:spPr>
            <a:xfrm flipH="1">
              <a:off x="4627600" y="2029124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65"/>
            <p:cNvCxnSpPr/>
            <p:nvPr/>
          </p:nvCxnSpPr>
          <p:spPr>
            <a:xfrm flipH="1">
              <a:off x="4631152" y="2256519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66"/>
            <p:cNvCxnSpPr/>
            <p:nvPr/>
          </p:nvCxnSpPr>
          <p:spPr>
            <a:xfrm>
              <a:off x="5013808" y="2025566"/>
              <a:ext cx="0" cy="2304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ZoneTexte 67"/>
            <p:cNvSpPr txBox="1"/>
            <p:nvPr/>
          </p:nvSpPr>
          <p:spPr>
            <a:xfrm>
              <a:off x="5024725" y="1994505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a/3 </a:t>
              </a:r>
            </a:p>
          </p:txBody>
        </p:sp>
        <p:cxnSp>
          <p:nvCxnSpPr>
            <p:cNvPr id="43" name="Connecteur droit 72"/>
            <p:cNvCxnSpPr/>
            <p:nvPr/>
          </p:nvCxnSpPr>
          <p:spPr>
            <a:xfrm flipH="1">
              <a:off x="5479896" y="2684712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73"/>
            <p:cNvCxnSpPr/>
            <p:nvPr/>
          </p:nvCxnSpPr>
          <p:spPr>
            <a:xfrm flipH="1">
              <a:off x="5484646" y="2912107"/>
              <a:ext cx="3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74"/>
            <p:cNvCxnSpPr/>
            <p:nvPr/>
          </p:nvCxnSpPr>
          <p:spPr>
            <a:xfrm>
              <a:off x="5684588" y="2685358"/>
              <a:ext cx="0" cy="2304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ZoneTexte 75"/>
            <p:cNvSpPr txBox="1"/>
            <p:nvPr/>
          </p:nvSpPr>
          <p:spPr>
            <a:xfrm>
              <a:off x="5655028" y="2650093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a/3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864799" y="1346480"/>
            <a:ext cx="2139182" cy="1368305"/>
            <a:chOff x="5393816" y="2016004"/>
            <a:chExt cx="2139182" cy="1368305"/>
          </a:xfrm>
        </p:grpSpPr>
        <p:grpSp>
          <p:nvGrpSpPr>
            <p:cNvPr id="82" name="Group 81"/>
            <p:cNvGrpSpPr/>
            <p:nvPr/>
          </p:nvGrpSpPr>
          <p:grpSpPr>
            <a:xfrm>
              <a:off x="5393816" y="2016004"/>
              <a:ext cx="2139182" cy="1368305"/>
              <a:chOff x="6350477" y="1451107"/>
              <a:chExt cx="2139182" cy="1368305"/>
            </a:xfrm>
          </p:grpSpPr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50477" y="1451107"/>
                <a:ext cx="2139182" cy="1368305"/>
              </a:xfrm>
              <a:prstGeom prst="rect">
                <a:avLst/>
              </a:prstGeom>
            </p:spPr>
          </p:pic>
          <p:sp>
            <p:nvSpPr>
              <p:cNvPr id="81" name="Oval 80"/>
              <p:cNvSpPr/>
              <p:nvPr/>
            </p:nvSpPr>
            <p:spPr>
              <a:xfrm>
                <a:off x="6915735" y="1645263"/>
                <a:ext cx="831432" cy="8263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ZoneTexte 37"/>
            <p:cNvSpPr txBox="1"/>
            <p:nvPr/>
          </p:nvSpPr>
          <p:spPr>
            <a:xfrm>
              <a:off x="6102703" y="2321119"/>
              <a:ext cx="14048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Arial Narrow" panose="020B0606020202030204" pitchFamily="34" charset="0"/>
                  <a:cs typeface="Arial" panose="020B0604020202020204" pitchFamily="34" charset="0"/>
                </a:rPr>
                <a:t>E</a:t>
              </a:r>
              <a:r>
                <a:rPr lang="en-US" sz="2400" dirty="0">
                  <a:latin typeface="Arial Narrow" panose="020B060602020203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57" name="Ellipse 36"/>
            <p:cNvSpPr/>
            <p:nvPr/>
          </p:nvSpPr>
          <p:spPr>
            <a:xfrm>
              <a:off x="6058552" y="2344627"/>
              <a:ext cx="612000" cy="6120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5" name="Picture 8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9701" y="3256239"/>
            <a:ext cx="1368000" cy="1191148"/>
          </a:xfrm>
          <a:prstGeom prst="rect">
            <a:avLst/>
          </a:prstGeom>
        </p:spPr>
      </p:pic>
      <p:cxnSp>
        <p:nvCxnSpPr>
          <p:cNvPr id="88" name="Straight Connector 87"/>
          <p:cNvCxnSpPr/>
          <p:nvPr/>
        </p:nvCxnSpPr>
        <p:spPr>
          <a:xfrm flipV="1">
            <a:off x="3114820" y="4540925"/>
            <a:ext cx="619197" cy="8691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61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2414" y="280378"/>
            <a:ext cx="988820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UNECE R150.00 </a:t>
            </a:r>
          </a:p>
          <a:p>
            <a:endParaRPr lang="en-US" sz="2800" i="1" dirty="0"/>
          </a:p>
          <a:p>
            <a:r>
              <a:rPr lang="en-GB" b="1" dirty="0"/>
              <a:t>                                                                                               </a:t>
            </a:r>
            <a:endParaRPr lang="fr-FR" b="1" dirty="0"/>
          </a:p>
          <a:p>
            <a:endParaRPr lang="en-US" b="1" dirty="0"/>
          </a:p>
          <a:p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528" t="22043" r="59960" b="10568"/>
          <a:stretch/>
        </p:blipFill>
        <p:spPr>
          <a:xfrm>
            <a:off x="448948" y="714867"/>
            <a:ext cx="4176000" cy="5970943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6715307" y="38676"/>
            <a:ext cx="536348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70C0"/>
                </a:solidFill>
              </a:rPr>
              <a:t>Proposal</a:t>
            </a:r>
          </a:p>
          <a:p>
            <a:endParaRPr lang="en-GB" sz="800" b="1" dirty="0"/>
          </a:p>
          <a:p>
            <a:r>
              <a:rPr lang="en-GB" sz="1200" b="1" dirty="0"/>
              <a:t>Figure A 24-II</a:t>
            </a:r>
            <a:endParaRPr lang="fr-FR" sz="1200" b="1" dirty="0"/>
          </a:p>
          <a:p>
            <a:r>
              <a:rPr lang="en-GB" sz="1200" b="1" dirty="0"/>
              <a:t>Simplified marking for grouped, combined or reciprocally incorporated devices</a:t>
            </a:r>
            <a:endParaRPr lang="fr-FR" sz="1200" b="1" dirty="0"/>
          </a:p>
          <a:p>
            <a:endParaRPr lang="en-GB" sz="800" b="1" dirty="0"/>
          </a:p>
          <a:p>
            <a:r>
              <a:rPr lang="fr-FR" b="1" dirty="0"/>
              <a:t>                        Model D</a:t>
            </a:r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sz="800" b="1" dirty="0"/>
          </a:p>
          <a:p>
            <a:r>
              <a:rPr lang="fr-FR" b="1" dirty="0"/>
              <a:t>                        Model E</a:t>
            </a:r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endParaRPr lang="fr-FR" sz="800" b="1" dirty="0"/>
          </a:p>
          <a:p>
            <a:r>
              <a:rPr lang="fr-FR" b="1" dirty="0"/>
              <a:t>                        Model F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37478" y="1079863"/>
            <a:ext cx="3735123" cy="54659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77791" y="6174951"/>
            <a:ext cx="441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Note</a:t>
            </a:r>
            <a:r>
              <a:rPr lang="en-GB" sz="1000" dirty="0"/>
              <a:t>: The three examples of approval marks, models D, E and F, represent three possible variants of the marking of a lighting device when two or more lamps are part of the same unit of grouped, combined or reciprocally incorporated lamps. 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4667" t="34444" r="3208" b="14667"/>
          <a:stretch/>
        </p:blipFill>
        <p:spPr>
          <a:xfrm>
            <a:off x="6835270" y="2922624"/>
            <a:ext cx="3384000" cy="13430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5952" t="33651" r="17619" b="34444"/>
          <a:stretch/>
        </p:blipFill>
        <p:spPr>
          <a:xfrm>
            <a:off x="6825680" y="1152306"/>
            <a:ext cx="3348000" cy="12941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9394" t="30606" r="29924" b="34243"/>
          <a:stretch/>
        </p:blipFill>
        <p:spPr>
          <a:xfrm>
            <a:off x="6874620" y="4717467"/>
            <a:ext cx="3312000" cy="129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063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154</Words>
  <Application>Microsoft Office PowerPoint</Application>
  <PresentationFormat>Widescreen</PresentationFormat>
  <Paragraphs>73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Times New Roman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Valeo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Beny GRIGORESCU</dc:creator>
  <cp:lastModifiedBy>Davide Puglisi</cp:lastModifiedBy>
  <cp:revision>29</cp:revision>
  <dcterms:created xsi:type="dcterms:W3CDTF">2021-07-13T06:54:26Z</dcterms:created>
  <dcterms:modified xsi:type="dcterms:W3CDTF">2021-07-19T11:46:50Z</dcterms:modified>
</cp:coreProperties>
</file>