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8" r:id="rId3"/>
    <p:sldId id="280" r:id="rId4"/>
    <p:sldId id="316" r:id="rId5"/>
    <p:sldId id="315" r:id="rId6"/>
    <p:sldId id="318" r:id="rId7"/>
    <p:sldId id="319" r:id="rId8"/>
    <p:sldId id="320" r:id="rId9"/>
    <p:sldId id="291" r:id="rId10"/>
    <p:sldId id="293" r:id="rId11"/>
    <p:sldId id="294" r:id="rId12"/>
    <p:sldId id="264" r:id="rId13"/>
    <p:sldId id="309" r:id="rId14"/>
    <p:sldId id="311" r:id="rId15"/>
    <p:sldId id="307" r:id="rId16"/>
    <p:sldId id="328" r:id="rId17"/>
    <p:sldId id="329" r:id="rId18"/>
    <p:sldId id="330" r:id="rId19"/>
    <p:sldId id="281" r:id="rId20"/>
    <p:sldId id="269" r:id="rId21"/>
    <p:sldId id="286" r:id="rId22"/>
    <p:sldId id="287" r:id="rId23"/>
    <p:sldId id="322" r:id="rId24"/>
    <p:sldId id="276" r:id="rId25"/>
    <p:sldId id="334" r:id="rId26"/>
    <p:sldId id="332" r:id="rId27"/>
    <p:sldId id="333" r:id="rId28"/>
    <p:sldId id="336" r:id="rId29"/>
    <p:sldId id="343" r:id="rId30"/>
    <p:sldId id="338" r:id="rId31"/>
    <p:sldId id="339" r:id="rId32"/>
    <p:sldId id="340" r:id="rId33"/>
    <p:sldId id="341" r:id="rId34"/>
    <p:sldId id="344" r:id="rId35"/>
    <p:sldId id="277" r:id="rId36"/>
    <p:sldId id="337" r:id="rId37"/>
    <p:sldId id="327" r:id="rId38"/>
    <p:sldId id="323" r:id="rId39"/>
    <p:sldId id="324" r:id="rId40"/>
    <p:sldId id="325" r:id="rId41"/>
    <p:sldId id="300" r:id="rId42"/>
    <p:sldId id="302"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11" d="100"/>
          <a:sy n="111" d="100"/>
        </p:scale>
        <p:origin x="4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50A50B-972F-4EC0-A961-1D405420F8C1}" type="datetimeFigureOut">
              <a:rPr lang="en-GB" smtClean="0"/>
              <a:t>29/06/2021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E96A0E-AC71-42BF-B826-B3B448B80380}" type="slidenum">
              <a:rPr lang="en-GB" smtClean="0"/>
              <a:t>‹#›</a:t>
            </a:fld>
            <a:endParaRPr lang="en-GB"/>
          </a:p>
        </p:txBody>
      </p:sp>
    </p:spTree>
    <p:extLst>
      <p:ext uri="{BB962C8B-B14F-4D97-AF65-F5344CB8AC3E}">
        <p14:creationId xmlns:p14="http://schemas.microsoft.com/office/powerpoint/2010/main" val="3983058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90385"/>
            <a:ext cx="9144000" cy="2387600"/>
          </a:xfrm>
        </p:spPr>
        <p:txBody>
          <a:bodyPr anchor="b" anchorCtr="0">
            <a:normAutofit/>
          </a:bodyPr>
          <a:lstStyle>
            <a:lvl1pPr algn="ctr">
              <a:defRPr sz="4800"/>
            </a:lvl1pPr>
          </a:lstStyle>
          <a:p>
            <a:r>
              <a:rPr lang="en-US" dirty="0" smtClean="0"/>
              <a:t>Click to edit Master title style</a:t>
            </a:r>
            <a:endParaRPr lang="en-GB" dirty="0"/>
          </a:p>
        </p:txBody>
      </p:sp>
      <p:sp>
        <p:nvSpPr>
          <p:cNvPr id="3" name="Subtitle 2"/>
          <p:cNvSpPr>
            <a:spLocks noGrp="1"/>
          </p:cNvSpPr>
          <p:nvPr>
            <p:ph type="subTitle" idx="1"/>
          </p:nvPr>
        </p:nvSpPr>
        <p:spPr>
          <a:xfrm>
            <a:off x="1524000" y="4043484"/>
            <a:ext cx="9144000" cy="1655762"/>
          </a:xfrm>
        </p:spPr>
        <p:txBody>
          <a:bodyPr anchor="t" anchorCtr="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4C158FC-122A-44E5-B48C-5A621D46F88D}" type="datetime1">
              <a:rPr lang="en-GB" smtClean="0"/>
              <a:t>29/06/2021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2419118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CB69455-37BD-47FF-83E0-891732D2512E}" type="datetime1">
              <a:rPr lang="en-GB" smtClean="0"/>
              <a:t>29/06/2021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4008497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6F2572C-E7F1-400E-B8B6-F78C7ED8A531}" type="datetime1">
              <a:rPr lang="en-GB" smtClean="0"/>
              <a:t>29/06/2021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448920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Bild-Folie">
    <p:spTree>
      <p:nvGrpSpPr>
        <p:cNvPr id="1" name=""/>
        <p:cNvGrpSpPr/>
        <p:nvPr/>
      </p:nvGrpSpPr>
      <p:grpSpPr>
        <a:xfrm>
          <a:off x="0" y="0"/>
          <a:ext cx="0" cy="0"/>
          <a:chOff x="0" y="0"/>
          <a:chExt cx="0" cy="0"/>
        </a:xfrm>
      </p:grpSpPr>
      <p:sp>
        <p:nvSpPr>
          <p:cNvPr id="10" name="Inhaltsplatzhalter 9"/>
          <p:cNvSpPr>
            <a:spLocks noGrp="1"/>
          </p:cNvSpPr>
          <p:nvPr>
            <p:ph sz="quarter" idx="10"/>
          </p:nvPr>
        </p:nvSpPr>
        <p:spPr>
          <a:xfrm>
            <a:off x="395290" y="1511302"/>
            <a:ext cx="11406188" cy="4914899"/>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vl6pPr>
              <a:defRPr>
                <a:latin typeface="+mn-lt"/>
              </a:defRPr>
            </a:lvl6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1" name="Fußzeilenplatzhalter 4"/>
          <p:cNvSpPr>
            <a:spLocks noGrp="1"/>
          </p:cNvSpPr>
          <p:nvPr>
            <p:ph type="ftr" sz="quarter" idx="3"/>
          </p:nvPr>
        </p:nvSpPr>
        <p:spPr>
          <a:xfrm>
            <a:off x="3145209" y="6552002"/>
            <a:ext cx="7848000" cy="306000"/>
          </a:xfrm>
          <a:prstGeom prst="rect">
            <a:avLst/>
          </a:prstGeom>
        </p:spPr>
        <p:txBody>
          <a:bodyPr vert="horz" lIns="0" tIns="0" rIns="0" bIns="0" rtlCol="0" anchor="ctr" anchorCtr="0">
            <a:noAutofit/>
          </a:bodyPr>
          <a:lstStyle>
            <a:lvl1pPr algn="r">
              <a:defRPr lang="de-DE" sz="999" b="0" i="0" smtClean="0">
                <a:latin typeface="+mn-lt"/>
              </a:defRPr>
            </a:lvl1pPr>
          </a:lstStyle>
          <a:p>
            <a:pPr defTabSz="914454">
              <a:lnSpc>
                <a:spcPct val="108000"/>
              </a:lnSpc>
              <a:spcAft>
                <a:spcPts val="1007"/>
              </a:spcAft>
            </a:pPr>
            <a:r>
              <a:rPr lang="de-DE" smtClean="0"/>
              <a:t>Titel der Präsentation | Abteilung | Datum </a:t>
            </a:r>
            <a:endParaRPr lang="de-DE" dirty="0"/>
          </a:p>
        </p:txBody>
      </p:sp>
      <p:sp>
        <p:nvSpPr>
          <p:cNvPr id="12" name="Foliennummernplatzhalter 5"/>
          <p:cNvSpPr>
            <a:spLocks noGrp="1"/>
          </p:cNvSpPr>
          <p:nvPr>
            <p:ph type="sldNum" sz="quarter" idx="4"/>
          </p:nvPr>
        </p:nvSpPr>
        <p:spPr>
          <a:xfrm>
            <a:off x="11477477" y="6552002"/>
            <a:ext cx="323999" cy="306000"/>
          </a:xfrm>
          <a:prstGeom prst="rect">
            <a:avLst/>
          </a:prstGeom>
        </p:spPr>
        <p:txBody>
          <a:bodyPr vert="horz" lIns="0" tIns="0" rIns="0" bIns="0" rtlCol="0" anchor="ctr" anchorCtr="0">
            <a:noAutofit/>
          </a:bodyPr>
          <a:lstStyle>
            <a:lvl1pPr algn="r">
              <a:defRPr lang="de-DE" sz="999" b="0" i="0" smtClean="0">
                <a:latin typeface="+mn-lt"/>
              </a:defRPr>
            </a:lvl1pPr>
          </a:lstStyle>
          <a:p>
            <a:pPr defTabSz="914454">
              <a:lnSpc>
                <a:spcPct val="108000"/>
              </a:lnSpc>
              <a:spcAft>
                <a:spcPts val="1007"/>
              </a:spcAft>
            </a:pPr>
            <a:fld id="{52531704-8F80-415D-BD2B-6B9991AE822F}" type="slidenum">
              <a:rPr lang="en-US" smtClean="0"/>
              <a:pPr defTabSz="914454">
                <a:lnSpc>
                  <a:spcPct val="108000"/>
                </a:lnSpc>
                <a:spcAft>
                  <a:spcPts val="1007"/>
                </a:spcAft>
              </a:pPr>
              <a:t>‹#›</a:t>
            </a:fld>
            <a:endParaRPr lang="en-US" dirty="0"/>
          </a:p>
        </p:txBody>
      </p:sp>
      <p:sp>
        <p:nvSpPr>
          <p:cNvPr id="13" name="Titel 12"/>
          <p:cNvSpPr>
            <a:spLocks noGrp="1"/>
          </p:cNvSpPr>
          <p:nvPr>
            <p:ph type="title"/>
          </p:nvPr>
        </p:nvSpPr>
        <p:spPr/>
        <p:txBody>
          <a:bodyPr/>
          <a:lstStyle/>
          <a:p>
            <a:r>
              <a:rPr lang="de-DE" noProof="0" smtClean="0"/>
              <a:t>Titelmasterformat durch Klicken bearbeiten</a:t>
            </a:r>
            <a:endParaRPr lang="de-DE" noProof="0" dirty="0"/>
          </a:p>
        </p:txBody>
      </p:sp>
    </p:spTree>
    <p:extLst>
      <p:ext uri="{BB962C8B-B14F-4D97-AF65-F5344CB8AC3E}">
        <p14:creationId xmlns:p14="http://schemas.microsoft.com/office/powerpoint/2010/main" val="4222950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CE116C8-B7D2-4586-8DF2-0FB048CA9931}" type="datetimeFigureOut">
              <a:rPr kumimoji="1" lang="ja-JP" altLang="en-US" smtClean="0"/>
              <a:t>2021/6/29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A52EE67-48E3-40FF-BB58-1B656ECD1736}" type="slidenum">
              <a:rPr kumimoji="1" lang="ja-JP" altLang="en-US" smtClean="0"/>
              <a:t>‹#›</a:t>
            </a:fld>
            <a:endParaRPr kumimoji="1" lang="ja-JP" altLang="en-US"/>
          </a:p>
        </p:txBody>
      </p:sp>
    </p:spTree>
    <p:extLst>
      <p:ext uri="{BB962C8B-B14F-4D97-AF65-F5344CB8AC3E}">
        <p14:creationId xmlns:p14="http://schemas.microsoft.com/office/powerpoint/2010/main" val="1390582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1200"/>
              </a:spcBef>
              <a:defRPr/>
            </a:lvl1pPr>
            <a:lvl2pPr>
              <a:spcBef>
                <a:spcPts val="600"/>
              </a:spcBef>
              <a:spcAft>
                <a:spcPts val="0"/>
              </a:spcAft>
              <a:defRPr/>
            </a:lvl2pPr>
            <a:lvl3pPr>
              <a:spcBef>
                <a:spcPts val="600"/>
              </a:spcBef>
              <a:spcAft>
                <a:spcPts val="0"/>
              </a:spcAft>
              <a:defRPr/>
            </a:lvl3pPr>
            <a:lvl4pPr>
              <a:spcBef>
                <a:spcPts val="600"/>
              </a:spcBef>
              <a:spcAft>
                <a:spcPts val="0"/>
              </a:spcAft>
              <a:defRPr/>
            </a:lvl4pPr>
            <a:lvl5pPr>
              <a:spcBef>
                <a:spcPts val="600"/>
              </a:spcBef>
              <a:spcAft>
                <a:spcPts val="0"/>
              </a:spcAft>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2275854E-B9CE-4882-A1B4-515EAF46B5D8}" type="datetime1">
              <a:rPr lang="en-GB" smtClean="0"/>
              <a:t>29/06/2021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13AFF8-69D5-4440-A249-DC8154E4CA68}" type="slidenum">
              <a:rPr lang="en-GB" smtClean="0"/>
              <a:t>‹#›</a:t>
            </a:fld>
            <a:endParaRPr lang="en-GB"/>
          </a:p>
        </p:txBody>
      </p:sp>
      <p:sp>
        <p:nvSpPr>
          <p:cNvPr id="7" name="Title Placeholder 1"/>
          <p:cNvSpPr>
            <a:spLocks noGrp="1"/>
          </p:cNvSpPr>
          <p:nvPr>
            <p:ph type="title"/>
          </p:nvPr>
        </p:nvSpPr>
        <p:spPr>
          <a:xfrm>
            <a:off x="838200" y="353567"/>
            <a:ext cx="10515600" cy="1039813"/>
          </a:xfrm>
          <a:prstGeom prst="rect">
            <a:avLst/>
          </a:prstGeom>
        </p:spPr>
        <p:txBody>
          <a:bodyPr vert="horz" lIns="91440" tIns="45720" rIns="91440" bIns="45720" rtlCol="0" anchor="t" anchorCtr="0">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59685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8AE8DD-428B-4A32-AEFB-A6C6E170B1DA}" type="datetime1">
              <a:rPr lang="en-GB" smtClean="0"/>
              <a:t>29/06/2021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3796589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524000"/>
            <a:ext cx="5181600" cy="4832350"/>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524000"/>
            <a:ext cx="5181600" cy="48323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0708B30-49B5-49D5-A0F6-5B5312C3E982}" type="datetime1">
              <a:rPr lang="en-GB" smtClean="0"/>
              <a:t>29/06/2021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13AFF8-69D5-4440-A249-DC8154E4CA68}" type="slidenum">
              <a:rPr lang="en-GB" smtClean="0"/>
              <a:t>‹#›</a:t>
            </a:fld>
            <a:endParaRPr lang="en-GB"/>
          </a:p>
        </p:txBody>
      </p:sp>
      <p:sp>
        <p:nvSpPr>
          <p:cNvPr id="9" name="Title Placeholder 1"/>
          <p:cNvSpPr>
            <a:spLocks noGrp="1"/>
          </p:cNvSpPr>
          <p:nvPr>
            <p:ph type="title"/>
          </p:nvPr>
        </p:nvSpPr>
        <p:spPr>
          <a:xfrm>
            <a:off x="838200" y="353567"/>
            <a:ext cx="10515600" cy="1039813"/>
          </a:xfrm>
          <a:prstGeom prst="rect">
            <a:avLst/>
          </a:prstGeom>
        </p:spPr>
        <p:txBody>
          <a:bodyPr vert="horz" lIns="91440" tIns="45720" rIns="91440" bIns="45720" rtlCol="0" anchor="t" anchorCtr="0">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2259009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463039"/>
            <a:ext cx="5157787" cy="390145"/>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1975104"/>
            <a:ext cx="5157787" cy="4381246"/>
          </a:xfrm>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1463039"/>
            <a:ext cx="5183188" cy="390145"/>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1975104"/>
            <a:ext cx="5183188" cy="438124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22220CF-97A5-4115-9CE2-149EE24AAFCF}" type="datetime1">
              <a:rPr lang="en-GB" smtClean="0"/>
              <a:t>29/06/2021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313AFF8-69D5-4440-A249-DC8154E4CA68}" type="slidenum">
              <a:rPr lang="en-GB" smtClean="0"/>
              <a:t>‹#›</a:t>
            </a:fld>
            <a:endParaRPr lang="en-GB"/>
          </a:p>
        </p:txBody>
      </p:sp>
      <p:sp>
        <p:nvSpPr>
          <p:cNvPr id="12" name="Title Placeholder 1"/>
          <p:cNvSpPr>
            <a:spLocks noGrp="1"/>
          </p:cNvSpPr>
          <p:nvPr>
            <p:ph type="title"/>
          </p:nvPr>
        </p:nvSpPr>
        <p:spPr>
          <a:xfrm>
            <a:off x="838200" y="353567"/>
            <a:ext cx="10515600" cy="1039813"/>
          </a:xfrm>
          <a:prstGeom prst="rect">
            <a:avLst/>
          </a:prstGeom>
        </p:spPr>
        <p:txBody>
          <a:bodyPr vert="horz" lIns="91440" tIns="45720" rIns="91440" bIns="45720" rtlCol="0" anchor="t" anchorCtr="0">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799591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BB7E99D5-7747-40E6-A0C1-FE924B56987E}" type="datetime1">
              <a:rPr lang="en-GB" smtClean="0"/>
              <a:t>29/06/2021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2051276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CFC341-0050-4519-B25C-92246C3E9271}" type="datetime1">
              <a:rPr lang="en-GB" smtClean="0"/>
              <a:t>29/06/2021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2548368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FF03396-4F88-421E-BF70-AF5261A80571}" type="datetime1">
              <a:rPr lang="en-GB" smtClean="0"/>
              <a:t>29/06/2021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261312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6B2C36A-35BC-43AA-825B-FA9BC15CB1E3}" type="datetime1">
              <a:rPr lang="en-GB" smtClean="0"/>
              <a:t>29/06/2021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13AFF8-69D5-4440-A249-DC8154E4CA68}" type="slidenum">
              <a:rPr lang="en-GB" smtClean="0"/>
              <a:t>‹#›</a:t>
            </a:fld>
            <a:endParaRPr lang="en-GB"/>
          </a:p>
        </p:txBody>
      </p:sp>
    </p:spTree>
    <p:extLst>
      <p:ext uri="{BB962C8B-B14F-4D97-AF65-F5344CB8AC3E}">
        <p14:creationId xmlns:p14="http://schemas.microsoft.com/office/powerpoint/2010/main" val="4075043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53567"/>
            <a:ext cx="10515600" cy="1039813"/>
          </a:xfrm>
          <a:prstGeom prst="rect">
            <a:avLst/>
          </a:prstGeom>
        </p:spPr>
        <p:txBody>
          <a:bodyPr vert="horz" lIns="91440" tIns="45720" rIns="91440" bIns="45720" rtlCol="0" anchor="t" anchorCtr="0">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838200" y="1560576"/>
            <a:ext cx="10515600" cy="4795774"/>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466F8A-6F57-4AB0-B216-82B306CED4AC}" type="datetime1">
              <a:rPr lang="en-GB" smtClean="0"/>
              <a:t>29/06/2021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9256776" y="6360033"/>
            <a:ext cx="2743200" cy="365125"/>
          </a:xfrm>
          <a:prstGeom prst="rect">
            <a:avLst/>
          </a:prstGeom>
        </p:spPr>
        <p:txBody>
          <a:bodyPr vert="horz" lIns="91440" tIns="45720" rIns="91440" bIns="45720" rtlCol="0" anchor="ctr"/>
          <a:lstStyle>
            <a:lvl1pPr algn="r">
              <a:defRPr sz="1200" b="0">
                <a:solidFill>
                  <a:schemeClr val="tx1"/>
                </a:solidFill>
              </a:defRPr>
            </a:lvl1pPr>
          </a:lstStyle>
          <a:p>
            <a:fld id="{C313AFF8-69D5-4440-A249-DC8154E4CA68}" type="slidenum">
              <a:rPr lang="en-GB" smtClean="0"/>
              <a:pPr/>
              <a:t>‹#›</a:t>
            </a:fld>
            <a:endParaRPr lang="en-GB"/>
          </a:p>
        </p:txBody>
      </p:sp>
    </p:spTree>
    <p:extLst>
      <p:ext uri="{BB962C8B-B14F-4D97-AF65-F5344CB8AC3E}">
        <p14:creationId xmlns:p14="http://schemas.microsoft.com/office/powerpoint/2010/main" val="3852559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914400" rtl="0" eaLnBrk="1" latinLnBrk="0" hangingPunct="1">
        <a:lnSpc>
          <a:spcPct val="90000"/>
        </a:lnSpc>
        <a:spcBef>
          <a:spcPct val="0"/>
        </a:spcBef>
        <a:buNone/>
        <a:defRPr sz="36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800"/>
        </a:spcBef>
        <a:spcAft>
          <a:spcPts val="0"/>
        </a:spcAft>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Calibri" panose="020F050202020403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6.xml"/><Relationship Id="rId5" Type="http://schemas.openxmlformats.org/officeDocument/2006/relationships/image" Target="../media/image62.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620.sv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62.sv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image" Target="../media/image6.svg"/></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61.svg"/></Relationships>
</file>

<file path=ppt/slides/_rels/slide27.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62.svg"/></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 Id="rId5" Type="http://schemas.openxmlformats.org/officeDocument/2006/relationships/image" Target="../media/image610.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621.sv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621.sv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621.sv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621.svg"/></Relationships>
</file>

<file path=ppt/slides/_rels/slide33.xml.rels><?xml version="1.0" encoding="UTF-8" standalone="yes"?>
<Relationships xmlns="http://schemas.openxmlformats.org/package/2006/relationships"><Relationship Id="rId3" Type="http://schemas.openxmlformats.org/officeDocument/2006/relationships/image" Target="../media/image621.sv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621.sv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1.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g"/><Relationship Id="rId9" Type="http://schemas.openxmlformats.org/officeDocument/2006/relationships/image" Target="../media/image11.jpeg"/></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image" Target="../media/image12.jp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smtClean="0"/>
              <a:t>AEBS-HDV IWG</a:t>
            </a:r>
            <a:br>
              <a:rPr lang="en-GB" dirty="0" smtClean="0"/>
            </a:br>
            <a:r>
              <a:rPr lang="en-GB" dirty="0" smtClean="0"/>
              <a:t>Input from industry</a:t>
            </a:r>
            <a:endParaRPr lang="en-GB" dirty="0"/>
          </a:p>
        </p:txBody>
      </p:sp>
      <p:sp>
        <p:nvSpPr>
          <p:cNvPr id="3" name="Subtitle 2"/>
          <p:cNvSpPr>
            <a:spLocks noGrp="1"/>
          </p:cNvSpPr>
          <p:nvPr>
            <p:ph type="subTitle" idx="1"/>
          </p:nvPr>
        </p:nvSpPr>
        <p:spPr/>
        <p:txBody>
          <a:bodyPr/>
          <a:lstStyle/>
          <a:p>
            <a:r>
              <a:rPr lang="en-GB" dirty="0" smtClean="0"/>
              <a:t>AEBS-HDV-05</a:t>
            </a:r>
            <a:endParaRPr lang="en-GB" dirty="0"/>
          </a:p>
          <a:p>
            <a:r>
              <a:rPr lang="en-GB" dirty="0" smtClean="0"/>
              <a:t>June 30 and July 1, </a:t>
            </a:r>
            <a:r>
              <a:rPr lang="en-GB" dirty="0"/>
              <a:t>2021</a:t>
            </a:r>
          </a:p>
        </p:txBody>
      </p:sp>
      <p:sp>
        <p:nvSpPr>
          <p:cNvPr id="4" name="Slide Number Placeholder 3"/>
          <p:cNvSpPr>
            <a:spLocks noGrp="1"/>
          </p:cNvSpPr>
          <p:nvPr>
            <p:ph type="sldNum" sz="quarter" idx="12"/>
          </p:nvPr>
        </p:nvSpPr>
        <p:spPr/>
        <p:txBody>
          <a:bodyPr/>
          <a:lstStyle/>
          <a:p>
            <a:fld id="{C313AFF8-69D5-4440-A249-DC8154E4CA68}" type="slidenum">
              <a:rPr lang="en-GB" smtClean="0"/>
              <a:t>1</a:t>
            </a:fld>
            <a:endParaRPr lang="en-GB"/>
          </a:p>
        </p:txBody>
      </p:sp>
    </p:spTree>
    <p:extLst>
      <p:ext uri="{BB962C8B-B14F-4D97-AF65-F5344CB8AC3E}">
        <p14:creationId xmlns:p14="http://schemas.microsoft.com/office/powerpoint/2010/main" val="42894147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7096" y="1024127"/>
            <a:ext cx="8718804" cy="2605494"/>
          </a:xfrm>
        </p:spPr>
        <p:txBody>
          <a:bodyPr>
            <a:normAutofit/>
          </a:bodyPr>
          <a:lstStyle/>
          <a:p>
            <a:pPr marL="0" lvl="0" indent="0">
              <a:lnSpc>
                <a:spcPct val="100000"/>
              </a:lnSpc>
              <a:spcBef>
                <a:spcPts val="0"/>
              </a:spcBef>
              <a:buNone/>
            </a:pPr>
            <a:r>
              <a:rPr lang="en-US" dirty="0">
                <a:latin typeface="Times New Roman" panose="02020603050405020304" pitchFamily="18" charset="0"/>
                <a:cs typeface="Times New Roman" panose="02020603050405020304" pitchFamily="18" charset="0"/>
              </a:rPr>
              <a:t>5.2.1.4.	</a:t>
            </a:r>
            <a:r>
              <a:rPr lang="en-US" dirty="0" smtClean="0">
                <a:latin typeface="Times New Roman" panose="02020603050405020304" pitchFamily="18" charset="0"/>
                <a:cs typeface="Times New Roman" panose="02020603050405020304" pitchFamily="18" charset="0"/>
              </a:rPr>
              <a:t>Speed reduction by braking demand</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p>
          <a:p>
            <a:pPr marL="901700" indent="0">
              <a:buNone/>
            </a:pPr>
            <a:r>
              <a:rPr lang="en-US" b="1" dirty="0" smtClean="0">
                <a:latin typeface="Times New Roman" panose="02020603050405020304" pitchFamily="18" charset="0"/>
                <a:cs typeface="Times New Roman" panose="02020603050405020304" pitchFamily="18" charset="0"/>
              </a:rPr>
              <a:t>Notwithstanding </a:t>
            </a:r>
            <a:r>
              <a:rPr lang="en-US" b="1" dirty="0">
                <a:latin typeface="Times New Roman" panose="02020603050405020304" pitchFamily="18" charset="0"/>
                <a:cs typeface="Times New Roman" panose="02020603050405020304" pitchFamily="18" charset="0"/>
              </a:rPr>
              <a:t>the table above, for those vehicle able to detect urban areas where the speed is limited to 60kph or below, the speed reduction shall not be lower than 40 </a:t>
            </a:r>
            <a:r>
              <a:rPr lang="en-US" b="1" dirty="0" err="1">
                <a:latin typeface="Times New Roman" panose="02020603050405020304" pitchFamily="18" charset="0"/>
                <a:cs typeface="Times New Roman" panose="02020603050405020304" pitchFamily="18" charset="0"/>
              </a:rPr>
              <a:t>kph</a:t>
            </a:r>
            <a:r>
              <a:rPr lang="en-US" b="1" dirty="0">
                <a:latin typeface="Times New Roman" panose="02020603050405020304" pitchFamily="18" charset="0"/>
                <a:cs typeface="Times New Roman" panose="02020603050405020304" pitchFamily="18" charset="0"/>
              </a:rPr>
              <a:t>, for actual vehicle speed between 10 and 60kph. In this case, the means used by the vehicle to detect the urban areas as specified above shall be described by the vehicle manufacturer, and the safety concept assessed by the Technical Service according to Annex 3 of this regulation.</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313AFF8-69D5-4440-A249-DC8154E4CA68}" type="slidenum">
              <a:rPr lang="en-GB" smtClean="0"/>
              <a:t>10</a:t>
            </a:fld>
            <a:endParaRPr lang="en-GB"/>
          </a:p>
        </p:txBody>
      </p:sp>
      <p:sp>
        <p:nvSpPr>
          <p:cNvPr id="2" name="Title 1"/>
          <p:cNvSpPr>
            <a:spLocks noGrp="1"/>
          </p:cNvSpPr>
          <p:nvPr>
            <p:ph type="title"/>
          </p:nvPr>
        </p:nvSpPr>
        <p:spPr/>
        <p:txBody>
          <a:bodyPr/>
          <a:lstStyle/>
          <a:p>
            <a:r>
              <a:rPr lang="en-US" dirty="0"/>
              <a:t>City vs highway </a:t>
            </a:r>
            <a:r>
              <a:rPr lang="en-US" dirty="0" smtClean="0"/>
              <a:t>driving</a:t>
            </a:r>
            <a:endParaRPr lang="en-GB" dirty="0">
              <a:solidFill>
                <a:srgbClr val="7030A0"/>
              </a:solidFill>
            </a:endParaRPr>
          </a:p>
        </p:txBody>
      </p:sp>
      <p:pic>
        <p:nvPicPr>
          <p:cNvPr id="5" name="Picture 4"/>
          <p:cNvPicPr>
            <a:picLocks noChangeAspect="1"/>
          </p:cNvPicPr>
          <p:nvPr/>
        </p:nvPicPr>
        <p:blipFill>
          <a:blip r:embed="rId2"/>
          <a:stretch>
            <a:fillRect/>
          </a:stretch>
        </p:blipFill>
        <p:spPr>
          <a:xfrm>
            <a:off x="10015538" y="15108"/>
            <a:ext cx="2075878" cy="839187"/>
          </a:xfrm>
          <a:prstGeom prst="rect">
            <a:avLst/>
          </a:prstGeom>
        </p:spPr>
      </p:pic>
      <p:cxnSp>
        <p:nvCxnSpPr>
          <p:cNvPr id="6" name="Straight Connector 5"/>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28245" y="3773345"/>
            <a:ext cx="2063496" cy="646331"/>
          </a:xfrm>
          <a:prstGeom prst="rect">
            <a:avLst/>
          </a:prstGeom>
          <a:noFill/>
        </p:spPr>
        <p:txBody>
          <a:bodyPr wrap="square" rtlCol="0">
            <a:spAutoFit/>
          </a:bodyPr>
          <a:lstStyle/>
          <a:p>
            <a:pPr algn="ctr"/>
            <a:r>
              <a:rPr lang="en-GB" dirty="0" smtClean="0"/>
              <a:t>Without “notwithstanding”</a:t>
            </a:r>
            <a:endParaRPr lang="en-GB" dirty="0"/>
          </a:p>
        </p:txBody>
      </p:sp>
      <p:sp>
        <p:nvSpPr>
          <p:cNvPr id="14" name="TextBox 13"/>
          <p:cNvSpPr txBox="1"/>
          <p:nvPr/>
        </p:nvSpPr>
        <p:spPr>
          <a:xfrm>
            <a:off x="6463284" y="3761153"/>
            <a:ext cx="2063496" cy="646331"/>
          </a:xfrm>
          <a:prstGeom prst="rect">
            <a:avLst/>
          </a:prstGeom>
          <a:noFill/>
        </p:spPr>
        <p:txBody>
          <a:bodyPr wrap="square" rtlCol="0">
            <a:spAutoFit/>
          </a:bodyPr>
          <a:lstStyle/>
          <a:p>
            <a:pPr algn="ctr"/>
            <a:r>
              <a:rPr lang="en-GB" dirty="0" smtClean="0"/>
              <a:t>With “notwithstanding”</a:t>
            </a:r>
            <a:endParaRPr lang="en-GB" dirty="0"/>
          </a:p>
        </p:txBody>
      </p:sp>
      <p:sp>
        <p:nvSpPr>
          <p:cNvPr id="15" name="Oval 14"/>
          <p:cNvSpPr/>
          <p:nvPr/>
        </p:nvSpPr>
        <p:spPr>
          <a:xfrm>
            <a:off x="7495032" y="4084319"/>
            <a:ext cx="4517135" cy="24166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smtClean="0"/>
              <a:t>Domain where the performance is expected (avoid collision up to 70kph)</a:t>
            </a:r>
            <a:endParaRPr lang="en-GB" b="1" dirty="0"/>
          </a:p>
        </p:txBody>
      </p:sp>
      <p:sp>
        <p:nvSpPr>
          <p:cNvPr id="16" name="Oval 15"/>
          <p:cNvSpPr/>
          <p:nvPr/>
        </p:nvSpPr>
        <p:spPr>
          <a:xfrm>
            <a:off x="8808719" y="5487842"/>
            <a:ext cx="2413000" cy="793683"/>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smtClean="0">
                <a:solidFill>
                  <a:schemeClr val="tx1"/>
                </a:solidFill>
              </a:rPr>
              <a:t>Urban areas (40kph)</a:t>
            </a:r>
            <a:endParaRPr lang="en-GB" dirty="0">
              <a:solidFill>
                <a:schemeClr val="tx1"/>
              </a:solidFill>
            </a:endParaRPr>
          </a:p>
        </p:txBody>
      </p:sp>
      <p:sp>
        <p:nvSpPr>
          <p:cNvPr id="17" name="Oval 16"/>
          <p:cNvSpPr/>
          <p:nvPr/>
        </p:nvSpPr>
        <p:spPr>
          <a:xfrm>
            <a:off x="1517904" y="4157704"/>
            <a:ext cx="4517135" cy="24166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smtClean="0"/>
              <a:t>Domain where the performance is expected (avoid collision up to 70kph)</a:t>
            </a:r>
            <a:endParaRPr lang="en-GB" b="1" dirty="0"/>
          </a:p>
        </p:txBody>
      </p:sp>
    </p:spTree>
    <p:extLst>
      <p:ext uri="{BB962C8B-B14F-4D97-AF65-F5344CB8AC3E}">
        <p14:creationId xmlns:p14="http://schemas.microsoft.com/office/powerpoint/2010/main" val="1673684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7495032" y="4084319"/>
            <a:ext cx="4517135" cy="24166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smtClean="0"/>
              <a:t>Domain where the performance is expected (avoid collision up to 70kph)</a:t>
            </a:r>
            <a:endParaRPr lang="en-GB" b="1" dirty="0"/>
          </a:p>
        </p:txBody>
      </p:sp>
      <p:sp>
        <p:nvSpPr>
          <p:cNvPr id="3" name="Content Placeholder 2"/>
          <p:cNvSpPr>
            <a:spLocks noGrp="1"/>
          </p:cNvSpPr>
          <p:nvPr>
            <p:ph idx="1"/>
          </p:nvPr>
        </p:nvSpPr>
        <p:spPr>
          <a:xfrm>
            <a:off x="387096" y="1024127"/>
            <a:ext cx="5556504" cy="5653197"/>
          </a:xfrm>
        </p:spPr>
        <p:txBody>
          <a:bodyPr>
            <a:noAutofit/>
          </a:bodyPr>
          <a:lstStyle/>
          <a:p>
            <a:pPr marL="0" lvl="0" indent="0">
              <a:lnSpc>
                <a:spcPct val="100000"/>
              </a:lnSpc>
              <a:spcBef>
                <a:spcPts val="0"/>
              </a:spcBef>
              <a:buNone/>
            </a:pPr>
            <a:r>
              <a:rPr lang="en-US" dirty="0">
                <a:latin typeface="Times New Roman" panose="02020603050405020304" pitchFamily="18" charset="0"/>
                <a:cs typeface="Times New Roman" panose="02020603050405020304" pitchFamily="18" charset="0"/>
              </a:rPr>
              <a:t>5.2.1.4.	</a:t>
            </a:r>
            <a:r>
              <a:rPr lang="en-US" dirty="0" smtClean="0">
                <a:latin typeface="Times New Roman" panose="02020603050405020304" pitchFamily="18" charset="0"/>
                <a:cs typeface="Times New Roman" panose="02020603050405020304" pitchFamily="18" charset="0"/>
              </a:rPr>
              <a:t>Speed reduction by braking demand</a:t>
            </a:r>
          </a:p>
          <a:p>
            <a:pPr marL="0" lvl="0" indent="0">
              <a:lnSpc>
                <a:spcPct val="100000"/>
              </a:lnSpc>
              <a:spcBef>
                <a:spcPts val="0"/>
              </a:spcBef>
              <a:buNone/>
            </a:pPr>
            <a:r>
              <a:rPr lang="en-US" dirty="0" smtClean="0">
                <a:latin typeface="Times New Roman" panose="02020603050405020304" pitchFamily="18" charset="0"/>
                <a:cs typeface="Times New Roman" panose="02020603050405020304" pitchFamily="18" charset="0"/>
              </a:rPr>
              <a:t>	…</a:t>
            </a:r>
          </a:p>
          <a:p>
            <a:pPr marL="1524000" indent="-533400" algn="just">
              <a:buAutoNum type="alphaLcParenBoth" startAt="8"/>
            </a:pPr>
            <a:r>
              <a:rPr lang="en-US" b="1" dirty="0" smtClean="0">
                <a:latin typeface="Times New Roman" panose="02020603050405020304" pitchFamily="18" charset="0"/>
                <a:cs typeface="Times New Roman" panose="02020603050405020304" pitchFamily="18" charset="0"/>
              </a:rPr>
              <a:t>In </a:t>
            </a:r>
            <a:r>
              <a:rPr lang="en-US" b="1" dirty="0">
                <a:latin typeface="Times New Roman" panose="02020603050405020304" pitchFamily="18" charset="0"/>
                <a:cs typeface="Times New Roman" panose="02020603050405020304" pitchFamily="18" charset="0"/>
              </a:rPr>
              <a:t>unambiguous situations (e.g. no motorcycle nor bicycle </a:t>
            </a:r>
            <a:r>
              <a:rPr lang="en-US" b="1" dirty="0" smtClean="0">
                <a:latin typeface="Times New Roman" panose="02020603050405020304" pitchFamily="18" charset="0"/>
                <a:cs typeface="Times New Roman" panose="02020603050405020304" pitchFamily="18" charset="0"/>
              </a:rPr>
              <a:t>in </a:t>
            </a:r>
            <a:r>
              <a:rPr lang="en-US" b="1" dirty="0">
                <a:latin typeface="Times New Roman" panose="02020603050405020304" pitchFamily="18" charset="0"/>
                <a:cs typeface="Times New Roman" panose="02020603050405020304" pitchFamily="18" charset="0"/>
              </a:rPr>
              <a:t>between rows of vehicles</a:t>
            </a: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no laterally waving vehicle in the adjacent lanes</a:t>
            </a:r>
            <a:r>
              <a:rPr lang="en-US" b="1" dirty="0" smtClean="0">
                <a:latin typeface="Times New Roman" panose="02020603050405020304" pitchFamily="18" charset="0"/>
                <a:cs typeface="Times New Roman" panose="02020603050405020304" pitchFamily="18" charset="0"/>
              </a:rPr>
              <a:t>)</a:t>
            </a:r>
          </a:p>
          <a:p>
            <a:pPr marL="901700" indent="0" algn="just">
              <a:buNone/>
            </a:pPr>
            <a:r>
              <a:rPr lang="en-US" b="1" dirty="0" smtClean="0">
                <a:latin typeface="Times New Roman" panose="02020603050405020304" pitchFamily="18" charset="0"/>
                <a:cs typeface="Times New Roman" panose="02020603050405020304" pitchFamily="18" charset="0"/>
              </a:rPr>
              <a:t>…</a:t>
            </a:r>
          </a:p>
          <a:p>
            <a:pPr marL="901700" indent="0">
              <a:buNone/>
            </a:pPr>
            <a:r>
              <a:rPr lang="en-US" b="1" dirty="0">
                <a:latin typeface="Times New Roman" panose="02020603050405020304" pitchFamily="18" charset="0"/>
                <a:cs typeface="Times New Roman" panose="02020603050405020304" pitchFamily="18" charset="0"/>
              </a:rPr>
              <a:t>Notwithstanding the table above, for those vehicle able to detect urban areas where the speed is limited to 60kph or below, the speed reduction shall not be lower than 40 </a:t>
            </a:r>
            <a:r>
              <a:rPr lang="en-US" b="1" dirty="0" err="1">
                <a:latin typeface="Times New Roman" panose="02020603050405020304" pitchFamily="18" charset="0"/>
                <a:cs typeface="Times New Roman" panose="02020603050405020304" pitchFamily="18" charset="0"/>
              </a:rPr>
              <a:t>kph</a:t>
            </a:r>
            <a:r>
              <a:rPr lang="en-US" b="1" dirty="0">
                <a:latin typeface="Times New Roman" panose="02020603050405020304" pitchFamily="18" charset="0"/>
                <a:cs typeface="Times New Roman" panose="02020603050405020304" pitchFamily="18" charset="0"/>
              </a:rPr>
              <a:t>, for actual vehicle speed between 10 and 60kph. In this case, the means used by the vehicle to detect the urban areas as specified above shall be described by the vehicle manufacturer, and the safety concept assessed by the Technical Service according to Annex 3 of this regulation.</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313AFF8-69D5-4440-A249-DC8154E4CA68}" type="slidenum">
              <a:rPr lang="en-GB" smtClean="0"/>
              <a:t>11</a:t>
            </a:fld>
            <a:endParaRPr lang="en-GB"/>
          </a:p>
        </p:txBody>
      </p:sp>
      <p:sp>
        <p:nvSpPr>
          <p:cNvPr id="2" name="Title 1"/>
          <p:cNvSpPr>
            <a:spLocks noGrp="1"/>
          </p:cNvSpPr>
          <p:nvPr>
            <p:ph type="title"/>
          </p:nvPr>
        </p:nvSpPr>
        <p:spPr/>
        <p:txBody>
          <a:bodyPr/>
          <a:lstStyle/>
          <a:p>
            <a:r>
              <a:rPr lang="en-US" dirty="0"/>
              <a:t>City vs highway </a:t>
            </a:r>
            <a:r>
              <a:rPr lang="en-US" dirty="0" smtClean="0"/>
              <a:t>driving</a:t>
            </a:r>
            <a:endParaRPr lang="en-GB" dirty="0">
              <a:solidFill>
                <a:srgbClr val="7030A0"/>
              </a:solidFill>
            </a:endParaRPr>
          </a:p>
        </p:txBody>
      </p:sp>
      <p:pic>
        <p:nvPicPr>
          <p:cNvPr id="5" name="Picture 4"/>
          <p:cNvPicPr>
            <a:picLocks noChangeAspect="1"/>
          </p:cNvPicPr>
          <p:nvPr/>
        </p:nvPicPr>
        <p:blipFill>
          <a:blip r:embed="rId2"/>
          <a:stretch>
            <a:fillRect/>
          </a:stretch>
        </p:blipFill>
        <p:spPr>
          <a:xfrm>
            <a:off x="10015538" y="15108"/>
            <a:ext cx="2075878" cy="839187"/>
          </a:xfrm>
          <a:prstGeom prst="rect">
            <a:avLst/>
          </a:prstGeom>
        </p:spPr>
      </p:pic>
      <p:cxnSp>
        <p:nvCxnSpPr>
          <p:cNvPr id="6" name="Straight Connector 5"/>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77304" y="3148717"/>
            <a:ext cx="2063496" cy="646331"/>
          </a:xfrm>
          <a:prstGeom prst="rect">
            <a:avLst/>
          </a:prstGeom>
          <a:noFill/>
        </p:spPr>
        <p:txBody>
          <a:bodyPr wrap="square" rtlCol="0">
            <a:spAutoFit/>
          </a:bodyPr>
          <a:lstStyle/>
          <a:p>
            <a:pPr algn="ctr"/>
            <a:r>
              <a:rPr lang="en-GB" dirty="0" smtClean="0"/>
              <a:t>With both (h) and “notwithstanding”</a:t>
            </a:r>
            <a:endParaRPr lang="en-GB" dirty="0"/>
          </a:p>
        </p:txBody>
      </p:sp>
      <p:sp>
        <p:nvSpPr>
          <p:cNvPr id="7" name="TextBox 6"/>
          <p:cNvSpPr txBox="1"/>
          <p:nvPr/>
        </p:nvSpPr>
        <p:spPr>
          <a:xfrm>
            <a:off x="7282688" y="1340734"/>
            <a:ext cx="2732024" cy="461665"/>
          </a:xfrm>
          <a:prstGeom prst="rect">
            <a:avLst/>
          </a:prstGeom>
          <a:solidFill>
            <a:srgbClr val="FFFF00"/>
          </a:solidFill>
        </p:spPr>
        <p:txBody>
          <a:bodyPr wrap="square" rtlCol="0">
            <a:spAutoFit/>
          </a:bodyPr>
          <a:lstStyle/>
          <a:p>
            <a:r>
              <a:rPr lang="en-GB" sz="2400" b="1" dirty="0" smtClean="0"/>
              <a:t>We need both…</a:t>
            </a:r>
            <a:endParaRPr lang="en-GB" sz="2400" b="1" dirty="0"/>
          </a:p>
        </p:txBody>
      </p:sp>
      <p:cxnSp>
        <p:nvCxnSpPr>
          <p:cNvPr id="9" name="Straight Arrow Connector 8"/>
          <p:cNvCxnSpPr>
            <a:stCxn id="7" idx="1"/>
          </p:cNvCxnSpPr>
          <p:nvPr/>
        </p:nvCxnSpPr>
        <p:spPr>
          <a:xfrm flipH="1">
            <a:off x="5943600" y="1571567"/>
            <a:ext cx="1339088" cy="565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3" idx="3"/>
          </p:cNvCxnSpPr>
          <p:nvPr/>
        </p:nvCxnSpPr>
        <p:spPr>
          <a:xfrm flipH="1">
            <a:off x="5943600" y="1789733"/>
            <a:ext cx="1339088" cy="2060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8808719" y="5487842"/>
            <a:ext cx="2413000" cy="793683"/>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smtClean="0">
                <a:solidFill>
                  <a:schemeClr val="tx1"/>
                </a:solidFill>
              </a:rPr>
              <a:t>Urban areas (40kph)</a:t>
            </a:r>
            <a:endParaRPr lang="en-GB" dirty="0">
              <a:solidFill>
                <a:schemeClr val="tx1"/>
              </a:solidFill>
            </a:endParaRPr>
          </a:p>
        </p:txBody>
      </p:sp>
      <p:sp>
        <p:nvSpPr>
          <p:cNvPr id="16" name="Oval 15"/>
          <p:cNvSpPr/>
          <p:nvPr/>
        </p:nvSpPr>
        <p:spPr>
          <a:xfrm>
            <a:off x="7863839" y="5720377"/>
            <a:ext cx="1889760" cy="7207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Ambiguous situations</a:t>
            </a:r>
            <a:endParaRPr lang="en-GB" dirty="0">
              <a:solidFill>
                <a:schemeClr val="tx1"/>
              </a:solidFill>
            </a:endParaRPr>
          </a:p>
        </p:txBody>
      </p:sp>
    </p:spTree>
    <p:extLst>
      <p:ext uri="{BB962C8B-B14F-4D97-AF65-F5344CB8AC3E}">
        <p14:creationId xmlns:p14="http://schemas.microsoft.com/office/powerpoint/2010/main" val="1877673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a:xfrm>
            <a:off x="365760" y="1111716"/>
            <a:ext cx="4535932" cy="4804066"/>
          </a:xfrm>
        </p:spPr>
        <p:txBody>
          <a:bodyPr>
            <a:normAutofit/>
          </a:bodyPr>
          <a:lstStyle/>
          <a:p>
            <a:pPr marL="0" lvl="0" indent="0">
              <a:spcBef>
                <a:spcPts val="1200"/>
              </a:spcBef>
              <a:buNone/>
            </a:pPr>
            <a:r>
              <a:rPr lang="en-GB" b="1" dirty="0" smtClean="0">
                <a:solidFill>
                  <a:prstClr val="black"/>
                </a:solidFill>
              </a:rPr>
              <a:t>HDV-04 outcome</a:t>
            </a:r>
            <a:endParaRPr lang="en-GB" b="1" dirty="0">
              <a:solidFill>
                <a:prstClr val="black"/>
              </a:solidFill>
            </a:endParaRPr>
          </a:p>
          <a:p>
            <a:r>
              <a:rPr lang="en-US" dirty="0">
                <a:solidFill>
                  <a:prstClr val="black"/>
                </a:solidFill>
              </a:rPr>
              <a:t>Agreement on the principle that M2N2 derived from M1N1 may be approved to either R131 or R152</a:t>
            </a:r>
          </a:p>
          <a:p>
            <a:r>
              <a:rPr lang="en-US" dirty="0">
                <a:solidFill>
                  <a:prstClr val="black"/>
                </a:solidFill>
              </a:rPr>
              <a:t>This option applies to V2C/P/B as a whole (no mix possible, e.g. V2C with R131 and V2P/B with R152)</a:t>
            </a:r>
          </a:p>
          <a:p>
            <a:r>
              <a:rPr lang="en-US" dirty="0" smtClean="0">
                <a:solidFill>
                  <a:prstClr val="black"/>
                </a:solidFill>
              </a:rPr>
              <a:t>Industry homework: Provide discriminative criteria for identifying LCVs derived from M1N1</a:t>
            </a:r>
            <a:endParaRPr lang="en-US" dirty="0">
              <a:solidFill>
                <a:prstClr val="black"/>
              </a:solidFill>
            </a:endParaRPr>
          </a:p>
        </p:txBody>
      </p:sp>
      <p:sp>
        <p:nvSpPr>
          <p:cNvPr id="9" name="Content Placeholder 8"/>
          <p:cNvSpPr>
            <a:spLocks noGrp="1"/>
          </p:cNvSpPr>
          <p:nvPr>
            <p:ph sz="half" idx="2"/>
          </p:nvPr>
        </p:nvSpPr>
        <p:spPr>
          <a:xfrm>
            <a:off x="5498592" y="1111716"/>
            <a:ext cx="5705856" cy="5746284"/>
          </a:xfrm>
        </p:spPr>
        <p:txBody>
          <a:bodyPr>
            <a:normAutofit/>
          </a:bodyPr>
          <a:lstStyle/>
          <a:p>
            <a:pPr marL="0" indent="0">
              <a:buNone/>
            </a:pPr>
            <a:r>
              <a:rPr lang="en-US" b="1" dirty="0" smtClean="0"/>
              <a:t>Industry input for HDV-05</a:t>
            </a:r>
          </a:p>
          <a:p>
            <a:pPr marL="0" indent="0">
              <a:buNone/>
            </a:pPr>
            <a:r>
              <a:rPr lang="en-US" dirty="0" smtClean="0"/>
              <a:t>Industry explored the opportunity to define </a:t>
            </a:r>
            <a:r>
              <a:rPr lang="en-US" dirty="0"/>
              <a:t>technical criteria to differentiate ‘M2N2 derived from M1N1’ from </a:t>
            </a:r>
            <a:r>
              <a:rPr lang="en-US" dirty="0" smtClean="0"/>
              <a:t>other vehicles, and found out that it was </a:t>
            </a:r>
            <a:r>
              <a:rPr lang="en-US" b="1" dirty="0" smtClean="0">
                <a:solidFill>
                  <a:srgbClr val="FF0000"/>
                </a:solidFill>
              </a:rPr>
              <a:t>a dead-end</a:t>
            </a:r>
            <a:r>
              <a:rPr lang="en-US" dirty="0" smtClean="0"/>
              <a:t>:</a:t>
            </a:r>
          </a:p>
          <a:p>
            <a:pPr lvl="1"/>
            <a:r>
              <a:rPr lang="en-US" dirty="0" smtClean="0"/>
              <a:t>Quite difficult to define specific technical criteria which would differentiate such vehicles</a:t>
            </a:r>
          </a:p>
          <a:p>
            <a:pPr lvl="1"/>
            <a:r>
              <a:rPr lang="en-US" dirty="0" smtClean="0"/>
              <a:t>The only criteria to select one or the other regulation should be technical (the vehicle dynamics, the braking capabilities etc.)</a:t>
            </a:r>
          </a:p>
          <a:p>
            <a:pPr lvl="1"/>
            <a:r>
              <a:rPr lang="en-US" dirty="0">
                <a:sym typeface="Wingdings" panose="05000000000000000000" pitchFamily="2" charset="2"/>
              </a:rPr>
              <a:t>This approach has a fundamental disadvantage: a M2N2 can only be approved to R152 if it is derived from an existing/approved M1N1</a:t>
            </a:r>
            <a:r>
              <a:rPr lang="en-US" dirty="0" smtClean="0">
                <a:sym typeface="Wingdings" panose="05000000000000000000" pitchFamily="2" charset="2"/>
              </a:rPr>
              <a:t>…</a:t>
            </a:r>
          </a:p>
          <a:p>
            <a:pPr marL="0" indent="0">
              <a:buNone/>
            </a:pPr>
            <a:r>
              <a:rPr lang="en-US" dirty="0" smtClean="0">
                <a:sym typeface="Wingdings" panose="05000000000000000000" pitchFamily="2" charset="2"/>
              </a:rPr>
              <a:t>Industry then explored </a:t>
            </a:r>
            <a:r>
              <a:rPr lang="en-US" b="1" dirty="0">
                <a:solidFill>
                  <a:srgbClr val="FF0000"/>
                </a:solidFill>
                <a:sym typeface="Wingdings" panose="05000000000000000000" pitchFamily="2" charset="2"/>
              </a:rPr>
              <a:t>another </a:t>
            </a:r>
            <a:r>
              <a:rPr lang="en-US" b="1" dirty="0" smtClean="0">
                <a:solidFill>
                  <a:srgbClr val="FF0000"/>
                </a:solidFill>
                <a:sym typeface="Wingdings" panose="05000000000000000000" pitchFamily="2" charset="2"/>
              </a:rPr>
              <a:t>alternative</a:t>
            </a:r>
            <a:r>
              <a:rPr lang="en-US" dirty="0" smtClean="0">
                <a:sym typeface="Wingdings" panose="05000000000000000000" pitchFamily="2" charset="2"/>
              </a:rPr>
              <a:t>:</a:t>
            </a:r>
            <a:endParaRPr lang="en-US" b="1" dirty="0">
              <a:solidFill>
                <a:srgbClr val="FF0000"/>
              </a:solidFill>
              <a:sym typeface="Wingdings" panose="05000000000000000000" pitchFamily="2" charset="2"/>
            </a:endParaRPr>
          </a:p>
          <a:p>
            <a:pPr lvl="1"/>
            <a:r>
              <a:rPr lang="en-US" dirty="0" smtClean="0">
                <a:sym typeface="Wingdings" panose="05000000000000000000" pitchFamily="2" charset="2"/>
              </a:rPr>
              <a:t>to provide the option to either use R131 or R152 to </a:t>
            </a:r>
            <a:r>
              <a:rPr lang="en-US" b="1" u="sng" dirty="0" smtClean="0">
                <a:sym typeface="Wingdings" panose="05000000000000000000" pitchFamily="2" charset="2"/>
              </a:rPr>
              <a:t>all</a:t>
            </a:r>
            <a:r>
              <a:rPr lang="en-US" b="1" dirty="0" smtClean="0">
                <a:solidFill>
                  <a:srgbClr val="FF0000"/>
                </a:solidFill>
                <a:sym typeface="Wingdings" panose="05000000000000000000" pitchFamily="2" charset="2"/>
              </a:rPr>
              <a:t> </a:t>
            </a:r>
            <a:r>
              <a:rPr lang="en-US" dirty="0" smtClean="0">
                <a:sym typeface="Wingdings" panose="05000000000000000000" pitchFamily="2" charset="2"/>
              </a:rPr>
              <a:t>M2 and N2&lt;8t vehicles (possibly limited to hydraulic braking)</a:t>
            </a:r>
          </a:p>
          <a:p>
            <a:pPr lvl="1"/>
            <a:r>
              <a:rPr lang="en-US" dirty="0" smtClean="0">
                <a:sym typeface="Wingdings" panose="05000000000000000000" pitchFamily="2" charset="2"/>
              </a:rPr>
              <a:t>Industry wondered </a:t>
            </a:r>
            <a:r>
              <a:rPr lang="en-US" b="1" dirty="0" smtClean="0">
                <a:sym typeface="Wingdings" panose="05000000000000000000" pitchFamily="2" charset="2"/>
              </a:rPr>
              <a:t>what could be the safety drawback</a:t>
            </a:r>
            <a:r>
              <a:rPr lang="en-US" dirty="0" smtClean="0">
                <a:sym typeface="Wingdings" panose="05000000000000000000" pitchFamily="2" charset="2"/>
              </a:rPr>
              <a:t>, and actually found </a:t>
            </a:r>
            <a:r>
              <a:rPr lang="en-US" b="1" dirty="0">
                <a:sym typeface="Wingdings" panose="05000000000000000000" pitchFamily="2" charset="2"/>
              </a:rPr>
              <a:t>none</a:t>
            </a:r>
            <a:r>
              <a:rPr lang="en-US" dirty="0" smtClean="0">
                <a:sym typeface="Wingdings" panose="05000000000000000000" pitchFamily="2" charset="2"/>
              </a:rPr>
              <a:t> (</a:t>
            </a:r>
            <a:r>
              <a:rPr lang="en-US" dirty="0">
                <a:sym typeface="Wingdings" panose="05000000000000000000" pitchFamily="2" charset="2"/>
              </a:rPr>
              <a:t>see next slide)</a:t>
            </a:r>
            <a:endParaRPr lang="en-US" dirty="0" smtClean="0">
              <a:sym typeface="Wingdings" panose="05000000000000000000" pitchFamily="2" charset="2"/>
            </a:endParaRPr>
          </a:p>
          <a:p>
            <a:pPr lvl="1"/>
            <a:r>
              <a:rPr lang="en-US" dirty="0" smtClean="0">
                <a:sym typeface="Wingdings" panose="05000000000000000000" pitchFamily="2" charset="2"/>
              </a:rPr>
              <a:t>We thus </a:t>
            </a:r>
            <a:r>
              <a:rPr lang="en-US" b="1" dirty="0" smtClean="0">
                <a:sym typeface="Wingdings" panose="05000000000000000000" pitchFamily="2" charset="2"/>
              </a:rPr>
              <a:t>recommend</a:t>
            </a:r>
            <a:r>
              <a:rPr lang="en-US" dirty="0" smtClean="0">
                <a:sym typeface="Wingdings" panose="05000000000000000000" pitchFamily="2" charset="2"/>
              </a:rPr>
              <a:t> to follow that 2</a:t>
            </a:r>
            <a:r>
              <a:rPr lang="en-US" baseline="30000" dirty="0" smtClean="0">
                <a:sym typeface="Wingdings" panose="05000000000000000000" pitchFamily="2" charset="2"/>
              </a:rPr>
              <a:t>nd</a:t>
            </a:r>
            <a:r>
              <a:rPr lang="en-US" dirty="0" smtClean="0">
                <a:sym typeface="Wingdings" panose="05000000000000000000" pitchFamily="2" charset="2"/>
              </a:rPr>
              <a:t> approach.</a:t>
            </a:r>
            <a:endParaRPr lang="en-US" dirty="0"/>
          </a:p>
        </p:txBody>
      </p:sp>
      <p:sp>
        <p:nvSpPr>
          <p:cNvPr id="4" name="Slide Number Placeholder 3"/>
          <p:cNvSpPr>
            <a:spLocks noGrp="1"/>
          </p:cNvSpPr>
          <p:nvPr>
            <p:ph type="sldNum" sz="quarter" idx="12"/>
          </p:nvPr>
        </p:nvSpPr>
        <p:spPr/>
        <p:txBody>
          <a:bodyPr/>
          <a:lstStyle/>
          <a:p>
            <a:fld id="{C313AFF8-69D5-4440-A249-DC8154E4CA68}" type="slidenum">
              <a:rPr lang="en-GB" smtClean="0"/>
              <a:t>12</a:t>
            </a:fld>
            <a:endParaRPr lang="en-GB" dirty="0"/>
          </a:p>
        </p:txBody>
      </p:sp>
      <p:sp>
        <p:nvSpPr>
          <p:cNvPr id="2" name="Title 1"/>
          <p:cNvSpPr>
            <a:spLocks noGrp="1"/>
          </p:cNvSpPr>
          <p:nvPr>
            <p:ph type="title"/>
          </p:nvPr>
        </p:nvSpPr>
        <p:spPr>
          <a:xfrm>
            <a:off x="838200" y="353568"/>
            <a:ext cx="10515600" cy="625306"/>
          </a:xfrm>
        </p:spPr>
        <p:txBody>
          <a:bodyPr/>
          <a:lstStyle/>
          <a:p>
            <a:r>
              <a:rPr lang="en-US" dirty="0"/>
              <a:t>M2N2 derived from </a:t>
            </a:r>
            <a:r>
              <a:rPr lang="en-US" dirty="0" smtClean="0"/>
              <a:t>M1N1</a:t>
            </a:r>
            <a:endParaRPr lang="en-GB" dirty="0"/>
          </a:p>
        </p:txBody>
      </p:sp>
    </p:spTree>
    <p:extLst>
      <p:ext uri="{BB962C8B-B14F-4D97-AF65-F5344CB8AC3E}">
        <p14:creationId xmlns:p14="http://schemas.microsoft.com/office/powerpoint/2010/main" val="2487641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a:xfrm>
            <a:off x="1905000" y="4992029"/>
            <a:ext cx="4885338" cy="58374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ounded Rectangle 38"/>
          <p:cNvSpPr/>
          <p:nvPr/>
        </p:nvSpPr>
        <p:spPr>
          <a:xfrm>
            <a:off x="1905000" y="5753945"/>
            <a:ext cx="4885338" cy="58374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1905000" y="4165600"/>
            <a:ext cx="4885338" cy="58374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ounded Rectangle 32"/>
          <p:cNvSpPr/>
          <p:nvPr/>
        </p:nvSpPr>
        <p:spPr>
          <a:xfrm>
            <a:off x="5324143" y="3434410"/>
            <a:ext cx="1246079" cy="3039923"/>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3152178" y="3434410"/>
            <a:ext cx="1246079" cy="3039923"/>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a:t>M2N2 derived from </a:t>
            </a:r>
            <a:r>
              <a:rPr lang="en-US" dirty="0" smtClean="0"/>
              <a:t>M1N1</a:t>
            </a:r>
            <a:endParaRPr lang="en-GB" dirty="0"/>
          </a:p>
        </p:txBody>
      </p:sp>
      <p:sp>
        <p:nvSpPr>
          <p:cNvPr id="4" name="Slide Number Placeholder 3"/>
          <p:cNvSpPr>
            <a:spLocks noGrp="1"/>
          </p:cNvSpPr>
          <p:nvPr>
            <p:ph type="sldNum" sz="quarter" idx="12"/>
          </p:nvPr>
        </p:nvSpPr>
        <p:spPr/>
        <p:txBody>
          <a:bodyPr/>
          <a:lstStyle/>
          <a:p>
            <a:fld id="{C313AFF8-69D5-4440-A249-DC8154E4CA68}" type="slidenum">
              <a:rPr lang="en-GB" smtClean="0"/>
              <a:t>13</a:t>
            </a:fld>
            <a:endParaRPr lang="en-GB" dirty="0"/>
          </a:p>
        </p:txBody>
      </p:sp>
      <p:sp>
        <p:nvSpPr>
          <p:cNvPr id="11" name="TextBox 10"/>
          <p:cNvSpPr txBox="1"/>
          <p:nvPr/>
        </p:nvSpPr>
        <p:spPr>
          <a:xfrm>
            <a:off x="4199669" y="2247390"/>
            <a:ext cx="1346844" cy="400110"/>
          </a:xfrm>
          <a:prstGeom prst="rect">
            <a:avLst/>
          </a:prstGeom>
          <a:noFill/>
        </p:spPr>
        <p:txBody>
          <a:bodyPr wrap="none" rtlCol="0">
            <a:spAutoFit/>
          </a:bodyPr>
          <a:lstStyle/>
          <a:p>
            <a:pPr algn="ctr"/>
            <a:r>
              <a:rPr lang="en-GB" sz="2000" b="1" dirty="0" smtClean="0"/>
              <a:t>M2 N2 &lt; 8t</a:t>
            </a:r>
          </a:p>
        </p:txBody>
      </p:sp>
      <p:sp>
        <p:nvSpPr>
          <p:cNvPr id="12" name="TextBox 11"/>
          <p:cNvSpPr txBox="1"/>
          <p:nvPr/>
        </p:nvSpPr>
        <p:spPr>
          <a:xfrm>
            <a:off x="3374216" y="3512696"/>
            <a:ext cx="718466" cy="400110"/>
          </a:xfrm>
          <a:prstGeom prst="rect">
            <a:avLst/>
          </a:prstGeom>
          <a:noFill/>
        </p:spPr>
        <p:txBody>
          <a:bodyPr wrap="none" rtlCol="0">
            <a:spAutoFit/>
          </a:bodyPr>
          <a:lstStyle/>
          <a:p>
            <a:r>
              <a:rPr lang="en-GB" sz="2000" b="1" dirty="0" smtClean="0"/>
              <a:t>R152</a:t>
            </a:r>
            <a:endParaRPr lang="en-GB" sz="2000" b="1" dirty="0"/>
          </a:p>
        </p:txBody>
      </p:sp>
      <p:sp>
        <p:nvSpPr>
          <p:cNvPr id="13" name="TextBox 12"/>
          <p:cNvSpPr txBox="1"/>
          <p:nvPr/>
        </p:nvSpPr>
        <p:spPr>
          <a:xfrm>
            <a:off x="5655877" y="3504358"/>
            <a:ext cx="718466" cy="400110"/>
          </a:xfrm>
          <a:prstGeom prst="rect">
            <a:avLst/>
          </a:prstGeom>
          <a:noFill/>
        </p:spPr>
        <p:txBody>
          <a:bodyPr wrap="none" rtlCol="0">
            <a:spAutoFit/>
          </a:bodyPr>
          <a:lstStyle/>
          <a:p>
            <a:r>
              <a:rPr lang="en-GB" sz="2000" b="1" dirty="0" smtClean="0"/>
              <a:t>R131</a:t>
            </a:r>
            <a:endParaRPr lang="en-GB" sz="2000" b="1" dirty="0"/>
          </a:p>
        </p:txBody>
      </p:sp>
      <p:sp>
        <p:nvSpPr>
          <p:cNvPr id="14" name="TextBox 13"/>
          <p:cNvSpPr txBox="1"/>
          <p:nvPr/>
        </p:nvSpPr>
        <p:spPr>
          <a:xfrm>
            <a:off x="2043778" y="4254475"/>
            <a:ext cx="779641" cy="461665"/>
          </a:xfrm>
          <a:prstGeom prst="rect">
            <a:avLst/>
          </a:prstGeom>
          <a:noFill/>
        </p:spPr>
        <p:txBody>
          <a:bodyPr wrap="square" rtlCol="0">
            <a:spAutoFit/>
          </a:bodyPr>
          <a:lstStyle/>
          <a:p>
            <a:r>
              <a:rPr lang="en-GB" sz="2400" b="1" dirty="0" smtClean="0"/>
              <a:t>V2C</a:t>
            </a:r>
            <a:endParaRPr lang="en-GB" b="1" dirty="0"/>
          </a:p>
        </p:txBody>
      </p:sp>
      <p:sp>
        <p:nvSpPr>
          <p:cNvPr id="15" name="TextBox 14"/>
          <p:cNvSpPr txBox="1"/>
          <p:nvPr/>
        </p:nvSpPr>
        <p:spPr>
          <a:xfrm>
            <a:off x="2030997" y="5037689"/>
            <a:ext cx="686406" cy="461665"/>
          </a:xfrm>
          <a:prstGeom prst="rect">
            <a:avLst/>
          </a:prstGeom>
          <a:noFill/>
        </p:spPr>
        <p:txBody>
          <a:bodyPr wrap="none" rtlCol="0">
            <a:spAutoFit/>
          </a:bodyPr>
          <a:lstStyle/>
          <a:p>
            <a:r>
              <a:rPr lang="en-GB" sz="2400" b="1" dirty="0" smtClean="0"/>
              <a:t>V2P</a:t>
            </a:r>
            <a:endParaRPr lang="en-GB" sz="2400" b="1" dirty="0"/>
          </a:p>
        </p:txBody>
      </p:sp>
      <p:sp>
        <p:nvSpPr>
          <p:cNvPr id="16" name="TextBox 15"/>
          <p:cNvSpPr txBox="1"/>
          <p:nvPr/>
        </p:nvSpPr>
        <p:spPr>
          <a:xfrm>
            <a:off x="2018216" y="5821232"/>
            <a:ext cx="696024" cy="461665"/>
          </a:xfrm>
          <a:prstGeom prst="rect">
            <a:avLst/>
          </a:prstGeom>
          <a:noFill/>
        </p:spPr>
        <p:txBody>
          <a:bodyPr wrap="none" rtlCol="0">
            <a:spAutoFit/>
          </a:bodyPr>
          <a:lstStyle/>
          <a:p>
            <a:r>
              <a:rPr lang="en-GB" sz="2400" b="1" dirty="0" smtClean="0"/>
              <a:t>V2B</a:t>
            </a:r>
            <a:endParaRPr lang="en-GB" sz="2400" b="1" dirty="0"/>
          </a:p>
        </p:txBody>
      </p:sp>
      <p:sp>
        <p:nvSpPr>
          <p:cNvPr id="25" name="TextBox 24"/>
          <p:cNvSpPr txBox="1"/>
          <p:nvPr/>
        </p:nvSpPr>
        <p:spPr>
          <a:xfrm>
            <a:off x="5742132" y="4041455"/>
            <a:ext cx="439544" cy="707886"/>
          </a:xfrm>
          <a:prstGeom prst="rect">
            <a:avLst/>
          </a:prstGeom>
          <a:noFill/>
        </p:spPr>
        <p:txBody>
          <a:bodyPr wrap="none" rtlCol="0">
            <a:spAutoFit/>
          </a:bodyPr>
          <a:lstStyle/>
          <a:p>
            <a:r>
              <a:rPr lang="en-GB" sz="4000" b="1" dirty="0" smtClean="0">
                <a:solidFill>
                  <a:srgbClr val="00B050"/>
                </a:solidFill>
              </a:rPr>
              <a:t>+</a:t>
            </a:r>
            <a:endParaRPr lang="en-GB" sz="4000" b="1" dirty="0">
              <a:solidFill>
                <a:srgbClr val="00B050"/>
              </a:solidFill>
            </a:endParaRPr>
          </a:p>
        </p:txBody>
      </p:sp>
      <p:sp>
        <p:nvSpPr>
          <p:cNvPr id="26" name="TextBox 25"/>
          <p:cNvSpPr txBox="1"/>
          <p:nvPr/>
        </p:nvSpPr>
        <p:spPr>
          <a:xfrm>
            <a:off x="3598704" y="4040466"/>
            <a:ext cx="357790" cy="769441"/>
          </a:xfrm>
          <a:prstGeom prst="rect">
            <a:avLst/>
          </a:prstGeom>
          <a:noFill/>
        </p:spPr>
        <p:txBody>
          <a:bodyPr wrap="none" rtlCol="0">
            <a:spAutoFit/>
          </a:bodyPr>
          <a:lstStyle/>
          <a:p>
            <a:r>
              <a:rPr lang="en-GB" sz="4400" b="1" dirty="0" smtClean="0">
                <a:solidFill>
                  <a:srgbClr val="FF0000"/>
                </a:solidFill>
              </a:rPr>
              <a:t>-</a:t>
            </a:r>
            <a:endParaRPr lang="en-GB" sz="4400" b="1" dirty="0">
              <a:solidFill>
                <a:srgbClr val="FF0000"/>
              </a:solidFill>
            </a:endParaRPr>
          </a:p>
        </p:txBody>
      </p:sp>
      <p:sp>
        <p:nvSpPr>
          <p:cNvPr id="27" name="TextBox 26"/>
          <p:cNvSpPr txBox="1"/>
          <p:nvPr/>
        </p:nvSpPr>
        <p:spPr>
          <a:xfrm>
            <a:off x="5791024" y="4837808"/>
            <a:ext cx="357790" cy="769441"/>
          </a:xfrm>
          <a:prstGeom prst="rect">
            <a:avLst/>
          </a:prstGeom>
          <a:noFill/>
        </p:spPr>
        <p:txBody>
          <a:bodyPr wrap="none" rtlCol="0">
            <a:spAutoFit/>
          </a:bodyPr>
          <a:lstStyle/>
          <a:p>
            <a:r>
              <a:rPr lang="en-GB" sz="4400" b="1" dirty="0" smtClean="0">
                <a:solidFill>
                  <a:srgbClr val="FF0000"/>
                </a:solidFill>
              </a:rPr>
              <a:t>-</a:t>
            </a:r>
            <a:endParaRPr lang="en-GB" sz="4400" b="1" dirty="0">
              <a:solidFill>
                <a:srgbClr val="FF0000"/>
              </a:solidFill>
            </a:endParaRPr>
          </a:p>
        </p:txBody>
      </p:sp>
      <p:sp>
        <p:nvSpPr>
          <p:cNvPr id="28" name="TextBox 27"/>
          <p:cNvSpPr txBox="1"/>
          <p:nvPr/>
        </p:nvSpPr>
        <p:spPr>
          <a:xfrm>
            <a:off x="5793298" y="5613903"/>
            <a:ext cx="328020" cy="769441"/>
          </a:xfrm>
          <a:prstGeom prst="rect">
            <a:avLst/>
          </a:prstGeom>
          <a:noFill/>
        </p:spPr>
        <p:txBody>
          <a:bodyPr wrap="square" rtlCol="0">
            <a:spAutoFit/>
          </a:bodyPr>
          <a:lstStyle/>
          <a:p>
            <a:r>
              <a:rPr lang="en-GB" sz="4400" b="1" dirty="0" smtClean="0">
                <a:solidFill>
                  <a:srgbClr val="FF0000"/>
                </a:solidFill>
              </a:rPr>
              <a:t>-</a:t>
            </a:r>
            <a:endParaRPr lang="en-GB" sz="4400" b="1" dirty="0">
              <a:solidFill>
                <a:srgbClr val="FF0000"/>
              </a:solidFill>
            </a:endParaRPr>
          </a:p>
        </p:txBody>
      </p:sp>
      <p:sp>
        <p:nvSpPr>
          <p:cNvPr id="29" name="TextBox 28"/>
          <p:cNvSpPr txBox="1"/>
          <p:nvPr/>
        </p:nvSpPr>
        <p:spPr>
          <a:xfrm>
            <a:off x="3561381" y="4837808"/>
            <a:ext cx="413896" cy="646331"/>
          </a:xfrm>
          <a:prstGeom prst="rect">
            <a:avLst/>
          </a:prstGeom>
          <a:noFill/>
        </p:spPr>
        <p:txBody>
          <a:bodyPr wrap="none" rtlCol="0">
            <a:spAutoFit/>
          </a:bodyPr>
          <a:lstStyle/>
          <a:p>
            <a:r>
              <a:rPr lang="en-GB" sz="3600" b="1" dirty="0" smtClean="0">
                <a:solidFill>
                  <a:srgbClr val="00B050"/>
                </a:solidFill>
              </a:rPr>
              <a:t>+</a:t>
            </a:r>
            <a:endParaRPr lang="en-GB" sz="3600" b="1" dirty="0">
              <a:solidFill>
                <a:srgbClr val="00B050"/>
              </a:solidFill>
            </a:endParaRPr>
          </a:p>
        </p:txBody>
      </p:sp>
      <p:sp>
        <p:nvSpPr>
          <p:cNvPr id="30" name="TextBox 29"/>
          <p:cNvSpPr txBox="1"/>
          <p:nvPr/>
        </p:nvSpPr>
        <p:spPr>
          <a:xfrm>
            <a:off x="3541854" y="5695433"/>
            <a:ext cx="413896" cy="646331"/>
          </a:xfrm>
          <a:prstGeom prst="rect">
            <a:avLst/>
          </a:prstGeom>
          <a:noFill/>
        </p:spPr>
        <p:txBody>
          <a:bodyPr wrap="none" rtlCol="0">
            <a:spAutoFit/>
          </a:bodyPr>
          <a:lstStyle/>
          <a:p>
            <a:r>
              <a:rPr lang="en-GB" sz="3600" b="1" dirty="0" smtClean="0">
                <a:solidFill>
                  <a:srgbClr val="00B050"/>
                </a:solidFill>
              </a:rPr>
              <a:t>+</a:t>
            </a:r>
            <a:endParaRPr lang="en-GB" sz="3600" b="1" dirty="0">
              <a:solidFill>
                <a:srgbClr val="00B050"/>
              </a:solidFill>
            </a:endParaRPr>
          </a:p>
        </p:txBody>
      </p:sp>
      <p:sp>
        <p:nvSpPr>
          <p:cNvPr id="32" name="TextBox 31"/>
          <p:cNvSpPr txBox="1"/>
          <p:nvPr/>
        </p:nvSpPr>
        <p:spPr>
          <a:xfrm>
            <a:off x="633335" y="1222853"/>
            <a:ext cx="6400800" cy="707886"/>
          </a:xfrm>
          <a:prstGeom prst="rect">
            <a:avLst/>
          </a:prstGeom>
          <a:solidFill>
            <a:schemeClr val="accent4">
              <a:lumMod val="60000"/>
              <a:lumOff val="40000"/>
            </a:schemeClr>
          </a:solidFill>
        </p:spPr>
        <p:txBody>
          <a:bodyPr wrap="square" rtlCol="0">
            <a:spAutoFit/>
          </a:bodyPr>
          <a:lstStyle/>
          <a:p>
            <a:r>
              <a:rPr lang="en-US" sz="2000" b="1" dirty="0" smtClean="0"/>
              <a:t>What would be the safety drawback to give </a:t>
            </a:r>
            <a:r>
              <a:rPr lang="en-US" sz="2000" b="1" dirty="0"/>
              <a:t>the option to </a:t>
            </a:r>
            <a:r>
              <a:rPr lang="en-US" sz="2000" b="1" dirty="0" smtClean="0"/>
              <a:t>either use R131 or R152 </a:t>
            </a:r>
            <a:r>
              <a:rPr lang="en-US" sz="2000" b="1" dirty="0"/>
              <a:t>to </a:t>
            </a:r>
            <a:r>
              <a:rPr lang="en-US" sz="2000" b="1" u="sng" dirty="0">
                <a:solidFill>
                  <a:srgbClr val="FF0000"/>
                </a:solidFill>
              </a:rPr>
              <a:t>all</a:t>
            </a:r>
            <a:r>
              <a:rPr lang="en-US" sz="2000" b="1" dirty="0"/>
              <a:t> </a:t>
            </a:r>
            <a:r>
              <a:rPr lang="en-US" sz="2000" b="1" dirty="0" smtClean="0"/>
              <a:t>M2 and N2&lt;8t vehicles</a:t>
            </a:r>
            <a:r>
              <a:rPr lang="en-US" sz="2000" b="1" dirty="0"/>
              <a:t>?</a:t>
            </a:r>
            <a:endParaRPr lang="en-US" sz="2000" b="1" dirty="0" smtClean="0"/>
          </a:p>
        </p:txBody>
      </p:sp>
      <p:sp>
        <p:nvSpPr>
          <p:cNvPr id="3" name="Rectangle 2"/>
          <p:cNvSpPr/>
          <p:nvPr/>
        </p:nvSpPr>
        <p:spPr>
          <a:xfrm>
            <a:off x="7351744" y="1215136"/>
            <a:ext cx="4316000" cy="2585323"/>
          </a:xfrm>
          <a:prstGeom prst="rect">
            <a:avLst/>
          </a:prstGeom>
          <a:ln>
            <a:solidFill>
              <a:srgbClr val="0070C0"/>
            </a:solidFill>
          </a:ln>
        </p:spPr>
        <p:txBody>
          <a:bodyPr wrap="square">
            <a:spAutoFit/>
          </a:bodyPr>
          <a:lstStyle/>
          <a:p>
            <a:r>
              <a:rPr lang="en-US" dirty="0" smtClean="0"/>
              <a:t>This approach is the same as the one used for </a:t>
            </a:r>
            <a:r>
              <a:rPr lang="en-US" b="1" dirty="0" smtClean="0"/>
              <a:t>N1 </a:t>
            </a:r>
            <a:r>
              <a:rPr lang="en-US" b="1" dirty="0"/>
              <a:t>vehicles in R13 and R13H</a:t>
            </a:r>
            <a:r>
              <a:rPr lang="en-US" dirty="0" smtClean="0"/>
              <a:t>.</a:t>
            </a:r>
          </a:p>
          <a:p>
            <a:r>
              <a:rPr lang="en-US" dirty="0" smtClean="0"/>
              <a:t>What do we learn from this situation:</a:t>
            </a:r>
          </a:p>
          <a:p>
            <a:pPr marL="285750" indent="-285750">
              <a:buFont typeface="Arial" panose="020B0604020202020204" pitchFamily="34" charset="0"/>
              <a:buChar char="•"/>
            </a:pPr>
            <a:r>
              <a:rPr lang="en-US" dirty="0" smtClean="0"/>
              <a:t>The choice is left to the vehicle manufacturer, who knows what regulation best applies to its own vehicle, based on technical criteria. This leads to:</a:t>
            </a:r>
          </a:p>
          <a:p>
            <a:pPr marL="285750" indent="-285750">
              <a:buFont typeface="Arial" panose="020B0604020202020204" pitchFamily="34" charset="0"/>
              <a:buChar char="•"/>
            </a:pPr>
            <a:r>
              <a:rPr lang="en-US" dirty="0" smtClean="0"/>
              <a:t>N1s with a “M1 twin” follows R13H.</a:t>
            </a:r>
          </a:p>
          <a:p>
            <a:pPr marL="285750" indent="-285750">
              <a:buFont typeface="Arial" panose="020B0604020202020204" pitchFamily="34" charset="0"/>
              <a:buChar char="•"/>
            </a:pPr>
            <a:r>
              <a:rPr lang="en-US" dirty="0" smtClean="0"/>
              <a:t>N1s with a “heavier twin” </a:t>
            </a:r>
            <a:r>
              <a:rPr lang="en-US" dirty="0"/>
              <a:t>follows </a:t>
            </a:r>
            <a:r>
              <a:rPr lang="en-US" dirty="0" smtClean="0"/>
              <a:t>R13.</a:t>
            </a:r>
          </a:p>
        </p:txBody>
      </p:sp>
      <p:sp>
        <p:nvSpPr>
          <p:cNvPr id="31" name="TextBox 30"/>
          <p:cNvSpPr txBox="1"/>
          <p:nvPr/>
        </p:nvSpPr>
        <p:spPr>
          <a:xfrm>
            <a:off x="734300" y="2265149"/>
            <a:ext cx="1749355" cy="1015663"/>
          </a:xfrm>
          <a:prstGeom prst="rect">
            <a:avLst/>
          </a:prstGeom>
          <a:noFill/>
          <a:ln>
            <a:noFill/>
          </a:ln>
        </p:spPr>
        <p:txBody>
          <a:bodyPr wrap="square" rtlCol="0">
            <a:spAutoFit/>
          </a:bodyPr>
          <a:lstStyle/>
          <a:p>
            <a:r>
              <a:rPr lang="en-GB" sz="2000" b="1" dirty="0" smtClean="0"/>
              <a:t>Performance level quotation</a:t>
            </a:r>
            <a:endParaRPr lang="en-GB" sz="2000" b="1" dirty="0"/>
          </a:p>
        </p:txBody>
      </p:sp>
      <p:sp>
        <p:nvSpPr>
          <p:cNvPr id="35" name="TextBox 34"/>
          <p:cNvSpPr txBox="1"/>
          <p:nvPr/>
        </p:nvSpPr>
        <p:spPr>
          <a:xfrm>
            <a:off x="7356506" y="4013950"/>
            <a:ext cx="4311238" cy="2585323"/>
          </a:xfrm>
          <a:prstGeom prst="rect">
            <a:avLst/>
          </a:prstGeom>
          <a:noFill/>
          <a:ln>
            <a:solidFill>
              <a:srgbClr val="0070C0"/>
            </a:solidFill>
          </a:ln>
        </p:spPr>
        <p:txBody>
          <a:bodyPr wrap="square" rtlCol="0">
            <a:spAutoFit/>
          </a:bodyPr>
          <a:lstStyle/>
          <a:p>
            <a:r>
              <a:rPr lang="en-GB" dirty="0" smtClean="0"/>
              <a:t>Conclusions: using R152 is not safer than using R131 (and the other way round), just different / more adapted to the technical characteristics of the vehicle.</a:t>
            </a:r>
          </a:p>
          <a:p>
            <a:endParaRPr lang="en-GB" dirty="0"/>
          </a:p>
          <a:p>
            <a:r>
              <a:rPr lang="en-GB" b="1" dirty="0" smtClean="0"/>
              <a:t>The vehicle manufacturer of M2 and N2&lt;8t should be able to choose R152 or R131, the same way as for N1 with regard to R13 / R13H.</a:t>
            </a:r>
            <a:endParaRPr lang="en-GB" b="1" dirty="0"/>
          </a:p>
        </p:txBody>
      </p:sp>
      <p:sp>
        <p:nvSpPr>
          <p:cNvPr id="36" name="Down Arrow 35"/>
          <p:cNvSpPr/>
          <p:nvPr/>
        </p:nvSpPr>
        <p:spPr>
          <a:xfrm rot="2164453">
            <a:off x="3845032" y="2790143"/>
            <a:ext cx="495300" cy="4628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Down Arrow 36"/>
          <p:cNvSpPr/>
          <p:nvPr/>
        </p:nvSpPr>
        <p:spPr>
          <a:xfrm rot="19618672">
            <a:off x="5408227" y="2794017"/>
            <a:ext cx="495300" cy="4628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633335" y="1215136"/>
            <a:ext cx="6400800" cy="53841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98293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sz="half" idx="1"/>
          </p:nvPr>
        </p:nvSpPr>
        <p:spPr>
          <a:xfrm>
            <a:off x="838200" y="1182624"/>
            <a:ext cx="4770120" cy="2995676"/>
          </a:xfrm>
        </p:spPr>
        <p:txBody>
          <a:bodyPr>
            <a:normAutofit/>
          </a:bodyPr>
          <a:lstStyle/>
          <a:p>
            <a:pPr marL="0" lvl="0" indent="0">
              <a:lnSpc>
                <a:spcPct val="100000"/>
              </a:lnSpc>
              <a:spcBef>
                <a:spcPts val="0"/>
              </a:spcBef>
              <a:buNone/>
            </a:pPr>
            <a:r>
              <a:rPr lang="en-US" b="1" dirty="0">
                <a:solidFill>
                  <a:prstClr val="black"/>
                </a:solidFill>
              </a:rPr>
              <a:t>Proposal to amend UN </a:t>
            </a:r>
            <a:r>
              <a:rPr lang="en-US" b="1" dirty="0" smtClean="0">
                <a:solidFill>
                  <a:prstClr val="black"/>
                </a:solidFill>
              </a:rPr>
              <a:t>R131:</a:t>
            </a:r>
          </a:p>
          <a:p>
            <a:pPr marL="0" lvl="0" indent="0">
              <a:lnSpc>
                <a:spcPct val="100000"/>
              </a:lnSpc>
              <a:spcBef>
                <a:spcPts val="0"/>
              </a:spcBef>
              <a:buNone/>
            </a:pPr>
            <a:endParaRPr lang="en-US" b="1" dirty="0">
              <a:solidFill>
                <a:prstClr val="black"/>
              </a:solidFill>
            </a:endParaRPr>
          </a:p>
          <a:p>
            <a:pPr marL="804863" lvl="0" indent="-804863">
              <a:lnSpc>
                <a:spcPct val="100000"/>
              </a:lnSpc>
              <a:spcBef>
                <a:spcPts val="0"/>
              </a:spcBef>
              <a:buNone/>
            </a:pPr>
            <a:r>
              <a:rPr lang="en-US" dirty="0" smtClean="0">
                <a:solidFill>
                  <a:prstClr val="black"/>
                </a:solidFill>
              </a:rPr>
              <a:t>Add a footnote to scope:</a:t>
            </a:r>
          </a:p>
          <a:p>
            <a:pPr marL="804863" lvl="0" indent="-804863">
              <a:lnSpc>
                <a:spcPct val="100000"/>
              </a:lnSpc>
              <a:spcBef>
                <a:spcPts val="0"/>
              </a:spcBef>
              <a:buNone/>
            </a:pPr>
            <a:endParaRPr lang="en-US" dirty="0">
              <a:solidFill>
                <a:prstClr val="black"/>
              </a:solidFill>
            </a:endParaRPr>
          </a:p>
          <a:p>
            <a:pPr marL="444500" lvl="0" indent="-444500">
              <a:lnSpc>
                <a:spcPct val="100000"/>
              </a:lnSpc>
              <a:spcBef>
                <a:spcPts val="0"/>
              </a:spcBef>
              <a:buNone/>
            </a:pPr>
            <a:r>
              <a:rPr lang="en-US" dirty="0">
                <a:solidFill>
                  <a:prstClr val="black"/>
                </a:solidFill>
              </a:rPr>
              <a:t>	</a:t>
            </a:r>
            <a:r>
              <a:rPr lang="en-US" sz="1600" b="1" dirty="0" smtClean="0">
                <a:solidFill>
                  <a:srgbClr val="0070C0"/>
                </a:solidFill>
                <a:latin typeface="Times New Roman" panose="02020603050405020304" pitchFamily="18" charset="0"/>
                <a:cs typeface="Times New Roman" panose="02020603050405020304" pitchFamily="18" charset="0"/>
              </a:rPr>
              <a:t>*/ For </a:t>
            </a:r>
            <a:r>
              <a:rPr lang="en-US" sz="1600" b="1" dirty="0">
                <a:solidFill>
                  <a:srgbClr val="0070C0"/>
                </a:solidFill>
                <a:latin typeface="Times New Roman" panose="02020603050405020304" pitchFamily="18" charset="0"/>
                <a:cs typeface="Times New Roman" panose="02020603050405020304" pitchFamily="18" charset="0"/>
              </a:rPr>
              <a:t>vehicles of category </a:t>
            </a:r>
            <a:r>
              <a:rPr lang="en-US" sz="1600" b="1" dirty="0" smtClean="0">
                <a:solidFill>
                  <a:srgbClr val="0070C0"/>
                </a:solidFill>
                <a:latin typeface="Times New Roman" panose="02020603050405020304" pitchFamily="18" charset="0"/>
                <a:cs typeface="Times New Roman" panose="02020603050405020304" pitchFamily="18" charset="0"/>
              </a:rPr>
              <a:t>M2 </a:t>
            </a:r>
            <a:r>
              <a:rPr lang="en-US" sz="1600" b="1" dirty="0">
                <a:solidFill>
                  <a:srgbClr val="0070C0"/>
                </a:solidFill>
                <a:latin typeface="Times New Roman" panose="02020603050405020304" pitchFamily="18" charset="0"/>
                <a:cs typeface="Times New Roman" panose="02020603050405020304" pitchFamily="18" charset="0"/>
              </a:rPr>
              <a:t>and </a:t>
            </a:r>
            <a:r>
              <a:rPr lang="en-US" sz="1600" b="1" dirty="0" smtClean="0">
                <a:solidFill>
                  <a:srgbClr val="0070C0"/>
                </a:solidFill>
                <a:latin typeface="Times New Roman" panose="02020603050405020304" pitchFamily="18" charset="0"/>
                <a:cs typeface="Times New Roman" panose="02020603050405020304" pitchFamily="18" charset="0"/>
              </a:rPr>
              <a:t>for N2 with a maximum weight below or equal to 8t, Contracting </a:t>
            </a:r>
            <a:r>
              <a:rPr lang="en-US" sz="1600" b="1" dirty="0">
                <a:solidFill>
                  <a:srgbClr val="0070C0"/>
                </a:solidFill>
                <a:latin typeface="Times New Roman" panose="02020603050405020304" pitchFamily="18" charset="0"/>
                <a:cs typeface="Times New Roman" panose="02020603050405020304" pitchFamily="18" charset="0"/>
              </a:rPr>
              <a:t>Parties that are signatories to both Regulation No. 152 and this Regulation shall recognize approvals to either Regulation as equally valid</a:t>
            </a:r>
            <a:r>
              <a:rPr lang="en-US" sz="1600" b="1" dirty="0" smtClean="0">
                <a:solidFill>
                  <a:srgbClr val="0070C0"/>
                </a:solidFill>
                <a:latin typeface="Times New Roman" panose="02020603050405020304" pitchFamily="18" charset="0"/>
                <a:cs typeface="Times New Roman" panose="02020603050405020304" pitchFamily="18" charset="0"/>
              </a:rPr>
              <a:t>.</a:t>
            </a:r>
            <a:endParaRPr lang="en-US" sz="1600" b="1" dirty="0">
              <a:solidFill>
                <a:srgbClr val="0070C0"/>
              </a:solidFill>
              <a:latin typeface="Times New Roman" panose="02020603050405020304" pitchFamily="18" charset="0"/>
              <a:cs typeface="Times New Roman" panose="02020603050405020304" pitchFamily="18" charset="0"/>
            </a:endParaRPr>
          </a:p>
        </p:txBody>
      </p:sp>
      <p:sp>
        <p:nvSpPr>
          <p:cNvPr id="15" name="Content Placeholder 14"/>
          <p:cNvSpPr>
            <a:spLocks noGrp="1"/>
          </p:cNvSpPr>
          <p:nvPr>
            <p:ph sz="half" idx="2"/>
          </p:nvPr>
        </p:nvSpPr>
        <p:spPr>
          <a:xfrm>
            <a:off x="6156960" y="1182624"/>
            <a:ext cx="5486400" cy="5542534"/>
          </a:xfrm>
        </p:spPr>
        <p:txBody>
          <a:bodyPr>
            <a:noAutofit/>
          </a:bodyPr>
          <a:lstStyle/>
          <a:p>
            <a:pPr marL="0" lvl="0" indent="0">
              <a:lnSpc>
                <a:spcPct val="100000"/>
              </a:lnSpc>
              <a:spcBef>
                <a:spcPts val="0"/>
              </a:spcBef>
              <a:buNone/>
            </a:pPr>
            <a:r>
              <a:rPr lang="en-US" b="1" dirty="0">
                <a:solidFill>
                  <a:prstClr val="black"/>
                </a:solidFill>
              </a:rPr>
              <a:t>Proposal to amend UN R152 </a:t>
            </a:r>
            <a:r>
              <a:rPr lang="en-US" b="1" dirty="0" smtClean="0">
                <a:solidFill>
                  <a:prstClr val="black"/>
                </a:solidFill>
              </a:rPr>
              <a:t>:</a:t>
            </a:r>
          </a:p>
          <a:p>
            <a:pPr marL="0" lvl="0" indent="0">
              <a:lnSpc>
                <a:spcPct val="100000"/>
              </a:lnSpc>
              <a:spcBef>
                <a:spcPts val="0"/>
              </a:spcBef>
              <a:buNone/>
            </a:pPr>
            <a:endParaRPr lang="en-US" sz="1600" b="1" dirty="0">
              <a:solidFill>
                <a:prstClr val="black"/>
              </a:solidFill>
            </a:endParaRPr>
          </a:p>
          <a:p>
            <a:pPr marL="622300" lvl="0" indent="-622300">
              <a:lnSpc>
                <a:spcPct val="100000"/>
              </a:lnSpc>
              <a:spcBef>
                <a:spcPts val="0"/>
              </a:spcBef>
              <a:buNone/>
            </a:pPr>
            <a:r>
              <a:rPr lang="en-US" sz="1600" dirty="0" smtClean="0">
                <a:solidFill>
                  <a:prstClr val="black"/>
                </a:solidFill>
                <a:latin typeface="Times New Roman" panose="02020603050405020304" pitchFamily="18" charset="0"/>
                <a:cs typeface="Times New Roman" panose="02020603050405020304" pitchFamily="18" charset="0"/>
              </a:rPr>
              <a:t>1</a:t>
            </a:r>
            <a:r>
              <a:rPr lang="en-US" sz="1600" dirty="0">
                <a:solidFill>
                  <a:prstClr val="black"/>
                </a:solidFill>
                <a:latin typeface="Times New Roman" panose="02020603050405020304" pitchFamily="18" charset="0"/>
                <a:cs typeface="Times New Roman" panose="02020603050405020304" pitchFamily="18" charset="0"/>
              </a:rPr>
              <a:t>.	Scope</a:t>
            </a:r>
          </a:p>
          <a:p>
            <a:pPr marL="622300" lvl="0" indent="0" defTabSz="1169988">
              <a:lnSpc>
                <a:spcPct val="100000"/>
              </a:lnSpc>
              <a:spcBef>
                <a:spcPts val="0"/>
              </a:spcBef>
              <a:buNone/>
            </a:pPr>
            <a:r>
              <a:rPr lang="en-US" sz="1600" dirty="0">
                <a:solidFill>
                  <a:prstClr val="black"/>
                </a:solidFill>
                <a:latin typeface="Times New Roman" panose="02020603050405020304" pitchFamily="18" charset="0"/>
                <a:cs typeface="Times New Roman" panose="02020603050405020304" pitchFamily="18" charset="0"/>
              </a:rPr>
              <a:t>This Regulation applies to the approval of vehicles of Category </a:t>
            </a:r>
            <a:r>
              <a:rPr lang="en-US" sz="1600" dirty="0" smtClean="0">
                <a:solidFill>
                  <a:prstClr val="black"/>
                </a:solidFill>
                <a:latin typeface="Times New Roman" panose="02020603050405020304" pitchFamily="18" charset="0"/>
                <a:cs typeface="Times New Roman" panose="02020603050405020304" pitchFamily="18" charset="0"/>
              </a:rPr>
              <a:t>M1 and N1 </a:t>
            </a:r>
            <a:r>
              <a:rPr lang="en-US" sz="1600" b="1" dirty="0" smtClean="0">
                <a:solidFill>
                  <a:srgbClr val="0070C0"/>
                </a:solidFill>
                <a:latin typeface="Times New Roman" panose="02020603050405020304" pitchFamily="18" charset="0"/>
                <a:cs typeface="Times New Roman" panose="02020603050405020304" pitchFamily="18" charset="0"/>
              </a:rPr>
              <a:t>*</a:t>
            </a:r>
            <a:r>
              <a:rPr lang="en-US" sz="1600" dirty="0" smtClean="0">
                <a:solidFill>
                  <a:prstClr val="black"/>
                </a:solidFill>
                <a:latin typeface="Times New Roman" panose="02020603050405020304" pitchFamily="18" charset="0"/>
                <a:cs typeface="Times New Roman" panose="02020603050405020304" pitchFamily="18" charset="0"/>
              </a:rPr>
              <a:t> </a:t>
            </a:r>
            <a:r>
              <a:rPr lang="en-US" sz="1600" dirty="0">
                <a:solidFill>
                  <a:prstClr val="black"/>
                </a:solidFill>
                <a:latin typeface="Times New Roman" panose="02020603050405020304" pitchFamily="18" charset="0"/>
                <a:cs typeface="Times New Roman" panose="02020603050405020304" pitchFamily="18" charset="0"/>
              </a:rPr>
              <a:t>with regard to an on-board system to</a:t>
            </a:r>
          </a:p>
          <a:p>
            <a:pPr marL="1255713" lvl="0" indent="-354013">
              <a:lnSpc>
                <a:spcPct val="100000"/>
              </a:lnSpc>
              <a:spcBef>
                <a:spcPts val="0"/>
              </a:spcBef>
              <a:buNone/>
            </a:pPr>
            <a:r>
              <a:rPr lang="en-US" sz="1600" dirty="0" smtClean="0">
                <a:solidFill>
                  <a:prstClr val="black"/>
                </a:solidFill>
                <a:latin typeface="Times New Roman" panose="02020603050405020304" pitchFamily="18" charset="0"/>
                <a:cs typeface="Times New Roman" panose="02020603050405020304" pitchFamily="18" charset="0"/>
              </a:rPr>
              <a:t>a.	Avoid </a:t>
            </a:r>
            <a:r>
              <a:rPr lang="en-US" sz="1600" dirty="0">
                <a:solidFill>
                  <a:prstClr val="black"/>
                </a:solidFill>
                <a:latin typeface="Times New Roman" panose="02020603050405020304" pitchFamily="18" charset="0"/>
                <a:cs typeface="Times New Roman" panose="02020603050405020304" pitchFamily="18" charset="0"/>
              </a:rPr>
              <a:t>or mitigate the severity of a rear-end in lane collision with a passenger car,</a:t>
            </a:r>
          </a:p>
          <a:p>
            <a:pPr marL="1255713" lvl="0" indent="-354013">
              <a:lnSpc>
                <a:spcPct val="100000"/>
              </a:lnSpc>
              <a:spcBef>
                <a:spcPts val="0"/>
              </a:spcBef>
              <a:buAutoNum type="alphaLcPeriod" startAt="2"/>
            </a:pPr>
            <a:r>
              <a:rPr lang="en-US" sz="1600" dirty="0" smtClean="0">
                <a:solidFill>
                  <a:prstClr val="black"/>
                </a:solidFill>
                <a:latin typeface="Times New Roman" panose="02020603050405020304" pitchFamily="18" charset="0"/>
                <a:cs typeface="Times New Roman" panose="02020603050405020304" pitchFamily="18" charset="0"/>
              </a:rPr>
              <a:t>Avoid </a:t>
            </a:r>
            <a:r>
              <a:rPr lang="en-US" sz="1600" dirty="0">
                <a:solidFill>
                  <a:prstClr val="black"/>
                </a:solidFill>
                <a:latin typeface="Times New Roman" panose="02020603050405020304" pitchFamily="18" charset="0"/>
                <a:cs typeface="Times New Roman" panose="02020603050405020304" pitchFamily="18" charset="0"/>
              </a:rPr>
              <a:t>or mitigate the severity of an impact with a pedestrian</a:t>
            </a:r>
            <a:r>
              <a:rPr lang="en-US" sz="1600" dirty="0" smtClean="0">
                <a:solidFill>
                  <a:prstClr val="black"/>
                </a:solidFill>
                <a:latin typeface="Times New Roman" panose="02020603050405020304" pitchFamily="18" charset="0"/>
                <a:cs typeface="Times New Roman" panose="02020603050405020304" pitchFamily="18" charset="0"/>
              </a:rPr>
              <a:t>.</a:t>
            </a:r>
          </a:p>
          <a:p>
            <a:pPr marL="901700" lvl="0" indent="0">
              <a:lnSpc>
                <a:spcPct val="100000"/>
              </a:lnSpc>
              <a:spcBef>
                <a:spcPts val="0"/>
              </a:spcBef>
              <a:buNone/>
            </a:pPr>
            <a:endParaRPr lang="en-US" sz="1600" dirty="0" smtClean="0">
              <a:solidFill>
                <a:prstClr val="black"/>
              </a:solidFill>
              <a:latin typeface="Times New Roman" panose="02020603050405020304" pitchFamily="18" charset="0"/>
              <a:cs typeface="Times New Roman" panose="02020603050405020304" pitchFamily="18" charset="0"/>
            </a:endParaRPr>
          </a:p>
          <a:p>
            <a:pPr marL="630238" indent="0" defTabSz="179388">
              <a:lnSpc>
                <a:spcPct val="100000"/>
              </a:lnSpc>
              <a:spcBef>
                <a:spcPts val="0"/>
              </a:spcBef>
              <a:buNone/>
            </a:pPr>
            <a:r>
              <a:rPr lang="en-US" sz="1400" b="1" dirty="0" smtClean="0">
                <a:solidFill>
                  <a:srgbClr val="0070C0"/>
                </a:solidFill>
                <a:latin typeface="Times New Roman" panose="02020603050405020304" pitchFamily="18" charset="0"/>
                <a:cs typeface="Times New Roman" panose="02020603050405020304" pitchFamily="18" charset="0"/>
              </a:rPr>
              <a:t>Footnote */ This </a:t>
            </a:r>
            <a:r>
              <a:rPr lang="en-US" sz="1400" b="1" dirty="0">
                <a:solidFill>
                  <a:srgbClr val="0070C0"/>
                </a:solidFill>
                <a:latin typeface="Times New Roman" panose="02020603050405020304" pitchFamily="18" charset="0"/>
                <a:cs typeface="Times New Roman" panose="02020603050405020304" pitchFamily="18" charset="0"/>
              </a:rPr>
              <a:t>Regulation offers an alternative set of requirements for Category  M2 and for N2 with a maximum weight below or equal to </a:t>
            </a:r>
            <a:r>
              <a:rPr lang="en-US" sz="1400" b="1" dirty="0" smtClean="0">
                <a:solidFill>
                  <a:srgbClr val="0070C0"/>
                </a:solidFill>
                <a:latin typeface="Times New Roman" panose="02020603050405020304" pitchFamily="18" charset="0"/>
                <a:cs typeface="Times New Roman" panose="02020603050405020304" pitchFamily="18" charset="0"/>
              </a:rPr>
              <a:t>8t to those contained in UN Regulation No. 131.</a:t>
            </a:r>
            <a:r>
              <a:rPr lang="en-US" sz="1400" b="1" dirty="0">
                <a:solidFill>
                  <a:srgbClr val="0070C0"/>
                </a:solidFill>
                <a:latin typeface="Times New Roman" panose="02020603050405020304" pitchFamily="18" charset="0"/>
                <a:cs typeface="Times New Roman" panose="02020603050405020304" pitchFamily="18" charset="0"/>
              </a:rPr>
              <a:t> </a:t>
            </a:r>
            <a:r>
              <a:rPr lang="en-US" sz="1400" b="1" dirty="0" smtClean="0">
                <a:solidFill>
                  <a:srgbClr val="0070C0"/>
                </a:solidFill>
                <a:latin typeface="Times New Roman" panose="02020603050405020304" pitchFamily="18" charset="0"/>
                <a:cs typeface="Times New Roman" panose="02020603050405020304" pitchFamily="18" charset="0"/>
              </a:rPr>
              <a:t>Contracting </a:t>
            </a:r>
            <a:r>
              <a:rPr lang="en-US" sz="1400" b="1" dirty="0">
                <a:solidFill>
                  <a:srgbClr val="0070C0"/>
                </a:solidFill>
                <a:latin typeface="Times New Roman" panose="02020603050405020304" pitchFamily="18" charset="0"/>
                <a:cs typeface="Times New Roman" panose="02020603050405020304" pitchFamily="18" charset="0"/>
              </a:rPr>
              <a:t>Parties that are signatories to both Regulation No. 131 and this Regulation shall recognize approvals to either Regulation as equally valid.</a:t>
            </a:r>
          </a:p>
          <a:p>
            <a:pPr marL="901700" lvl="0" indent="0">
              <a:lnSpc>
                <a:spcPct val="100000"/>
              </a:lnSpc>
              <a:spcBef>
                <a:spcPts val="0"/>
              </a:spcBef>
              <a:buNone/>
            </a:pPr>
            <a:endParaRPr lang="en-US" sz="1400" b="1" dirty="0" smtClean="0">
              <a:solidFill>
                <a:srgbClr val="0070C0"/>
              </a:solidFill>
              <a:latin typeface="Times New Roman" panose="02020603050405020304" pitchFamily="18" charset="0"/>
              <a:cs typeface="Times New Roman" panose="02020603050405020304" pitchFamily="18" charset="0"/>
            </a:endParaRPr>
          </a:p>
          <a:p>
            <a:pPr marL="622300" indent="-622300">
              <a:lnSpc>
                <a:spcPct val="100000"/>
              </a:lnSpc>
              <a:spcBef>
                <a:spcPts val="0"/>
              </a:spcBef>
              <a:buNone/>
            </a:pPr>
            <a:r>
              <a:rPr lang="en-GB" sz="1600" dirty="0" smtClean="0">
                <a:solidFill>
                  <a:srgbClr val="0070C0"/>
                </a:solidFill>
                <a:latin typeface="Times New Roman" panose="02020603050405020304" pitchFamily="18" charset="0"/>
                <a:cs typeface="Times New Roman" panose="02020603050405020304" pitchFamily="18" charset="0"/>
              </a:rPr>
              <a:t>5.2</a:t>
            </a:r>
            <a:r>
              <a:rPr lang="en-GB" sz="1600" dirty="0">
                <a:solidFill>
                  <a:srgbClr val="0070C0"/>
                </a:solidFill>
                <a:latin typeface="Times New Roman" panose="02020603050405020304" pitchFamily="18" charset="0"/>
                <a:cs typeface="Times New Roman" panose="02020603050405020304" pitchFamily="18" charset="0"/>
              </a:rPr>
              <a:t>. 	Specific </a:t>
            </a:r>
            <a:r>
              <a:rPr lang="en-GB" sz="1600" dirty="0" smtClean="0">
                <a:solidFill>
                  <a:srgbClr val="0070C0"/>
                </a:solidFill>
                <a:latin typeface="Times New Roman" panose="02020603050405020304" pitchFamily="18" charset="0"/>
                <a:cs typeface="Times New Roman" panose="02020603050405020304" pitchFamily="18" charset="0"/>
              </a:rPr>
              <a:t>Requirements</a:t>
            </a:r>
          </a:p>
          <a:p>
            <a:pPr marL="622300" indent="0">
              <a:lnSpc>
                <a:spcPct val="100000"/>
              </a:lnSpc>
              <a:spcBef>
                <a:spcPts val="0"/>
              </a:spcBef>
              <a:buNone/>
            </a:pPr>
            <a:r>
              <a:rPr lang="en-US" sz="1600" b="1" dirty="0">
                <a:solidFill>
                  <a:srgbClr val="0070C0"/>
                </a:solidFill>
                <a:latin typeface="Times New Roman" panose="02020603050405020304" pitchFamily="18" charset="0"/>
                <a:cs typeface="Times New Roman" panose="02020603050405020304" pitchFamily="18" charset="0"/>
              </a:rPr>
              <a:t>For vehicles of category M2 and N2 covered in the scope of this regulation, the requirements of category </a:t>
            </a:r>
            <a:r>
              <a:rPr lang="en-US" sz="1600" b="1" dirty="0" smtClean="0">
                <a:solidFill>
                  <a:srgbClr val="0070C0"/>
                </a:solidFill>
                <a:latin typeface="Times New Roman" panose="02020603050405020304" pitchFamily="18" charset="0"/>
                <a:cs typeface="Times New Roman" panose="02020603050405020304" pitchFamily="18" charset="0"/>
              </a:rPr>
              <a:t>M1 and N1 (respectively) shall </a:t>
            </a:r>
            <a:r>
              <a:rPr lang="en-US" sz="1600" b="1" dirty="0">
                <a:solidFill>
                  <a:srgbClr val="0070C0"/>
                </a:solidFill>
                <a:latin typeface="Times New Roman" panose="02020603050405020304" pitchFamily="18" charset="0"/>
                <a:cs typeface="Times New Roman" panose="02020603050405020304" pitchFamily="18" charset="0"/>
              </a:rPr>
              <a:t>apply.</a:t>
            </a:r>
          </a:p>
        </p:txBody>
      </p:sp>
      <p:sp>
        <p:nvSpPr>
          <p:cNvPr id="3" name="Slide Number Placeholder 2"/>
          <p:cNvSpPr>
            <a:spLocks noGrp="1"/>
          </p:cNvSpPr>
          <p:nvPr>
            <p:ph type="sldNum" sz="quarter" idx="12"/>
          </p:nvPr>
        </p:nvSpPr>
        <p:spPr/>
        <p:txBody>
          <a:bodyPr/>
          <a:lstStyle/>
          <a:p>
            <a:fld id="{C313AFF8-69D5-4440-A249-DC8154E4CA68}" type="slidenum">
              <a:rPr lang="en-GB" smtClean="0"/>
              <a:t>14</a:t>
            </a:fld>
            <a:endParaRPr lang="en-GB" dirty="0"/>
          </a:p>
        </p:txBody>
      </p:sp>
      <p:sp>
        <p:nvSpPr>
          <p:cNvPr id="4" name="Title 3"/>
          <p:cNvSpPr>
            <a:spLocks noGrp="1"/>
          </p:cNvSpPr>
          <p:nvPr>
            <p:ph type="title"/>
          </p:nvPr>
        </p:nvSpPr>
        <p:spPr>
          <a:xfrm>
            <a:off x="838200" y="353567"/>
            <a:ext cx="10515600" cy="829057"/>
          </a:xfrm>
        </p:spPr>
        <p:txBody>
          <a:bodyPr>
            <a:normAutofit/>
          </a:bodyPr>
          <a:lstStyle/>
          <a:p>
            <a:r>
              <a:rPr lang="en-US" dirty="0"/>
              <a:t>M2N2 derived from </a:t>
            </a:r>
            <a:r>
              <a:rPr lang="en-US" dirty="0" smtClean="0"/>
              <a:t>M1N1 - Proposal</a:t>
            </a:r>
            <a:endParaRPr lang="en-GB" sz="3100" dirty="0">
              <a:solidFill>
                <a:srgbClr val="0070C0"/>
              </a:solidFill>
            </a:endParaRPr>
          </a:p>
        </p:txBody>
      </p:sp>
      <p:sp>
        <p:nvSpPr>
          <p:cNvPr id="10" name="Rectangle 9"/>
          <p:cNvSpPr/>
          <p:nvPr/>
        </p:nvSpPr>
        <p:spPr>
          <a:xfrm>
            <a:off x="2305050" y="5007357"/>
            <a:ext cx="2933700" cy="646331"/>
          </a:xfrm>
          <a:prstGeom prst="rect">
            <a:avLst/>
          </a:prstGeom>
          <a:solidFill>
            <a:schemeClr val="accent4">
              <a:lumMod val="60000"/>
              <a:lumOff val="40000"/>
            </a:schemeClr>
          </a:solidFill>
        </p:spPr>
        <p:txBody>
          <a:bodyPr wrap="square">
            <a:spAutoFit/>
          </a:bodyPr>
          <a:lstStyle/>
          <a:p>
            <a:pPr lvl="0"/>
            <a:r>
              <a:rPr lang="en-US" b="1" dirty="0">
                <a:solidFill>
                  <a:prstClr val="black"/>
                </a:solidFill>
              </a:rPr>
              <a:t>(same wording as for N1 in UN R13 and R13H)</a:t>
            </a:r>
          </a:p>
        </p:txBody>
      </p:sp>
      <p:cxnSp>
        <p:nvCxnSpPr>
          <p:cNvPr id="12" name="Straight Arrow Connector 11"/>
          <p:cNvCxnSpPr/>
          <p:nvPr/>
        </p:nvCxnSpPr>
        <p:spPr>
          <a:xfrm flipV="1">
            <a:off x="3327400" y="3903091"/>
            <a:ext cx="177800" cy="927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5455285" y="4398614"/>
            <a:ext cx="854710" cy="527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988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2984" y="1026033"/>
            <a:ext cx="5487416" cy="2174367"/>
          </a:xfrm>
        </p:spPr>
        <p:txBody>
          <a:bodyPr>
            <a:normAutofit/>
          </a:bodyPr>
          <a:lstStyle/>
          <a:p>
            <a:pPr marL="901700" lvl="0" indent="-901700">
              <a:spcBef>
                <a:spcPts val="1200"/>
              </a:spcBef>
              <a:buNone/>
            </a:pPr>
            <a:r>
              <a:rPr lang="en-US" sz="1600" b="1" dirty="0">
                <a:solidFill>
                  <a:prstClr val="black"/>
                </a:solidFill>
                <a:latin typeface="Times New Roman" panose="02020603050405020304" pitchFamily="18" charset="0"/>
                <a:cs typeface="Times New Roman" panose="02020603050405020304" pitchFamily="18" charset="0"/>
              </a:rPr>
              <a:t>2.20	“Situations where the deceleration is limited in empty conditions” are situations where the vehicle’s brake system limits the deceleration value in order to prevent a rear axis lift-off, such as braking with certain short-wheelbase solo tractor vehicles. </a:t>
            </a:r>
            <a:r>
              <a:rPr lang="en-US" sz="1600" b="1" strike="sngStrike" dirty="0">
                <a:solidFill>
                  <a:srgbClr val="0070C0"/>
                </a:solidFill>
                <a:latin typeface="Times New Roman" panose="02020603050405020304" pitchFamily="18" charset="0"/>
                <a:cs typeface="Times New Roman" panose="02020603050405020304" pitchFamily="18" charset="0"/>
              </a:rPr>
              <a:t>This shall be demonstrated to the satisfaction of the type approval authority</a:t>
            </a:r>
            <a:r>
              <a:rPr lang="en-US" sz="1600" b="1" strike="sngStrike" dirty="0" smtClean="0">
                <a:solidFill>
                  <a:srgbClr val="0070C0"/>
                </a:solidFill>
                <a:latin typeface="Times New Roman" panose="02020603050405020304" pitchFamily="18" charset="0"/>
                <a:cs typeface="Times New Roman" panose="02020603050405020304" pitchFamily="18" charset="0"/>
              </a:rPr>
              <a:t>.</a:t>
            </a:r>
            <a:endParaRPr lang="en-US" sz="1600" b="1" strike="sngStrike" dirty="0">
              <a:solidFill>
                <a:srgbClr val="0070C0"/>
              </a:solidFill>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half" idx="2"/>
          </p:nvPr>
        </p:nvSpPr>
        <p:spPr>
          <a:xfrm>
            <a:off x="6019800" y="1026033"/>
            <a:ext cx="5919216" cy="5577967"/>
          </a:xfrm>
        </p:spPr>
        <p:txBody>
          <a:bodyPr>
            <a:noAutofit/>
          </a:bodyPr>
          <a:lstStyle/>
          <a:p>
            <a:pPr marL="723900" indent="-723900">
              <a:buNone/>
            </a:pPr>
            <a:r>
              <a:rPr lang="en-GB" sz="1600" b="1" dirty="0" smtClean="0">
                <a:latin typeface="Times New Roman" panose="02020603050405020304" pitchFamily="18" charset="0"/>
                <a:cs typeface="Times New Roman" panose="02020603050405020304" pitchFamily="18" charset="0"/>
              </a:rPr>
              <a:t>5.1.8.</a:t>
            </a:r>
            <a:r>
              <a:rPr lang="en-GB" sz="1600" dirty="0" smtClean="0">
                <a:latin typeface="Times New Roman" panose="02020603050405020304" pitchFamily="18" charset="0"/>
                <a:cs typeface="Times New Roman" panose="02020603050405020304" pitchFamily="18" charset="0"/>
              </a:rPr>
              <a:t> </a:t>
            </a:r>
            <a:r>
              <a:rPr lang="en-GB" sz="1600" b="1" dirty="0" smtClean="0">
                <a:latin typeface="Times New Roman" panose="02020603050405020304" pitchFamily="18" charset="0"/>
                <a:cs typeface="Times New Roman" panose="02020603050405020304" pitchFamily="18" charset="0"/>
              </a:rPr>
              <a:t>	In situations where the deceleration is limited in empty load conditions, and provided this would be demonstrated by the vehicle manufacturer to the technical services, the requirements applicable to the vehicle with a mass in running order in the tables of paragraphs 5.2.1.4., 5.2.2.4. and 5.2.3.4. shall be deemed fulfilled if the impact speed requirements are met </a:t>
            </a:r>
            <a:r>
              <a:rPr lang="en-GB" sz="1600" b="1" dirty="0" smtClean="0">
                <a:solidFill>
                  <a:srgbClr val="FF0000"/>
                </a:solidFill>
                <a:latin typeface="Times New Roman" panose="02020603050405020304" pitchFamily="18" charset="0"/>
                <a:cs typeface="Times New Roman" panose="02020603050405020304" pitchFamily="18" charset="0"/>
              </a:rPr>
              <a:t>with an added mass on the rear axle, calculated to implement an α value equal to 1.3 [+0.2 / -0.0],</a:t>
            </a:r>
            <a:endParaRPr lang="en-US" sz="1600" dirty="0" smtClean="0">
              <a:solidFill>
                <a:srgbClr val="FF0000"/>
              </a:solidFill>
              <a:latin typeface="Times New Roman" panose="02020603050405020304" pitchFamily="18" charset="0"/>
              <a:cs typeface="Times New Roman" panose="02020603050405020304" pitchFamily="18" charset="0"/>
            </a:endParaRPr>
          </a:p>
          <a:p>
            <a:pPr marL="723900" indent="0">
              <a:buNone/>
            </a:pPr>
            <a:r>
              <a:rPr lang="en-GB" sz="1600" b="1" dirty="0" smtClean="0">
                <a:latin typeface="Times New Roman" panose="02020603050405020304" pitchFamily="18" charset="0"/>
                <a:cs typeface="Times New Roman" panose="02020603050405020304" pitchFamily="18" charset="0"/>
              </a:rPr>
              <a:t>with α = </a:t>
            </a:r>
            <a:r>
              <a:rPr lang="en-GB" sz="1600" b="1" dirty="0" err="1" smtClean="0">
                <a:latin typeface="Times New Roman" panose="02020603050405020304" pitchFamily="18" charset="0"/>
                <a:cs typeface="Times New Roman" panose="02020603050405020304" pitchFamily="18" charset="0"/>
              </a:rPr>
              <a:t>W</a:t>
            </a:r>
            <a:r>
              <a:rPr lang="en-GB" sz="1600" b="1" baseline="-25000" dirty="0" err="1" smtClean="0">
                <a:latin typeface="Times New Roman" panose="02020603050405020304" pitchFamily="18" charset="0"/>
                <a:cs typeface="Times New Roman" panose="02020603050405020304" pitchFamily="18" charset="0"/>
              </a:rPr>
              <a:t>r</a:t>
            </a:r>
            <a:r>
              <a:rPr lang="en-GB" sz="1600" b="1" dirty="0" smtClean="0">
                <a:latin typeface="Times New Roman" panose="02020603050405020304" pitchFamily="18" charset="0"/>
                <a:cs typeface="Times New Roman" panose="02020603050405020304" pitchFamily="18" charset="0"/>
              </a:rPr>
              <a:t>/W × L/H, where :</a:t>
            </a:r>
            <a:endParaRPr lang="en-US" sz="1600" dirty="0" smtClean="0">
              <a:latin typeface="Times New Roman" panose="02020603050405020304" pitchFamily="18" charset="0"/>
              <a:cs typeface="Times New Roman" panose="02020603050405020304" pitchFamily="18" charset="0"/>
            </a:endParaRPr>
          </a:p>
          <a:p>
            <a:pPr marL="1079500" lvl="2" indent="-342900">
              <a:buFont typeface="+mj-lt"/>
              <a:buAutoNum type="alphaLcParenR"/>
            </a:pPr>
            <a:r>
              <a:rPr lang="en-GB" sz="1600" b="1" dirty="0" err="1" smtClean="0">
                <a:latin typeface="Times New Roman" panose="02020603050405020304" pitchFamily="18" charset="0"/>
                <a:cs typeface="Times New Roman" panose="02020603050405020304" pitchFamily="18" charset="0"/>
              </a:rPr>
              <a:t>W</a:t>
            </a:r>
            <a:r>
              <a:rPr lang="en-GB" sz="1600" b="1" baseline="-25000" dirty="0" err="1" smtClean="0">
                <a:latin typeface="Times New Roman" panose="02020603050405020304" pitchFamily="18" charset="0"/>
                <a:cs typeface="Times New Roman" panose="02020603050405020304" pitchFamily="18" charset="0"/>
              </a:rPr>
              <a:t>r</a:t>
            </a:r>
            <a:r>
              <a:rPr lang="en-GB" sz="1600" b="1" dirty="0" smtClean="0">
                <a:latin typeface="Times New Roman" panose="02020603050405020304" pitchFamily="18" charset="0"/>
                <a:cs typeface="Times New Roman" panose="02020603050405020304" pitchFamily="18" charset="0"/>
              </a:rPr>
              <a:t> is the rear axle load. </a:t>
            </a:r>
            <a:endParaRPr lang="en-US" sz="1600" dirty="0" smtClean="0">
              <a:latin typeface="Times New Roman" panose="02020603050405020304" pitchFamily="18" charset="0"/>
              <a:cs typeface="Times New Roman" panose="02020603050405020304" pitchFamily="18" charset="0"/>
            </a:endParaRPr>
          </a:p>
          <a:p>
            <a:pPr marL="1079500" lvl="2" indent="-342900">
              <a:buFont typeface="+mj-lt"/>
              <a:buAutoNum type="alphaLcParenR"/>
            </a:pPr>
            <a:r>
              <a:rPr lang="en-GB" sz="1600" b="1" dirty="0" smtClean="0">
                <a:latin typeface="Times New Roman" panose="02020603050405020304" pitchFamily="18" charset="0"/>
                <a:cs typeface="Times New Roman" panose="02020603050405020304" pitchFamily="18" charset="0"/>
              </a:rPr>
              <a:t>W is the subject vehicle mass in running order. </a:t>
            </a:r>
            <a:endParaRPr lang="en-US" sz="1600" dirty="0" smtClean="0">
              <a:latin typeface="Times New Roman" panose="02020603050405020304" pitchFamily="18" charset="0"/>
              <a:cs typeface="Times New Roman" panose="02020603050405020304" pitchFamily="18" charset="0"/>
            </a:endParaRPr>
          </a:p>
          <a:p>
            <a:pPr marL="1079500" lvl="2" indent="-342900">
              <a:buFont typeface="+mj-lt"/>
              <a:buAutoNum type="alphaLcParenR"/>
            </a:pPr>
            <a:r>
              <a:rPr lang="en-GB" sz="1600" b="1" dirty="0" smtClean="0">
                <a:latin typeface="Times New Roman" panose="02020603050405020304" pitchFamily="18" charset="0"/>
                <a:cs typeface="Times New Roman" panose="02020603050405020304" pitchFamily="18" charset="0"/>
              </a:rPr>
              <a:t>L is the subject vehicle wheelbase. </a:t>
            </a:r>
            <a:endParaRPr lang="en-US" sz="1600" dirty="0" smtClean="0">
              <a:latin typeface="Times New Roman" panose="02020603050405020304" pitchFamily="18" charset="0"/>
              <a:cs typeface="Times New Roman" panose="02020603050405020304" pitchFamily="18" charset="0"/>
            </a:endParaRPr>
          </a:p>
          <a:p>
            <a:pPr marL="1079500" lvl="2" indent="-342900">
              <a:buFont typeface="+mj-lt"/>
              <a:buAutoNum type="alphaLcParenR"/>
            </a:pPr>
            <a:r>
              <a:rPr lang="en-GB" sz="1600" b="1" dirty="0" smtClean="0">
                <a:latin typeface="Times New Roman" panose="02020603050405020304" pitchFamily="18" charset="0"/>
                <a:cs typeface="Times New Roman" panose="02020603050405020304" pitchFamily="18" charset="0"/>
              </a:rPr>
              <a:t>H is the subject vehicle centre of gravity height in running order.</a:t>
            </a:r>
            <a:endParaRPr lang="en-US" sz="1600" dirty="0" smtClean="0">
              <a:latin typeface="Times New Roman" panose="02020603050405020304" pitchFamily="18" charset="0"/>
              <a:cs typeface="Times New Roman" panose="02020603050405020304" pitchFamily="18" charset="0"/>
            </a:endParaRPr>
          </a:p>
          <a:p>
            <a:pPr marL="723900" indent="0">
              <a:buNone/>
            </a:pPr>
            <a:r>
              <a:rPr lang="en-US" sz="1600" b="1" dirty="0" smtClean="0">
                <a:latin typeface="Times New Roman" panose="02020603050405020304" pitchFamily="18" charset="0"/>
                <a:cs typeface="Times New Roman" panose="02020603050405020304" pitchFamily="18" charset="0"/>
              </a:rPr>
              <a:t> [Additionally, the relative impact speed shall be measured with a vehicle mass in running order, and the result appended to the test report.]</a:t>
            </a:r>
            <a:endParaRPr lang="en-US" sz="1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313AFF8-69D5-4440-A249-DC8154E4CA68}" type="slidenum">
              <a:rPr lang="en-GB" smtClean="0"/>
              <a:t>15</a:t>
            </a:fld>
            <a:endParaRPr lang="en-GB" dirty="0"/>
          </a:p>
        </p:txBody>
      </p:sp>
      <p:sp>
        <p:nvSpPr>
          <p:cNvPr id="2" name="Title 1"/>
          <p:cNvSpPr>
            <a:spLocks noGrp="1"/>
          </p:cNvSpPr>
          <p:nvPr>
            <p:ph type="title"/>
          </p:nvPr>
        </p:nvSpPr>
        <p:spPr/>
        <p:txBody>
          <a:bodyPr/>
          <a:lstStyle/>
          <a:p>
            <a:r>
              <a:rPr lang="en-US" dirty="0"/>
              <a:t>Solo </a:t>
            </a:r>
            <a:r>
              <a:rPr lang="en-US" dirty="0" smtClean="0"/>
              <a:t>tractors</a:t>
            </a:r>
            <a:endParaRPr lang="en-GB" dirty="0"/>
          </a:p>
        </p:txBody>
      </p:sp>
      <p:grpSp>
        <p:nvGrpSpPr>
          <p:cNvPr id="14" name="Group 13"/>
          <p:cNvGrpSpPr/>
          <p:nvPr/>
        </p:nvGrpSpPr>
        <p:grpSpPr>
          <a:xfrm>
            <a:off x="1931350" y="3789764"/>
            <a:ext cx="679451" cy="470386"/>
            <a:chOff x="1028700" y="5283200"/>
            <a:chExt cx="1422400" cy="920750"/>
          </a:xfrm>
        </p:grpSpPr>
        <p:sp>
          <p:nvSpPr>
            <p:cNvPr id="10" name="Rectangle 9"/>
            <p:cNvSpPr/>
            <p:nvPr/>
          </p:nvSpPr>
          <p:spPr>
            <a:xfrm>
              <a:off x="1028700" y="5283200"/>
              <a:ext cx="444500" cy="520700"/>
            </a:xfrm>
            <a:prstGeom prst="rect">
              <a:avLst/>
            </a:prstGeom>
            <a:solidFill>
              <a:schemeClr val="tx1">
                <a:lumMod val="50000"/>
                <a:lumOff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028700" y="5791200"/>
              <a:ext cx="1422400" cy="202970"/>
            </a:xfrm>
            <a:prstGeom prst="rect">
              <a:avLst/>
            </a:prstGeom>
            <a:solidFill>
              <a:schemeClr val="tx1">
                <a:lumMod val="50000"/>
                <a:lumOff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1085850" y="5886450"/>
              <a:ext cx="330200" cy="298450"/>
            </a:xfrm>
            <a:prstGeom prst="ellipse">
              <a:avLst/>
            </a:prstGeom>
            <a:solidFill>
              <a:schemeClr val="tx1">
                <a:lumMod val="75000"/>
                <a:lumOff val="2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032000" y="5905500"/>
              <a:ext cx="330200" cy="298450"/>
            </a:xfrm>
            <a:prstGeom prst="ellipse">
              <a:avLst/>
            </a:prstGeom>
            <a:solidFill>
              <a:schemeClr val="tx1">
                <a:lumMod val="75000"/>
                <a:lumOff val="2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7" name="Group 36"/>
          <p:cNvGrpSpPr/>
          <p:nvPr/>
        </p:nvGrpSpPr>
        <p:grpSpPr>
          <a:xfrm>
            <a:off x="3745552" y="3758946"/>
            <a:ext cx="679451" cy="470386"/>
            <a:chOff x="3120712" y="3834159"/>
            <a:chExt cx="679451" cy="470386"/>
          </a:xfrm>
        </p:grpSpPr>
        <p:grpSp>
          <p:nvGrpSpPr>
            <p:cNvPr id="30" name="Group 29"/>
            <p:cNvGrpSpPr/>
            <p:nvPr/>
          </p:nvGrpSpPr>
          <p:grpSpPr>
            <a:xfrm>
              <a:off x="3120712" y="3834159"/>
              <a:ext cx="679451" cy="470386"/>
              <a:chOff x="1028700" y="5283200"/>
              <a:chExt cx="1422400" cy="920750"/>
            </a:xfrm>
          </p:grpSpPr>
          <p:sp>
            <p:nvSpPr>
              <p:cNvPr id="31" name="Rectangle 30"/>
              <p:cNvSpPr/>
              <p:nvPr/>
            </p:nvSpPr>
            <p:spPr>
              <a:xfrm>
                <a:off x="1028700" y="5283200"/>
                <a:ext cx="444500" cy="520700"/>
              </a:xfrm>
              <a:prstGeom prst="rect">
                <a:avLst/>
              </a:prstGeom>
              <a:solidFill>
                <a:schemeClr val="tx1">
                  <a:lumMod val="50000"/>
                  <a:lumOff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1028700" y="5791200"/>
                <a:ext cx="1422400" cy="202970"/>
              </a:xfrm>
              <a:prstGeom prst="rect">
                <a:avLst/>
              </a:prstGeom>
              <a:solidFill>
                <a:schemeClr val="tx1">
                  <a:lumMod val="50000"/>
                  <a:lumOff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1085850" y="5886450"/>
                <a:ext cx="330200" cy="298450"/>
              </a:xfrm>
              <a:prstGeom prst="ellipse">
                <a:avLst/>
              </a:prstGeom>
              <a:solidFill>
                <a:schemeClr val="tx1">
                  <a:lumMod val="75000"/>
                  <a:lumOff val="2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2032000" y="5905500"/>
                <a:ext cx="330200" cy="298450"/>
              </a:xfrm>
              <a:prstGeom prst="ellipse">
                <a:avLst/>
              </a:prstGeom>
              <a:solidFill>
                <a:schemeClr val="tx1">
                  <a:lumMod val="75000"/>
                  <a:lumOff val="2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Rectangle 34"/>
            <p:cNvSpPr/>
            <p:nvPr/>
          </p:nvSpPr>
          <p:spPr>
            <a:xfrm>
              <a:off x="3573065" y="3998727"/>
              <a:ext cx="211535" cy="96650"/>
            </a:xfrm>
            <a:prstGeom prst="rect">
              <a:avLst/>
            </a:prstGeom>
            <a:solidFill>
              <a:srgbClr val="FF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6" name="Picture 35"/>
          <p:cNvPicPr>
            <a:picLocks noChangeAspect="1"/>
          </p:cNvPicPr>
          <p:nvPr/>
        </p:nvPicPr>
        <p:blipFill>
          <a:blip r:embed="rId2"/>
          <a:stretch>
            <a:fillRect/>
          </a:stretch>
        </p:blipFill>
        <p:spPr>
          <a:xfrm>
            <a:off x="501683" y="4400143"/>
            <a:ext cx="4990017" cy="1959890"/>
          </a:xfrm>
          <a:prstGeom prst="rect">
            <a:avLst/>
          </a:prstGeom>
        </p:spPr>
      </p:pic>
      <p:cxnSp>
        <p:nvCxnSpPr>
          <p:cNvPr id="39" name="Straight Arrow Connector 38"/>
          <p:cNvCxnSpPr/>
          <p:nvPr/>
        </p:nvCxnSpPr>
        <p:spPr>
          <a:xfrm flipH="1">
            <a:off x="4531641" y="2883166"/>
            <a:ext cx="2237459" cy="10403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4137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Speed range</a:t>
            </a:r>
            <a:endParaRPr lang="en-GB" dirty="0"/>
          </a:p>
        </p:txBody>
      </p:sp>
      <p:sp>
        <p:nvSpPr>
          <p:cNvPr id="4" name="Slide Number Placeholder 3"/>
          <p:cNvSpPr>
            <a:spLocks noGrp="1"/>
          </p:cNvSpPr>
          <p:nvPr>
            <p:ph type="sldNum" sz="quarter" idx="12"/>
          </p:nvPr>
        </p:nvSpPr>
        <p:spPr/>
        <p:txBody>
          <a:bodyPr/>
          <a:lstStyle/>
          <a:p>
            <a:fld id="{C313AFF8-69D5-4440-A249-DC8154E4CA68}" type="slidenum">
              <a:rPr lang="en-GB" smtClean="0"/>
              <a:t>16</a:t>
            </a:fld>
            <a:endParaRPr lang="en-GB"/>
          </a:p>
        </p:txBody>
      </p:sp>
      <p:graphicFrame>
        <p:nvGraphicFramePr>
          <p:cNvPr id="7" name="表 4">
            <a:extLst>
              <a:ext uri="{FF2B5EF4-FFF2-40B4-BE49-F238E27FC236}">
                <a16:creationId xmlns:a16="http://schemas.microsoft.com/office/drawing/2014/main" id="{E0A8FED7-4BA8-4FD8-98B7-D010AFB65EDE}"/>
              </a:ext>
            </a:extLst>
          </p:cNvPr>
          <p:cNvGraphicFramePr>
            <a:graphicFrameLocks noGrp="1"/>
          </p:cNvGraphicFramePr>
          <p:nvPr>
            <p:extLst>
              <p:ext uri="{D42A27DB-BD31-4B8C-83A1-F6EECF244321}">
                <p14:modId xmlns:p14="http://schemas.microsoft.com/office/powerpoint/2010/main" val="1999012320"/>
              </p:ext>
            </p:extLst>
          </p:nvPr>
        </p:nvGraphicFramePr>
        <p:xfrm>
          <a:off x="1061049" y="1218811"/>
          <a:ext cx="10067026" cy="3489960"/>
        </p:xfrm>
        <a:graphic>
          <a:graphicData uri="http://schemas.openxmlformats.org/drawingml/2006/table">
            <a:tbl>
              <a:tblPr firstRow="1" bandRow="1">
                <a:tableStyleId>{5C22544A-7EE6-4342-B048-85BDC9FD1C3A}</a:tableStyleId>
              </a:tblPr>
              <a:tblGrid>
                <a:gridCol w="3330931">
                  <a:extLst>
                    <a:ext uri="{9D8B030D-6E8A-4147-A177-3AD203B41FA5}">
                      <a16:colId xmlns:a16="http://schemas.microsoft.com/office/drawing/2014/main" val="2519413974"/>
                    </a:ext>
                  </a:extLst>
                </a:gridCol>
                <a:gridCol w="2239709">
                  <a:extLst>
                    <a:ext uri="{9D8B030D-6E8A-4147-A177-3AD203B41FA5}">
                      <a16:colId xmlns:a16="http://schemas.microsoft.com/office/drawing/2014/main" val="1867238609"/>
                    </a:ext>
                  </a:extLst>
                </a:gridCol>
                <a:gridCol w="2248193">
                  <a:extLst>
                    <a:ext uri="{9D8B030D-6E8A-4147-A177-3AD203B41FA5}">
                      <a16:colId xmlns:a16="http://schemas.microsoft.com/office/drawing/2014/main" val="1881165521"/>
                    </a:ext>
                  </a:extLst>
                </a:gridCol>
                <a:gridCol w="2248193">
                  <a:extLst>
                    <a:ext uri="{9D8B030D-6E8A-4147-A177-3AD203B41FA5}">
                      <a16:colId xmlns:a16="http://schemas.microsoft.com/office/drawing/2014/main" val="3208152962"/>
                    </a:ext>
                  </a:extLst>
                </a:gridCol>
              </a:tblGrid>
              <a:tr h="370840">
                <a:tc rowSpan="2">
                  <a:txBody>
                    <a:bodyPr/>
                    <a:lstStyle/>
                    <a:p>
                      <a:r>
                        <a:rPr kumimoji="1" lang="en-US" altLang="ja-JP" sz="2800" dirty="0">
                          <a:latin typeface="Arial" panose="020B0604020202020204" pitchFamily="34" charset="0"/>
                          <a:cs typeface="Arial" panose="020B0604020202020204" pitchFamily="34" charset="0"/>
                        </a:rPr>
                        <a:t>V2C</a:t>
                      </a:r>
                      <a:endParaRPr kumimoji="1" lang="ja-JP" altLang="en-US" sz="2800" dirty="0">
                        <a:latin typeface="Arial" panose="020B0604020202020204" pitchFamily="34" charset="0"/>
                        <a:cs typeface="Arial" panose="020B0604020202020204" pitchFamily="34" charset="0"/>
                      </a:endParaRPr>
                    </a:p>
                  </a:txBody>
                  <a:tcPr/>
                </a:tc>
                <a:tc>
                  <a:txBody>
                    <a:bodyPr/>
                    <a:lstStyle/>
                    <a:p>
                      <a:r>
                        <a:rPr kumimoji="1" lang="en-US" altLang="ja-JP" sz="1600" dirty="0">
                          <a:latin typeface="Arial" panose="020B0604020202020204" pitchFamily="34" charset="0"/>
                          <a:cs typeface="Arial" panose="020B0604020202020204" pitchFamily="34" charset="0"/>
                        </a:rPr>
                        <a:t>R152</a:t>
                      </a:r>
                      <a:endParaRPr kumimoji="1" lang="ja-JP" altLang="en-US" sz="1600" dirty="0">
                        <a:latin typeface="Arial" panose="020B0604020202020204" pitchFamily="34" charset="0"/>
                        <a:cs typeface="Arial" panose="020B0604020202020204" pitchFamily="34" charset="0"/>
                      </a:endParaRPr>
                    </a:p>
                  </a:txBody>
                  <a:tcPr/>
                </a:tc>
                <a:tc gridSpan="2">
                  <a:txBody>
                    <a:bodyPr/>
                    <a:lstStyle/>
                    <a:p>
                      <a:r>
                        <a:rPr kumimoji="1" lang="en-US" altLang="ja-JP" sz="1600" dirty="0">
                          <a:latin typeface="Arial" panose="020B0604020202020204" pitchFamily="34" charset="0"/>
                          <a:cs typeface="Arial" panose="020B0604020202020204" pitchFamily="34" charset="0"/>
                        </a:rPr>
                        <a:t>R131</a:t>
                      </a:r>
                      <a:endParaRPr kumimoji="1" lang="ja-JP" altLang="en-US" sz="1600" dirty="0">
                        <a:latin typeface="Arial" panose="020B0604020202020204" pitchFamily="34" charset="0"/>
                        <a:cs typeface="Arial" panose="020B0604020202020204" pitchFamily="34" charset="0"/>
                      </a:endParaRPr>
                    </a:p>
                  </a:txBody>
                  <a:tcPr/>
                </a:tc>
                <a:tc hMerge="1">
                  <a:txBody>
                    <a:bodyPr/>
                    <a:lstStyle/>
                    <a:p>
                      <a:endParaRPr kumimoji="1" lang="ja-JP" altLang="en-US" dirty="0"/>
                    </a:p>
                  </a:txBody>
                  <a:tcPr/>
                </a:tc>
                <a:extLst>
                  <a:ext uri="{0D108BD9-81ED-4DB2-BD59-A6C34878D82A}">
                    <a16:rowId xmlns:a16="http://schemas.microsoft.com/office/drawing/2014/main" val="2266425385"/>
                  </a:ext>
                </a:extLst>
              </a:tr>
              <a:tr h="370840">
                <a:tc vMerge="1">
                  <a:txBody>
                    <a:bodyPr/>
                    <a:lstStyle/>
                    <a:p>
                      <a:endParaRPr kumimoji="1" lang="ja-JP" altLang="en-US" dirty="0"/>
                    </a:p>
                  </a:txBody>
                  <a:tcPr/>
                </a:tc>
                <a:tc>
                  <a:txBody>
                    <a:bodyPr/>
                    <a:lstStyle/>
                    <a:p>
                      <a:pPr algn="ctr"/>
                      <a:r>
                        <a:rPr kumimoji="1" lang="en-US" altLang="ja-JP" sz="1600" dirty="0">
                          <a:latin typeface="Arial" panose="020B0604020202020204" pitchFamily="34" charset="0"/>
                          <a:cs typeface="Arial" panose="020B0604020202020204" pitchFamily="34" charset="0"/>
                        </a:rPr>
                        <a:t>M1, N1</a:t>
                      </a:r>
                      <a:endParaRPr kumimoji="1" lang="ja-JP" altLang="en-US" sz="1600" dirty="0">
                        <a:latin typeface="Arial" panose="020B0604020202020204" pitchFamily="34" charset="0"/>
                        <a:cs typeface="Arial" panose="020B0604020202020204" pitchFamily="34" charset="0"/>
                      </a:endParaRPr>
                    </a:p>
                  </a:txBody>
                  <a:tcPr/>
                </a:tc>
                <a:tc>
                  <a:txBody>
                    <a:bodyPr/>
                    <a:lstStyle/>
                    <a:p>
                      <a:pPr algn="ctr"/>
                      <a:r>
                        <a:rPr kumimoji="1" lang="en-US" altLang="ja-JP" sz="1600" dirty="0" smtClean="0">
                          <a:latin typeface="Arial" panose="020B0604020202020204" pitchFamily="34" charset="0"/>
                          <a:cs typeface="Arial" panose="020B0604020202020204" pitchFamily="34" charset="0"/>
                        </a:rPr>
                        <a:t>LCV </a:t>
                      </a:r>
                      <a:r>
                        <a:rPr kumimoji="1" lang="en-US" altLang="ja-JP" sz="1800" dirty="0" smtClean="0">
                          <a:latin typeface="Arial" panose="020B0604020202020204" pitchFamily="34" charset="0"/>
                          <a:cs typeface="Arial" panose="020B0604020202020204" pitchFamily="34" charset="0"/>
                        </a:rPr>
                        <a:t>*</a:t>
                      </a:r>
                      <a:endParaRPr kumimoji="1" lang="ja-JP" altLang="en-US" sz="1800" dirty="0">
                        <a:latin typeface="Arial" panose="020B0604020202020204" pitchFamily="34" charset="0"/>
                        <a:cs typeface="Arial" panose="020B0604020202020204" pitchFamily="34" charset="0"/>
                      </a:endParaRPr>
                    </a:p>
                  </a:txBody>
                  <a:tcPr/>
                </a:tc>
                <a:tc>
                  <a:txBody>
                    <a:bodyPr/>
                    <a:lstStyle/>
                    <a:p>
                      <a:pPr algn="ctr"/>
                      <a:r>
                        <a:rPr kumimoji="1" lang="en-US" altLang="ja-JP" sz="1600" dirty="0" smtClean="0">
                          <a:latin typeface="Arial" panose="020B0604020202020204" pitchFamily="34" charset="0"/>
                          <a:cs typeface="Arial" panose="020B0604020202020204" pitchFamily="34" charset="0"/>
                        </a:rPr>
                        <a:t>HCV</a:t>
                      </a:r>
                      <a:endParaRPr kumimoji="1" lang="ja-JP" alt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83631999"/>
                  </a:ext>
                </a:extLst>
              </a:tr>
              <a:tr h="370840">
                <a:tc>
                  <a:txBody>
                    <a:bodyPr/>
                    <a:lstStyle/>
                    <a:p>
                      <a:r>
                        <a:rPr kumimoji="1" lang="en-US" altLang="ja-JP" sz="1600" dirty="0">
                          <a:latin typeface="Arial" panose="020B0604020202020204" pitchFamily="34" charset="0"/>
                          <a:cs typeface="Arial" panose="020B0604020202020204" pitchFamily="34" charset="0"/>
                        </a:rPr>
                        <a:t>System activation</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r>
                        <a:rPr kumimoji="1" lang="en-US" altLang="ja-JP" sz="1200" dirty="0">
                          <a:latin typeface="Arial" panose="020B0604020202020204" pitchFamily="34" charset="0"/>
                          <a:cs typeface="Arial" panose="020B0604020202020204" pitchFamily="34" charset="0"/>
                        </a:rPr>
                        <a:t>At least</a:t>
                      </a:r>
                    </a:p>
                    <a:p>
                      <a:pPr algn="ctr"/>
                      <a:r>
                        <a:rPr kumimoji="1" lang="en-US" altLang="ja-JP" sz="1600" dirty="0">
                          <a:latin typeface="Arial" panose="020B0604020202020204" pitchFamily="34" charset="0"/>
                          <a:cs typeface="Arial" panose="020B0604020202020204" pitchFamily="34" charset="0"/>
                        </a:rPr>
                        <a:t>10 - 60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r>
                        <a:rPr kumimoji="1" lang="en-US" altLang="ja-JP" sz="1200" dirty="0">
                          <a:latin typeface="Arial" panose="020B0604020202020204" pitchFamily="34" charset="0"/>
                          <a:cs typeface="Arial" panose="020B0604020202020204" pitchFamily="34" charset="0"/>
                        </a:rPr>
                        <a:t>At least</a:t>
                      </a:r>
                    </a:p>
                    <a:p>
                      <a:pPr algn="ctr"/>
                      <a:r>
                        <a:rPr kumimoji="1" lang="en-US" altLang="ja-JP" sz="1600" dirty="0">
                          <a:latin typeface="Arial" panose="020B0604020202020204" pitchFamily="34" charset="0"/>
                          <a:cs typeface="Arial" panose="020B0604020202020204" pitchFamily="34" charset="0"/>
                        </a:rPr>
                        <a:t> 10 – </a:t>
                      </a:r>
                      <a:r>
                        <a:rPr kumimoji="1" lang="en-US" altLang="ja-JP" sz="1600" dirty="0" smtClean="0">
                          <a:latin typeface="Arial" panose="020B0604020202020204" pitchFamily="34" charset="0"/>
                          <a:cs typeface="Arial" panose="020B0604020202020204" pitchFamily="34" charset="0"/>
                        </a:rPr>
                        <a:t>100 (M)</a:t>
                      </a:r>
                    </a:p>
                    <a:p>
                      <a:pPr algn="ctr"/>
                      <a:r>
                        <a:rPr kumimoji="1" lang="en-US" altLang="ja-JP" sz="1600" dirty="0" smtClean="0">
                          <a:latin typeface="Arial" panose="020B0604020202020204" pitchFamily="34" charset="0"/>
                          <a:cs typeface="Arial" panose="020B0604020202020204" pitchFamily="34" charset="0"/>
                        </a:rPr>
                        <a:t>10 - 90 (N)</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r>
                        <a:rPr kumimoji="1" lang="en-US" altLang="ja-JP" sz="1200" dirty="0">
                          <a:latin typeface="Arial" panose="020B0604020202020204" pitchFamily="34" charset="0"/>
                          <a:cs typeface="Arial" panose="020B0604020202020204" pitchFamily="34" charset="0"/>
                        </a:rPr>
                        <a:t>At least</a:t>
                      </a:r>
                    </a:p>
                    <a:p>
                      <a:pPr algn="ctr"/>
                      <a:r>
                        <a:rPr kumimoji="1" lang="en-US" altLang="ja-JP" sz="1600" dirty="0">
                          <a:latin typeface="Arial" panose="020B0604020202020204" pitchFamily="34" charset="0"/>
                          <a:cs typeface="Arial" panose="020B0604020202020204" pitchFamily="34" charset="0"/>
                        </a:rPr>
                        <a:t> </a:t>
                      </a:r>
                      <a:r>
                        <a:rPr kumimoji="1" lang="en-US" altLang="ja-JP" sz="1600" dirty="0" smtClean="0">
                          <a:latin typeface="Arial" panose="020B0604020202020204" pitchFamily="34" charset="0"/>
                          <a:cs typeface="Arial" panose="020B0604020202020204" pitchFamily="34" charset="0"/>
                        </a:rPr>
                        <a:t> 10 – 100 (M)</a:t>
                      </a:r>
                    </a:p>
                    <a:p>
                      <a:pPr algn="ctr"/>
                      <a:r>
                        <a:rPr kumimoji="1" lang="en-US" altLang="ja-JP" sz="1600" dirty="0" smtClean="0">
                          <a:latin typeface="Arial" panose="020B0604020202020204" pitchFamily="34" charset="0"/>
                          <a:cs typeface="Arial" panose="020B0604020202020204" pitchFamily="34" charset="0"/>
                        </a:rPr>
                        <a:t>10 - 90 (N)</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extLst>
                  <a:ext uri="{0D108BD9-81ED-4DB2-BD59-A6C34878D82A}">
                    <a16:rowId xmlns:a16="http://schemas.microsoft.com/office/drawing/2014/main" val="2614645122"/>
                  </a:ext>
                </a:extLst>
              </a:tr>
              <a:tr h="370840">
                <a:tc>
                  <a:txBody>
                    <a:bodyPr/>
                    <a:lstStyle/>
                    <a:p>
                      <a:r>
                        <a:rPr kumimoji="1" lang="en-US" altLang="ja-JP" sz="1600" i="0" dirty="0">
                          <a:latin typeface="Arial" panose="020B0604020202020204" pitchFamily="34" charset="0"/>
                          <a:cs typeface="Arial" panose="020B0604020202020204" pitchFamily="34" charset="0"/>
                        </a:rPr>
                        <a:t>Performance requirements</a:t>
                      </a:r>
                      <a:endParaRPr kumimoji="1" lang="ja-JP" altLang="en-US" sz="1600" i="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pPr algn="ctr"/>
                      <a:r>
                        <a:rPr kumimoji="1" lang="en-US" altLang="ja-JP" sz="1600" dirty="0">
                          <a:latin typeface="Arial" panose="020B0604020202020204" pitchFamily="34" charset="0"/>
                          <a:cs typeface="Arial" panose="020B0604020202020204" pitchFamily="34" charset="0"/>
                        </a:rPr>
                        <a:t>10 - 60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pPr algn="ctr"/>
                      <a:r>
                        <a:rPr kumimoji="1" lang="en-US" altLang="ja-JP" sz="1800" dirty="0" smtClean="0">
                          <a:latin typeface="Arial" panose="020B0604020202020204" pitchFamily="34" charset="0"/>
                          <a:cs typeface="Arial" panose="020B0604020202020204" pitchFamily="34" charset="0"/>
                        </a:rPr>
                        <a:t>10 – 100 (M)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dirty="0" smtClean="0">
                          <a:latin typeface="Arial" panose="020B0604020202020204" pitchFamily="34" charset="0"/>
                          <a:cs typeface="Arial" panose="020B0604020202020204" pitchFamily="34" charset="0"/>
                        </a:rPr>
                        <a:t>10 - 90 (N)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FF0000"/>
                          </a:solidFill>
                          <a:latin typeface="Arial" panose="020B0604020202020204" pitchFamily="34" charset="0"/>
                          <a:cs typeface="Arial" panose="020B0604020202020204" pitchFamily="34" charset="0"/>
                          <a:sym typeface="Wingdings" panose="05000000000000000000" pitchFamily="2" charset="2"/>
                        </a:rPr>
                        <a:t> </a:t>
                      </a:r>
                      <a:r>
                        <a:rPr kumimoji="1" lang="en-US" altLang="ja-JP" sz="1800" b="1" dirty="0" smtClean="0">
                          <a:solidFill>
                            <a:srgbClr val="FF0000"/>
                          </a:solidFill>
                          <a:latin typeface="Arial" panose="020B0604020202020204" pitchFamily="34" charset="0"/>
                          <a:cs typeface="Arial" panose="020B0604020202020204" pitchFamily="34" charset="0"/>
                          <a:sym typeface="Wingdings" panose="05000000000000000000" pitchFamily="2" charset="2"/>
                        </a:rPr>
                        <a:t>10 – 60</a:t>
                      </a:r>
                    </a:p>
                  </a:txBody>
                  <a:tcPr>
                    <a:solidFill>
                      <a:schemeClr val="accent4">
                        <a:lumMod val="20000"/>
                        <a:lumOff val="80000"/>
                      </a:schemeClr>
                    </a:solidFill>
                  </a:tcPr>
                </a:tc>
                <a:tc>
                  <a:txBody>
                    <a:bodyPr/>
                    <a:lstStyle/>
                    <a:p>
                      <a:pPr algn="ctr"/>
                      <a:r>
                        <a:rPr kumimoji="1" lang="en-US" altLang="ja-JP" sz="1600" dirty="0">
                          <a:latin typeface="Arial" panose="020B0604020202020204" pitchFamily="34" charset="0"/>
                          <a:cs typeface="Arial" panose="020B0604020202020204" pitchFamily="34" charset="0"/>
                        </a:rPr>
                        <a:t> 10 – 90 (</a:t>
                      </a:r>
                      <a:r>
                        <a:rPr kumimoji="1" lang="en-US" altLang="ja-JP" sz="1600" dirty="0" smtClean="0">
                          <a:latin typeface="Arial" panose="020B0604020202020204" pitchFamily="34" charset="0"/>
                          <a:cs typeface="Arial" panose="020B0604020202020204" pitchFamily="34" charset="0"/>
                        </a:rPr>
                        <a:t>N)</a:t>
                      </a:r>
                      <a:endParaRPr kumimoji="1" lang="en-US" altLang="ja-JP" sz="1600" dirty="0">
                        <a:latin typeface="Arial" panose="020B0604020202020204" pitchFamily="34" charset="0"/>
                        <a:cs typeface="Arial" panose="020B0604020202020204" pitchFamily="34" charset="0"/>
                      </a:endParaRPr>
                    </a:p>
                    <a:p>
                      <a:pPr algn="ctr"/>
                      <a:r>
                        <a:rPr kumimoji="1" lang="ja-JP" altLang="en-US" sz="1600" dirty="0">
                          <a:latin typeface="Arial" panose="020B0604020202020204" pitchFamily="34" charset="0"/>
                          <a:cs typeface="Arial" panose="020B0604020202020204" pitchFamily="34" charset="0"/>
                        </a:rPr>
                        <a:t> </a:t>
                      </a:r>
                      <a:r>
                        <a:rPr kumimoji="1" lang="en-US" altLang="ja-JP" sz="1600" dirty="0">
                          <a:latin typeface="Arial" panose="020B0604020202020204" pitchFamily="34" charset="0"/>
                          <a:cs typeface="Arial" panose="020B0604020202020204" pitchFamily="34" charset="0"/>
                        </a:rPr>
                        <a:t>10 – 100 (</a:t>
                      </a:r>
                      <a:r>
                        <a:rPr kumimoji="1" lang="en-US" altLang="ja-JP" sz="1600" dirty="0" smtClean="0">
                          <a:latin typeface="Arial" panose="020B0604020202020204" pitchFamily="34" charset="0"/>
                          <a:cs typeface="Arial" panose="020B0604020202020204" pitchFamily="34" charset="0"/>
                        </a:rPr>
                        <a:t>M)</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extLst>
                  <a:ext uri="{0D108BD9-81ED-4DB2-BD59-A6C34878D82A}">
                    <a16:rowId xmlns:a16="http://schemas.microsoft.com/office/drawing/2014/main" val="12404977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bg2">
                              <a:lumMod val="50000"/>
                            </a:schemeClr>
                          </a:solidFill>
                          <a:latin typeface="Arial" panose="020B0604020202020204" pitchFamily="34" charset="0"/>
                          <a:cs typeface="Arial" panose="020B0604020202020204" pitchFamily="34" charset="0"/>
                        </a:rPr>
                        <a:t>(current R131)</a:t>
                      </a:r>
                      <a:endParaRPr kumimoji="1" lang="ja-JP" altLang="en-US" sz="1400" dirty="0">
                        <a:solidFill>
                          <a:schemeClr val="bg2">
                            <a:lumMod val="50000"/>
                          </a:schemeClr>
                        </a:solidFill>
                        <a:latin typeface="Arial" panose="020B0604020202020204" pitchFamily="34" charset="0"/>
                        <a:cs typeface="Arial" panose="020B0604020202020204" pitchFamily="34" charset="0"/>
                      </a:endParaRPr>
                    </a:p>
                    <a:p>
                      <a:r>
                        <a:rPr kumimoji="1" lang="en-US" altLang="ja-JP" sz="1400" dirty="0">
                          <a:solidFill>
                            <a:schemeClr val="bg2">
                              <a:lumMod val="50000"/>
                            </a:schemeClr>
                          </a:solidFill>
                          <a:latin typeface="Arial" panose="020B0604020202020204" pitchFamily="34" charset="0"/>
                          <a:cs typeface="Arial" panose="020B0604020202020204" pitchFamily="34" charset="0"/>
                        </a:rPr>
                        <a:t>    System activation</a:t>
                      </a:r>
                    </a:p>
                  </a:txBody>
                  <a:tcPr>
                    <a:solidFill>
                      <a:schemeClr val="bg1">
                        <a:lumMod val="95000"/>
                      </a:schemeClr>
                    </a:solidFill>
                  </a:tcPr>
                </a:tc>
                <a:tc>
                  <a:txBody>
                    <a:bodyPr/>
                    <a:lstStyle/>
                    <a:p>
                      <a:endParaRPr kumimoji="1" lang="ja-JP" altLang="en-US" sz="1400">
                        <a:solidFill>
                          <a:schemeClr val="bg2">
                            <a:lumMod val="50000"/>
                          </a:schemeClr>
                        </a:solidFill>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r>
                        <a:rPr kumimoji="1" lang="en-US" altLang="ja-JP" sz="1200" dirty="0">
                          <a:solidFill>
                            <a:schemeClr val="bg2">
                              <a:lumMod val="50000"/>
                            </a:schemeClr>
                          </a:solidFill>
                          <a:latin typeface="Arial" panose="020B0604020202020204" pitchFamily="34" charset="0"/>
                          <a:cs typeface="Arial" panose="020B0604020202020204" pitchFamily="34" charset="0"/>
                        </a:rPr>
                        <a:t>At least</a:t>
                      </a:r>
                    </a:p>
                    <a:p>
                      <a:pPr algn="ctr"/>
                      <a:r>
                        <a:rPr kumimoji="1" lang="en-US" altLang="ja-JP" sz="1400" dirty="0">
                          <a:solidFill>
                            <a:schemeClr val="bg2">
                              <a:lumMod val="50000"/>
                            </a:schemeClr>
                          </a:solidFill>
                          <a:latin typeface="Arial" panose="020B0604020202020204" pitchFamily="34" charset="0"/>
                          <a:cs typeface="Arial" panose="020B0604020202020204" pitchFamily="34" charset="0"/>
                        </a:rPr>
                        <a:t> 15 – maximum design speed</a:t>
                      </a:r>
                      <a:endParaRPr kumimoji="1" lang="ja-JP" altLang="en-US" sz="1400" dirty="0">
                        <a:solidFill>
                          <a:schemeClr val="bg2">
                            <a:lumMod val="50000"/>
                          </a:schemeClr>
                        </a:solidFill>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r>
                        <a:rPr kumimoji="1" lang="en-US" altLang="ja-JP" sz="1200" dirty="0">
                          <a:solidFill>
                            <a:schemeClr val="bg2">
                              <a:lumMod val="50000"/>
                            </a:schemeClr>
                          </a:solidFill>
                          <a:latin typeface="Arial" panose="020B0604020202020204" pitchFamily="34" charset="0"/>
                          <a:cs typeface="Arial" panose="020B0604020202020204" pitchFamily="34" charset="0"/>
                        </a:rPr>
                        <a:t>At least</a:t>
                      </a:r>
                    </a:p>
                    <a:p>
                      <a:pPr algn="ctr"/>
                      <a:r>
                        <a:rPr kumimoji="1" lang="en-US" altLang="ja-JP" sz="1400" dirty="0">
                          <a:solidFill>
                            <a:schemeClr val="bg2">
                              <a:lumMod val="50000"/>
                            </a:schemeClr>
                          </a:solidFill>
                          <a:latin typeface="Arial" panose="020B0604020202020204" pitchFamily="34" charset="0"/>
                          <a:cs typeface="Arial" panose="020B0604020202020204" pitchFamily="34" charset="0"/>
                        </a:rPr>
                        <a:t> 15 – maximum design speed</a:t>
                      </a:r>
                      <a:endParaRPr kumimoji="1" lang="ja-JP" altLang="en-US" sz="1400" dirty="0">
                        <a:solidFill>
                          <a:schemeClr val="bg2">
                            <a:lumMod val="50000"/>
                          </a:schemeClr>
                        </a:solidFill>
                        <a:latin typeface="Arial" panose="020B0604020202020204" pitchFamily="34" charset="0"/>
                        <a:cs typeface="Arial" panose="020B0604020202020204" pitchFamily="34" charset="0"/>
                      </a:endParaRPr>
                    </a:p>
                  </a:txBody>
                  <a:tcPr>
                    <a:solidFill>
                      <a:schemeClr val="bg1">
                        <a:lumMod val="95000"/>
                      </a:schemeClr>
                    </a:solidFill>
                  </a:tcPr>
                </a:tc>
                <a:extLst>
                  <a:ext uri="{0D108BD9-81ED-4DB2-BD59-A6C34878D82A}">
                    <a16:rowId xmlns:a16="http://schemas.microsoft.com/office/drawing/2014/main" val="3167889506"/>
                  </a:ext>
                </a:extLst>
              </a:tr>
              <a:tr h="370840">
                <a:tc>
                  <a:txBody>
                    <a:bodyPr/>
                    <a:lstStyle/>
                    <a:p>
                      <a:r>
                        <a:rPr kumimoji="1" lang="en-US" altLang="ja-JP" sz="1400" i="0" dirty="0">
                          <a:solidFill>
                            <a:schemeClr val="bg2">
                              <a:lumMod val="50000"/>
                            </a:schemeClr>
                          </a:solidFill>
                          <a:latin typeface="Arial" panose="020B0604020202020204" pitchFamily="34" charset="0"/>
                          <a:cs typeface="Arial" panose="020B0604020202020204" pitchFamily="34" charset="0"/>
                        </a:rPr>
                        <a:t>    Performance requirements</a:t>
                      </a:r>
                      <a:endParaRPr kumimoji="1" lang="ja-JP" altLang="en-US" sz="1400" i="0" dirty="0">
                        <a:solidFill>
                          <a:schemeClr val="bg2">
                            <a:lumMod val="50000"/>
                          </a:schemeClr>
                        </a:solidFill>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endParaRPr kumimoji="1" lang="ja-JP" altLang="en-US" sz="1400">
                        <a:solidFill>
                          <a:schemeClr val="bg2">
                            <a:lumMod val="50000"/>
                          </a:schemeClr>
                        </a:solidFill>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algn="ctr"/>
                      <a:r>
                        <a:rPr kumimoji="1" lang="en-US" altLang="ja-JP" sz="1400" dirty="0">
                          <a:solidFill>
                            <a:schemeClr val="bg2">
                              <a:lumMod val="50000"/>
                            </a:schemeClr>
                          </a:solidFill>
                          <a:latin typeface="Arial" panose="020B0604020202020204" pitchFamily="34" charset="0"/>
                          <a:cs typeface="Arial" panose="020B0604020202020204" pitchFamily="34" charset="0"/>
                        </a:rPr>
                        <a:t>At 80</a:t>
                      </a:r>
                      <a:endParaRPr kumimoji="1" lang="ja-JP" altLang="en-US" sz="1400" dirty="0">
                        <a:solidFill>
                          <a:schemeClr val="bg2">
                            <a:lumMod val="50000"/>
                          </a:schemeClr>
                        </a:solidFill>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algn="ctr"/>
                      <a:r>
                        <a:rPr kumimoji="1" lang="en-US" altLang="ja-JP" sz="1400" dirty="0">
                          <a:solidFill>
                            <a:schemeClr val="bg2">
                              <a:lumMod val="50000"/>
                            </a:schemeClr>
                          </a:solidFill>
                          <a:latin typeface="Arial" panose="020B0604020202020204" pitchFamily="34" charset="0"/>
                          <a:cs typeface="Arial" panose="020B0604020202020204" pitchFamily="34" charset="0"/>
                        </a:rPr>
                        <a:t>At 80</a:t>
                      </a:r>
                      <a:endParaRPr kumimoji="1" lang="ja-JP" altLang="en-US" sz="1400" dirty="0">
                        <a:solidFill>
                          <a:schemeClr val="bg2">
                            <a:lumMod val="50000"/>
                          </a:schemeClr>
                        </a:solidFill>
                        <a:latin typeface="Arial" panose="020B0604020202020204" pitchFamily="34" charset="0"/>
                        <a:cs typeface="Arial" panose="020B0604020202020204" pitchFamily="34" charset="0"/>
                      </a:endParaRPr>
                    </a:p>
                  </a:txBody>
                  <a:tcPr>
                    <a:solidFill>
                      <a:schemeClr val="bg1">
                        <a:lumMod val="95000"/>
                      </a:schemeClr>
                    </a:solidFill>
                  </a:tcPr>
                </a:tc>
                <a:extLst>
                  <a:ext uri="{0D108BD9-81ED-4DB2-BD59-A6C34878D82A}">
                    <a16:rowId xmlns:a16="http://schemas.microsoft.com/office/drawing/2014/main" val="1838175990"/>
                  </a:ext>
                </a:extLst>
              </a:tr>
            </a:tbl>
          </a:graphicData>
        </a:graphic>
      </p:graphicFrame>
      <p:graphicFrame>
        <p:nvGraphicFramePr>
          <p:cNvPr id="8" name="表 4">
            <a:extLst>
              <a:ext uri="{FF2B5EF4-FFF2-40B4-BE49-F238E27FC236}">
                <a16:creationId xmlns:a16="http://schemas.microsoft.com/office/drawing/2014/main" id="{FC3A4647-A240-4B9D-8919-ED2AB18D041E}"/>
              </a:ext>
            </a:extLst>
          </p:cNvPr>
          <p:cNvGraphicFramePr>
            <a:graphicFrameLocks noGrp="1"/>
          </p:cNvGraphicFramePr>
          <p:nvPr>
            <p:extLst>
              <p:ext uri="{D42A27DB-BD31-4B8C-83A1-F6EECF244321}">
                <p14:modId xmlns:p14="http://schemas.microsoft.com/office/powerpoint/2010/main" val="1836665118"/>
              </p:ext>
            </p:extLst>
          </p:nvPr>
        </p:nvGraphicFramePr>
        <p:xfrm>
          <a:off x="1062487" y="4962164"/>
          <a:ext cx="10067026" cy="1630680"/>
        </p:xfrm>
        <a:graphic>
          <a:graphicData uri="http://schemas.openxmlformats.org/drawingml/2006/table">
            <a:tbl>
              <a:tblPr firstRow="1" bandRow="1">
                <a:tableStyleId>{5C22544A-7EE6-4342-B048-85BDC9FD1C3A}</a:tableStyleId>
              </a:tblPr>
              <a:tblGrid>
                <a:gridCol w="3330931">
                  <a:extLst>
                    <a:ext uri="{9D8B030D-6E8A-4147-A177-3AD203B41FA5}">
                      <a16:colId xmlns:a16="http://schemas.microsoft.com/office/drawing/2014/main" val="2519413974"/>
                    </a:ext>
                  </a:extLst>
                </a:gridCol>
                <a:gridCol w="2239709">
                  <a:extLst>
                    <a:ext uri="{9D8B030D-6E8A-4147-A177-3AD203B41FA5}">
                      <a16:colId xmlns:a16="http://schemas.microsoft.com/office/drawing/2014/main" val="1867238609"/>
                    </a:ext>
                  </a:extLst>
                </a:gridCol>
                <a:gridCol w="2248193">
                  <a:extLst>
                    <a:ext uri="{9D8B030D-6E8A-4147-A177-3AD203B41FA5}">
                      <a16:colId xmlns:a16="http://schemas.microsoft.com/office/drawing/2014/main" val="1881165521"/>
                    </a:ext>
                  </a:extLst>
                </a:gridCol>
                <a:gridCol w="2248193">
                  <a:extLst>
                    <a:ext uri="{9D8B030D-6E8A-4147-A177-3AD203B41FA5}">
                      <a16:colId xmlns:a16="http://schemas.microsoft.com/office/drawing/2014/main" val="3208152962"/>
                    </a:ext>
                  </a:extLst>
                </a:gridCol>
              </a:tblGrid>
              <a:tr h="370840">
                <a:tc rowSpan="2">
                  <a:txBody>
                    <a:bodyPr/>
                    <a:lstStyle/>
                    <a:p>
                      <a:r>
                        <a:rPr kumimoji="1" lang="en-US" altLang="ja-JP" sz="2800" dirty="0">
                          <a:latin typeface="Arial" panose="020B0604020202020204" pitchFamily="34" charset="0"/>
                          <a:cs typeface="Arial" panose="020B0604020202020204" pitchFamily="34" charset="0"/>
                        </a:rPr>
                        <a:t>V2P</a:t>
                      </a:r>
                      <a:endParaRPr kumimoji="1" lang="ja-JP" altLang="en-US" sz="2800" dirty="0">
                        <a:latin typeface="Arial" panose="020B0604020202020204" pitchFamily="34" charset="0"/>
                        <a:cs typeface="Arial" panose="020B0604020202020204" pitchFamily="34" charset="0"/>
                      </a:endParaRPr>
                    </a:p>
                  </a:txBody>
                  <a:tcPr/>
                </a:tc>
                <a:tc>
                  <a:txBody>
                    <a:bodyPr/>
                    <a:lstStyle/>
                    <a:p>
                      <a:r>
                        <a:rPr kumimoji="1" lang="en-US" altLang="ja-JP" sz="1600" dirty="0">
                          <a:latin typeface="Arial" panose="020B0604020202020204" pitchFamily="34" charset="0"/>
                          <a:cs typeface="Arial" panose="020B0604020202020204" pitchFamily="34" charset="0"/>
                        </a:rPr>
                        <a:t>R152</a:t>
                      </a:r>
                      <a:endParaRPr kumimoji="1" lang="ja-JP" altLang="en-US" sz="1600" dirty="0">
                        <a:latin typeface="Arial" panose="020B0604020202020204" pitchFamily="34" charset="0"/>
                        <a:cs typeface="Arial" panose="020B0604020202020204" pitchFamily="34" charset="0"/>
                      </a:endParaRPr>
                    </a:p>
                  </a:txBody>
                  <a:tcPr/>
                </a:tc>
                <a:tc gridSpan="2">
                  <a:txBody>
                    <a:bodyPr/>
                    <a:lstStyle/>
                    <a:p>
                      <a:r>
                        <a:rPr kumimoji="1" lang="en-US" altLang="ja-JP" sz="1600" dirty="0">
                          <a:latin typeface="Arial" panose="020B0604020202020204" pitchFamily="34" charset="0"/>
                          <a:cs typeface="Arial" panose="020B0604020202020204" pitchFamily="34" charset="0"/>
                        </a:rPr>
                        <a:t>R131</a:t>
                      </a:r>
                      <a:endParaRPr kumimoji="1" lang="ja-JP" altLang="en-US" sz="1600" dirty="0">
                        <a:latin typeface="Arial" panose="020B0604020202020204" pitchFamily="34" charset="0"/>
                        <a:cs typeface="Arial" panose="020B0604020202020204" pitchFamily="34" charset="0"/>
                      </a:endParaRPr>
                    </a:p>
                  </a:txBody>
                  <a:tcPr/>
                </a:tc>
                <a:tc hMerge="1">
                  <a:txBody>
                    <a:bodyPr/>
                    <a:lstStyle/>
                    <a:p>
                      <a:endParaRPr kumimoji="1" lang="ja-JP" altLang="en-US" dirty="0"/>
                    </a:p>
                  </a:txBody>
                  <a:tcPr/>
                </a:tc>
                <a:extLst>
                  <a:ext uri="{0D108BD9-81ED-4DB2-BD59-A6C34878D82A}">
                    <a16:rowId xmlns:a16="http://schemas.microsoft.com/office/drawing/2014/main" val="2266425385"/>
                  </a:ext>
                </a:extLst>
              </a:tr>
              <a:tr h="370840">
                <a:tc vMerge="1">
                  <a:txBody>
                    <a:bodyPr/>
                    <a:lstStyle/>
                    <a:p>
                      <a:endParaRPr kumimoji="1" lang="ja-JP" altLang="en-US" dirty="0"/>
                    </a:p>
                  </a:txBody>
                  <a:tcPr/>
                </a:tc>
                <a:tc>
                  <a:txBody>
                    <a:bodyPr/>
                    <a:lstStyle/>
                    <a:p>
                      <a:pPr algn="ctr"/>
                      <a:r>
                        <a:rPr kumimoji="1" lang="en-US" altLang="ja-JP" sz="1600" dirty="0">
                          <a:latin typeface="Arial" panose="020B0604020202020204" pitchFamily="34" charset="0"/>
                          <a:cs typeface="Arial" panose="020B0604020202020204" pitchFamily="34" charset="0"/>
                        </a:rPr>
                        <a:t>M1, N1</a:t>
                      </a:r>
                      <a:endParaRPr kumimoji="1" lang="ja-JP" altLang="en-US" sz="1600" dirty="0">
                        <a:latin typeface="Arial" panose="020B0604020202020204" pitchFamily="34" charset="0"/>
                        <a:cs typeface="Arial" panose="020B0604020202020204" pitchFamily="34" charset="0"/>
                      </a:endParaRPr>
                    </a:p>
                  </a:txBody>
                  <a:tcPr/>
                </a:tc>
                <a:tc>
                  <a:txBody>
                    <a:bodyPr/>
                    <a:lstStyle/>
                    <a:p>
                      <a:pPr algn="ctr"/>
                      <a:r>
                        <a:rPr kumimoji="1" lang="en-US" altLang="ja-JP" sz="1600" dirty="0">
                          <a:latin typeface="Arial" panose="020B0604020202020204" pitchFamily="34" charset="0"/>
                          <a:cs typeface="Arial" panose="020B0604020202020204" pitchFamily="34" charset="0"/>
                        </a:rPr>
                        <a:t>LCV</a:t>
                      </a:r>
                      <a:endParaRPr kumimoji="1" lang="ja-JP" altLang="en-US" sz="1600" dirty="0">
                        <a:latin typeface="Arial" panose="020B0604020202020204" pitchFamily="34" charset="0"/>
                        <a:cs typeface="Arial" panose="020B0604020202020204" pitchFamily="34" charset="0"/>
                      </a:endParaRPr>
                    </a:p>
                  </a:txBody>
                  <a:tcPr/>
                </a:tc>
                <a:tc>
                  <a:txBody>
                    <a:bodyPr/>
                    <a:lstStyle/>
                    <a:p>
                      <a:pPr algn="ctr"/>
                      <a:r>
                        <a:rPr kumimoji="1" lang="en-US" altLang="ja-JP" sz="1600" dirty="0">
                          <a:latin typeface="Arial" panose="020B0604020202020204" pitchFamily="34" charset="0"/>
                          <a:cs typeface="Arial" panose="020B0604020202020204" pitchFamily="34" charset="0"/>
                        </a:rPr>
                        <a:t>HCV</a:t>
                      </a:r>
                      <a:endParaRPr kumimoji="1" lang="ja-JP" alt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83631999"/>
                  </a:ext>
                </a:extLst>
              </a:tr>
              <a:tr h="370840">
                <a:tc>
                  <a:txBody>
                    <a:bodyPr/>
                    <a:lstStyle/>
                    <a:p>
                      <a:r>
                        <a:rPr kumimoji="1" lang="en-US" altLang="ja-JP" sz="1600" dirty="0">
                          <a:latin typeface="Arial" panose="020B0604020202020204" pitchFamily="34" charset="0"/>
                          <a:cs typeface="Arial" panose="020B0604020202020204" pitchFamily="34" charset="0"/>
                        </a:rPr>
                        <a:t>System activation</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r>
                        <a:rPr kumimoji="1" lang="en-US" altLang="ja-JP" sz="1200" dirty="0">
                          <a:latin typeface="Arial" panose="020B0604020202020204" pitchFamily="34" charset="0"/>
                          <a:cs typeface="Arial" panose="020B0604020202020204" pitchFamily="34" charset="0"/>
                        </a:rPr>
                        <a:t>At least</a:t>
                      </a:r>
                    </a:p>
                    <a:p>
                      <a:pPr algn="ctr"/>
                      <a:r>
                        <a:rPr kumimoji="1" lang="en-US" altLang="ja-JP" sz="1600" dirty="0">
                          <a:latin typeface="Arial" panose="020B0604020202020204" pitchFamily="34" charset="0"/>
                          <a:cs typeface="Arial" panose="020B0604020202020204" pitchFamily="34" charset="0"/>
                        </a:rPr>
                        <a:t>20 - 60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r>
                        <a:rPr kumimoji="1" lang="en-US" altLang="ja-JP" sz="1200" dirty="0">
                          <a:latin typeface="Arial" panose="020B0604020202020204" pitchFamily="34" charset="0"/>
                          <a:cs typeface="Arial" panose="020B0604020202020204" pitchFamily="34" charset="0"/>
                        </a:rPr>
                        <a:t>At least</a:t>
                      </a:r>
                    </a:p>
                    <a:p>
                      <a:pPr algn="ctr"/>
                      <a:r>
                        <a:rPr kumimoji="1" lang="en-US" altLang="ja-JP" sz="1600" dirty="0">
                          <a:latin typeface="Arial" panose="020B0604020202020204" pitchFamily="34" charset="0"/>
                          <a:cs typeface="Arial" panose="020B0604020202020204" pitchFamily="34" charset="0"/>
                        </a:rPr>
                        <a:t>20 - 60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r>
                        <a:rPr kumimoji="1" lang="en-US" altLang="ja-JP" sz="1200" dirty="0">
                          <a:latin typeface="Arial" panose="020B0604020202020204" pitchFamily="34" charset="0"/>
                          <a:cs typeface="Arial" panose="020B0604020202020204" pitchFamily="34" charset="0"/>
                        </a:rPr>
                        <a:t>At least</a:t>
                      </a:r>
                    </a:p>
                    <a:p>
                      <a:pPr algn="ctr"/>
                      <a:r>
                        <a:rPr kumimoji="1" lang="en-US" altLang="ja-JP" sz="1600" dirty="0">
                          <a:latin typeface="Arial" panose="020B0604020202020204" pitchFamily="34" charset="0"/>
                          <a:cs typeface="Arial" panose="020B0604020202020204" pitchFamily="34" charset="0"/>
                        </a:rPr>
                        <a:t>20 - 60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extLst>
                  <a:ext uri="{0D108BD9-81ED-4DB2-BD59-A6C34878D82A}">
                    <a16:rowId xmlns:a16="http://schemas.microsoft.com/office/drawing/2014/main" val="2614645122"/>
                  </a:ext>
                </a:extLst>
              </a:tr>
              <a:tr h="370840">
                <a:tc>
                  <a:txBody>
                    <a:bodyPr/>
                    <a:lstStyle/>
                    <a:p>
                      <a:r>
                        <a:rPr kumimoji="1" lang="en-US" altLang="ja-JP" sz="1600" dirty="0">
                          <a:latin typeface="Arial" panose="020B0604020202020204" pitchFamily="34" charset="0"/>
                          <a:cs typeface="Arial" panose="020B0604020202020204" pitchFamily="34" charset="0"/>
                        </a:rPr>
                        <a:t>Performance requirements</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pPr algn="ctr"/>
                      <a:r>
                        <a:rPr kumimoji="1" lang="en-US" altLang="ja-JP" sz="1600" dirty="0">
                          <a:latin typeface="Arial" panose="020B0604020202020204" pitchFamily="34" charset="0"/>
                          <a:cs typeface="Arial" panose="020B0604020202020204" pitchFamily="34" charset="0"/>
                        </a:rPr>
                        <a:t>20 - 60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pPr algn="ctr"/>
                      <a:r>
                        <a:rPr kumimoji="1" lang="en-US" altLang="ja-JP" sz="1600" dirty="0">
                          <a:latin typeface="Arial" panose="020B0604020202020204" pitchFamily="34" charset="0"/>
                          <a:cs typeface="Arial" panose="020B0604020202020204" pitchFamily="34" charset="0"/>
                        </a:rPr>
                        <a:t>20 - 60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pPr algn="ctr"/>
                      <a:r>
                        <a:rPr kumimoji="1" lang="en-US" altLang="ja-JP" sz="1600" dirty="0">
                          <a:latin typeface="Arial" panose="020B0604020202020204" pitchFamily="34" charset="0"/>
                          <a:cs typeface="Arial" panose="020B0604020202020204" pitchFamily="34" charset="0"/>
                        </a:rPr>
                        <a:t>20 - 60</a:t>
                      </a:r>
                      <a:endParaRPr kumimoji="1" lang="ja-JP" altLang="en-US"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extLst>
                  <a:ext uri="{0D108BD9-81ED-4DB2-BD59-A6C34878D82A}">
                    <a16:rowId xmlns:a16="http://schemas.microsoft.com/office/drawing/2014/main" val="1240497752"/>
                  </a:ext>
                </a:extLst>
              </a:tr>
            </a:tbl>
          </a:graphicData>
        </a:graphic>
      </p:graphicFrame>
      <p:sp>
        <p:nvSpPr>
          <p:cNvPr id="9" name="正方形/長方形 1"/>
          <p:cNvSpPr/>
          <p:nvPr/>
        </p:nvSpPr>
        <p:spPr>
          <a:xfrm>
            <a:off x="4376615" y="1571994"/>
            <a:ext cx="4509477" cy="205972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Picture 12"/>
          <p:cNvPicPr>
            <a:picLocks noChangeAspect="1"/>
          </p:cNvPicPr>
          <p:nvPr/>
        </p:nvPicPr>
        <p:blipFill>
          <a:blip r:embed="rId2"/>
          <a:stretch>
            <a:fillRect/>
          </a:stretch>
        </p:blipFill>
        <p:spPr>
          <a:xfrm>
            <a:off x="2565952" y="1278459"/>
            <a:ext cx="1505715" cy="608695"/>
          </a:xfrm>
          <a:prstGeom prst="rect">
            <a:avLst/>
          </a:prstGeom>
        </p:spPr>
      </p:pic>
      <p:pic>
        <p:nvPicPr>
          <p:cNvPr id="14"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3111775" y="4736640"/>
            <a:ext cx="624646" cy="624646"/>
          </a:xfrm>
          <a:prstGeom prst="rect">
            <a:avLst/>
          </a:prstGeom>
          <a:scene3d>
            <a:camera prst="orthographicFront">
              <a:rot lat="0" lon="10800000" rev="0"/>
            </a:camera>
            <a:lightRig rig="threePt" dir="t"/>
          </a:scene3d>
        </p:spPr>
      </p:pic>
      <p:sp>
        <p:nvSpPr>
          <p:cNvPr id="33" name="TextBox 32"/>
          <p:cNvSpPr txBox="1"/>
          <p:nvPr/>
        </p:nvSpPr>
        <p:spPr>
          <a:xfrm>
            <a:off x="4228120" y="177038"/>
            <a:ext cx="7753964" cy="830997"/>
          </a:xfrm>
          <a:prstGeom prst="rect">
            <a:avLst/>
          </a:prstGeom>
          <a:solidFill>
            <a:srgbClr val="FFFF00"/>
          </a:solidFill>
        </p:spPr>
        <p:txBody>
          <a:bodyPr wrap="square" rtlCol="0">
            <a:spAutoFit/>
          </a:bodyPr>
          <a:lstStyle/>
          <a:p>
            <a:r>
              <a:rPr lang="en-GB" sz="1600" b="1" dirty="0" smtClean="0"/>
              <a:t>*/ Typical use of LCVs is short distance, urban; unlike HCVs, more focused on long haulage</a:t>
            </a:r>
          </a:p>
          <a:p>
            <a:pPr marL="361950">
              <a:buFont typeface="Wingdings" panose="05000000000000000000" pitchFamily="2" charset="2"/>
              <a:buChar char="à"/>
            </a:pPr>
            <a:r>
              <a:rPr lang="en-GB" sz="1600" b="1" dirty="0" smtClean="0">
                <a:sym typeface="Wingdings" panose="05000000000000000000" pitchFamily="2" charset="2"/>
              </a:rPr>
              <a:t>Proposal to use same speed range as for R152 (with regard to performance)</a:t>
            </a:r>
          </a:p>
          <a:p>
            <a:pPr marL="361950">
              <a:buFont typeface="Wingdings" panose="05000000000000000000" pitchFamily="2" charset="2"/>
              <a:buChar char="à"/>
            </a:pPr>
            <a:r>
              <a:rPr lang="en-GB" sz="1600" b="1" dirty="0" smtClean="0">
                <a:sym typeface="Wingdings" panose="05000000000000000000" pitchFamily="2" charset="2"/>
              </a:rPr>
              <a:t>System activation range can be kept with 10-</a:t>
            </a:r>
            <a:r>
              <a:rPr lang="en-US" altLang="ja-JP" sz="1600" b="1" dirty="0" smtClean="0"/>
              <a:t>100 (M) and 10-90 (N)</a:t>
            </a:r>
            <a:r>
              <a:rPr lang="en-GB" sz="1600" b="1" dirty="0" smtClean="0">
                <a:sym typeface="Wingdings" panose="05000000000000000000" pitchFamily="2" charset="2"/>
              </a:rPr>
              <a:t>.</a:t>
            </a:r>
            <a:endParaRPr lang="en-GB" sz="1600" b="1" dirty="0"/>
          </a:p>
        </p:txBody>
      </p:sp>
    </p:spTree>
    <p:extLst>
      <p:ext uri="{BB962C8B-B14F-4D97-AF65-F5344CB8AC3E}">
        <p14:creationId xmlns:p14="http://schemas.microsoft.com/office/powerpoint/2010/main" val="981829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p:cNvSpPr/>
          <p:nvPr/>
        </p:nvSpPr>
        <p:spPr>
          <a:xfrm>
            <a:off x="10257620" y="46031"/>
            <a:ext cx="1164679" cy="646176"/>
          </a:xfrm>
          <a:prstGeom prst="rect">
            <a:avLst/>
          </a:prstGeom>
          <a:solidFill>
            <a:schemeClr val="accent4">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927630" y="40884"/>
            <a:ext cx="1164679" cy="64617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Target</a:t>
            </a:r>
            <a:endParaRPr lang="en-GB" dirty="0">
              <a:solidFill>
                <a:schemeClr val="tx1"/>
              </a:solidFill>
            </a:endParaRPr>
          </a:p>
        </p:txBody>
      </p:sp>
      <p:sp>
        <p:nvSpPr>
          <p:cNvPr id="2" name="Rectangle 1"/>
          <p:cNvSpPr/>
          <p:nvPr/>
        </p:nvSpPr>
        <p:spPr>
          <a:xfrm>
            <a:off x="469079" y="3396617"/>
            <a:ext cx="5327904" cy="1554272"/>
          </a:xfrm>
          <a:prstGeom prst="rect">
            <a:avLst/>
          </a:prstGeom>
        </p:spPr>
        <p:txBody>
          <a:bodyPr wrap="square">
            <a:spAutoFit/>
          </a:bodyPr>
          <a:lstStyle/>
          <a:p>
            <a:pPr marL="719138" indent="-719138" algn="just">
              <a:spcAft>
                <a:spcPts val="600"/>
              </a:spcAft>
            </a:pPr>
            <a:r>
              <a:rPr lang="en-GB" dirty="0">
                <a:latin typeface="Times New Roman" panose="02020603050405020304" pitchFamily="18" charset="0"/>
                <a:ea typeface="SimSun" panose="02010600030101010101" pitchFamily="2" charset="-122"/>
              </a:rPr>
              <a:t>Requirement section:</a:t>
            </a:r>
          </a:p>
          <a:p>
            <a:pPr marL="719138" indent="-719138" algn="just">
              <a:spcAft>
                <a:spcPts val="600"/>
              </a:spcAft>
            </a:pPr>
            <a:r>
              <a:rPr lang="en-GB" dirty="0" smtClean="0">
                <a:latin typeface="Times New Roman" panose="02020603050405020304" pitchFamily="18" charset="0"/>
                <a:ea typeface="SimSun" panose="02010600030101010101" pitchFamily="2" charset="-122"/>
              </a:rPr>
              <a:t>(</a:t>
            </a:r>
            <a:r>
              <a:rPr lang="en-GB" dirty="0">
                <a:latin typeface="Times New Roman" panose="02020603050405020304" pitchFamily="18" charset="0"/>
                <a:ea typeface="SimSun" panose="02010600030101010101" pitchFamily="2" charset="-122"/>
              </a:rPr>
              <a:t>d)	</a:t>
            </a:r>
            <a:r>
              <a:rPr lang="en-GB" dirty="0">
                <a:latin typeface="Times New Roman" panose="02020603050405020304" pitchFamily="18" charset="0"/>
                <a:ea typeface="SimSun" panose="02010600030101010101" pitchFamily="2" charset="-122"/>
                <a:cs typeface="Times New Roman" panose="02020603050405020304" pitchFamily="18" charset="0"/>
              </a:rPr>
              <a:t>In</a:t>
            </a:r>
            <a:r>
              <a:rPr lang="en-GB" dirty="0">
                <a:latin typeface="Times New Roman" panose="02020603050405020304" pitchFamily="18" charset="0"/>
                <a:ea typeface="SimSun" panose="02010600030101010101" pitchFamily="2" charset="-122"/>
              </a:rPr>
              <a:t> situations where the </a:t>
            </a:r>
            <a:r>
              <a:rPr lang="en-GB" b="1" dirty="0" smtClean="0">
                <a:solidFill>
                  <a:srgbClr val="FF0000"/>
                </a:solidFill>
                <a:latin typeface="Times New Roman" panose="02020603050405020304" pitchFamily="18" charset="0"/>
                <a:ea typeface="SimSun" panose="02010600030101010101" pitchFamily="2" charset="-122"/>
              </a:rPr>
              <a:t>target</a:t>
            </a:r>
            <a:r>
              <a:rPr lang="en-GB" strike="sngStrike" dirty="0" smtClean="0">
                <a:solidFill>
                  <a:srgbClr val="FF0000"/>
                </a:solidFill>
                <a:latin typeface="Times New Roman" panose="02020603050405020304" pitchFamily="18" charset="0"/>
                <a:ea typeface="SimSun" panose="02010600030101010101" pitchFamily="2" charset="-122"/>
              </a:rPr>
              <a:t> vehicle</a:t>
            </a:r>
            <a:r>
              <a:rPr lang="en-GB" dirty="0" smtClean="0">
                <a:latin typeface="Times New Roman" panose="02020603050405020304" pitchFamily="18" charset="0"/>
                <a:ea typeface="SimSun" panose="02010600030101010101" pitchFamily="2" charset="-122"/>
              </a:rPr>
              <a:t> </a:t>
            </a:r>
            <a:r>
              <a:rPr lang="en-GB" dirty="0">
                <a:latin typeface="Times New Roman" panose="02020603050405020304" pitchFamily="18" charset="0"/>
                <a:ea typeface="SimSun" panose="02010600030101010101" pitchFamily="2" charset="-122"/>
              </a:rPr>
              <a:t>longitudinal centre plane</a:t>
            </a:r>
            <a:r>
              <a:rPr lang="en-GB" strike="sngStrike" dirty="0">
                <a:solidFill>
                  <a:srgbClr val="FF0000"/>
                </a:solidFill>
                <a:latin typeface="Times New Roman" panose="02020603050405020304" pitchFamily="18" charset="0"/>
                <a:ea typeface="SimSun" panose="02010600030101010101" pitchFamily="2" charset="-122"/>
              </a:rPr>
              <a:t>s</a:t>
            </a:r>
            <a:r>
              <a:rPr lang="en-GB" dirty="0">
                <a:latin typeface="Times New Roman" panose="02020603050405020304" pitchFamily="18" charset="0"/>
                <a:ea typeface="SimSun" panose="02010600030101010101" pitchFamily="2" charset="-122"/>
              </a:rPr>
              <a:t> </a:t>
            </a:r>
            <a:r>
              <a:rPr lang="en-GB" strike="sngStrike" dirty="0" smtClean="0">
                <a:solidFill>
                  <a:srgbClr val="FF0000"/>
                </a:solidFill>
                <a:latin typeface="Times New Roman" panose="02020603050405020304" pitchFamily="18" charset="0"/>
                <a:ea typeface="SimSun" panose="02010600030101010101" pitchFamily="2" charset="-122"/>
              </a:rPr>
              <a:t>are </a:t>
            </a:r>
            <a:r>
              <a:rPr lang="en-GB" b="1" dirty="0" smtClean="0">
                <a:solidFill>
                  <a:srgbClr val="FF0000"/>
                </a:solidFill>
                <a:latin typeface="Times New Roman" panose="02020603050405020304" pitchFamily="18" charset="0"/>
                <a:ea typeface="SimSun" panose="02010600030101010101" pitchFamily="2" charset="-122"/>
              </a:rPr>
              <a:t>is</a:t>
            </a:r>
            <a:r>
              <a:rPr lang="en-GB" dirty="0" smtClean="0">
                <a:latin typeface="Times New Roman" panose="02020603050405020304" pitchFamily="18" charset="0"/>
                <a:ea typeface="SimSun" panose="02010600030101010101" pitchFamily="2" charset="-122"/>
              </a:rPr>
              <a:t> </a:t>
            </a:r>
            <a:r>
              <a:rPr lang="en-GB" dirty="0">
                <a:latin typeface="Times New Roman" panose="02020603050405020304" pitchFamily="18" charset="0"/>
                <a:ea typeface="SimSun" panose="02010600030101010101" pitchFamily="2" charset="-122"/>
              </a:rPr>
              <a:t>displaced by not more than 0.2 </a:t>
            </a:r>
            <a:r>
              <a:rPr lang="en-GB" dirty="0" smtClean="0">
                <a:latin typeface="Times New Roman" panose="02020603050405020304" pitchFamily="18" charset="0"/>
                <a:ea typeface="SimSun" panose="02010600030101010101" pitchFamily="2" charset="-122"/>
              </a:rPr>
              <a:t>m </a:t>
            </a:r>
            <a:r>
              <a:rPr lang="en-GB" b="1" dirty="0" smtClean="0">
                <a:solidFill>
                  <a:srgbClr val="FF0000"/>
                </a:solidFill>
                <a:latin typeface="Times New Roman" panose="02020603050405020304" pitchFamily="18" charset="0"/>
                <a:ea typeface="SimSun" panose="02010600030101010101" pitchFamily="2" charset="-122"/>
              </a:rPr>
              <a:t>compared to the subject vehicle longitudinal </a:t>
            </a:r>
            <a:r>
              <a:rPr lang="en-GB" b="1" dirty="0" err="1" smtClean="0">
                <a:solidFill>
                  <a:srgbClr val="FF0000"/>
                </a:solidFill>
                <a:latin typeface="Times New Roman" panose="02020603050405020304" pitchFamily="18" charset="0"/>
                <a:ea typeface="SimSun" panose="02010600030101010101" pitchFamily="2" charset="-122"/>
              </a:rPr>
              <a:t>center</a:t>
            </a:r>
            <a:r>
              <a:rPr lang="en-GB" b="1" dirty="0" smtClean="0">
                <a:solidFill>
                  <a:srgbClr val="FF0000"/>
                </a:solidFill>
                <a:latin typeface="Times New Roman" panose="02020603050405020304" pitchFamily="18" charset="0"/>
                <a:ea typeface="SimSun" panose="02010600030101010101" pitchFamily="2" charset="-122"/>
              </a:rPr>
              <a:t> plane</a:t>
            </a:r>
            <a:r>
              <a:rPr lang="en-GB" dirty="0" smtClean="0">
                <a:latin typeface="Times New Roman" panose="02020603050405020304" pitchFamily="18" charset="0"/>
                <a:ea typeface="SimSun" panose="02010600030101010101" pitchFamily="2" charset="-122"/>
              </a:rPr>
              <a:t>;</a:t>
            </a:r>
            <a:endParaRPr lang="en-US" dirty="0">
              <a:latin typeface="Times New Roman" panose="02020603050405020304" pitchFamily="18" charset="0"/>
              <a:ea typeface="MS Mincho"/>
            </a:endParaRPr>
          </a:p>
        </p:txBody>
      </p:sp>
      <p:sp>
        <p:nvSpPr>
          <p:cNvPr id="11" name="Rectangle 10"/>
          <p:cNvSpPr/>
          <p:nvPr/>
        </p:nvSpPr>
        <p:spPr>
          <a:xfrm>
            <a:off x="9958018" y="40884"/>
            <a:ext cx="1164679" cy="644388"/>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Target</a:t>
            </a:r>
            <a:endParaRPr lang="en-GB" dirty="0">
              <a:solidFill>
                <a:schemeClr val="tx1"/>
              </a:solidFill>
            </a:endParaRPr>
          </a:p>
        </p:txBody>
      </p:sp>
      <p:sp>
        <p:nvSpPr>
          <p:cNvPr id="31" name="Rectangle 30"/>
          <p:cNvSpPr/>
          <p:nvPr/>
        </p:nvSpPr>
        <p:spPr>
          <a:xfrm>
            <a:off x="7937156" y="4948164"/>
            <a:ext cx="1164679" cy="182270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subject vehicle</a:t>
            </a:r>
            <a:endParaRPr lang="en-GB" dirty="0"/>
          </a:p>
        </p:txBody>
      </p:sp>
      <p:cxnSp>
        <p:nvCxnSpPr>
          <p:cNvPr id="32" name="Straight Connector 31"/>
          <p:cNvCxnSpPr>
            <a:endCxn id="31" idx="0"/>
          </p:cNvCxnSpPr>
          <p:nvPr/>
        </p:nvCxnSpPr>
        <p:spPr>
          <a:xfrm>
            <a:off x="8507509" y="687060"/>
            <a:ext cx="11987" cy="4261104"/>
          </a:xfrm>
          <a:prstGeom prst="line">
            <a:avLst/>
          </a:prstGeom>
          <a:ln>
            <a:solidFill>
              <a:srgbClr val="0070C0"/>
            </a:solidFill>
            <a:prstDash val="lgDashDot"/>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0271775" y="4948164"/>
            <a:ext cx="1164679" cy="182270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subject </a:t>
            </a:r>
            <a:r>
              <a:rPr lang="en-GB" dirty="0" smtClean="0"/>
              <a:t>vehicle</a:t>
            </a:r>
            <a:endParaRPr lang="en-GB" dirty="0"/>
          </a:p>
        </p:txBody>
      </p:sp>
      <p:cxnSp>
        <p:nvCxnSpPr>
          <p:cNvPr id="34" name="Straight Connector 33"/>
          <p:cNvCxnSpPr>
            <a:endCxn id="33" idx="0"/>
          </p:cNvCxnSpPr>
          <p:nvPr/>
        </p:nvCxnSpPr>
        <p:spPr>
          <a:xfrm>
            <a:off x="10842128" y="687060"/>
            <a:ext cx="11987" cy="4261104"/>
          </a:xfrm>
          <a:prstGeom prst="line">
            <a:avLst/>
          </a:prstGeom>
          <a:ln>
            <a:solidFill>
              <a:srgbClr val="0070C0"/>
            </a:solidFill>
            <a:prstDash val="lgDash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0540492" y="674970"/>
            <a:ext cx="0" cy="72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0536749" y="1418731"/>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1126537" y="1406539"/>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40" name="Freeform 39"/>
          <p:cNvSpPr/>
          <p:nvPr/>
        </p:nvSpPr>
        <p:spPr>
          <a:xfrm>
            <a:off x="10706845" y="685272"/>
            <a:ext cx="294403" cy="4264680"/>
          </a:xfrm>
          <a:custGeom>
            <a:avLst/>
            <a:gdLst>
              <a:gd name="connsiteX0" fmla="*/ 150639 w 266765"/>
              <a:gd name="connsiteY0" fmla="*/ 4108704 h 4108704"/>
              <a:gd name="connsiteX1" fmla="*/ 89679 w 266765"/>
              <a:gd name="connsiteY1" fmla="*/ 3438144 h 4108704"/>
              <a:gd name="connsiteX2" fmla="*/ 4335 w 266765"/>
              <a:gd name="connsiteY2" fmla="*/ 2523744 h 4108704"/>
              <a:gd name="connsiteX3" fmla="*/ 235983 w 266765"/>
              <a:gd name="connsiteY3" fmla="*/ 1328928 h 4108704"/>
              <a:gd name="connsiteX4" fmla="*/ 260367 w 266765"/>
              <a:gd name="connsiteY4" fmla="*/ 633984 h 4108704"/>
              <a:gd name="connsiteX5" fmla="*/ 199407 w 266765"/>
              <a:gd name="connsiteY5" fmla="*/ 0 h 410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765" h="4108704">
                <a:moveTo>
                  <a:pt x="150639" y="4108704"/>
                </a:moveTo>
                <a:cubicBezTo>
                  <a:pt x="132351" y="3905504"/>
                  <a:pt x="114063" y="3702304"/>
                  <a:pt x="89679" y="3438144"/>
                </a:cubicBezTo>
                <a:cubicBezTo>
                  <a:pt x="65295" y="3173984"/>
                  <a:pt x="-20049" y="2875280"/>
                  <a:pt x="4335" y="2523744"/>
                </a:cubicBezTo>
                <a:cubicBezTo>
                  <a:pt x="28719" y="2172208"/>
                  <a:pt x="193311" y="1643888"/>
                  <a:pt x="235983" y="1328928"/>
                </a:cubicBezTo>
                <a:cubicBezTo>
                  <a:pt x="278655" y="1013968"/>
                  <a:pt x="266463" y="855472"/>
                  <a:pt x="260367" y="633984"/>
                </a:cubicBezTo>
                <a:cubicBezTo>
                  <a:pt x="254271" y="412496"/>
                  <a:pt x="226839" y="206248"/>
                  <a:pt x="199407"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reeform 40"/>
          <p:cNvSpPr/>
          <p:nvPr/>
        </p:nvSpPr>
        <p:spPr>
          <a:xfrm>
            <a:off x="8372681" y="685272"/>
            <a:ext cx="290343" cy="4250700"/>
          </a:xfrm>
          <a:custGeom>
            <a:avLst/>
            <a:gdLst>
              <a:gd name="connsiteX0" fmla="*/ 150639 w 266765"/>
              <a:gd name="connsiteY0" fmla="*/ 4108704 h 4108704"/>
              <a:gd name="connsiteX1" fmla="*/ 89679 w 266765"/>
              <a:gd name="connsiteY1" fmla="*/ 3438144 h 4108704"/>
              <a:gd name="connsiteX2" fmla="*/ 4335 w 266765"/>
              <a:gd name="connsiteY2" fmla="*/ 2523744 h 4108704"/>
              <a:gd name="connsiteX3" fmla="*/ 235983 w 266765"/>
              <a:gd name="connsiteY3" fmla="*/ 1328928 h 4108704"/>
              <a:gd name="connsiteX4" fmla="*/ 260367 w 266765"/>
              <a:gd name="connsiteY4" fmla="*/ 633984 h 4108704"/>
              <a:gd name="connsiteX5" fmla="*/ 199407 w 266765"/>
              <a:gd name="connsiteY5" fmla="*/ 0 h 410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765" h="4108704">
                <a:moveTo>
                  <a:pt x="150639" y="4108704"/>
                </a:moveTo>
                <a:cubicBezTo>
                  <a:pt x="132351" y="3905504"/>
                  <a:pt x="114063" y="3702304"/>
                  <a:pt x="89679" y="3438144"/>
                </a:cubicBezTo>
                <a:cubicBezTo>
                  <a:pt x="65295" y="3173984"/>
                  <a:pt x="-20049" y="2875280"/>
                  <a:pt x="4335" y="2523744"/>
                </a:cubicBezTo>
                <a:cubicBezTo>
                  <a:pt x="28719" y="2172208"/>
                  <a:pt x="193311" y="1643888"/>
                  <a:pt x="235983" y="1328928"/>
                </a:cubicBezTo>
                <a:cubicBezTo>
                  <a:pt x="278655" y="1013968"/>
                  <a:pt x="266463" y="855472"/>
                  <a:pt x="260367" y="633984"/>
                </a:cubicBezTo>
                <a:cubicBezTo>
                  <a:pt x="254271" y="412496"/>
                  <a:pt x="226839" y="206248"/>
                  <a:pt x="199407"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Arrow Connector 43"/>
          <p:cNvCxnSpPr/>
          <p:nvPr/>
        </p:nvCxnSpPr>
        <p:spPr>
          <a:xfrm flipH="1">
            <a:off x="8243331" y="2036065"/>
            <a:ext cx="264179" cy="228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10540492" y="1234065"/>
            <a:ext cx="31362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0979404" y="1049399"/>
            <a:ext cx="660758" cy="369332"/>
          </a:xfrm>
          <a:prstGeom prst="rect">
            <a:avLst/>
          </a:prstGeom>
          <a:noFill/>
        </p:spPr>
        <p:txBody>
          <a:bodyPr wrap="none" rtlCol="0">
            <a:spAutoFit/>
          </a:bodyPr>
          <a:lstStyle/>
          <a:p>
            <a:r>
              <a:rPr lang="en-GB" dirty="0" smtClean="0">
                <a:solidFill>
                  <a:srgbClr val="FF0000"/>
                </a:solidFill>
              </a:rPr>
              <a:t>0.2m</a:t>
            </a:r>
            <a:endParaRPr lang="en-GB" dirty="0">
              <a:solidFill>
                <a:srgbClr val="FF0000"/>
              </a:solidFill>
            </a:endParaRPr>
          </a:p>
        </p:txBody>
      </p:sp>
      <p:cxnSp>
        <p:nvCxnSpPr>
          <p:cNvPr id="48" name="Straight Connector 47"/>
          <p:cNvCxnSpPr/>
          <p:nvPr/>
        </p:nvCxnSpPr>
        <p:spPr>
          <a:xfrm>
            <a:off x="8243331" y="1430923"/>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8833119" y="1418731"/>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386395" y="1851399"/>
            <a:ext cx="660758" cy="369332"/>
          </a:xfrm>
          <a:prstGeom prst="rect">
            <a:avLst/>
          </a:prstGeom>
          <a:noFill/>
        </p:spPr>
        <p:txBody>
          <a:bodyPr wrap="none" rtlCol="0">
            <a:spAutoFit/>
          </a:bodyPr>
          <a:lstStyle/>
          <a:p>
            <a:r>
              <a:rPr lang="en-GB" dirty="0" smtClean="0">
                <a:solidFill>
                  <a:srgbClr val="00B050"/>
                </a:solidFill>
              </a:rPr>
              <a:t>0,2m</a:t>
            </a:r>
            <a:endParaRPr lang="en-GB" dirty="0">
              <a:solidFill>
                <a:srgbClr val="00B050"/>
              </a:solidFill>
            </a:endParaRPr>
          </a:p>
        </p:txBody>
      </p:sp>
      <p:sp>
        <p:nvSpPr>
          <p:cNvPr id="51" name="Rectangle 50"/>
          <p:cNvSpPr/>
          <p:nvPr/>
        </p:nvSpPr>
        <p:spPr>
          <a:xfrm>
            <a:off x="435769" y="4994230"/>
            <a:ext cx="5329233" cy="1831271"/>
          </a:xfrm>
          <a:prstGeom prst="rect">
            <a:avLst/>
          </a:prstGeom>
        </p:spPr>
        <p:txBody>
          <a:bodyPr wrap="square">
            <a:spAutoFit/>
          </a:bodyPr>
          <a:lstStyle/>
          <a:p>
            <a:pPr marL="719138" indent="-719138" algn="just">
              <a:spcAft>
                <a:spcPts val="600"/>
              </a:spcAft>
            </a:pPr>
            <a:r>
              <a:rPr lang="en-GB" dirty="0">
                <a:latin typeface="Times New Roman" panose="02020603050405020304" pitchFamily="18" charset="0"/>
                <a:ea typeface="SimSun" panose="02010600030101010101" pitchFamily="2" charset="-122"/>
              </a:rPr>
              <a:t>Test section:</a:t>
            </a:r>
          </a:p>
          <a:p>
            <a:pPr marL="719138" indent="-719138" algn="just">
              <a:spcAft>
                <a:spcPts val="600"/>
              </a:spcAft>
            </a:pPr>
            <a:r>
              <a:rPr lang="en-GB" dirty="0" smtClean="0">
                <a:latin typeface="Times New Roman" panose="02020603050405020304" pitchFamily="18" charset="0"/>
                <a:ea typeface="SimSun" panose="02010600030101010101" pitchFamily="2" charset="-122"/>
              </a:rPr>
              <a:t>6.5	The </a:t>
            </a:r>
            <a:r>
              <a:rPr lang="en-GB" dirty="0">
                <a:latin typeface="Times New Roman" panose="02020603050405020304" pitchFamily="18" charset="0"/>
                <a:ea typeface="SimSun" panose="02010600030101010101" pitchFamily="2" charset="-122"/>
              </a:rPr>
              <a:t>subject vehicle and the moving target shall travel in a straight line, in the same direction, for at least two seconds prior to the functional part of the test. with a subject vehicle to target centreline offset of </a:t>
            </a:r>
            <a:r>
              <a:rPr lang="en-GB" dirty="0">
                <a:solidFill>
                  <a:srgbClr val="00B050"/>
                </a:solidFill>
                <a:latin typeface="Times New Roman" panose="02020603050405020304" pitchFamily="18" charset="0"/>
                <a:ea typeface="SimSun" panose="02010600030101010101" pitchFamily="2" charset="-122"/>
              </a:rPr>
              <a:t>not more than </a:t>
            </a:r>
            <a:r>
              <a:rPr lang="en-GB" dirty="0" smtClean="0">
                <a:solidFill>
                  <a:srgbClr val="00B050"/>
                </a:solidFill>
                <a:latin typeface="Times New Roman" panose="02020603050405020304" pitchFamily="18" charset="0"/>
                <a:ea typeface="SimSun" panose="02010600030101010101" pitchFamily="2" charset="-122"/>
              </a:rPr>
              <a:t>0.2m</a:t>
            </a:r>
            <a:r>
              <a:rPr lang="en-GB" dirty="0" smtClean="0">
                <a:latin typeface="Times New Roman" panose="02020603050405020304" pitchFamily="18" charset="0"/>
                <a:ea typeface="SimSun" panose="02010600030101010101" pitchFamily="2" charset="-122"/>
              </a:rPr>
              <a:t>.</a:t>
            </a:r>
            <a:endParaRPr lang="en-US" dirty="0">
              <a:latin typeface="Times New Roman" panose="02020603050405020304" pitchFamily="18" charset="0"/>
              <a:ea typeface="SimSun" panose="02010600030101010101" pitchFamily="2" charset="-122"/>
            </a:endParaRPr>
          </a:p>
        </p:txBody>
      </p:sp>
      <p:sp>
        <p:nvSpPr>
          <p:cNvPr id="52" name="Rectangle 51"/>
          <p:cNvSpPr/>
          <p:nvPr/>
        </p:nvSpPr>
        <p:spPr>
          <a:xfrm>
            <a:off x="496361" y="1235516"/>
            <a:ext cx="5458583" cy="923330"/>
          </a:xfrm>
          <a:prstGeom prst="rect">
            <a:avLst/>
          </a:prstGeom>
        </p:spPr>
        <p:txBody>
          <a:bodyPr wrap="square">
            <a:spAutoFit/>
          </a:bodyPr>
          <a:lstStyle/>
          <a:p>
            <a:pPr marL="719138" indent="-719138" algn="just">
              <a:spcAft>
                <a:spcPts val="600"/>
              </a:spcAft>
            </a:pPr>
            <a:r>
              <a:rPr lang="en-GB" dirty="0">
                <a:latin typeface="Times New Roman" panose="02020603050405020304" pitchFamily="18" charset="0"/>
                <a:ea typeface="SimSun" panose="02010600030101010101" pitchFamily="2" charset="-122"/>
              </a:rPr>
              <a:t>(d)	</a:t>
            </a:r>
            <a:r>
              <a:rPr lang="en-GB" dirty="0">
                <a:latin typeface="Times New Roman" panose="02020603050405020304" pitchFamily="18" charset="0"/>
                <a:ea typeface="SimSun" panose="02010600030101010101" pitchFamily="2" charset="-122"/>
                <a:cs typeface="Times New Roman" panose="02020603050405020304" pitchFamily="18" charset="0"/>
              </a:rPr>
              <a:t>In</a:t>
            </a:r>
            <a:r>
              <a:rPr lang="en-GB" dirty="0">
                <a:latin typeface="Times New Roman" panose="02020603050405020304" pitchFamily="18" charset="0"/>
                <a:ea typeface="SimSun" panose="02010600030101010101" pitchFamily="2" charset="-122"/>
              </a:rPr>
              <a:t> situations where the </a:t>
            </a:r>
            <a:r>
              <a:rPr lang="en-GB" dirty="0" smtClean="0">
                <a:latin typeface="Times New Roman" panose="02020603050405020304" pitchFamily="18" charset="0"/>
                <a:ea typeface="SimSun" panose="02010600030101010101" pitchFamily="2" charset="-122"/>
              </a:rPr>
              <a:t>vehicle </a:t>
            </a:r>
            <a:r>
              <a:rPr lang="en-GB" dirty="0">
                <a:latin typeface="Times New Roman" panose="02020603050405020304" pitchFamily="18" charset="0"/>
                <a:ea typeface="SimSun" panose="02010600030101010101" pitchFamily="2" charset="-122"/>
              </a:rPr>
              <a:t>longitudinal centre planes </a:t>
            </a:r>
            <a:r>
              <a:rPr lang="en-GB" dirty="0" smtClean="0">
                <a:latin typeface="Times New Roman" panose="02020603050405020304" pitchFamily="18" charset="0"/>
                <a:ea typeface="SimSun" panose="02010600030101010101" pitchFamily="2" charset="-122"/>
              </a:rPr>
              <a:t>are </a:t>
            </a:r>
            <a:r>
              <a:rPr lang="en-GB" dirty="0">
                <a:latin typeface="Times New Roman" panose="02020603050405020304" pitchFamily="18" charset="0"/>
                <a:ea typeface="SimSun" panose="02010600030101010101" pitchFamily="2" charset="-122"/>
              </a:rPr>
              <a:t>displaced by not more than 0.2 </a:t>
            </a:r>
            <a:r>
              <a:rPr lang="en-GB" dirty="0" smtClean="0">
                <a:latin typeface="Times New Roman" panose="02020603050405020304" pitchFamily="18" charset="0"/>
                <a:ea typeface="SimSun" panose="02010600030101010101" pitchFamily="2" charset="-122"/>
              </a:rPr>
              <a:t>m;</a:t>
            </a:r>
            <a:endParaRPr lang="en-US" dirty="0">
              <a:latin typeface="Times New Roman" panose="02020603050405020304" pitchFamily="18" charset="0"/>
              <a:ea typeface="MS Mincho"/>
            </a:endParaRPr>
          </a:p>
        </p:txBody>
      </p:sp>
      <p:sp>
        <p:nvSpPr>
          <p:cNvPr id="53" name="TextBox 52"/>
          <p:cNvSpPr txBox="1"/>
          <p:nvPr/>
        </p:nvSpPr>
        <p:spPr>
          <a:xfrm>
            <a:off x="1208473" y="2133569"/>
            <a:ext cx="4727815" cy="738664"/>
          </a:xfrm>
          <a:prstGeom prst="rect">
            <a:avLst/>
          </a:prstGeom>
          <a:noFill/>
        </p:spPr>
        <p:txBody>
          <a:bodyPr wrap="square" rtlCol="0">
            <a:spAutoFit/>
          </a:bodyPr>
          <a:lstStyle/>
          <a:p>
            <a:pPr algn="just"/>
            <a:r>
              <a:rPr lang="en-GB" sz="1400" i="1" dirty="0" smtClean="0">
                <a:solidFill>
                  <a:srgbClr val="0070C0"/>
                </a:solidFill>
              </a:rPr>
              <a:t>It may be understood that each centre plane (the one of the target vehicle and the one of the subject) should be displaced (in opposite directions, that would mean +/-0.4m)</a:t>
            </a:r>
            <a:endParaRPr lang="en-GB" sz="1400" i="1" dirty="0">
              <a:solidFill>
                <a:srgbClr val="0070C0"/>
              </a:solidFill>
            </a:endParaRPr>
          </a:p>
        </p:txBody>
      </p:sp>
      <p:cxnSp>
        <p:nvCxnSpPr>
          <p:cNvPr id="55" name="Straight Arrow Connector 54"/>
          <p:cNvCxnSpPr/>
          <p:nvPr/>
        </p:nvCxnSpPr>
        <p:spPr>
          <a:xfrm flipH="1" flipV="1">
            <a:off x="2512512" y="1794846"/>
            <a:ext cx="164980" cy="4258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8" idx="0"/>
            <a:endCxn id="8" idx="2"/>
          </p:cNvCxnSpPr>
          <p:nvPr/>
        </p:nvCxnSpPr>
        <p:spPr>
          <a:xfrm>
            <a:off x="8509970" y="40884"/>
            <a:ext cx="0" cy="646176"/>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11" idx="0"/>
            <a:endCxn id="11" idx="2"/>
          </p:cNvCxnSpPr>
          <p:nvPr/>
        </p:nvCxnSpPr>
        <p:spPr>
          <a:xfrm>
            <a:off x="10540358" y="40884"/>
            <a:ext cx="0" cy="644388"/>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31" idx="0"/>
            <a:endCxn id="31" idx="2"/>
          </p:cNvCxnSpPr>
          <p:nvPr/>
        </p:nvCxnSpPr>
        <p:spPr>
          <a:xfrm>
            <a:off x="8519496" y="4948164"/>
            <a:ext cx="0" cy="1822704"/>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33" idx="0"/>
            <a:endCxn id="33" idx="2"/>
          </p:cNvCxnSpPr>
          <p:nvPr/>
        </p:nvCxnSpPr>
        <p:spPr>
          <a:xfrm>
            <a:off x="10854115" y="4948164"/>
            <a:ext cx="0" cy="1822704"/>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71" name="Down Arrow 70"/>
          <p:cNvSpPr/>
          <p:nvPr/>
        </p:nvSpPr>
        <p:spPr>
          <a:xfrm>
            <a:off x="2677492" y="2845562"/>
            <a:ext cx="812800" cy="4720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72" name="Right Brace 71"/>
          <p:cNvSpPr/>
          <p:nvPr/>
        </p:nvSpPr>
        <p:spPr>
          <a:xfrm>
            <a:off x="5790206" y="3396617"/>
            <a:ext cx="375463" cy="342888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a:p>
        </p:txBody>
      </p:sp>
      <p:sp>
        <p:nvSpPr>
          <p:cNvPr id="73" name="Right Arrow 72"/>
          <p:cNvSpPr/>
          <p:nvPr/>
        </p:nvSpPr>
        <p:spPr>
          <a:xfrm>
            <a:off x="6375400" y="3505200"/>
            <a:ext cx="584200" cy="7074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TextBox 73"/>
          <p:cNvSpPr txBox="1"/>
          <p:nvPr/>
        </p:nvSpPr>
        <p:spPr>
          <a:xfrm>
            <a:off x="6197650" y="4212694"/>
            <a:ext cx="1501373" cy="369332"/>
          </a:xfrm>
          <a:prstGeom prst="rect">
            <a:avLst/>
          </a:prstGeom>
          <a:noFill/>
        </p:spPr>
        <p:txBody>
          <a:bodyPr wrap="none" rtlCol="0">
            <a:spAutoFit/>
          </a:bodyPr>
          <a:lstStyle/>
          <a:p>
            <a:r>
              <a:rPr lang="en-GB" i="1" dirty="0" smtClean="0"/>
              <a:t>Interpretation</a:t>
            </a:r>
            <a:endParaRPr lang="en-GB" i="1" dirty="0"/>
          </a:p>
        </p:txBody>
      </p:sp>
      <p:cxnSp>
        <p:nvCxnSpPr>
          <p:cNvPr id="75" name="Straight Arrow Connector 74"/>
          <p:cNvCxnSpPr/>
          <p:nvPr/>
        </p:nvCxnSpPr>
        <p:spPr>
          <a:xfrm flipH="1">
            <a:off x="9644395" y="357765"/>
            <a:ext cx="31362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2415396" y="1570008"/>
            <a:ext cx="262096" cy="281391"/>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p:txBody>
          <a:bodyPr>
            <a:normAutofit/>
          </a:bodyPr>
          <a:lstStyle/>
          <a:p>
            <a:r>
              <a:rPr lang="en-GB" sz="2800" dirty="0" smtClean="0"/>
              <a:t>Vehicle </a:t>
            </a:r>
            <a:r>
              <a:rPr lang="en-GB" sz="2800" dirty="0"/>
              <a:t>longitudinal centre planes (offset</a:t>
            </a:r>
            <a:r>
              <a:rPr lang="en-GB" sz="2800" dirty="0" smtClean="0"/>
              <a:t>)</a:t>
            </a:r>
            <a:endParaRPr lang="en-GB" sz="2800" dirty="0"/>
          </a:p>
        </p:txBody>
      </p:sp>
    </p:spTree>
    <p:extLst>
      <p:ext uri="{BB962C8B-B14F-4D97-AF65-F5344CB8AC3E}">
        <p14:creationId xmlns:p14="http://schemas.microsoft.com/office/powerpoint/2010/main" val="3606258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0376710" y="4308"/>
            <a:ext cx="838200" cy="838200"/>
          </a:xfrm>
          <a:prstGeom prst="rect">
            <a:avLst/>
          </a:prstGeom>
          <a:scene3d>
            <a:camera prst="orthographicFront">
              <a:rot lat="0" lon="10800000" rev="0"/>
            </a:camera>
            <a:lightRig rig="threePt" dir="t"/>
          </a:scene3d>
        </p:spPr>
      </p:pic>
      <p:sp>
        <p:nvSpPr>
          <p:cNvPr id="42" name="Rectangle 41"/>
          <p:cNvSpPr/>
          <p:nvPr/>
        </p:nvSpPr>
        <p:spPr>
          <a:xfrm>
            <a:off x="10093975" y="0"/>
            <a:ext cx="1721788" cy="836042"/>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7759356" y="4919472"/>
            <a:ext cx="1164679" cy="182270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Subject vehicle</a:t>
            </a:r>
            <a:endParaRPr lang="en-GB" dirty="0"/>
          </a:p>
        </p:txBody>
      </p:sp>
      <p:cxnSp>
        <p:nvCxnSpPr>
          <p:cNvPr id="3" name="Straight Connector 2"/>
          <p:cNvCxnSpPr>
            <a:endCxn id="9" idx="0"/>
          </p:cNvCxnSpPr>
          <p:nvPr/>
        </p:nvCxnSpPr>
        <p:spPr>
          <a:xfrm>
            <a:off x="8329709" y="658368"/>
            <a:ext cx="11987" cy="4261104"/>
          </a:xfrm>
          <a:prstGeom prst="line">
            <a:avLst/>
          </a:prstGeom>
          <a:ln>
            <a:solidFill>
              <a:srgbClr val="0070C0"/>
            </a:solidFill>
            <a:prstDash val="lgDashDot"/>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0093975" y="4919472"/>
            <a:ext cx="1164679" cy="182270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Subject vehicle</a:t>
            </a:r>
            <a:endParaRPr lang="en-GB" dirty="0"/>
          </a:p>
        </p:txBody>
      </p:sp>
      <p:cxnSp>
        <p:nvCxnSpPr>
          <p:cNvPr id="12" name="Straight Connector 11"/>
          <p:cNvCxnSpPr>
            <a:endCxn id="10" idx="0"/>
          </p:cNvCxnSpPr>
          <p:nvPr/>
        </p:nvCxnSpPr>
        <p:spPr>
          <a:xfrm>
            <a:off x="10664328" y="658368"/>
            <a:ext cx="11987" cy="4261104"/>
          </a:xfrm>
          <a:prstGeom prst="line">
            <a:avLst/>
          </a:prstGeom>
          <a:ln>
            <a:solidFill>
              <a:srgbClr val="0070C0"/>
            </a:solidFill>
            <a:prstDash val="lgDashDot"/>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54246" y="2228094"/>
            <a:ext cx="4903327" cy="1554272"/>
          </a:xfrm>
          <a:prstGeom prst="rect">
            <a:avLst/>
          </a:prstGeom>
        </p:spPr>
        <p:txBody>
          <a:bodyPr wrap="square">
            <a:spAutoFit/>
          </a:bodyPr>
          <a:lstStyle/>
          <a:p>
            <a:pPr marL="719138" indent="-719138" algn="just">
              <a:spcAft>
                <a:spcPts val="600"/>
              </a:spcAft>
            </a:pPr>
            <a:r>
              <a:rPr lang="en-GB" dirty="0" smtClean="0">
                <a:latin typeface="Times New Roman" panose="02020603050405020304" pitchFamily="18" charset="0"/>
                <a:ea typeface="SimSun" panose="02010600030101010101" pitchFamily="2" charset="-122"/>
              </a:rPr>
              <a:t>Requirement section:</a:t>
            </a:r>
          </a:p>
          <a:p>
            <a:pPr marL="719138" indent="-719138" algn="just">
              <a:spcAft>
                <a:spcPts val="600"/>
              </a:spcAft>
            </a:pPr>
            <a:r>
              <a:rPr lang="en-GB" dirty="0" smtClean="0">
                <a:latin typeface="Times New Roman" panose="02020603050405020304" pitchFamily="18" charset="0"/>
                <a:ea typeface="SimSun" panose="02010600030101010101" pitchFamily="2" charset="-122"/>
              </a:rPr>
              <a:t>(</a:t>
            </a:r>
            <a:r>
              <a:rPr lang="en-GB" dirty="0">
                <a:latin typeface="Times New Roman" panose="02020603050405020304" pitchFamily="18" charset="0"/>
                <a:ea typeface="SimSun" panose="02010600030101010101" pitchFamily="2" charset="-122"/>
              </a:rPr>
              <a:t>e)	In situations where the anticipated impact point is displaced by </a:t>
            </a:r>
            <a:r>
              <a:rPr lang="en-GB" dirty="0">
                <a:solidFill>
                  <a:srgbClr val="FF0000"/>
                </a:solidFill>
                <a:latin typeface="Times New Roman" panose="02020603050405020304" pitchFamily="18" charset="0"/>
                <a:ea typeface="SimSun" panose="02010600030101010101" pitchFamily="2" charset="-122"/>
              </a:rPr>
              <a:t>not more than 0.2 m </a:t>
            </a:r>
            <a:r>
              <a:rPr lang="en-GB" dirty="0">
                <a:latin typeface="Times New Roman" panose="02020603050405020304" pitchFamily="18" charset="0"/>
                <a:ea typeface="SimSun" panose="02010600030101010101" pitchFamily="2" charset="-122"/>
              </a:rPr>
              <a:t>compared to the vehicle longitudinal centre plane; </a:t>
            </a:r>
            <a:endParaRPr lang="en-US" dirty="0">
              <a:latin typeface="Times New Roman" panose="02020603050405020304" pitchFamily="18" charset="0"/>
              <a:ea typeface="SimSun" panose="02010600030101010101" pitchFamily="2" charset="-122"/>
            </a:endParaRPr>
          </a:p>
        </p:txBody>
      </p:sp>
      <p:pic>
        <p:nvPicPr>
          <p:cNvPr id="18"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045915" y="0"/>
            <a:ext cx="838200" cy="838200"/>
          </a:xfrm>
          <a:prstGeom prst="rect">
            <a:avLst/>
          </a:prstGeom>
          <a:scene3d>
            <a:camera prst="orthographicFront">
              <a:rot lat="0" lon="10800000" rev="0"/>
            </a:camera>
            <a:lightRig rig="threePt" dir="t"/>
          </a:scene3d>
        </p:spPr>
      </p:pic>
      <p:pic>
        <p:nvPicPr>
          <p:cNvPr id="19"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0073961" y="4308"/>
            <a:ext cx="838200" cy="838200"/>
          </a:xfrm>
          <a:prstGeom prst="rect">
            <a:avLst/>
          </a:prstGeom>
          <a:scene3d>
            <a:camera prst="orthographicFront">
              <a:rot lat="0" lon="10800000" rev="0"/>
            </a:camera>
            <a:lightRig rig="threePt" dir="t"/>
          </a:scene3d>
        </p:spPr>
      </p:pic>
      <p:sp>
        <p:nvSpPr>
          <p:cNvPr id="23" name="Rectangle 22"/>
          <p:cNvSpPr/>
          <p:nvPr/>
        </p:nvSpPr>
        <p:spPr>
          <a:xfrm>
            <a:off x="623808" y="4127298"/>
            <a:ext cx="4902359" cy="2108269"/>
          </a:xfrm>
          <a:prstGeom prst="rect">
            <a:avLst/>
          </a:prstGeom>
        </p:spPr>
        <p:txBody>
          <a:bodyPr wrap="square">
            <a:spAutoFit/>
          </a:bodyPr>
          <a:lstStyle/>
          <a:p>
            <a:pPr marL="719138" indent="-719138" algn="just">
              <a:spcAft>
                <a:spcPts val="600"/>
              </a:spcAft>
            </a:pPr>
            <a:r>
              <a:rPr lang="en-GB" dirty="0" smtClean="0">
                <a:latin typeface="Times New Roman" panose="02020603050405020304" pitchFamily="18" charset="0"/>
                <a:ea typeface="SimSun" panose="02010600030101010101" pitchFamily="2" charset="-122"/>
              </a:rPr>
              <a:t>Test section:</a:t>
            </a:r>
          </a:p>
          <a:p>
            <a:pPr marL="719138" indent="-719138" algn="just">
              <a:spcAft>
                <a:spcPts val="600"/>
              </a:spcAft>
            </a:pPr>
            <a:r>
              <a:rPr lang="en-GB" dirty="0" smtClean="0">
                <a:latin typeface="Times New Roman" panose="02020603050405020304" pitchFamily="18" charset="0"/>
                <a:ea typeface="SimSun" panose="02010600030101010101" pitchFamily="2" charset="-122"/>
              </a:rPr>
              <a:t>6.6.1</a:t>
            </a:r>
            <a:r>
              <a:rPr lang="en-GB" dirty="0">
                <a:latin typeface="Times New Roman" panose="02020603050405020304" pitchFamily="18" charset="0"/>
                <a:ea typeface="SimSun" panose="02010600030101010101" pitchFamily="2" charset="-122"/>
              </a:rPr>
              <a:t>.	The subject vehicle shall approach the impact point with the pedestrian target in a straight line for at least two seconds prior to the functional part of the test with an anticipated subject vehicle to impact point centreline offset of </a:t>
            </a:r>
            <a:r>
              <a:rPr lang="en-GB" dirty="0">
                <a:solidFill>
                  <a:srgbClr val="00B050"/>
                </a:solidFill>
                <a:latin typeface="Times New Roman" panose="02020603050405020304" pitchFamily="18" charset="0"/>
                <a:ea typeface="SimSun" panose="02010600030101010101" pitchFamily="2" charset="-122"/>
              </a:rPr>
              <a:t>not more than 0.1 m.</a:t>
            </a:r>
            <a:r>
              <a:rPr lang="en-GB" dirty="0">
                <a:latin typeface="Times New Roman" panose="02020603050405020304" pitchFamily="18" charset="0"/>
                <a:ea typeface="SimSun" panose="02010600030101010101" pitchFamily="2" charset="-122"/>
              </a:rPr>
              <a:t> </a:t>
            </a:r>
            <a:endParaRPr lang="en-US" dirty="0">
              <a:latin typeface="Times New Roman" panose="02020603050405020304" pitchFamily="18" charset="0"/>
              <a:ea typeface="SimSun" panose="02010600030101010101" pitchFamily="2" charset="-122"/>
            </a:endParaRPr>
          </a:p>
        </p:txBody>
      </p:sp>
      <p:cxnSp>
        <p:nvCxnSpPr>
          <p:cNvPr id="11" name="Straight Arrow Connector 10"/>
          <p:cNvCxnSpPr/>
          <p:nvPr/>
        </p:nvCxnSpPr>
        <p:spPr>
          <a:xfrm flipH="1">
            <a:off x="10362692" y="1205373"/>
            <a:ext cx="31362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801604" y="1020707"/>
            <a:ext cx="660758" cy="369332"/>
          </a:xfrm>
          <a:prstGeom prst="rect">
            <a:avLst/>
          </a:prstGeom>
          <a:noFill/>
        </p:spPr>
        <p:txBody>
          <a:bodyPr wrap="none" rtlCol="0">
            <a:spAutoFit/>
          </a:bodyPr>
          <a:lstStyle/>
          <a:p>
            <a:r>
              <a:rPr lang="en-GB" dirty="0" smtClean="0">
                <a:solidFill>
                  <a:srgbClr val="FF0000"/>
                </a:solidFill>
              </a:rPr>
              <a:t>0.2m</a:t>
            </a:r>
            <a:endParaRPr lang="en-GB" dirty="0">
              <a:solidFill>
                <a:srgbClr val="FF0000"/>
              </a:solidFill>
            </a:endParaRPr>
          </a:p>
        </p:txBody>
      </p:sp>
      <p:cxnSp>
        <p:nvCxnSpPr>
          <p:cNvPr id="28" name="Straight Connector 27"/>
          <p:cNvCxnSpPr/>
          <p:nvPr/>
        </p:nvCxnSpPr>
        <p:spPr>
          <a:xfrm flipV="1">
            <a:off x="10362692" y="788172"/>
            <a:ext cx="0" cy="5364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0493061" y="1390039"/>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839009" y="1377847"/>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33" name="Freeform 32"/>
          <p:cNvSpPr/>
          <p:nvPr/>
        </p:nvSpPr>
        <p:spPr>
          <a:xfrm>
            <a:off x="10529045" y="812556"/>
            <a:ext cx="266765" cy="4108704"/>
          </a:xfrm>
          <a:custGeom>
            <a:avLst/>
            <a:gdLst>
              <a:gd name="connsiteX0" fmla="*/ 150639 w 266765"/>
              <a:gd name="connsiteY0" fmla="*/ 4108704 h 4108704"/>
              <a:gd name="connsiteX1" fmla="*/ 89679 w 266765"/>
              <a:gd name="connsiteY1" fmla="*/ 3438144 h 4108704"/>
              <a:gd name="connsiteX2" fmla="*/ 4335 w 266765"/>
              <a:gd name="connsiteY2" fmla="*/ 2523744 h 4108704"/>
              <a:gd name="connsiteX3" fmla="*/ 235983 w 266765"/>
              <a:gd name="connsiteY3" fmla="*/ 1328928 h 4108704"/>
              <a:gd name="connsiteX4" fmla="*/ 260367 w 266765"/>
              <a:gd name="connsiteY4" fmla="*/ 633984 h 4108704"/>
              <a:gd name="connsiteX5" fmla="*/ 199407 w 266765"/>
              <a:gd name="connsiteY5" fmla="*/ 0 h 410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765" h="4108704">
                <a:moveTo>
                  <a:pt x="150639" y="4108704"/>
                </a:moveTo>
                <a:cubicBezTo>
                  <a:pt x="132351" y="3905504"/>
                  <a:pt x="114063" y="3702304"/>
                  <a:pt x="89679" y="3438144"/>
                </a:cubicBezTo>
                <a:cubicBezTo>
                  <a:pt x="65295" y="3173984"/>
                  <a:pt x="-20049" y="2875280"/>
                  <a:pt x="4335" y="2523744"/>
                </a:cubicBezTo>
                <a:cubicBezTo>
                  <a:pt x="28719" y="2172208"/>
                  <a:pt x="193311" y="1643888"/>
                  <a:pt x="235983" y="1328928"/>
                </a:cubicBezTo>
                <a:cubicBezTo>
                  <a:pt x="278655" y="1013968"/>
                  <a:pt x="266463" y="855472"/>
                  <a:pt x="260367" y="633984"/>
                </a:cubicBezTo>
                <a:cubicBezTo>
                  <a:pt x="254271" y="412496"/>
                  <a:pt x="226839" y="206248"/>
                  <a:pt x="199407"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p:cNvSpPr/>
          <p:nvPr/>
        </p:nvSpPr>
        <p:spPr>
          <a:xfrm>
            <a:off x="8194881" y="798576"/>
            <a:ext cx="266765" cy="4108704"/>
          </a:xfrm>
          <a:custGeom>
            <a:avLst/>
            <a:gdLst>
              <a:gd name="connsiteX0" fmla="*/ 150639 w 266765"/>
              <a:gd name="connsiteY0" fmla="*/ 4108704 h 4108704"/>
              <a:gd name="connsiteX1" fmla="*/ 89679 w 266765"/>
              <a:gd name="connsiteY1" fmla="*/ 3438144 h 4108704"/>
              <a:gd name="connsiteX2" fmla="*/ 4335 w 266765"/>
              <a:gd name="connsiteY2" fmla="*/ 2523744 h 4108704"/>
              <a:gd name="connsiteX3" fmla="*/ 235983 w 266765"/>
              <a:gd name="connsiteY3" fmla="*/ 1328928 h 4108704"/>
              <a:gd name="connsiteX4" fmla="*/ 260367 w 266765"/>
              <a:gd name="connsiteY4" fmla="*/ 633984 h 4108704"/>
              <a:gd name="connsiteX5" fmla="*/ 199407 w 266765"/>
              <a:gd name="connsiteY5" fmla="*/ 0 h 410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765" h="4108704">
                <a:moveTo>
                  <a:pt x="150639" y="4108704"/>
                </a:moveTo>
                <a:cubicBezTo>
                  <a:pt x="132351" y="3905504"/>
                  <a:pt x="114063" y="3702304"/>
                  <a:pt x="89679" y="3438144"/>
                </a:cubicBezTo>
                <a:cubicBezTo>
                  <a:pt x="65295" y="3173984"/>
                  <a:pt x="-20049" y="2875280"/>
                  <a:pt x="4335" y="2523744"/>
                </a:cubicBezTo>
                <a:cubicBezTo>
                  <a:pt x="28719" y="2172208"/>
                  <a:pt x="193311" y="1643888"/>
                  <a:pt x="235983" y="1328928"/>
                </a:cubicBezTo>
                <a:cubicBezTo>
                  <a:pt x="278655" y="1013968"/>
                  <a:pt x="266463" y="855472"/>
                  <a:pt x="260367" y="633984"/>
                </a:cubicBezTo>
                <a:cubicBezTo>
                  <a:pt x="254271" y="412496"/>
                  <a:pt x="226839" y="206248"/>
                  <a:pt x="199407"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p:cNvCxnSpPr/>
          <p:nvPr/>
        </p:nvCxnSpPr>
        <p:spPr>
          <a:xfrm>
            <a:off x="8140082" y="1402230"/>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486030" y="1390038"/>
            <a:ext cx="0" cy="3529433"/>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8140082" y="2007277"/>
            <a:ext cx="189627" cy="9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514520" y="1800109"/>
            <a:ext cx="660758" cy="369332"/>
          </a:xfrm>
          <a:prstGeom prst="rect">
            <a:avLst/>
          </a:prstGeom>
          <a:noFill/>
        </p:spPr>
        <p:txBody>
          <a:bodyPr wrap="none" rtlCol="0">
            <a:spAutoFit/>
          </a:bodyPr>
          <a:lstStyle/>
          <a:p>
            <a:r>
              <a:rPr lang="en-GB" dirty="0" smtClean="0">
                <a:solidFill>
                  <a:srgbClr val="00B050"/>
                </a:solidFill>
              </a:rPr>
              <a:t>0,1m</a:t>
            </a:r>
            <a:endParaRPr lang="en-GB" dirty="0">
              <a:solidFill>
                <a:srgbClr val="00B050"/>
              </a:solidFill>
            </a:endParaRPr>
          </a:p>
        </p:txBody>
      </p:sp>
      <p:cxnSp>
        <p:nvCxnSpPr>
          <p:cNvPr id="44" name="Straight Arrow Connector 43"/>
          <p:cNvCxnSpPr/>
          <p:nvPr/>
        </p:nvCxnSpPr>
        <p:spPr>
          <a:xfrm flipH="1">
            <a:off x="10049069" y="558933"/>
            <a:ext cx="31362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Right Brace 44"/>
          <p:cNvSpPr/>
          <p:nvPr/>
        </p:nvSpPr>
        <p:spPr>
          <a:xfrm>
            <a:off x="5692180" y="2575115"/>
            <a:ext cx="404887" cy="366045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6" name="Right Arrow 45"/>
          <p:cNvSpPr/>
          <p:nvPr/>
        </p:nvSpPr>
        <p:spPr>
          <a:xfrm>
            <a:off x="6341402" y="2777603"/>
            <a:ext cx="584200" cy="7074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p:cNvSpPr txBox="1"/>
          <p:nvPr/>
        </p:nvSpPr>
        <p:spPr>
          <a:xfrm>
            <a:off x="6163652" y="3485097"/>
            <a:ext cx="1501373" cy="369332"/>
          </a:xfrm>
          <a:prstGeom prst="rect">
            <a:avLst/>
          </a:prstGeom>
          <a:noFill/>
        </p:spPr>
        <p:txBody>
          <a:bodyPr wrap="none" rtlCol="0">
            <a:spAutoFit/>
          </a:bodyPr>
          <a:lstStyle/>
          <a:p>
            <a:r>
              <a:rPr lang="en-GB" i="1" dirty="0" smtClean="0"/>
              <a:t>Interpretation</a:t>
            </a:r>
            <a:endParaRPr lang="en-GB" i="1" dirty="0"/>
          </a:p>
        </p:txBody>
      </p:sp>
      <p:sp>
        <p:nvSpPr>
          <p:cNvPr id="2" name="Title 1"/>
          <p:cNvSpPr>
            <a:spLocks noGrp="1"/>
          </p:cNvSpPr>
          <p:nvPr>
            <p:ph type="title"/>
          </p:nvPr>
        </p:nvSpPr>
        <p:spPr/>
        <p:txBody>
          <a:bodyPr>
            <a:normAutofit/>
          </a:bodyPr>
          <a:lstStyle/>
          <a:p>
            <a:r>
              <a:rPr lang="en-GB" sz="2800" dirty="0" smtClean="0"/>
              <a:t>Vehicle </a:t>
            </a:r>
            <a:r>
              <a:rPr lang="en-GB" sz="2800" dirty="0"/>
              <a:t>longitudinal centre planes (offset</a:t>
            </a:r>
            <a:r>
              <a:rPr lang="en-GB" sz="2800" dirty="0" smtClean="0"/>
              <a:t>)</a:t>
            </a:r>
            <a:endParaRPr lang="en-GB" sz="2800" dirty="0"/>
          </a:p>
        </p:txBody>
      </p:sp>
      <p:cxnSp>
        <p:nvCxnSpPr>
          <p:cNvPr id="29" name="Straight Connector 28"/>
          <p:cNvCxnSpPr/>
          <p:nvPr/>
        </p:nvCxnSpPr>
        <p:spPr>
          <a:xfrm>
            <a:off x="8344905" y="4929112"/>
            <a:ext cx="0" cy="1822704"/>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677319" y="4929112"/>
            <a:ext cx="0" cy="1822704"/>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99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13025"/>
            <a:ext cx="10515600" cy="1325563"/>
          </a:xfrm>
        </p:spPr>
        <p:txBody>
          <a:bodyPr>
            <a:noAutofit/>
          </a:bodyPr>
          <a:lstStyle/>
          <a:p>
            <a:pPr algn="ctr"/>
            <a:r>
              <a:rPr lang="en-GB" sz="9600" b="1" dirty="0" smtClean="0"/>
              <a:t>V2C</a:t>
            </a:r>
            <a:endParaRPr lang="en-GB" sz="9600" b="1" dirty="0"/>
          </a:p>
        </p:txBody>
      </p:sp>
      <p:pic>
        <p:nvPicPr>
          <p:cNvPr id="5" name="Picture 4"/>
          <p:cNvPicPr>
            <a:picLocks noChangeAspect="1"/>
          </p:cNvPicPr>
          <p:nvPr/>
        </p:nvPicPr>
        <p:blipFill>
          <a:blip r:embed="rId2"/>
          <a:stretch>
            <a:fillRect/>
          </a:stretch>
        </p:blipFill>
        <p:spPr>
          <a:xfrm>
            <a:off x="10015538" y="15108"/>
            <a:ext cx="2075878" cy="839187"/>
          </a:xfrm>
          <a:prstGeom prst="rect">
            <a:avLst/>
          </a:prstGeom>
        </p:spPr>
      </p:pic>
      <p:cxnSp>
        <p:nvCxnSpPr>
          <p:cNvPr id="6" name="Straight Connector 5"/>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1324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p:txBody>
          <a:bodyPr>
            <a:normAutofit/>
          </a:bodyPr>
          <a:lstStyle/>
          <a:p>
            <a:pPr marL="0" indent="0">
              <a:buNone/>
            </a:pPr>
            <a:r>
              <a:rPr lang="en-US" b="1" dirty="0"/>
              <a:t>Open items</a:t>
            </a:r>
          </a:p>
          <a:p>
            <a:pPr lvl="1"/>
            <a:r>
              <a:rPr lang="en-GB" dirty="0"/>
              <a:t>Brake delay time (pneumatic braking)</a:t>
            </a:r>
          </a:p>
          <a:p>
            <a:pPr lvl="1"/>
            <a:r>
              <a:rPr lang="en-US" dirty="0"/>
              <a:t>Time to 1g - LCV hydraulic</a:t>
            </a:r>
          </a:p>
          <a:p>
            <a:pPr lvl="1"/>
            <a:r>
              <a:rPr lang="en-US" dirty="0"/>
              <a:t>City vs highway driving</a:t>
            </a:r>
          </a:p>
          <a:p>
            <a:pPr lvl="1"/>
            <a:r>
              <a:rPr lang="en-US" dirty="0"/>
              <a:t>M2N2 derived from M1N1</a:t>
            </a:r>
          </a:p>
          <a:p>
            <a:pPr lvl="1"/>
            <a:r>
              <a:rPr lang="en-US" dirty="0"/>
              <a:t>Follow shark fin curve up to 110</a:t>
            </a:r>
          </a:p>
          <a:p>
            <a:pPr lvl="1"/>
            <a:r>
              <a:rPr lang="en-US" dirty="0"/>
              <a:t>Solo </a:t>
            </a:r>
            <a:r>
              <a:rPr lang="en-US" dirty="0" smtClean="0"/>
              <a:t>tractors</a:t>
            </a:r>
          </a:p>
          <a:p>
            <a:pPr lvl="1"/>
            <a:r>
              <a:rPr lang="en-US" dirty="0" smtClean="0">
                <a:solidFill>
                  <a:srgbClr val="0070C0"/>
                </a:solidFill>
              </a:rPr>
              <a:t>New: speed range</a:t>
            </a:r>
          </a:p>
          <a:p>
            <a:pPr lvl="1"/>
            <a:r>
              <a:rPr lang="en-US" dirty="0" smtClean="0">
                <a:solidFill>
                  <a:srgbClr val="0070C0"/>
                </a:solidFill>
              </a:rPr>
              <a:t>New</a:t>
            </a:r>
            <a:r>
              <a:rPr lang="en-US" dirty="0">
                <a:solidFill>
                  <a:srgbClr val="0070C0"/>
                </a:solidFill>
              </a:rPr>
              <a:t>: </a:t>
            </a:r>
            <a:r>
              <a:rPr lang="en-GB" dirty="0">
                <a:solidFill>
                  <a:srgbClr val="0070C0"/>
                </a:solidFill>
              </a:rPr>
              <a:t>vehicle longitudinal centre </a:t>
            </a:r>
            <a:r>
              <a:rPr lang="en-GB" dirty="0" smtClean="0">
                <a:solidFill>
                  <a:srgbClr val="0070C0"/>
                </a:solidFill>
              </a:rPr>
              <a:t>planes (offset)</a:t>
            </a:r>
            <a:endParaRPr lang="en-US" dirty="0">
              <a:solidFill>
                <a:srgbClr val="0070C0"/>
              </a:solidFill>
            </a:endParaRPr>
          </a:p>
          <a:p>
            <a:pPr marL="0" indent="0">
              <a:buNone/>
            </a:pPr>
            <a:r>
              <a:rPr lang="en-US" b="1" dirty="0"/>
              <a:t>V2C</a:t>
            </a:r>
          </a:p>
          <a:p>
            <a:pPr lvl="1"/>
            <a:r>
              <a:rPr lang="en-US" dirty="0"/>
              <a:t>Summary</a:t>
            </a:r>
          </a:p>
          <a:p>
            <a:pPr lvl="1"/>
            <a:r>
              <a:rPr lang="en-US" dirty="0" smtClean="0"/>
              <a:t>Follow </a:t>
            </a:r>
            <a:r>
              <a:rPr lang="en-US" dirty="0"/>
              <a:t>shark fin curve up to </a:t>
            </a:r>
            <a:r>
              <a:rPr lang="en-US" dirty="0" smtClean="0"/>
              <a:t>110</a:t>
            </a:r>
          </a:p>
        </p:txBody>
      </p:sp>
      <p:sp>
        <p:nvSpPr>
          <p:cNvPr id="3" name="Content Placeholder 2"/>
          <p:cNvSpPr>
            <a:spLocks noGrp="1"/>
          </p:cNvSpPr>
          <p:nvPr>
            <p:ph sz="half" idx="2"/>
          </p:nvPr>
        </p:nvSpPr>
        <p:spPr/>
        <p:txBody>
          <a:bodyPr/>
          <a:lstStyle/>
          <a:p>
            <a:pPr marL="0" indent="0">
              <a:buNone/>
            </a:pPr>
            <a:r>
              <a:rPr lang="en-US" b="1" dirty="0"/>
              <a:t>V2P</a:t>
            </a:r>
          </a:p>
          <a:p>
            <a:pPr lvl="1"/>
            <a:r>
              <a:rPr lang="en-US" dirty="0"/>
              <a:t>Reminder of 04 meeting</a:t>
            </a:r>
          </a:p>
          <a:p>
            <a:pPr lvl="1"/>
            <a:r>
              <a:rPr lang="en-GB" dirty="0">
                <a:solidFill>
                  <a:srgbClr val="0070C0"/>
                </a:solidFill>
              </a:rPr>
              <a:t>New: Another approach for V2P</a:t>
            </a:r>
            <a:endParaRPr lang="en-US" dirty="0">
              <a:solidFill>
                <a:srgbClr val="0070C0"/>
              </a:solidFill>
            </a:endParaRPr>
          </a:p>
          <a:p>
            <a:pPr lvl="1"/>
            <a:r>
              <a:rPr lang="en-US" dirty="0"/>
              <a:t>Summary</a:t>
            </a:r>
            <a:endParaRPr lang="en-GB" dirty="0"/>
          </a:p>
          <a:p>
            <a:pPr marL="0" indent="0">
              <a:buNone/>
            </a:pPr>
            <a:r>
              <a:rPr lang="en-GB" b="1" dirty="0" smtClean="0"/>
              <a:t>V2B</a:t>
            </a:r>
          </a:p>
          <a:p>
            <a:pPr marL="0" indent="0">
              <a:buNone/>
            </a:pPr>
            <a:r>
              <a:rPr lang="en-GB" b="1" dirty="0" smtClean="0"/>
              <a:t>Backup slides</a:t>
            </a:r>
            <a:endParaRPr lang="en-GB" b="1" dirty="0"/>
          </a:p>
        </p:txBody>
      </p:sp>
      <p:sp>
        <p:nvSpPr>
          <p:cNvPr id="5" name="Slide Number Placeholder 4"/>
          <p:cNvSpPr>
            <a:spLocks noGrp="1"/>
          </p:cNvSpPr>
          <p:nvPr>
            <p:ph type="sldNum" sz="quarter" idx="12"/>
          </p:nvPr>
        </p:nvSpPr>
        <p:spPr/>
        <p:txBody>
          <a:bodyPr/>
          <a:lstStyle/>
          <a:p>
            <a:fld id="{C313AFF8-69D5-4440-A249-DC8154E4CA68}" type="slidenum">
              <a:rPr lang="en-GB" smtClean="0"/>
              <a:t>2</a:t>
            </a:fld>
            <a:endParaRPr lang="en-GB"/>
          </a:p>
        </p:txBody>
      </p:sp>
      <p:sp>
        <p:nvSpPr>
          <p:cNvPr id="2" name="Title 1"/>
          <p:cNvSpPr>
            <a:spLocks noGrp="1"/>
          </p:cNvSpPr>
          <p:nvPr>
            <p:ph type="title"/>
          </p:nvPr>
        </p:nvSpPr>
        <p:spPr/>
        <p:txBody>
          <a:bodyPr/>
          <a:lstStyle/>
          <a:p>
            <a:r>
              <a:rPr lang="en-GB" dirty="0" smtClean="0"/>
              <a:t>Content</a:t>
            </a:r>
            <a:endParaRPr lang="en-GB" dirty="0"/>
          </a:p>
        </p:txBody>
      </p:sp>
    </p:spTree>
    <p:extLst>
      <p:ext uri="{BB962C8B-B14F-4D97-AF65-F5344CB8AC3E}">
        <p14:creationId xmlns:p14="http://schemas.microsoft.com/office/powerpoint/2010/main" val="1750962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860" y="29028"/>
            <a:ext cx="7494440" cy="1325563"/>
          </a:xfrm>
        </p:spPr>
        <p:txBody>
          <a:bodyPr>
            <a:normAutofit fontScale="90000"/>
          </a:bodyPr>
          <a:lstStyle/>
          <a:p>
            <a:r>
              <a:rPr lang="en-GB" dirty="0"/>
              <a:t>Summary </a:t>
            </a:r>
            <a:r>
              <a:rPr lang="en-GB" dirty="0">
                <a:solidFill>
                  <a:srgbClr val="00B050"/>
                </a:solidFill>
              </a:rPr>
              <a:t>(V2C) </a:t>
            </a:r>
            <a:r>
              <a:rPr lang="en-GB" sz="2400" dirty="0">
                <a:solidFill>
                  <a:srgbClr val="00B050"/>
                </a:solidFill>
              </a:rPr>
              <a:t>Peak avoidance speed in relative speed situation – for all load conditions* </a:t>
            </a:r>
            <a:br>
              <a:rPr lang="en-GB" sz="2400" dirty="0">
                <a:solidFill>
                  <a:srgbClr val="00B050"/>
                </a:solidFill>
              </a:rPr>
            </a:br>
            <a:r>
              <a:rPr lang="en-GB" sz="1600" dirty="0">
                <a:solidFill>
                  <a:srgbClr val="00B050"/>
                </a:solidFill>
              </a:rPr>
              <a:t>*requirements to be eased for those facing difficulties in empty conditions (solo tractors)</a:t>
            </a:r>
          </a:p>
        </p:txBody>
      </p:sp>
      <p:graphicFrame>
        <p:nvGraphicFramePr>
          <p:cNvPr id="4" name="Table 3"/>
          <p:cNvGraphicFramePr>
            <a:graphicFrameLocks noGrp="1"/>
          </p:cNvGraphicFramePr>
          <p:nvPr>
            <p:extLst>
              <p:ext uri="{D42A27DB-BD31-4B8C-83A1-F6EECF244321}">
                <p14:modId xmlns:p14="http://schemas.microsoft.com/office/powerpoint/2010/main" val="282928531"/>
              </p:ext>
            </p:extLst>
          </p:nvPr>
        </p:nvGraphicFramePr>
        <p:xfrm>
          <a:off x="438912" y="1516982"/>
          <a:ext cx="11314175" cy="5075124"/>
        </p:xfrm>
        <a:graphic>
          <a:graphicData uri="http://schemas.openxmlformats.org/drawingml/2006/table">
            <a:tbl>
              <a:tblPr firstRow="1" bandRow="1">
                <a:tableStyleId>{5C22544A-7EE6-4342-B048-85BDC9FD1C3A}</a:tableStyleId>
              </a:tblPr>
              <a:tblGrid>
                <a:gridCol w="1232862">
                  <a:extLst>
                    <a:ext uri="{9D8B030D-6E8A-4147-A177-3AD203B41FA5}">
                      <a16:colId xmlns:a16="http://schemas.microsoft.com/office/drawing/2014/main" val="2304959045"/>
                    </a:ext>
                  </a:extLst>
                </a:gridCol>
                <a:gridCol w="1423013">
                  <a:extLst>
                    <a:ext uri="{9D8B030D-6E8A-4147-A177-3AD203B41FA5}">
                      <a16:colId xmlns:a16="http://schemas.microsoft.com/office/drawing/2014/main" val="4173000145"/>
                    </a:ext>
                  </a:extLst>
                </a:gridCol>
                <a:gridCol w="1535270">
                  <a:extLst>
                    <a:ext uri="{9D8B030D-6E8A-4147-A177-3AD203B41FA5}">
                      <a16:colId xmlns:a16="http://schemas.microsoft.com/office/drawing/2014/main" val="2893790978"/>
                    </a:ext>
                  </a:extLst>
                </a:gridCol>
                <a:gridCol w="2365829">
                  <a:extLst>
                    <a:ext uri="{9D8B030D-6E8A-4147-A177-3AD203B41FA5}">
                      <a16:colId xmlns:a16="http://schemas.microsoft.com/office/drawing/2014/main" val="789860809"/>
                    </a:ext>
                  </a:extLst>
                </a:gridCol>
                <a:gridCol w="1052559">
                  <a:extLst>
                    <a:ext uri="{9D8B030D-6E8A-4147-A177-3AD203B41FA5}">
                      <a16:colId xmlns:a16="http://schemas.microsoft.com/office/drawing/2014/main" val="3366241791"/>
                    </a:ext>
                  </a:extLst>
                </a:gridCol>
                <a:gridCol w="2286000">
                  <a:extLst>
                    <a:ext uri="{9D8B030D-6E8A-4147-A177-3AD203B41FA5}">
                      <a16:colId xmlns:a16="http://schemas.microsoft.com/office/drawing/2014/main" val="995850552"/>
                    </a:ext>
                  </a:extLst>
                </a:gridCol>
                <a:gridCol w="1418642">
                  <a:extLst>
                    <a:ext uri="{9D8B030D-6E8A-4147-A177-3AD203B41FA5}">
                      <a16:colId xmlns:a16="http://schemas.microsoft.com/office/drawing/2014/main" val="2043527214"/>
                    </a:ext>
                  </a:extLst>
                </a:gridCol>
              </a:tblGrid>
              <a:tr h="716484">
                <a:tc gridSpan="3">
                  <a:txBody>
                    <a:bodyPr/>
                    <a:lstStyle/>
                    <a:p>
                      <a:r>
                        <a:rPr lang="en-GB" sz="2000" dirty="0"/>
                        <a:t>Vehicle</a:t>
                      </a:r>
                      <a:r>
                        <a:rPr lang="en-GB" sz="2000" baseline="0" dirty="0"/>
                        <a:t> category</a:t>
                      </a:r>
                      <a:endParaRPr lang="en-GB" sz="2000" dirty="0"/>
                    </a:p>
                  </a:txBody>
                  <a:tcPr anchor="ctr"/>
                </a:tc>
                <a:tc hMerge="1">
                  <a:txBody>
                    <a:bodyPr/>
                    <a:lstStyle/>
                    <a:p>
                      <a:endParaRPr lang="en-GB" dirty="0"/>
                    </a:p>
                  </a:txBody>
                  <a:tcPr/>
                </a:tc>
                <a:tc hMerge="1">
                  <a:txBody>
                    <a:bodyPr/>
                    <a:lstStyle/>
                    <a:p>
                      <a:endParaRPr lang="en-GB"/>
                    </a:p>
                  </a:txBody>
                  <a:tcPr/>
                </a:tc>
                <a:tc>
                  <a:txBody>
                    <a:bodyPr/>
                    <a:lstStyle/>
                    <a:p>
                      <a:pPr algn="ctr"/>
                      <a:r>
                        <a:rPr lang="en-GB" sz="2000" dirty="0"/>
                        <a:t>CLEPA/OICA</a:t>
                      </a:r>
                    </a:p>
                  </a:txBody>
                  <a:tcPr anchor="ctr"/>
                </a:tc>
                <a:tc>
                  <a:txBody>
                    <a:bodyPr/>
                    <a:lstStyle/>
                    <a:p>
                      <a:pPr algn="ctr"/>
                      <a:r>
                        <a:rPr lang="fr-FR" sz="2000" dirty="0"/>
                        <a:t>D</a:t>
                      </a:r>
                      <a:endParaRPr lang="en-GB" sz="2000" dirty="0"/>
                    </a:p>
                  </a:txBody>
                  <a:tcPr anchor="ctr"/>
                </a:tc>
                <a:tc>
                  <a:txBody>
                    <a:bodyPr/>
                    <a:lstStyle/>
                    <a:p>
                      <a:pPr algn="ctr"/>
                      <a:r>
                        <a:rPr lang="fr-FR" sz="2000" dirty="0">
                          <a:solidFill>
                            <a:srgbClr val="00B050"/>
                          </a:solidFill>
                        </a:rPr>
                        <a:t>AEBS-HDV-04</a:t>
                      </a:r>
                      <a:endParaRPr lang="en-GB" sz="2000" dirty="0">
                        <a:solidFill>
                          <a:srgbClr val="00B050"/>
                        </a:solidFill>
                      </a:endParaRPr>
                    </a:p>
                  </a:txBody>
                  <a:tcPr anchor="ctr"/>
                </a:tc>
                <a:tc>
                  <a:txBody>
                    <a:bodyPr/>
                    <a:lstStyle/>
                    <a:p>
                      <a:pPr algn="ctr"/>
                      <a:endParaRPr lang="en-GB" dirty="0">
                        <a:solidFill>
                          <a:srgbClr val="00B050"/>
                        </a:solidFill>
                      </a:endParaRPr>
                    </a:p>
                  </a:txBody>
                  <a:tcPr anchor="ctr"/>
                </a:tc>
                <a:extLst>
                  <a:ext uri="{0D108BD9-81ED-4DB2-BD59-A6C34878D82A}">
                    <a16:rowId xmlns:a16="http://schemas.microsoft.com/office/drawing/2014/main" val="549616656"/>
                  </a:ext>
                </a:extLst>
              </a:tr>
              <a:tr h="654181">
                <a:tc rowSpan="3">
                  <a:txBody>
                    <a:bodyPr/>
                    <a:lstStyle/>
                    <a:p>
                      <a:r>
                        <a:rPr lang="en-GB" sz="2000" b="1" dirty="0"/>
                        <a:t>M2</a:t>
                      </a:r>
                    </a:p>
                    <a:p>
                      <a:r>
                        <a:rPr lang="en-GB" sz="2000" b="1" dirty="0"/>
                        <a:t>N2 &lt; 8t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derived from M1N1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Hydraulic braking</a:t>
                      </a:r>
                    </a:p>
                  </a:txBody>
                  <a:tcPr anchor="ctr"/>
                </a:tc>
                <a:tc>
                  <a:txBody>
                    <a:bodyPr/>
                    <a:lstStyle/>
                    <a:p>
                      <a:pPr algn="ctr"/>
                      <a:r>
                        <a:rPr lang="en-GB" sz="2000" b="1" dirty="0"/>
                        <a:t>50 km/h</a:t>
                      </a:r>
                    </a:p>
                  </a:txBody>
                  <a:tcPr anchor="ctr"/>
                </a:tc>
                <a:tc>
                  <a:txBody>
                    <a:bodyPr/>
                    <a:lstStyle/>
                    <a:p>
                      <a:pPr algn="ctr"/>
                      <a:r>
                        <a:rPr lang="fr-FR" sz="2000" b="1" dirty="0"/>
                        <a:t>40</a:t>
                      </a:r>
                      <a:endParaRPr lang="en-GB" sz="2000" b="1" dirty="0"/>
                    </a:p>
                  </a:txBody>
                  <a:tcPr anchor="ctr"/>
                </a:tc>
                <a:tc>
                  <a:txBody>
                    <a:bodyPr/>
                    <a:lstStyle/>
                    <a:p>
                      <a:pPr algn="ctr"/>
                      <a:r>
                        <a:rPr lang="fr-FR" sz="2000" b="1" dirty="0">
                          <a:solidFill>
                            <a:srgbClr val="00B050"/>
                          </a:solidFill>
                        </a:rPr>
                        <a:t>50 </a:t>
                      </a:r>
                      <a:r>
                        <a:rPr lang="fr-FR" sz="1200" b="1" dirty="0">
                          <a:solidFill>
                            <a:srgbClr val="00B050"/>
                          </a:solidFill>
                        </a:rPr>
                        <a:t>(R152 as alternative)</a:t>
                      </a:r>
                      <a:endParaRPr lang="en-GB" sz="1200" b="1" dirty="0">
                        <a:solidFill>
                          <a:srgbClr val="00B050"/>
                        </a:solidFill>
                      </a:endParaRPr>
                    </a:p>
                  </a:txBody>
                  <a:tcPr anchor="ct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i="0" kern="1200" dirty="0" smtClean="0">
                          <a:solidFill>
                            <a:srgbClr val="FF0000"/>
                          </a:solidFill>
                          <a:latin typeface="+mn-lt"/>
                          <a:ea typeface="+mn-ea"/>
                          <a:cs typeface="+mn-cs"/>
                        </a:rPr>
                        <a:t>R152 as alternative</a:t>
                      </a:r>
                      <a:endParaRPr lang="en-GB" sz="2000" b="1" i="0" kern="1200" dirty="0">
                        <a:solidFill>
                          <a:srgbClr val="FF0000"/>
                        </a:solidFill>
                        <a:latin typeface="+mn-lt"/>
                        <a:ea typeface="+mn-ea"/>
                        <a:cs typeface="+mn-cs"/>
                      </a:endParaRPr>
                    </a:p>
                  </a:txBody>
                  <a:tcPr anchor="ctr"/>
                </a:tc>
                <a:extLst>
                  <a:ext uri="{0D108BD9-81ED-4DB2-BD59-A6C34878D82A}">
                    <a16:rowId xmlns:a16="http://schemas.microsoft.com/office/drawing/2014/main" val="1786361173"/>
                  </a:ext>
                </a:extLst>
              </a:tr>
              <a:tr h="457200">
                <a:tc vMerge="1">
                  <a:txBody>
                    <a:bodyPr/>
                    <a:lstStyle/>
                    <a:p>
                      <a:endParaRPr lang="en-GB" dirty="0"/>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kern="1200" dirty="0">
                          <a:solidFill>
                            <a:schemeClr val="tx1"/>
                          </a:solidFill>
                          <a:latin typeface="+mn-lt"/>
                          <a:ea typeface="+mn-ea"/>
                          <a:cs typeface="+mn-cs"/>
                        </a:rPr>
                        <a:t>derived from / based on “heavies”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Hydraulic braking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t>(including M3)</a:t>
                      </a:r>
                    </a:p>
                  </a:txBody>
                  <a:tcPr anchor="ctr"/>
                </a:tc>
                <a:tc>
                  <a:txBody>
                    <a:bodyPr/>
                    <a:lstStyle/>
                    <a:p>
                      <a:pPr algn="ctr"/>
                      <a:r>
                        <a:rPr lang="en-GB" sz="2000" b="1" dirty="0"/>
                        <a:t>26.5 </a:t>
                      </a:r>
                      <a:r>
                        <a:rPr lang="en-GB" sz="2000" b="1" dirty="0" smtClean="0"/>
                        <a:t>km/h</a:t>
                      </a:r>
                    </a:p>
                    <a:p>
                      <a:pPr algn="ctr"/>
                      <a:endParaRPr lang="en-GB" sz="2000" b="1" dirty="0" smtClean="0"/>
                    </a:p>
                    <a:p>
                      <a:pPr algn="ctr"/>
                      <a:r>
                        <a:rPr lang="en-GB" sz="2800" b="1" dirty="0" smtClean="0">
                          <a:solidFill>
                            <a:srgbClr val="FF0000"/>
                          </a:solidFill>
                        </a:rPr>
                        <a:t>35 km/h</a:t>
                      </a:r>
                      <a:endParaRPr lang="en-GB" sz="2800" b="1" dirty="0">
                        <a:solidFill>
                          <a:srgbClr val="FF0000"/>
                        </a:solidFill>
                      </a:endParaRPr>
                    </a:p>
                  </a:txBody>
                  <a:tcPr anchor="ctr"/>
                </a:tc>
                <a:tc>
                  <a:txBody>
                    <a:bodyPr/>
                    <a:lstStyle/>
                    <a:p>
                      <a:pPr algn="ctr"/>
                      <a:r>
                        <a:rPr lang="fr-FR" sz="2000" b="1" dirty="0"/>
                        <a:t>40</a:t>
                      </a:r>
                      <a:endParaRPr lang="en-GB" sz="20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rgbClr val="FF0000"/>
                          </a:solidFill>
                        </a:rPr>
                        <a:t>Industry compromise proposal</a:t>
                      </a:r>
                      <a:r>
                        <a:rPr lang="en-GB" sz="1800" b="1" baseline="0" dirty="0">
                          <a:solidFill>
                            <a:srgbClr val="FF0000"/>
                          </a:solidFill>
                        </a:rPr>
                        <a:t> </a:t>
                      </a:r>
                      <a:r>
                        <a:rPr lang="en-GB" sz="1800" b="1" baseline="0" dirty="0" smtClean="0">
                          <a:solidFill>
                            <a:srgbClr val="FF0000"/>
                          </a:solidFill>
                        </a:rPr>
                        <a:t>(based on slide “T1g – LCV”)</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baseline="0" dirty="0" smtClean="0">
                          <a:solidFill>
                            <a:srgbClr val="FF0000"/>
                          </a:solidFill>
                        </a:rPr>
                        <a:t>Reduce speed range to  10-60km/h</a:t>
                      </a:r>
                      <a:endParaRPr lang="en-GB" sz="1800" b="1" dirty="0" smtClean="0">
                        <a:solidFill>
                          <a:srgbClr val="FF0000"/>
                        </a:solidFill>
                      </a:endParaRPr>
                    </a:p>
                  </a:txBody>
                  <a:tcPr anchor="ct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b="0" i="0" dirty="0">
                        <a:solidFill>
                          <a:srgbClr val="FF0000"/>
                        </a:solidFill>
                      </a:endParaRPr>
                    </a:p>
                  </a:txBody>
                  <a:tcPr anchor="ctr"/>
                </a:tc>
                <a:extLst>
                  <a:ext uri="{0D108BD9-81ED-4DB2-BD59-A6C34878D82A}">
                    <a16:rowId xmlns:a16="http://schemas.microsoft.com/office/drawing/2014/main" val="1841521536"/>
                  </a:ext>
                </a:extLst>
              </a:tr>
              <a:tr h="457200">
                <a:tc vMerge="1">
                  <a:txBody>
                    <a:bodyPr/>
                    <a:lstStyle/>
                    <a:p>
                      <a:endParaRPr lang="en-GB" dirty="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aseline="0" dirty="0"/>
                        <a:t>Pneumatic braking</a:t>
                      </a:r>
                      <a:endParaRPr lang="en-GB" sz="2000" dirty="0"/>
                    </a:p>
                  </a:txBody>
                  <a:tcPr anchor="ctr"/>
                </a:tc>
                <a:tc>
                  <a:txBody>
                    <a:bodyPr/>
                    <a:lstStyle/>
                    <a:p>
                      <a:pPr algn="ctr"/>
                      <a:r>
                        <a:rPr lang="en-GB" sz="2000" b="1" dirty="0"/>
                        <a:t>68 km/h </a:t>
                      </a:r>
                      <a:r>
                        <a:rPr lang="en-GB" sz="2000" b="0" dirty="0"/>
                        <a:t>(highway)</a:t>
                      </a:r>
                    </a:p>
                    <a:p>
                      <a:pPr algn="ctr"/>
                      <a:r>
                        <a:rPr lang="en-GB" sz="2000" b="1" dirty="0"/>
                        <a:t>40 km/h </a:t>
                      </a:r>
                      <a:r>
                        <a:rPr lang="en-GB" sz="2000" b="0" dirty="0"/>
                        <a:t>(city)</a:t>
                      </a:r>
                    </a:p>
                  </a:txBody>
                  <a:tcPr anchor="ctr"/>
                </a:tc>
                <a:tc>
                  <a:txBody>
                    <a:bodyPr/>
                    <a:lstStyle/>
                    <a:p>
                      <a:pPr algn="ctr"/>
                      <a:r>
                        <a:rPr lang="fr-FR" sz="2000" b="1" dirty="0"/>
                        <a:t>40</a:t>
                      </a:r>
                      <a:endParaRPr lang="en-GB" sz="2000" b="1" dirty="0"/>
                    </a:p>
                  </a:txBody>
                  <a:tcPr anchor="ctr"/>
                </a:tc>
                <a:tc>
                  <a:txBody>
                    <a:bodyPr/>
                    <a:lstStyle/>
                    <a:p>
                      <a:pPr algn="ctr"/>
                      <a:r>
                        <a:rPr lang="en-GB" sz="2000" b="1" dirty="0">
                          <a:solidFill>
                            <a:srgbClr val="00B050"/>
                          </a:solidFill>
                        </a:rPr>
                        <a:t>68 km/h </a:t>
                      </a:r>
                      <a:r>
                        <a:rPr lang="en-GB" sz="1200" b="1" dirty="0">
                          <a:solidFill>
                            <a:srgbClr val="00B050"/>
                          </a:solidFill>
                        </a:rPr>
                        <a:t>(highway)</a:t>
                      </a:r>
                    </a:p>
                    <a:p>
                      <a:pPr algn="ctr"/>
                      <a:r>
                        <a:rPr lang="en-GB" sz="2000" b="1" dirty="0">
                          <a:solidFill>
                            <a:srgbClr val="00B050"/>
                          </a:solidFill>
                        </a:rPr>
                        <a:t>40 km/h </a:t>
                      </a:r>
                      <a:r>
                        <a:rPr lang="en-GB" sz="1200" b="1" dirty="0">
                          <a:solidFill>
                            <a:srgbClr val="00B050"/>
                          </a:solidFill>
                        </a:rPr>
                        <a:t>(city)</a:t>
                      </a:r>
                    </a:p>
                    <a:p>
                      <a:pPr algn="ctr"/>
                      <a:endParaRPr lang="en-GB" sz="2000" b="1" dirty="0">
                        <a:solidFill>
                          <a:srgbClr val="00B050"/>
                        </a:solidFill>
                      </a:endParaRPr>
                    </a:p>
                  </a:txBody>
                  <a:tcPr anchor="ct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b="0" i="0" dirty="0">
                        <a:solidFill>
                          <a:srgbClr val="00B050"/>
                        </a:solidFill>
                      </a:endParaRPr>
                    </a:p>
                  </a:txBody>
                  <a:tcPr anchor="ctr"/>
                </a:tc>
                <a:extLst>
                  <a:ext uri="{0D108BD9-81ED-4DB2-BD59-A6C34878D82A}">
                    <a16:rowId xmlns:a16="http://schemas.microsoft.com/office/drawing/2014/main" val="2997839144"/>
                  </a:ext>
                </a:extLst>
              </a:tr>
              <a:tr h="1188720">
                <a:tc gridSpan="3">
                  <a:txBody>
                    <a:bodyPr/>
                    <a:lstStyle/>
                    <a:p>
                      <a:r>
                        <a:rPr lang="en-GB" sz="2000" b="1" dirty="0"/>
                        <a:t>N2 &gt; 8t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M3 </a:t>
                      </a:r>
                      <a:r>
                        <a:rPr lang="en-GB" sz="2000" b="0" dirty="0"/>
                        <a:t>(except hydraulic braking)</a:t>
                      </a:r>
                    </a:p>
                    <a:p>
                      <a:r>
                        <a:rPr lang="en-GB" sz="2000" b="1" dirty="0"/>
                        <a:t>N3</a:t>
                      </a:r>
                    </a:p>
                  </a:txBody>
                  <a:tcPr anchor="ctr"/>
                </a:tc>
                <a:tc hMerge="1">
                  <a:txBody>
                    <a:bodyPr/>
                    <a:lstStyle/>
                    <a:p>
                      <a:endParaRPr lang="en-GB" dirty="0"/>
                    </a:p>
                  </a:txBody>
                  <a:tcPr/>
                </a:tc>
                <a:tc hMerge="1">
                  <a:txBody>
                    <a:bodyPr/>
                    <a:lstStyle/>
                    <a:p>
                      <a:endParaRPr lang="en-GB"/>
                    </a:p>
                  </a:txBody>
                  <a:tcPr/>
                </a:tc>
                <a:tc>
                  <a:txBody>
                    <a:bodyPr/>
                    <a:lstStyle/>
                    <a:p>
                      <a:pPr algn="ctr"/>
                      <a:r>
                        <a:rPr lang="en-GB" sz="2000" b="1" dirty="0"/>
                        <a:t>68 km/h </a:t>
                      </a:r>
                      <a:r>
                        <a:rPr lang="en-GB" sz="2000" b="0" dirty="0"/>
                        <a:t>(highway)</a:t>
                      </a:r>
                    </a:p>
                    <a:p>
                      <a:pPr algn="ctr"/>
                      <a:r>
                        <a:rPr lang="en-GB" sz="2000" b="1" dirty="0"/>
                        <a:t>40 km/h </a:t>
                      </a:r>
                      <a:r>
                        <a:rPr lang="en-GB" sz="2000" b="0" dirty="0"/>
                        <a:t>(city)</a:t>
                      </a:r>
                    </a:p>
                  </a:txBody>
                  <a:tcPr anchor="ctr"/>
                </a:tc>
                <a:tc>
                  <a:txBody>
                    <a:bodyPr/>
                    <a:lstStyle/>
                    <a:p>
                      <a:pPr algn="ctr"/>
                      <a:r>
                        <a:rPr lang="fr-FR" sz="2000" b="1" dirty="0"/>
                        <a:t>70</a:t>
                      </a:r>
                      <a:endParaRPr lang="en-GB" sz="2000" b="1" dirty="0"/>
                    </a:p>
                  </a:txBody>
                  <a:tcPr anchor="ctr"/>
                </a:tc>
                <a:tc>
                  <a:txBody>
                    <a:bodyPr/>
                    <a:lstStyle/>
                    <a:p>
                      <a:pPr algn="ctr"/>
                      <a:r>
                        <a:rPr lang="en-GB" sz="2000" b="1" dirty="0">
                          <a:solidFill>
                            <a:srgbClr val="00B050"/>
                          </a:solidFill>
                        </a:rPr>
                        <a:t>[70] km/h </a:t>
                      </a:r>
                      <a:r>
                        <a:rPr lang="en-GB" sz="1200" b="1" dirty="0">
                          <a:solidFill>
                            <a:srgbClr val="00B050"/>
                          </a:solidFill>
                        </a:rPr>
                        <a:t>(highway)</a:t>
                      </a:r>
                    </a:p>
                    <a:p>
                      <a:pPr algn="ctr"/>
                      <a:r>
                        <a:rPr lang="en-GB" sz="2000" b="1" dirty="0">
                          <a:solidFill>
                            <a:srgbClr val="00B050"/>
                          </a:solidFill>
                        </a:rPr>
                        <a:t>40 km/h </a:t>
                      </a:r>
                      <a:r>
                        <a:rPr lang="en-GB" sz="1200" b="1" dirty="0">
                          <a:solidFill>
                            <a:srgbClr val="00B050"/>
                          </a:solidFill>
                        </a:rPr>
                        <a:t>(city)*</a:t>
                      </a:r>
                    </a:p>
                    <a:p>
                      <a:pPr algn="ctr"/>
                      <a:endParaRPr lang="en-GB" sz="2000" b="1" dirty="0">
                        <a:solidFill>
                          <a:srgbClr val="00B05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i="0" noProof="0" dirty="0">
                          <a:solidFill>
                            <a:srgbClr val="00B050"/>
                          </a:solidFill>
                        </a:rPr>
                        <a:t>*CLEPA/OICA to propose a definition of “city” inspired from R152</a:t>
                      </a:r>
                    </a:p>
                  </a:txBody>
                  <a:tcPr anchor="ctr"/>
                </a:tc>
                <a:extLst>
                  <a:ext uri="{0D108BD9-81ED-4DB2-BD59-A6C34878D82A}">
                    <a16:rowId xmlns:a16="http://schemas.microsoft.com/office/drawing/2014/main" val="3438480833"/>
                  </a:ext>
                </a:extLst>
              </a:tr>
            </a:tbl>
          </a:graphicData>
        </a:graphic>
      </p:graphicFrame>
      <p:pic>
        <p:nvPicPr>
          <p:cNvPr id="5" name="Picture 4"/>
          <p:cNvPicPr>
            <a:picLocks noChangeAspect="1"/>
          </p:cNvPicPr>
          <p:nvPr/>
        </p:nvPicPr>
        <p:blipFill>
          <a:blip r:embed="rId2"/>
          <a:stretch>
            <a:fillRect/>
          </a:stretch>
        </p:blipFill>
        <p:spPr>
          <a:xfrm>
            <a:off x="10015538" y="15108"/>
            <a:ext cx="2075878" cy="839187"/>
          </a:xfrm>
          <a:prstGeom prst="rect">
            <a:avLst/>
          </a:prstGeom>
        </p:spPr>
      </p:pic>
      <p:cxnSp>
        <p:nvCxnSpPr>
          <p:cNvPr id="8" name="Straight Connector 7"/>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C313AFF8-69D5-4440-A249-DC8154E4CA68}" type="slidenum">
              <a:rPr lang="en-GB" smtClean="0"/>
              <a:t>20</a:t>
            </a:fld>
            <a:endParaRPr lang="en-GB"/>
          </a:p>
        </p:txBody>
      </p:sp>
      <p:sp>
        <p:nvSpPr>
          <p:cNvPr id="7" name="Rectangle 6"/>
          <p:cNvSpPr/>
          <p:nvPr/>
        </p:nvSpPr>
        <p:spPr>
          <a:xfrm>
            <a:off x="438912" y="1037180"/>
            <a:ext cx="5340096" cy="461665"/>
          </a:xfrm>
          <a:prstGeom prst="rect">
            <a:avLst/>
          </a:prstGeom>
          <a:solidFill>
            <a:schemeClr val="accent4">
              <a:lumMod val="20000"/>
              <a:lumOff val="80000"/>
            </a:schemeClr>
          </a:solidFill>
        </p:spPr>
        <p:txBody>
          <a:bodyPr wrap="square">
            <a:spAutoFit/>
          </a:bodyPr>
          <a:lstStyle/>
          <a:p>
            <a:r>
              <a:rPr lang="en-GB" sz="2400" b="1" dirty="0" smtClean="0"/>
              <a:t>Extract from AEBS-HDV-04-06-Rev.1</a:t>
            </a:r>
            <a:endParaRPr lang="en-GB" sz="2400" b="1" dirty="0"/>
          </a:p>
        </p:txBody>
      </p:sp>
      <p:cxnSp>
        <p:nvCxnSpPr>
          <p:cNvPr id="10" name="Straight Connector 9"/>
          <p:cNvCxnSpPr/>
          <p:nvPr/>
        </p:nvCxnSpPr>
        <p:spPr>
          <a:xfrm flipV="1">
            <a:off x="5308600" y="3145028"/>
            <a:ext cx="787400" cy="4699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435600" y="3145028"/>
            <a:ext cx="469900" cy="4699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851059" y="1033029"/>
            <a:ext cx="5902027" cy="461665"/>
          </a:xfrm>
          <a:prstGeom prst="rect">
            <a:avLst/>
          </a:prstGeom>
          <a:solidFill>
            <a:schemeClr val="accent4">
              <a:lumMod val="20000"/>
              <a:lumOff val="80000"/>
            </a:schemeClr>
          </a:solidFill>
        </p:spPr>
        <p:txBody>
          <a:bodyPr wrap="square">
            <a:spAutoFit/>
          </a:bodyPr>
          <a:lstStyle/>
          <a:p>
            <a:r>
              <a:rPr lang="en-GB" sz="2400" b="1" dirty="0" smtClean="0">
                <a:solidFill>
                  <a:srgbClr val="FF0000"/>
                </a:solidFill>
              </a:rPr>
              <a:t>Updated for AEBS-HDV-05</a:t>
            </a:r>
            <a:endParaRPr lang="en-GB" sz="2400" b="1" dirty="0">
              <a:solidFill>
                <a:srgbClr val="FF0000"/>
              </a:solidFill>
            </a:endParaRPr>
          </a:p>
        </p:txBody>
      </p:sp>
    </p:spTree>
    <p:extLst>
      <p:ext uri="{BB962C8B-B14F-4D97-AF65-F5344CB8AC3E}">
        <p14:creationId xmlns:p14="http://schemas.microsoft.com/office/powerpoint/2010/main" val="547663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Follow shark fin curve up to 110</a:t>
            </a:r>
            <a:endParaRPr lang="en-GB" dirty="0"/>
          </a:p>
        </p:txBody>
      </p:sp>
      <p:sp>
        <p:nvSpPr>
          <p:cNvPr id="3" name="Slide Number Placeholder 2"/>
          <p:cNvSpPr>
            <a:spLocks noGrp="1"/>
          </p:cNvSpPr>
          <p:nvPr>
            <p:ph type="sldNum" sz="quarter" idx="12"/>
          </p:nvPr>
        </p:nvSpPr>
        <p:spPr/>
        <p:txBody>
          <a:bodyPr/>
          <a:lstStyle/>
          <a:p>
            <a:fld id="{C313AFF8-69D5-4440-A249-DC8154E4CA68}" type="slidenum">
              <a:rPr lang="en-GB" smtClean="0"/>
              <a:t>21</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2745111700"/>
              </p:ext>
            </p:extLst>
          </p:nvPr>
        </p:nvGraphicFramePr>
        <p:xfrm>
          <a:off x="444500" y="3810670"/>
          <a:ext cx="5753100" cy="1030605"/>
        </p:xfrm>
        <a:graphic>
          <a:graphicData uri="http://schemas.openxmlformats.org/drawingml/2006/table">
            <a:tbl>
              <a:tblPr/>
              <a:tblGrid>
                <a:gridCol w="2133600">
                  <a:extLst>
                    <a:ext uri="{9D8B030D-6E8A-4147-A177-3AD203B41FA5}">
                      <a16:colId xmlns:a16="http://schemas.microsoft.com/office/drawing/2014/main" val="129236620"/>
                    </a:ext>
                  </a:extLst>
                </a:gridCol>
                <a:gridCol w="825500">
                  <a:extLst>
                    <a:ext uri="{9D8B030D-6E8A-4147-A177-3AD203B41FA5}">
                      <a16:colId xmlns:a16="http://schemas.microsoft.com/office/drawing/2014/main" val="2955385836"/>
                    </a:ext>
                  </a:extLst>
                </a:gridCol>
                <a:gridCol w="215900">
                  <a:extLst>
                    <a:ext uri="{9D8B030D-6E8A-4147-A177-3AD203B41FA5}">
                      <a16:colId xmlns:a16="http://schemas.microsoft.com/office/drawing/2014/main" val="123912352"/>
                    </a:ext>
                  </a:extLst>
                </a:gridCol>
                <a:gridCol w="1968500">
                  <a:extLst>
                    <a:ext uri="{9D8B030D-6E8A-4147-A177-3AD203B41FA5}">
                      <a16:colId xmlns:a16="http://schemas.microsoft.com/office/drawing/2014/main" val="476280802"/>
                    </a:ext>
                  </a:extLst>
                </a:gridCol>
                <a:gridCol w="609600">
                  <a:extLst>
                    <a:ext uri="{9D8B030D-6E8A-4147-A177-3AD203B41FA5}">
                      <a16:colId xmlns:a16="http://schemas.microsoft.com/office/drawing/2014/main" val="2983394129"/>
                    </a:ext>
                  </a:extLst>
                </a:gridCol>
              </a:tblGrid>
              <a:tr h="190500">
                <a:tc gridSpan="2">
                  <a:txBody>
                    <a:bodyPr/>
                    <a:lstStyle/>
                    <a:p>
                      <a:pPr algn="l" fontAlgn="b"/>
                      <a:r>
                        <a:rPr lang="en-US" sz="1200" b="1" i="0" u="none" strike="noStrike">
                          <a:solidFill>
                            <a:srgbClr val="000000"/>
                          </a:solidFill>
                          <a:effectLst/>
                          <a:latin typeface="Calibri" panose="020F0502020204030204" pitchFamily="34" charset="0"/>
                        </a:rPr>
                        <a:t>AEBS Performance Calculation Tool</a:t>
                      </a:r>
                    </a:p>
                  </a:txBody>
                  <a:tcPr marL="9525" marR="9525" marT="9525" marB="0" anchor="b">
                    <a:lnL>
                      <a:noFill/>
                    </a:lnL>
                    <a:lnR>
                      <a:noFill/>
                    </a:lnR>
                    <a:lnT>
                      <a:noFill/>
                    </a:lnT>
                    <a:lnB>
                      <a:noFill/>
                    </a:lnB>
                  </a:tcPr>
                </a:tc>
                <a:tc hMerge="1">
                  <a:txBody>
                    <a:bodyPr/>
                    <a:lstStyle/>
                    <a:p>
                      <a:endParaRPr lang="en-GB"/>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41261068"/>
                  </a:ext>
                </a:extLst>
              </a:tr>
              <a:tr h="200025">
                <a:tc>
                  <a:txBody>
                    <a:bodyPr/>
                    <a:lstStyle/>
                    <a:p>
                      <a:pPr algn="l" fontAlgn="b"/>
                      <a:endParaRPr lang="en-US" sz="12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1300681"/>
                  </a:ext>
                </a:extLst>
              </a:tr>
              <a:tr h="200025">
                <a:tc>
                  <a:txBody>
                    <a:bodyPr/>
                    <a:lstStyle/>
                    <a:p>
                      <a:pPr algn="l" fontAlgn="b"/>
                      <a:r>
                        <a:rPr lang="en-US" sz="1200" b="1" i="0" u="none" strike="noStrike">
                          <a:solidFill>
                            <a:srgbClr val="000000"/>
                          </a:solidFill>
                          <a:effectLst/>
                          <a:latin typeface="Calibri" panose="020F0502020204030204" pitchFamily="34" charset="0"/>
                        </a:rPr>
                        <a:t>Maximum Deceleration [m/s²]</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200" b="1" i="0" u="none" strike="noStrike" dirty="0">
                          <a:solidFill>
                            <a:srgbClr val="000000"/>
                          </a:solidFill>
                          <a:effectLst/>
                          <a:latin typeface="Calibri" panose="020F0502020204030204" pitchFamily="34" charset="0"/>
                        </a:rPr>
                        <a:t>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1" i="0" u="none" strike="noStrike" dirty="0">
                          <a:solidFill>
                            <a:srgbClr val="000000"/>
                          </a:solidFill>
                          <a:effectLst/>
                          <a:latin typeface="Calibri" panose="020F0502020204030204" pitchFamily="34" charset="0"/>
                        </a:rPr>
                        <a:t>Peak Avoidance [km/h]</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200" b="1" i="0" u="none" strike="noStrike" dirty="0">
                          <a:solidFill>
                            <a:srgbClr val="000000"/>
                          </a:solidFill>
                          <a:effectLst/>
                          <a:latin typeface="Calibri" panose="020F0502020204030204" pitchFamily="34" charset="0"/>
                        </a:rPr>
                        <a:t>69,5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6757995"/>
                  </a:ext>
                </a:extLst>
              </a:tr>
              <a:tr h="200025">
                <a:tc>
                  <a:txBody>
                    <a:bodyPr/>
                    <a:lstStyle/>
                    <a:p>
                      <a:pPr algn="l" fontAlgn="b"/>
                      <a:r>
                        <a:rPr lang="en-US" sz="1200" b="1" i="0" u="none" strike="noStrike">
                          <a:solidFill>
                            <a:srgbClr val="000000"/>
                          </a:solidFill>
                          <a:effectLst/>
                          <a:latin typeface="Calibri" panose="020F0502020204030204" pitchFamily="34" charset="0"/>
                        </a:rPr>
                        <a:t>Time-To-1g [s]</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200" b="1" i="0" u="none" strike="noStrike">
                          <a:solidFill>
                            <a:srgbClr val="000000"/>
                          </a:solidFill>
                          <a:effectLst/>
                          <a:latin typeface="Calibri" panose="020F0502020204030204" pitchFamily="34" charset="0"/>
                        </a:rPr>
                        <a:t>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32174116"/>
                  </a:ext>
                </a:extLst>
              </a:tr>
              <a:tr h="238125">
                <a:tc>
                  <a:txBody>
                    <a:bodyPr/>
                    <a:lstStyle/>
                    <a:p>
                      <a:pPr algn="l" fontAlgn="b"/>
                      <a:r>
                        <a:rPr lang="en-US" sz="1200" b="1" i="0" u="none" strike="noStrike">
                          <a:solidFill>
                            <a:srgbClr val="000000"/>
                          </a:solidFill>
                          <a:effectLst/>
                          <a:latin typeface="Calibri" panose="020F0502020204030204" pitchFamily="34" charset="0"/>
                        </a:rPr>
                        <a:t>TTC</a:t>
                      </a:r>
                      <a:r>
                        <a:rPr lang="en-US" sz="1200" b="1" i="0" u="none" strike="noStrike" baseline="-25000">
                          <a:solidFill>
                            <a:srgbClr val="000000"/>
                          </a:solidFill>
                          <a:effectLst/>
                          <a:latin typeface="Calibri" panose="020F0502020204030204" pitchFamily="34" charset="0"/>
                        </a:rPr>
                        <a:t>Brake</a:t>
                      </a:r>
                      <a:r>
                        <a:rPr lang="en-US" sz="1200" b="1" i="0" u="none" strike="noStrike">
                          <a:solidFill>
                            <a:srgbClr val="000000"/>
                          </a:solidFill>
                          <a:effectLst/>
                          <a:latin typeface="Calibri" panose="020F0502020204030204" pitchFamily="34" charset="0"/>
                        </a:rPr>
                        <a:t> [s]</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panose="020F0502020204030204" pitchFamily="34" charset="0"/>
                        </a:rPr>
                        <a:t>1,9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65683987"/>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397695608"/>
              </p:ext>
            </p:extLst>
          </p:nvPr>
        </p:nvGraphicFramePr>
        <p:xfrm>
          <a:off x="444500" y="5130673"/>
          <a:ext cx="4013200" cy="1594485"/>
        </p:xfrm>
        <a:graphic>
          <a:graphicData uri="http://schemas.openxmlformats.org/drawingml/2006/table">
            <a:tbl>
              <a:tblPr/>
              <a:tblGrid>
                <a:gridCol w="1168400">
                  <a:extLst>
                    <a:ext uri="{9D8B030D-6E8A-4147-A177-3AD203B41FA5}">
                      <a16:colId xmlns:a16="http://schemas.microsoft.com/office/drawing/2014/main" val="2962156355"/>
                    </a:ext>
                  </a:extLst>
                </a:gridCol>
                <a:gridCol w="1524000">
                  <a:extLst>
                    <a:ext uri="{9D8B030D-6E8A-4147-A177-3AD203B41FA5}">
                      <a16:colId xmlns:a16="http://schemas.microsoft.com/office/drawing/2014/main" val="1704243357"/>
                    </a:ext>
                  </a:extLst>
                </a:gridCol>
                <a:gridCol w="1320800">
                  <a:extLst>
                    <a:ext uri="{9D8B030D-6E8A-4147-A177-3AD203B41FA5}">
                      <a16:colId xmlns:a16="http://schemas.microsoft.com/office/drawing/2014/main" val="3981264705"/>
                    </a:ext>
                  </a:extLst>
                </a:gridCol>
              </a:tblGrid>
              <a:tr h="127378">
                <a:tc>
                  <a:txBody>
                    <a:bodyPr/>
                    <a:lstStyle/>
                    <a:p>
                      <a:pPr algn="l" fontAlgn="b"/>
                      <a:r>
                        <a:rPr lang="en-US" sz="1100" b="1" i="0" u="none" strike="noStrike">
                          <a:solidFill>
                            <a:srgbClr val="000000"/>
                          </a:solidFill>
                          <a:effectLst/>
                          <a:latin typeface="Calibri" panose="020F0502020204030204" pitchFamily="34" charset="0"/>
                        </a:rPr>
                        <a:t>Test Speed [km/h]</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a:solidFill>
                            <a:srgbClr val="000000"/>
                          </a:solidFill>
                          <a:effectLst/>
                          <a:latin typeface="Calibri" panose="020F0502020204030204" pitchFamily="34" charset="0"/>
                        </a:rPr>
                        <a:t>Speed Reduction [km/h]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a:solidFill>
                            <a:srgbClr val="000000"/>
                          </a:solidFill>
                          <a:effectLst/>
                          <a:latin typeface="Calibri" panose="020F0502020204030204" pitchFamily="34" charset="0"/>
                        </a:rPr>
                        <a:t>Impact Speed [km/h]</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0818381"/>
                  </a:ext>
                </a:extLst>
              </a:tr>
              <a:tr h="121313">
                <a:tc>
                  <a:txBody>
                    <a:bodyPr/>
                    <a:lstStyle/>
                    <a:p>
                      <a:pPr algn="r" fontAlgn="b"/>
                      <a:r>
                        <a:rPr lang="en-US" sz="1100" b="0" i="0" u="none" strike="noStrike" dirty="0">
                          <a:solidFill>
                            <a:srgbClr val="000000"/>
                          </a:solidFill>
                          <a:effectLst/>
                          <a:latin typeface="Calibri" panose="020F0502020204030204" pitchFamily="34" charset="0"/>
                        </a:rPr>
                        <a:t>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9003078"/>
                  </a:ext>
                </a:extLst>
              </a:tr>
              <a:tr h="121313">
                <a:tc>
                  <a:txBody>
                    <a:bodyPr/>
                    <a:lstStyle/>
                    <a:p>
                      <a:pPr algn="r" fontAlgn="b"/>
                      <a:r>
                        <a:rPr lang="en-US" sz="1100" b="0" i="0" u="none" strike="noStrike" dirty="0" smtClean="0">
                          <a:solidFill>
                            <a:srgbClr val="000000"/>
                          </a:solidFill>
                          <a:effectLst/>
                          <a:latin typeface="Calibri" panose="020F0502020204030204" pitchFamily="34" charset="0"/>
                        </a:rPr>
                        <a:t>…</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smtClean="0">
                          <a:solidFill>
                            <a:srgbClr val="000000"/>
                          </a:solidFill>
                          <a:effectLst/>
                          <a:latin typeface="Calibri" panose="020F0502020204030204" pitchFamily="34" charset="0"/>
                        </a:rPr>
                        <a:t>…</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smtClean="0">
                          <a:solidFill>
                            <a:srgbClr val="000000"/>
                          </a:solidFill>
                          <a:effectLst/>
                          <a:latin typeface="Calibri" panose="020F0502020204030204" pitchFamily="34" charset="0"/>
                        </a:rPr>
                        <a:t>…</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0825679"/>
                  </a:ext>
                </a:extLst>
              </a:tr>
              <a:tr h="121313">
                <a:tc>
                  <a:txBody>
                    <a:bodyPr/>
                    <a:lstStyle/>
                    <a:p>
                      <a:pPr algn="r" fontAlgn="b"/>
                      <a:r>
                        <a:rPr lang="en-US" sz="1100" b="0" i="0" u="none" strike="noStrike" dirty="0">
                          <a:solidFill>
                            <a:srgbClr val="000000"/>
                          </a:solidFill>
                          <a:effectLst/>
                          <a:latin typeface="Calibri" panose="020F0502020204030204" pitchFamily="34" charset="0"/>
                        </a:rPr>
                        <a:t>60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2600293"/>
                  </a:ext>
                </a:extLst>
              </a:tr>
              <a:tr h="121313">
                <a:tc>
                  <a:txBody>
                    <a:bodyPr/>
                    <a:lstStyle/>
                    <a:p>
                      <a:pPr algn="r" fontAlgn="b"/>
                      <a:r>
                        <a:rPr lang="en-US" sz="1100" b="0" i="0" u="none" strike="noStrike">
                          <a:solidFill>
                            <a:srgbClr val="000000"/>
                          </a:solidFill>
                          <a:effectLst/>
                          <a:latin typeface="Calibri" panose="020F0502020204030204" pitchFamily="34" charset="0"/>
                        </a:rPr>
                        <a:t>70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63,92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6,08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8993294"/>
                  </a:ext>
                </a:extLst>
              </a:tr>
              <a:tr h="121313">
                <a:tc>
                  <a:txBody>
                    <a:bodyPr/>
                    <a:lstStyle/>
                    <a:p>
                      <a:pPr algn="r" fontAlgn="b"/>
                      <a:r>
                        <a:rPr lang="en-US" sz="1100" b="0" i="0" u="none" strike="noStrike">
                          <a:solidFill>
                            <a:srgbClr val="000000"/>
                          </a:solidFill>
                          <a:effectLst/>
                          <a:latin typeface="Calibri" panose="020F0502020204030204" pitchFamily="34" charset="0"/>
                        </a:rPr>
                        <a:t>80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50,74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29,26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2479379"/>
                  </a:ext>
                </a:extLst>
              </a:tr>
              <a:tr h="121313">
                <a:tc>
                  <a:txBody>
                    <a:bodyPr/>
                    <a:lstStyle/>
                    <a:p>
                      <a:pPr algn="r" fontAlgn="b"/>
                      <a:r>
                        <a:rPr lang="en-US" sz="1100" b="0" i="0" u="none" strike="noStrike">
                          <a:solidFill>
                            <a:srgbClr val="000000"/>
                          </a:solidFill>
                          <a:effectLst/>
                          <a:latin typeface="Calibri" panose="020F0502020204030204" pitchFamily="34" charset="0"/>
                        </a:rPr>
                        <a:t>90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46,85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43,15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180335"/>
                  </a:ext>
                </a:extLst>
              </a:tr>
              <a:tr h="121313">
                <a:tc>
                  <a:txBody>
                    <a:bodyPr/>
                    <a:lstStyle/>
                    <a:p>
                      <a:pPr algn="r" fontAlgn="b"/>
                      <a:r>
                        <a:rPr lang="en-US" sz="1100" b="0" i="0" u="none" strike="noStrike">
                          <a:solidFill>
                            <a:srgbClr val="000000"/>
                          </a:solidFill>
                          <a:effectLst/>
                          <a:latin typeface="Calibri" panose="020F0502020204030204" pitchFamily="34" charset="0"/>
                        </a:rPr>
                        <a:t>100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44,48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55,52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7514329"/>
                  </a:ext>
                </a:extLst>
              </a:tr>
              <a:tr h="127378">
                <a:tc>
                  <a:txBody>
                    <a:bodyPr/>
                    <a:lstStyle/>
                    <a:p>
                      <a:pPr algn="r" fontAlgn="b"/>
                      <a:r>
                        <a:rPr lang="en-US" sz="1100" b="0" i="0" u="none" strike="noStrike" dirty="0">
                          <a:solidFill>
                            <a:srgbClr val="000000"/>
                          </a:solidFill>
                          <a:effectLst/>
                          <a:latin typeface="Calibri" panose="020F0502020204030204" pitchFamily="34" charset="0"/>
                        </a:rPr>
                        <a:t>110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100" b="0" i="0" u="none" strike="noStrike" dirty="0">
                          <a:solidFill>
                            <a:srgbClr val="000000"/>
                          </a:solidFill>
                          <a:effectLst/>
                          <a:latin typeface="Calibri" panose="020F0502020204030204" pitchFamily="34" charset="0"/>
                        </a:rPr>
                        <a:t>42,97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100" b="0" i="0" u="none" strike="noStrike" dirty="0">
                          <a:solidFill>
                            <a:srgbClr val="000000"/>
                          </a:solidFill>
                          <a:effectLst/>
                          <a:latin typeface="Calibri" panose="020F0502020204030204" pitchFamily="34" charset="0"/>
                        </a:rPr>
                        <a:t>67,03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47084080"/>
                  </a:ext>
                </a:extLst>
              </a:tr>
            </a:tbl>
          </a:graphicData>
        </a:graphic>
      </p:graphicFrame>
      <p:sp>
        <p:nvSpPr>
          <p:cNvPr id="11" name="Rectangle 10"/>
          <p:cNvSpPr/>
          <p:nvPr/>
        </p:nvSpPr>
        <p:spPr>
          <a:xfrm>
            <a:off x="444500" y="1393380"/>
            <a:ext cx="5473700" cy="2062103"/>
          </a:xfrm>
          <a:prstGeom prst="rect">
            <a:avLst/>
          </a:prstGeom>
        </p:spPr>
        <p:txBody>
          <a:bodyPr wrap="square">
            <a:spAutoFit/>
          </a:bodyPr>
          <a:lstStyle/>
          <a:p>
            <a:r>
              <a:rPr lang="en-US" sz="1600" dirty="0"/>
              <a:t>5.2.1.1. 	Collision warning</a:t>
            </a:r>
          </a:p>
          <a:p>
            <a:pPr lvl="2"/>
            <a:r>
              <a:rPr lang="en-US" sz="1600" dirty="0"/>
              <a:t>When a collision with a preceding vehicle of Category M1, in the same lane with a relative speed </a:t>
            </a:r>
            <a:r>
              <a:rPr lang="en-US" sz="1600" dirty="0">
                <a:solidFill>
                  <a:srgbClr val="FF0000"/>
                </a:solidFill>
              </a:rPr>
              <a:t>above that speed up to which the subject vehicle is able to avoid the collision</a:t>
            </a:r>
            <a:r>
              <a:rPr lang="en-US" sz="1600" dirty="0"/>
              <a:t>, is imminent, a collision warning shall be provided as specified in paragraph 5.5.1., and shall be triggered </a:t>
            </a:r>
            <a:r>
              <a:rPr lang="en-US" sz="1600" dirty="0">
                <a:solidFill>
                  <a:srgbClr val="FF0000"/>
                </a:solidFill>
              </a:rPr>
              <a:t>at the latest [1.4] seconds </a:t>
            </a:r>
            <a:r>
              <a:rPr lang="en-US" sz="1600" dirty="0"/>
              <a:t>before the start of emergency braking.</a:t>
            </a:r>
          </a:p>
        </p:txBody>
      </p:sp>
      <p:sp>
        <p:nvSpPr>
          <p:cNvPr id="12" name="TextBox 11"/>
          <p:cNvSpPr txBox="1"/>
          <p:nvPr/>
        </p:nvSpPr>
        <p:spPr>
          <a:xfrm>
            <a:off x="7340600" y="1991352"/>
            <a:ext cx="4013200" cy="3416320"/>
          </a:xfrm>
          <a:prstGeom prst="rect">
            <a:avLst/>
          </a:prstGeom>
          <a:noFill/>
        </p:spPr>
        <p:txBody>
          <a:bodyPr wrap="square" rtlCol="0">
            <a:spAutoFit/>
          </a:bodyPr>
          <a:lstStyle/>
          <a:p>
            <a:r>
              <a:rPr lang="en-GB" b="1" dirty="0" smtClean="0"/>
              <a:t>Data</a:t>
            </a:r>
          </a:p>
          <a:p>
            <a:pPr marL="285750" indent="-285750">
              <a:buFont typeface="Arial" panose="020B0604020202020204" pitchFamily="34" charset="0"/>
              <a:buChar char="•"/>
            </a:pPr>
            <a:r>
              <a:rPr lang="en-GB" dirty="0" smtClean="0"/>
              <a:t>The system shall warn 1.4s ahead of the collision</a:t>
            </a:r>
          </a:p>
          <a:p>
            <a:pPr marL="285750" indent="-285750">
              <a:buFont typeface="Arial" panose="020B0604020202020204" pitchFamily="34" charset="0"/>
              <a:buChar char="•"/>
            </a:pPr>
            <a:r>
              <a:rPr lang="en-GB" dirty="0" smtClean="0"/>
              <a:t>The system shall brake 1.9s ahead of the collision</a:t>
            </a:r>
          </a:p>
          <a:p>
            <a:pPr marL="285750" indent="-285750">
              <a:buFont typeface="Arial" panose="020B0604020202020204" pitchFamily="34" charset="0"/>
              <a:buChar char="•"/>
            </a:pPr>
            <a:r>
              <a:rPr lang="en-GB" dirty="0" smtClean="0"/>
              <a:t>Design margin 0.2 / 0.3s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Total:	</a:t>
            </a:r>
            <a:r>
              <a:rPr lang="en-GB" b="1" dirty="0" smtClean="0"/>
              <a:t>3.6s</a:t>
            </a:r>
          </a:p>
          <a:p>
            <a:endParaRPr lang="en-GB" b="1" dirty="0" smtClean="0"/>
          </a:p>
          <a:p>
            <a:r>
              <a:rPr lang="en-GB" b="1" dirty="0" smtClean="0"/>
              <a:t>Calculation</a:t>
            </a:r>
            <a:endParaRPr lang="en-GB" b="1" dirty="0"/>
          </a:p>
          <a:p>
            <a:pPr marL="285750" indent="-285750">
              <a:buFont typeface="Arial" panose="020B0604020202020204" pitchFamily="34" charset="0"/>
              <a:buChar char="•"/>
            </a:pPr>
            <a:r>
              <a:rPr lang="en-GB" dirty="0" smtClean="0"/>
              <a:t>At 110kph, a sensor range of </a:t>
            </a:r>
            <a:r>
              <a:rPr lang="en-GB" b="1" dirty="0" smtClean="0">
                <a:solidFill>
                  <a:srgbClr val="FF0000"/>
                </a:solidFill>
              </a:rPr>
              <a:t>110m </a:t>
            </a:r>
            <a:r>
              <a:rPr lang="en-GB" dirty="0" smtClean="0"/>
              <a:t>is required</a:t>
            </a:r>
            <a:endParaRPr lang="en-GB" dirty="0"/>
          </a:p>
        </p:txBody>
      </p:sp>
      <p:cxnSp>
        <p:nvCxnSpPr>
          <p:cNvPr id="14" name="Straight Arrow Connector 13"/>
          <p:cNvCxnSpPr/>
          <p:nvPr/>
        </p:nvCxnSpPr>
        <p:spPr>
          <a:xfrm flipH="1">
            <a:off x="5470906" y="2424431"/>
            <a:ext cx="1869694" cy="563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492500" y="2998618"/>
            <a:ext cx="3848100" cy="1725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2"/>
          <a:stretch>
            <a:fillRect/>
          </a:stretch>
        </p:blipFill>
        <p:spPr>
          <a:xfrm>
            <a:off x="10015538" y="15108"/>
            <a:ext cx="2075878" cy="839187"/>
          </a:xfrm>
          <a:prstGeom prst="rect">
            <a:avLst/>
          </a:prstGeom>
        </p:spPr>
      </p:pic>
      <p:cxnSp>
        <p:nvCxnSpPr>
          <p:cNvPr id="13" name="Straight Connector 12"/>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849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10015538" y="15108"/>
            <a:ext cx="2075878" cy="839187"/>
          </a:xfrm>
          <a:prstGeom prst="rect">
            <a:avLst/>
          </a:prstGeom>
        </p:spPr>
      </p:pic>
      <p:cxnSp>
        <p:nvCxnSpPr>
          <p:cNvPr id="16" name="Straight Connector 15"/>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lstStyle/>
          <a:p>
            <a:r>
              <a:rPr lang="en-US" dirty="0"/>
              <a:t>Follow shark fin curve up to 110</a:t>
            </a:r>
            <a:endParaRPr lang="en-GB" dirty="0"/>
          </a:p>
        </p:txBody>
      </p:sp>
      <p:sp>
        <p:nvSpPr>
          <p:cNvPr id="3" name="Slide Number Placeholder 2"/>
          <p:cNvSpPr>
            <a:spLocks noGrp="1"/>
          </p:cNvSpPr>
          <p:nvPr>
            <p:ph type="sldNum" sz="quarter" idx="12"/>
          </p:nvPr>
        </p:nvSpPr>
        <p:spPr/>
        <p:txBody>
          <a:bodyPr/>
          <a:lstStyle/>
          <a:p>
            <a:fld id="{C313AFF8-69D5-4440-A249-DC8154E4CA68}" type="slidenum">
              <a:rPr lang="en-GB" smtClean="0"/>
              <a:t>22</a:t>
            </a:fld>
            <a:endParaRPr lang="en-GB"/>
          </a:p>
        </p:txBody>
      </p:sp>
      <p:pic>
        <p:nvPicPr>
          <p:cNvPr id="7" name="Picture 6"/>
          <p:cNvPicPr>
            <a:picLocks noChangeAspect="1"/>
          </p:cNvPicPr>
          <p:nvPr/>
        </p:nvPicPr>
        <p:blipFill>
          <a:blip r:embed="rId3"/>
          <a:stretch>
            <a:fillRect/>
          </a:stretch>
        </p:blipFill>
        <p:spPr>
          <a:xfrm>
            <a:off x="1938527" y="1499781"/>
            <a:ext cx="7534657" cy="5225377"/>
          </a:xfrm>
          <a:prstGeom prst="rect">
            <a:avLst/>
          </a:prstGeom>
        </p:spPr>
      </p:pic>
      <p:sp>
        <p:nvSpPr>
          <p:cNvPr id="8" name="TextBox 7"/>
          <p:cNvSpPr txBox="1"/>
          <p:nvPr/>
        </p:nvSpPr>
        <p:spPr>
          <a:xfrm>
            <a:off x="174171" y="1393380"/>
            <a:ext cx="1764356" cy="3785652"/>
          </a:xfrm>
          <a:prstGeom prst="rect">
            <a:avLst/>
          </a:prstGeom>
          <a:noFill/>
          <a:ln>
            <a:solidFill>
              <a:schemeClr val="tx1"/>
            </a:solidFill>
          </a:ln>
        </p:spPr>
        <p:txBody>
          <a:bodyPr wrap="square" rtlCol="0">
            <a:spAutoFit/>
          </a:bodyPr>
          <a:lstStyle/>
          <a:p>
            <a:r>
              <a:rPr lang="en-GB" sz="2000" b="1" dirty="0" smtClean="0"/>
              <a:t>Data:</a:t>
            </a:r>
          </a:p>
          <a:p>
            <a:endParaRPr lang="en-GB" sz="2000" b="1" dirty="0" smtClean="0"/>
          </a:p>
          <a:p>
            <a:r>
              <a:rPr lang="en-GB" sz="2000" b="1" dirty="0" smtClean="0"/>
              <a:t>Motorway</a:t>
            </a:r>
          </a:p>
          <a:p>
            <a:r>
              <a:rPr lang="en-GB" sz="2000" b="1" dirty="0" smtClean="0"/>
              <a:t>E11 / A75,</a:t>
            </a:r>
          </a:p>
          <a:p>
            <a:r>
              <a:rPr lang="en-GB" sz="2000" b="1" dirty="0" smtClean="0"/>
              <a:t>Speed limit</a:t>
            </a:r>
          </a:p>
          <a:p>
            <a:r>
              <a:rPr lang="en-GB" sz="2000" b="1" dirty="0" smtClean="0"/>
              <a:t>110kph.</a:t>
            </a:r>
          </a:p>
          <a:p>
            <a:endParaRPr lang="en-GB" sz="2000" b="1" dirty="0"/>
          </a:p>
          <a:p>
            <a:r>
              <a:rPr lang="en-GB" sz="2000" b="1" dirty="0" smtClean="0"/>
              <a:t>Required sensor range </a:t>
            </a:r>
            <a:r>
              <a:rPr lang="en-GB" sz="2000" b="1" dirty="0"/>
              <a:t>(to warn and brake in time): </a:t>
            </a:r>
            <a:r>
              <a:rPr lang="en-GB" sz="2000" b="1" dirty="0" smtClean="0"/>
              <a:t>110m.</a:t>
            </a:r>
          </a:p>
        </p:txBody>
      </p:sp>
      <p:cxnSp>
        <p:nvCxnSpPr>
          <p:cNvPr id="10" name="Straight Connector 9"/>
          <p:cNvCxnSpPr/>
          <p:nvPr/>
        </p:nvCxnSpPr>
        <p:spPr>
          <a:xfrm>
            <a:off x="1206066" y="6360033"/>
            <a:ext cx="640800" cy="0"/>
          </a:xfrm>
          <a:prstGeom prst="line">
            <a:avLst/>
          </a:prstGeom>
          <a:ln w="28575">
            <a:solidFill>
              <a:srgbClr val="FF0000"/>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245035" y="5739013"/>
            <a:ext cx="360000" cy="0"/>
          </a:xfrm>
          <a:prstGeom prst="line">
            <a:avLst/>
          </a:prstGeom>
          <a:ln w="28575">
            <a:solidFill>
              <a:schemeClr val="tx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880000">
            <a:off x="6912343" y="3893721"/>
            <a:ext cx="360000" cy="0"/>
          </a:xfrm>
          <a:prstGeom prst="line">
            <a:avLst/>
          </a:prstGeom>
          <a:ln w="28575">
            <a:solidFill>
              <a:schemeClr val="tx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42143" y="2889250"/>
            <a:ext cx="352800" cy="77819"/>
          </a:xfrm>
          <a:prstGeom prst="line">
            <a:avLst/>
          </a:prstGeom>
          <a:ln w="28575">
            <a:solidFill>
              <a:schemeClr val="tx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4"/>
          <a:stretch>
            <a:fillRect/>
          </a:stretch>
        </p:blipFill>
        <p:spPr>
          <a:xfrm>
            <a:off x="7576457" y="359488"/>
            <a:ext cx="4435349" cy="3384114"/>
          </a:xfrm>
          <a:prstGeom prst="rect">
            <a:avLst/>
          </a:prstGeom>
          <a:ln>
            <a:solidFill>
              <a:schemeClr val="tx1"/>
            </a:solidFill>
          </a:ln>
        </p:spPr>
      </p:pic>
      <p:sp>
        <p:nvSpPr>
          <p:cNvPr id="23" name="Rectangle 22"/>
          <p:cNvSpPr/>
          <p:nvPr/>
        </p:nvSpPr>
        <p:spPr>
          <a:xfrm>
            <a:off x="1070691" y="5330351"/>
            <a:ext cx="776175" cy="369332"/>
          </a:xfrm>
          <a:prstGeom prst="rect">
            <a:avLst/>
          </a:prstGeom>
        </p:spPr>
        <p:txBody>
          <a:bodyPr wrap="none">
            <a:spAutoFit/>
          </a:bodyPr>
          <a:lstStyle/>
          <a:p>
            <a:r>
              <a:rPr lang="en-GB" b="1" dirty="0"/>
              <a:t>110 m</a:t>
            </a:r>
          </a:p>
        </p:txBody>
      </p:sp>
      <p:sp>
        <p:nvSpPr>
          <p:cNvPr id="24" name="Rectangle 23"/>
          <p:cNvSpPr/>
          <p:nvPr/>
        </p:nvSpPr>
        <p:spPr>
          <a:xfrm>
            <a:off x="1063169" y="5941597"/>
            <a:ext cx="776175" cy="369332"/>
          </a:xfrm>
          <a:prstGeom prst="rect">
            <a:avLst/>
          </a:prstGeom>
        </p:spPr>
        <p:txBody>
          <a:bodyPr wrap="none">
            <a:spAutoFit/>
          </a:bodyPr>
          <a:lstStyle/>
          <a:p>
            <a:r>
              <a:rPr lang="en-GB" b="1" dirty="0">
                <a:solidFill>
                  <a:srgbClr val="FF0000"/>
                </a:solidFill>
              </a:rPr>
              <a:t>200 m</a:t>
            </a:r>
          </a:p>
        </p:txBody>
      </p:sp>
      <p:sp>
        <p:nvSpPr>
          <p:cNvPr id="26" name="TextBox 25"/>
          <p:cNvSpPr txBox="1"/>
          <p:nvPr/>
        </p:nvSpPr>
        <p:spPr>
          <a:xfrm>
            <a:off x="9564845" y="3983328"/>
            <a:ext cx="2627155" cy="2862322"/>
          </a:xfrm>
          <a:prstGeom prst="rect">
            <a:avLst/>
          </a:prstGeom>
          <a:solidFill>
            <a:srgbClr val="FFFF00"/>
          </a:solidFill>
        </p:spPr>
        <p:txBody>
          <a:bodyPr wrap="square" rtlCol="0">
            <a:spAutoFit/>
          </a:bodyPr>
          <a:lstStyle/>
          <a:p>
            <a:r>
              <a:rPr lang="en-GB" b="1" dirty="0" smtClean="0"/>
              <a:t>At such speed and distance, there is a risk to for example detect a vehicle on the hard shoulder as being on the ego lane.</a:t>
            </a:r>
          </a:p>
          <a:p>
            <a:endParaRPr lang="en-GB" b="1" dirty="0"/>
          </a:p>
          <a:p>
            <a:r>
              <a:rPr lang="en-GB" b="1" dirty="0" smtClean="0"/>
              <a:t>Recommendation to limit the requirements at 100kph.</a:t>
            </a:r>
            <a:endParaRPr lang="en-GB" b="1" dirty="0"/>
          </a:p>
        </p:txBody>
      </p:sp>
      <p:sp>
        <p:nvSpPr>
          <p:cNvPr id="2" name="TextBox 1"/>
          <p:cNvSpPr txBox="1"/>
          <p:nvPr/>
        </p:nvSpPr>
        <p:spPr>
          <a:xfrm>
            <a:off x="166485" y="5330351"/>
            <a:ext cx="790858" cy="369332"/>
          </a:xfrm>
          <a:prstGeom prst="rect">
            <a:avLst/>
          </a:prstGeom>
          <a:noFill/>
        </p:spPr>
        <p:txBody>
          <a:bodyPr wrap="none" rtlCol="0">
            <a:spAutoFit/>
          </a:bodyPr>
          <a:lstStyle/>
          <a:p>
            <a:r>
              <a:rPr lang="en-GB" b="1" dirty="0" smtClean="0"/>
              <a:t>Scale :</a:t>
            </a:r>
            <a:endParaRPr lang="en-GB" b="1" dirty="0"/>
          </a:p>
        </p:txBody>
      </p:sp>
    </p:spTree>
    <p:extLst>
      <p:ext uri="{BB962C8B-B14F-4D97-AF65-F5344CB8AC3E}">
        <p14:creationId xmlns:p14="http://schemas.microsoft.com/office/powerpoint/2010/main" val="3686018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10015538" y="15108"/>
            <a:ext cx="2075878" cy="839187"/>
          </a:xfrm>
          <a:prstGeom prst="rect">
            <a:avLst/>
          </a:prstGeom>
        </p:spPr>
      </p:pic>
      <p:cxnSp>
        <p:nvCxnSpPr>
          <p:cNvPr id="16" name="Straight Connector 15"/>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lstStyle/>
          <a:p>
            <a:r>
              <a:rPr lang="en-US" dirty="0"/>
              <a:t>Follow shark fin curve up to 110</a:t>
            </a:r>
            <a:endParaRPr lang="en-GB" dirty="0"/>
          </a:p>
        </p:txBody>
      </p:sp>
      <p:sp>
        <p:nvSpPr>
          <p:cNvPr id="17" name="TextBox 25">
            <a:extLst>
              <a:ext uri="{FF2B5EF4-FFF2-40B4-BE49-F238E27FC236}">
                <a16:creationId xmlns:a16="http://schemas.microsoft.com/office/drawing/2014/main" id="{3D82D8B5-E945-4FBF-92B1-2D50012BA906}"/>
              </a:ext>
            </a:extLst>
          </p:cNvPr>
          <p:cNvSpPr txBox="1"/>
          <p:nvPr/>
        </p:nvSpPr>
        <p:spPr>
          <a:xfrm>
            <a:off x="637779" y="6181267"/>
            <a:ext cx="11494354" cy="646331"/>
          </a:xfrm>
          <a:prstGeom prst="rect">
            <a:avLst/>
          </a:prstGeom>
          <a:solidFill>
            <a:srgbClr val="FFFF00"/>
          </a:solidFill>
        </p:spPr>
        <p:txBody>
          <a:bodyPr wrap="square" rtlCol="0">
            <a:spAutoFit/>
          </a:bodyPr>
          <a:lstStyle/>
          <a:p>
            <a:r>
              <a:rPr lang="en-GB" b="1" dirty="0"/>
              <a:t>Based on the accident analysis (AEBS-HDV-SP-02-05) there is no need to enlarge the speed range mandatory to 110 kph</a:t>
            </a:r>
            <a:br>
              <a:rPr lang="en-GB" b="1" dirty="0"/>
            </a:br>
            <a:r>
              <a:rPr lang="en-GB" b="1" dirty="0"/>
              <a:t> =&gt; Keep </a:t>
            </a:r>
            <a:r>
              <a:rPr lang="en-GB" b="1" dirty="0" smtClean="0"/>
              <a:t>current draft AEBS-HDV-04-08 as it is (100 </a:t>
            </a:r>
            <a:r>
              <a:rPr lang="en-GB" b="1" dirty="0" err="1" smtClean="0"/>
              <a:t>kph</a:t>
            </a:r>
            <a:r>
              <a:rPr lang="en-GB" b="1" dirty="0" smtClean="0"/>
              <a:t>)</a:t>
            </a:r>
            <a:endParaRPr lang="en-GB" b="1" dirty="0"/>
          </a:p>
        </p:txBody>
      </p:sp>
      <p:pic>
        <p:nvPicPr>
          <p:cNvPr id="4" name="Grafik 3">
            <a:extLst>
              <a:ext uri="{FF2B5EF4-FFF2-40B4-BE49-F238E27FC236}">
                <a16:creationId xmlns:a16="http://schemas.microsoft.com/office/drawing/2014/main" id="{6DC3DF51-1E7E-4344-9228-DEED47DF6356}"/>
              </a:ext>
            </a:extLst>
          </p:cNvPr>
          <p:cNvPicPr>
            <a:picLocks noChangeAspect="1"/>
          </p:cNvPicPr>
          <p:nvPr/>
        </p:nvPicPr>
        <p:blipFill>
          <a:blip r:embed="rId3"/>
          <a:stretch>
            <a:fillRect/>
          </a:stretch>
        </p:blipFill>
        <p:spPr>
          <a:xfrm>
            <a:off x="0" y="1029867"/>
            <a:ext cx="9344779" cy="2686541"/>
          </a:xfrm>
          <a:prstGeom prst="rect">
            <a:avLst/>
          </a:prstGeom>
        </p:spPr>
      </p:pic>
      <p:pic>
        <p:nvPicPr>
          <p:cNvPr id="6" name="Grafik 5">
            <a:extLst>
              <a:ext uri="{FF2B5EF4-FFF2-40B4-BE49-F238E27FC236}">
                <a16:creationId xmlns:a16="http://schemas.microsoft.com/office/drawing/2014/main" id="{BD35E86D-A3D0-4A49-95CE-380CFAFEDE8A}"/>
              </a:ext>
            </a:extLst>
          </p:cNvPr>
          <p:cNvPicPr>
            <a:picLocks noChangeAspect="1"/>
          </p:cNvPicPr>
          <p:nvPr/>
        </p:nvPicPr>
        <p:blipFill>
          <a:blip r:embed="rId4"/>
          <a:stretch>
            <a:fillRect/>
          </a:stretch>
        </p:blipFill>
        <p:spPr>
          <a:xfrm>
            <a:off x="8997595" y="1756704"/>
            <a:ext cx="3082521" cy="1972948"/>
          </a:xfrm>
          <a:prstGeom prst="rect">
            <a:avLst/>
          </a:prstGeom>
        </p:spPr>
      </p:pic>
      <p:sp>
        <p:nvSpPr>
          <p:cNvPr id="9" name="Rechteck 8">
            <a:extLst>
              <a:ext uri="{FF2B5EF4-FFF2-40B4-BE49-F238E27FC236}">
                <a16:creationId xmlns:a16="http://schemas.microsoft.com/office/drawing/2014/main" id="{969C63CC-38BD-45CA-B02A-1E4FF264CC04}"/>
              </a:ext>
            </a:extLst>
          </p:cNvPr>
          <p:cNvSpPr/>
          <p:nvPr/>
        </p:nvSpPr>
        <p:spPr>
          <a:xfrm>
            <a:off x="2852181" y="1885362"/>
            <a:ext cx="330925" cy="1441312"/>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hteck 20">
            <a:extLst>
              <a:ext uri="{FF2B5EF4-FFF2-40B4-BE49-F238E27FC236}">
                <a16:creationId xmlns:a16="http://schemas.microsoft.com/office/drawing/2014/main" id="{01323C6D-94DF-4810-9649-EA07CED2AE1A}"/>
              </a:ext>
            </a:extLst>
          </p:cNvPr>
          <p:cNvSpPr/>
          <p:nvPr/>
        </p:nvSpPr>
        <p:spPr>
          <a:xfrm>
            <a:off x="100584" y="5311195"/>
            <a:ext cx="330925" cy="1358537"/>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hteck 24">
            <a:extLst>
              <a:ext uri="{FF2B5EF4-FFF2-40B4-BE49-F238E27FC236}">
                <a16:creationId xmlns:a16="http://schemas.microsoft.com/office/drawing/2014/main" id="{A245A6DE-981D-4269-9968-8B4B575AA254}"/>
              </a:ext>
            </a:extLst>
          </p:cNvPr>
          <p:cNvSpPr/>
          <p:nvPr/>
        </p:nvSpPr>
        <p:spPr>
          <a:xfrm>
            <a:off x="5558752" y="1885362"/>
            <a:ext cx="330925" cy="1441312"/>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hteck 26">
            <a:extLst>
              <a:ext uri="{FF2B5EF4-FFF2-40B4-BE49-F238E27FC236}">
                <a16:creationId xmlns:a16="http://schemas.microsoft.com/office/drawing/2014/main" id="{2B63191D-2360-491E-9FA3-86BCBC4ECD57}"/>
              </a:ext>
            </a:extLst>
          </p:cNvPr>
          <p:cNvSpPr/>
          <p:nvPr/>
        </p:nvSpPr>
        <p:spPr>
          <a:xfrm>
            <a:off x="8099860" y="1885361"/>
            <a:ext cx="330925" cy="1441311"/>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hteck 27">
            <a:extLst>
              <a:ext uri="{FF2B5EF4-FFF2-40B4-BE49-F238E27FC236}">
                <a16:creationId xmlns:a16="http://schemas.microsoft.com/office/drawing/2014/main" id="{2EE31509-A601-412F-ACC5-D2B7BCC4E3CF}"/>
              </a:ext>
            </a:extLst>
          </p:cNvPr>
          <p:cNvSpPr/>
          <p:nvPr/>
        </p:nvSpPr>
        <p:spPr>
          <a:xfrm>
            <a:off x="11384541" y="1885361"/>
            <a:ext cx="330925" cy="1441311"/>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fik 10">
            <a:extLst>
              <a:ext uri="{FF2B5EF4-FFF2-40B4-BE49-F238E27FC236}">
                <a16:creationId xmlns:a16="http://schemas.microsoft.com/office/drawing/2014/main" id="{D14B52F4-0E1D-47F8-A211-2E1D496E7FC6}"/>
              </a:ext>
            </a:extLst>
          </p:cNvPr>
          <p:cNvPicPr>
            <a:picLocks noChangeAspect="1"/>
          </p:cNvPicPr>
          <p:nvPr/>
        </p:nvPicPr>
        <p:blipFill>
          <a:blip r:embed="rId5"/>
          <a:stretch>
            <a:fillRect/>
          </a:stretch>
        </p:blipFill>
        <p:spPr>
          <a:xfrm>
            <a:off x="712497" y="4062953"/>
            <a:ext cx="2987002" cy="2118314"/>
          </a:xfrm>
          <a:prstGeom prst="rect">
            <a:avLst/>
          </a:prstGeom>
        </p:spPr>
      </p:pic>
      <p:sp>
        <p:nvSpPr>
          <p:cNvPr id="13" name="Textfeld 12">
            <a:extLst>
              <a:ext uri="{FF2B5EF4-FFF2-40B4-BE49-F238E27FC236}">
                <a16:creationId xmlns:a16="http://schemas.microsoft.com/office/drawing/2014/main" id="{CDC4DF64-B72A-4E37-B6D9-767397F3B299}"/>
              </a:ext>
            </a:extLst>
          </p:cNvPr>
          <p:cNvSpPr txBox="1"/>
          <p:nvPr/>
        </p:nvSpPr>
        <p:spPr>
          <a:xfrm>
            <a:off x="1263192" y="3818563"/>
            <a:ext cx="2158738" cy="369332"/>
          </a:xfrm>
          <a:prstGeom prst="rect">
            <a:avLst/>
          </a:prstGeom>
          <a:noFill/>
        </p:spPr>
        <p:txBody>
          <a:bodyPr wrap="square" rtlCol="0">
            <a:spAutoFit/>
          </a:bodyPr>
          <a:lstStyle/>
          <a:p>
            <a:r>
              <a:rPr lang="en-US" dirty="0">
                <a:solidFill>
                  <a:srgbClr val="0070C0"/>
                </a:solidFill>
              </a:rPr>
              <a:t>N3/N2 and M3/M2</a:t>
            </a:r>
          </a:p>
        </p:txBody>
      </p:sp>
      <p:sp>
        <p:nvSpPr>
          <p:cNvPr id="29" name="Rechteck 28">
            <a:extLst>
              <a:ext uri="{FF2B5EF4-FFF2-40B4-BE49-F238E27FC236}">
                <a16:creationId xmlns:a16="http://schemas.microsoft.com/office/drawing/2014/main" id="{B537F4EE-64D8-4D03-807F-ADE6F7087F37}"/>
              </a:ext>
            </a:extLst>
          </p:cNvPr>
          <p:cNvSpPr/>
          <p:nvPr/>
        </p:nvSpPr>
        <p:spPr>
          <a:xfrm>
            <a:off x="2686718" y="4392708"/>
            <a:ext cx="339286" cy="1597755"/>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fik 17">
            <a:extLst>
              <a:ext uri="{FF2B5EF4-FFF2-40B4-BE49-F238E27FC236}">
                <a16:creationId xmlns:a16="http://schemas.microsoft.com/office/drawing/2014/main" id="{CA20334C-DC2F-48FB-B1C7-255DC6FFD1DF}"/>
              </a:ext>
            </a:extLst>
          </p:cNvPr>
          <p:cNvPicPr>
            <a:picLocks noChangeAspect="1"/>
          </p:cNvPicPr>
          <p:nvPr/>
        </p:nvPicPr>
        <p:blipFill>
          <a:blip r:embed="rId6"/>
          <a:stretch>
            <a:fillRect/>
          </a:stretch>
        </p:blipFill>
        <p:spPr>
          <a:xfrm>
            <a:off x="3764192" y="4125988"/>
            <a:ext cx="2862472" cy="2036692"/>
          </a:xfrm>
          <a:prstGeom prst="rect">
            <a:avLst/>
          </a:prstGeom>
        </p:spPr>
      </p:pic>
      <p:sp>
        <p:nvSpPr>
          <p:cNvPr id="30" name="Textfeld 29">
            <a:extLst>
              <a:ext uri="{FF2B5EF4-FFF2-40B4-BE49-F238E27FC236}">
                <a16:creationId xmlns:a16="http://schemas.microsoft.com/office/drawing/2014/main" id="{B8BB86AB-4ED6-4F47-92D5-4AE3702AF374}"/>
              </a:ext>
            </a:extLst>
          </p:cNvPr>
          <p:cNvSpPr txBox="1"/>
          <p:nvPr/>
        </p:nvSpPr>
        <p:spPr>
          <a:xfrm>
            <a:off x="4511985" y="3827774"/>
            <a:ext cx="606770" cy="369332"/>
          </a:xfrm>
          <a:prstGeom prst="rect">
            <a:avLst/>
          </a:prstGeom>
          <a:noFill/>
        </p:spPr>
        <p:txBody>
          <a:bodyPr wrap="square" rtlCol="0">
            <a:spAutoFit/>
          </a:bodyPr>
          <a:lstStyle/>
          <a:p>
            <a:r>
              <a:rPr lang="en-US" dirty="0">
                <a:solidFill>
                  <a:srgbClr val="0070C0"/>
                </a:solidFill>
              </a:rPr>
              <a:t>N3</a:t>
            </a:r>
          </a:p>
        </p:txBody>
      </p:sp>
      <p:sp>
        <p:nvSpPr>
          <p:cNvPr id="31" name="Rechteck 30">
            <a:extLst>
              <a:ext uri="{FF2B5EF4-FFF2-40B4-BE49-F238E27FC236}">
                <a16:creationId xmlns:a16="http://schemas.microsoft.com/office/drawing/2014/main" id="{D0CA8BA8-AA25-4320-A5A9-9EC8B3A9877F}"/>
              </a:ext>
            </a:extLst>
          </p:cNvPr>
          <p:cNvSpPr/>
          <p:nvPr/>
        </p:nvSpPr>
        <p:spPr>
          <a:xfrm>
            <a:off x="5649546" y="4345456"/>
            <a:ext cx="339286" cy="1597755"/>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fik 19">
            <a:extLst>
              <a:ext uri="{FF2B5EF4-FFF2-40B4-BE49-F238E27FC236}">
                <a16:creationId xmlns:a16="http://schemas.microsoft.com/office/drawing/2014/main" id="{6E346E4F-72EC-4F7D-B457-FE56C4C8CF89}"/>
              </a:ext>
            </a:extLst>
          </p:cNvPr>
          <p:cNvPicPr>
            <a:picLocks noChangeAspect="1"/>
          </p:cNvPicPr>
          <p:nvPr/>
        </p:nvPicPr>
        <p:blipFill>
          <a:blip r:embed="rId7"/>
          <a:stretch>
            <a:fillRect/>
          </a:stretch>
        </p:blipFill>
        <p:spPr>
          <a:xfrm>
            <a:off x="6626664" y="4119796"/>
            <a:ext cx="2790713" cy="1997705"/>
          </a:xfrm>
          <a:prstGeom prst="rect">
            <a:avLst/>
          </a:prstGeom>
        </p:spPr>
      </p:pic>
      <p:sp>
        <p:nvSpPr>
          <p:cNvPr id="32" name="Textfeld 31">
            <a:extLst>
              <a:ext uri="{FF2B5EF4-FFF2-40B4-BE49-F238E27FC236}">
                <a16:creationId xmlns:a16="http://schemas.microsoft.com/office/drawing/2014/main" id="{4C388FEC-B772-4A08-9F2B-EE3BB6FAE0B9}"/>
              </a:ext>
            </a:extLst>
          </p:cNvPr>
          <p:cNvSpPr txBox="1"/>
          <p:nvPr/>
        </p:nvSpPr>
        <p:spPr>
          <a:xfrm>
            <a:off x="7109949" y="3839728"/>
            <a:ext cx="606770" cy="369332"/>
          </a:xfrm>
          <a:prstGeom prst="rect">
            <a:avLst/>
          </a:prstGeom>
          <a:noFill/>
        </p:spPr>
        <p:txBody>
          <a:bodyPr wrap="square" rtlCol="0">
            <a:spAutoFit/>
          </a:bodyPr>
          <a:lstStyle/>
          <a:p>
            <a:r>
              <a:rPr lang="en-US" dirty="0">
                <a:solidFill>
                  <a:srgbClr val="0070C0"/>
                </a:solidFill>
              </a:rPr>
              <a:t>N2</a:t>
            </a:r>
          </a:p>
        </p:txBody>
      </p:sp>
      <p:sp>
        <p:nvSpPr>
          <p:cNvPr id="33" name="Rechteck 32">
            <a:extLst>
              <a:ext uri="{FF2B5EF4-FFF2-40B4-BE49-F238E27FC236}">
                <a16:creationId xmlns:a16="http://schemas.microsoft.com/office/drawing/2014/main" id="{740ED99F-390D-45D9-8B3F-F34F51A8FAF4}"/>
              </a:ext>
            </a:extLst>
          </p:cNvPr>
          <p:cNvSpPr/>
          <p:nvPr/>
        </p:nvSpPr>
        <p:spPr>
          <a:xfrm>
            <a:off x="8413187" y="4330076"/>
            <a:ext cx="339286" cy="1597755"/>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Grafik 33">
            <a:extLst>
              <a:ext uri="{FF2B5EF4-FFF2-40B4-BE49-F238E27FC236}">
                <a16:creationId xmlns:a16="http://schemas.microsoft.com/office/drawing/2014/main" id="{F2C61AB6-C0C9-4696-879B-7DD21CA60476}"/>
              </a:ext>
            </a:extLst>
          </p:cNvPr>
          <p:cNvPicPr>
            <a:picLocks noChangeAspect="1"/>
          </p:cNvPicPr>
          <p:nvPr/>
        </p:nvPicPr>
        <p:blipFill>
          <a:blip r:embed="rId8"/>
          <a:stretch>
            <a:fillRect/>
          </a:stretch>
        </p:blipFill>
        <p:spPr>
          <a:xfrm>
            <a:off x="9404646" y="4121861"/>
            <a:ext cx="2787354" cy="1951147"/>
          </a:xfrm>
          <a:prstGeom prst="rect">
            <a:avLst/>
          </a:prstGeom>
        </p:spPr>
      </p:pic>
      <p:sp>
        <p:nvSpPr>
          <p:cNvPr id="35" name="Rechteck 34">
            <a:extLst>
              <a:ext uri="{FF2B5EF4-FFF2-40B4-BE49-F238E27FC236}">
                <a16:creationId xmlns:a16="http://schemas.microsoft.com/office/drawing/2014/main" id="{D5147A00-84E0-426A-9AB0-79731C113685}"/>
              </a:ext>
            </a:extLst>
          </p:cNvPr>
          <p:cNvSpPr/>
          <p:nvPr/>
        </p:nvSpPr>
        <p:spPr>
          <a:xfrm>
            <a:off x="11167287" y="4330076"/>
            <a:ext cx="339286" cy="1597755"/>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feld 35">
            <a:extLst>
              <a:ext uri="{FF2B5EF4-FFF2-40B4-BE49-F238E27FC236}">
                <a16:creationId xmlns:a16="http://schemas.microsoft.com/office/drawing/2014/main" id="{1B7C1F3C-A8EE-4CFE-ACDB-B93694092A1D}"/>
              </a:ext>
            </a:extLst>
          </p:cNvPr>
          <p:cNvSpPr txBox="1"/>
          <p:nvPr/>
        </p:nvSpPr>
        <p:spPr>
          <a:xfrm>
            <a:off x="10002278" y="3858239"/>
            <a:ext cx="606770" cy="369332"/>
          </a:xfrm>
          <a:prstGeom prst="rect">
            <a:avLst/>
          </a:prstGeom>
          <a:noFill/>
        </p:spPr>
        <p:txBody>
          <a:bodyPr wrap="square" rtlCol="0">
            <a:spAutoFit/>
          </a:bodyPr>
          <a:lstStyle/>
          <a:p>
            <a:r>
              <a:rPr lang="en-US">
                <a:solidFill>
                  <a:srgbClr val="0070C0"/>
                </a:solidFill>
              </a:rPr>
              <a:t>M3</a:t>
            </a:r>
            <a:endParaRPr lang="en-US" dirty="0">
              <a:solidFill>
                <a:srgbClr val="0070C0"/>
              </a:solidFill>
            </a:endParaRPr>
          </a:p>
        </p:txBody>
      </p:sp>
    </p:spTree>
    <p:extLst>
      <p:ext uri="{BB962C8B-B14F-4D97-AF65-F5344CB8AC3E}">
        <p14:creationId xmlns:p14="http://schemas.microsoft.com/office/powerpoint/2010/main" val="36479151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13025"/>
            <a:ext cx="10515600" cy="1325563"/>
          </a:xfrm>
        </p:spPr>
        <p:txBody>
          <a:bodyPr>
            <a:noAutofit/>
          </a:bodyPr>
          <a:lstStyle/>
          <a:p>
            <a:pPr algn="ctr"/>
            <a:r>
              <a:rPr lang="en-GB" sz="9600" b="1" dirty="0" smtClean="0"/>
              <a:t>V2P</a:t>
            </a:r>
            <a:endParaRPr lang="en-GB" sz="9600" b="1" dirty="0"/>
          </a:p>
        </p:txBody>
      </p:sp>
      <p:pic>
        <p:nvPicPr>
          <p:cNvPr id="3"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4" name="Straight Connector 3"/>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24839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0" y="5940"/>
            <a:ext cx="12185653" cy="400110"/>
          </a:xfrm>
          <a:prstGeom prst="rect">
            <a:avLst/>
          </a:prstGeom>
          <a:solidFill>
            <a:schemeClr val="accent4">
              <a:lumMod val="20000"/>
              <a:lumOff val="80000"/>
            </a:schemeClr>
          </a:solidFill>
        </p:spPr>
        <p:txBody>
          <a:bodyPr wrap="square">
            <a:spAutoFit/>
          </a:bodyPr>
          <a:lstStyle/>
          <a:p>
            <a:r>
              <a:rPr lang="en-GB" sz="2000" b="1" dirty="0" smtClean="0"/>
              <a:t>Reminder from AEBS-HDV-04-04 (industry proposal)</a:t>
            </a:r>
            <a:endParaRPr lang="en-GB" sz="2000" b="1" dirty="0"/>
          </a:p>
        </p:txBody>
      </p:sp>
      <p:sp>
        <p:nvSpPr>
          <p:cNvPr id="4" name="Titel 3"/>
          <p:cNvSpPr>
            <a:spLocks noGrp="1"/>
          </p:cNvSpPr>
          <p:nvPr>
            <p:ph type="title"/>
          </p:nvPr>
        </p:nvSpPr>
        <p:spPr>
          <a:xfrm>
            <a:off x="838200" y="517466"/>
            <a:ext cx="10515600" cy="1039813"/>
          </a:xfrm>
        </p:spPr>
        <p:txBody>
          <a:bodyPr>
            <a:normAutofit/>
          </a:bodyPr>
          <a:lstStyle/>
          <a:p>
            <a:r>
              <a:rPr lang="en-US" sz="2800" dirty="0"/>
              <a:t>Safety zone for </a:t>
            </a:r>
            <a:r>
              <a:rPr lang="en-US" sz="2800" dirty="0" smtClean="0"/>
              <a:t>HDVs </a:t>
            </a:r>
            <a:r>
              <a:rPr lang="de-DE" sz="2800" dirty="0" smtClean="0"/>
              <a:t>in </a:t>
            </a:r>
            <a:r>
              <a:rPr lang="de-DE" sz="2800" dirty="0"/>
              <a:t>„real life“ conditions</a:t>
            </a:r>
            <a:endParaRPr lang="en-US" sz="2800" dirty="0"/>
          </a:p>
        </p:txBody>
      </p:sp>
      <p:grpSp>
        <p:nvGrpSpPr>
          <p:cNvPr id="15" name="Gruppieren 14"/>
          <p:cNvGrpSpPr/>
          <p:nvPr/>
        </p:nvGrpSpPr>
        <p:grpSpPr>
          <a:xfrm>
            <a:off x="307736" y="1709989"/>
            <a:ext cx="4440387" cy="2237120"/>
            <a:chOff x="396319" y="1099484"/>
            <a:chExt cx="6710967" cy="3694110"/>
          </a:xfrm>
        </p:grpSpPr>
        <p:pic>
          <p:nvPicPr>
            <p:cNvPr id="5" name="Grafik 4"/>
            <p:cNvPicPr>
              <a:picLocks noChangeAspect="1"/>
            </p:cNvPicPr>
            <p:nvPr/>
          </p:nvPicPr>
          <p:blipFill>
            <a:blip r:embed="rId2"/>
            <a:stretch>
              <a:fillRect/>
            </a:stretch>
          </p:blipFill>
          <p:spPr>
            <a:xfrm>
              <a:off x="396319" y="1099484"/>
              <a:ext cx="6710967" cy="3694110"/>
            </a:xfrm>
            <a:prstGeom prst="rect">
              <a:avLst/>
            </a:prstGeom>
          </p:spPr>
        </p:pic>
        <p:cxnSp>
          <p:nvCxnSpPr>
            <p:cNvPr id="8" name="Gerade Verbindung mit Pfeil 7"/>
            <p:cNvCxnSpPr/>
            <p:nvPr/>
          </p:nvCxnSpPr>
          <p:spPr>
            <a:xfrm flipV="1">
              <a:off x="3722911" y="3846672"/>
              <a:ext cx="2232248" cy="187865"/>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4010943" y="3474103"/>
              <a:ext cx="1162305" cy="595740"/>
            </a:xfrm>
            <a:prstGeom prst="rect">
              <a:avLst/>
            </a:prstGeom>
            <a:noFill/>
          </p:spPr>
          <p:txBody>
            <a:bodyPr wrap="square" lIns="71963" tIns="71963" rIns="71963" bIns="71963" rtlCol="0">
              <a:spAutoFit/>
            </a:bodyPr>
            <a:lstStyle/>
            <a:p>
              <a:r>
                <a:rPr lang="de-DE" sz="1400" dirty="0"/>
                <a:t>3.20 m</a:t>
              </a:r>
              <a:endParaRPr lang="en-GB" sz="1400" dirty="0" err="1"/>
            </a:p>
          </p:txBody>
        </p:sp>
        <p:cxnSp>
          <p:nvCxnSpPr>
            <p:cNvPr id="11" name="Gerade Verbindung mit Pfeil 10"/>
            <p:cNvCxnSpPr/>
            <p:nvPr/>
          </p:nvCxnSpPr>
          <p:spPr>
            <a:xfrm>
              <a:off x="1346647" y="4026993"/>
              <a:ext cx="2376264"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1994720" y="3484669"/>
              <a:ext cx="1162305" cy="595740"/>
            </a:xfrm>
            <a:prstGeom prst="rect">
              <a:avLst/>
            </a:prstGeom>
            <a:noFill/>
          </p:spPr>
          <p:txBody>
            <a:bodyPr wrap="square" lIns="71963" tIns="71963" rIns="71963" bIns="71963" rtlCol="0">
              <a:spAutoFit/>
            </a:bodyPr>
            <a:lstStyle/>
            <a:p>
              <a:r>
                <a:rPr lang="de-DE" sz="1400" dirty="0"/>
                <a:t>3.00 m</a:t>
              </a:r>
              <a:endParaRPr lang="en-GB" sz="1400" dirty="0" err="1"/>
            </a:p>
          </p:txBody>
        </p:sp>
      </p:grpSp>
      <p:pic>
        <p:nvPicPr>
          <p:cNvPr id="48"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11347889" y="46207"/>
            <a:ext cx="837764" cy="837764"/>
          </a:xfrm>
          <a:prstGeom prst="rect">
            <a:avLst/>
          </a:prstGeom>
          <a:scene3d>
            <a:camera prst="orthographicFront">
              <a:rot lat="0" lon="10800000" rev="0"/>
            </a:camera>
            <a:lightRig rig="threePt" dir="t"/>
          </a:scene3d>
        </p:spPr>
      </p:pic>
      <p:cxnSp>
        <p:nvCxnSpPr>
          <p:cNvPr id="49" name="Straight Connector 50"/>
          <p:cNvCxnSpPr/>
          <p:nvPr/>
        </p:nvCxnSpPr>
        <p:spPr>
          <a:xfrm>
            <a:off x="10817941" y="838755"/>
            <a:ext cx="1367713" cy="18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feld 16"/>
          <p:cNvSpPr txBox="1"/>
          <p:nvPr/>
        </p:nvSpPr>
        <p:spPr>
          <a:xfrm>
            <a:off x="335386" y="4115369"/>
            <a:ext cx="5207047" cy="2669099"/>
          </a:xfrm>
          <a:prstGeom prst="rect">
            <a:avLst/>
          </a:prstGeom>
          <a:solidFill>
            <a:schemeClr val="accent4">
              <a:lumMod val="20000"/>
              <a:lumOff val="80000"/>
            </a:schemeClr>
          </a:solidFill>
        </p:spPr>
        <p:txBody>
          <a:bodyPr wrap="square" lIns="71963" tIns="71963" rIns="71963" bIns="71963" rtlCol="0">
            <a:spAutoFit/>
          </a:bodyPr>
          <a:lstStyle/>
          <a:p>
            <a:pPr marL="182563" indent="-182563" algn="just">
              <a:spcBef>
                <a:spcPts val="600"/>
              </a:spcBef>
              <a:buFont typeface="Arial" panose="020B0604020202020204" pitchFamily="34" charset="0"/>
              <a:buChar char="•"/>
            </a:pPr>
            <a:r>
              <a:rPr lang="de-DE" sz="1400" dirty="0" smtClean="0"/>
              <a:t>HDVs are wider than passenger cars, thus are driving closer to the sidewalk, which is </a:t>
            </a:r>
            <a:r>
              <a:rPr lang="de-DE" sz="1400" b="1" dirty="0" smtClean="0"/>
              <a:t>increasing the risk of getting false positives</a:t>
            </a:r>
            <a:r>
              <a:rPr lang="de-DE" sz="1400" dirty="0" smtClean="0"/>
              <a:t>.</a:t>
            </a:r>
          </a:p>
          <a:p>
            <a:pPr algn="just">
              <a:spcBef>
                <a:spcPts val="300"/>
              </a:spcBef>
            </a:pPr>
            <a:r>
              <a:rPr lang="de-DE" sz="1400" dirty="0" smtClean="0"/>
              <a:t>Additionnaly:</a:t>
            </a:r>
          </a:p>
          <a:p>
            <a:pPr marL="182563" indent="-182563" algn="just">
              <a:spcBef>
                <a:spcPts val="300"/>
              </a:spcBef>
              <a:buFont typeface="Arial" panose="020B0604020202020204" pitchFamily="34" charset="0"/>
              <a:buChar char="•"/>
            </a:pPr>
            <a:r>
              <a:rPr lang="de-DE" sz="1400" dirty="0" smtClean="0"/>
              <a:t>A vehicle cannot </a:t>
            </a:r>
            <a:r>
              <a:rPr lang="de-DE" sz="1400" dirty="0"/>
              <a:t>be driven 100% in the center of the lane. Small drifts with e.g. </a:t>
            </a:r>
            <a:r>
              <a:rPr lang="de-DE" sz="1400" b="1" dirty="0" smtClean="0"/>
              <a:t>+/- 15cm or 20cm </a:t>
            </a:r>
            <a:r>
              <a:rPr lang="de-DE" sz="1400" dirty="0"/>
              <a:t>to both sides are </a:t>
            </a:r>
            <a:r>
              <a:rPr lang="de-DE" sz="1400" dirty="0" smtClean="0"/>
              <a:t>normal for a HDV. (Reminder: R131 specifies a </a:t>
            </a:r>
            <a:r>
              <a:rPr lang="de-DE" sz="1400" i="1" dirty="0" smtClean="0"/>
              <a:t>„</a:t>
            </a:r>
            <a:r>
              <a:rPr lang="en-GB" sz="1400" i="1" dirty="0" smtClean="0"/>
              <a:t>target </a:t>
            </a:r>
            <a:r>
              <a:rPr lang="en-GB" sz="1400" i="1" dirty="0"/>
              <a:t>centreline offset of </a:t>
            </a:r>
            <a:r>
              <a:rPr lang="en-GB" sz="1400" i="1" dirty="0">
                <a:solidFill>
                  <a:srgbClr val="C00000"/>
                </a:solidFill>
              </a:rPr>
              <a:t>not more than </a:t>
            </a:r>
            <a:r>
              <a:rPr lang="en-GB" sz="1400" b="1" i="1" dirty="0">
                <a:solidFill>
                  <a:srgbClr val="C00000"/>
                </a:solidFill>
              </a:rPr>
              <a:t>0.5 </a:t>
            </a:r>
            <a:r>
              <a:rPr lang="en-GB" sz="1400" b="1" i="1" dirty="0" smtClean="0">
                <a:solidFill>
                  <a:srgbClr val="C00000"/>
                </a:solidFill>
              </a:rPr>
              <a:t>m</a:t>
            </a:r>
            <a:r>
              <a:rPr lang="en-GB" sz="1400" i="1" dirty="0" smtClean="0"/>
              <a:t>”</a:t>
            </a:r>
            <a:r>
              <a:rPr lang="en-GB" sz="1400" dirty="0" smtClean="0"/>
              <a:t>, in test section 6.4.1).</a:t>
            </a:r>
            <a:endParaRPr lang="de-DE" sz="1400" dirty="0"/>
          </a:p>
          <a:p>
            <a:pPr marL="182563" indent="-182563" algn="just">
              <a:spcBef>
                <a:spcPts val="300"/>
              </a:spcBef>
              <a:buFont typeface="Arial" panose="020B0604020202020204" pitchFamily="34" charset="0"/>
              <a:buChar char="•"/>
            </a:pPr>
            <a:r>
              <a:rPr lang="de-DE" sz="1400" dirty="0" smtClean="0"/>
              <a:t>Lanes in urban areas are often narrower than the 3.5m considered during the M1N1 discussions (3m or 3.30m are more common).</a:t>
            </a:r>
            <a:endParaRPr lang="de-DE" sz="1400" dirty="0"/>
          </a:p>
          <a:p>
            <a:pPr marL="182563" indent="-182563" algn="just">
              <a:spcBef>
                <a:spcPts val="300"/>
              </a:spcBef>
              <a:buFont typeface="Arial" panose="020B0604020202020204" pitchFamily="34" charset="0"/>
              <a:buChar char="•"/>
            </a:pPr>
            <a:r>
              <a:rPr lang="de-DE" sz="1400" dirty="0" smtClean="0"/>
              <a:t>A lot </a:t>
            </a:r>
            <a:r>
              <a:rPr lang="de-DE" sz="1400" dirty="0"/>
              <a:t>of roads in urban </a:t>
            </a:r>
            <a:r>
              <a:rPr lang="de-DE" sz="1400" dirty="0" smtClean="0"/>
              <a:t>areas </a:t>
            </a:r>
            <a:r>
              <a:rPr lang="de-DE" sz="1400" dirty="0"/>
              <a:t>don‘t have lane markings in the </a:t>
            </a:r>
            <a:r>
              <a:rPr lang="de-DE" sz="1400" dirty="0" smtClean="0"/>
              <a:t>middle (leading to some </a:t>
            </a:r>
            <a:r>
              <a:rPr lang="de-DE" sz="1400" dirty="0"/>
              <a:t>tendency to drive </a:t>
            </a:r>
            <a:r>
              <a:rPr lang="de-DE" sz="1400" dirty="0" smtClean="0"/>
              <a:t>closer to the sidewalk).</a:t>
            </a:r>
            <a:endParaRPr lang="en-GB" sz="1400" dirty="0" err="1"/>
          </a:p>
        </p:txBody>
      </p:sp>
      <p:sp>
        <p:nvSpPr>
          <p:cNvPr id="50" name="Textfeld 15"/>
          <p:cNvSpPr txBox="1"/>
          <p:nvPr/>
        </p:nvSpPr>
        <p:spPr>
          <a:xfrm>
            <a:off x="307736" y="1092461"/>
            <a:ext cx="4465493" cy="576219"/>
          </a:xfrm>
          <a:prstGeom prst="rect">
            <a:avLst/>
          </a:prstGeom>
          <a:solidFill>
            <a:schemeClr val="accent4">
              <a:lumMod val="20000"/>
              <a:lumOff val="80000"/>
            </a:schemeClr>
          </a:solidFill>
        </p:spPr>
        <p:txBody>
          <a:bodyPr wrap="square" lIns="71963" tIns="71963" rIns="71963" bIns="71963" rtlCol="0">
            <a:spAutoFit/>
          </a:bodyPr>
          <a:lstStyle/>
          <a:p>
            <a:r>
              <a:rPr lang="de-DE" sz="1400" b="1" dirty="0"/>
              <a:t>In </a:t>
            </a:r>
            <a:r>
              <a:rPr lang="de-DE" sz="1400" b="1" dirty="0" smtClean="0"/>
              <a:t>general, </a:t>
            </a:r>
            <a:r>
              <a:rPr lang="de-DE" sz="1400" b="1" dirty="0"/>
              <a:t>it should be avoided to brake on pedestrian on the </a:t>
            </a:r>
            <a:r>
              <a:rPr lang="de-DE" sz="1400" b="1" dirty="0" smtClean="0"/>
              <a:t>sidewalk (to limit the risks of false positive).</a:t>
            </a:r>
            <a:endParaRPr lang="en-GB" sz="1400" b="1" dirty="0" err="1"/>
          </a:p>
        </p:txBody>
      </p:sp>
      <p:sp>
        <p:nvSpPr>
          <p:cNvPr id="13" name="正方形/長方形 42"/>
          <p:cNvSpPr/>
          <p:nvPr/>
        </p:nvSpPr>
        <p:spPr>
          <a:xfrm>
            <a:off x="8395842" y="824358"/>
            <a:ext cx="144652" cy="21307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99" dirty="0">
              <a:solidFill>
                <a:schemeClr val="tx1"/>
              </a:solidFill>
            </a:endParaRPr>
          </a:p>
        </p:txBody>
      </p:sp>
      <p:sp>
        <p:nvSpPr>
          <p:cNvPr id="14" name="正方形/長方形 9"/>
          <p:cNvSpPr/>
          <p:nvPr/>
        </p:nvSpPr>
        <p:spPr>
          <a:xfrm>
            <a:off x="6555306" y="2950591"/>
            <a:ext cx="1836001" cy="2989022"/>
          </a:xfrm>
          <a:prstGeom prst="rect">
            <a:avLst/>
          </a:prstGeom>
          <a:solidFill>
            <a:schemeClr val="accent1">
              <a:lumMod val="20000"/>
              <a:lumOff val="80000"/>
            </a:schemeClr>
          </a:solid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99"/>
          </a:p>
        </p:txBody>
      </p:sp>
      <p:sp>
        <p:nvSpPr>
          <p:cNvPr id="16" name="正方形/長方形 9"/>
          <p:cNvSpPr/>
          <p:nvPr/>
        </p:nvSpPr>
        <p:spPr>
          <a:xfrm>
            <a:off x="6339306" y="2950589"/>
            <a:ext cx="1836001" cy="2989023"/>
          </a:xfrm>
          <a:prstGeom prst="rect">
            <a:avLst/>
          </a:prstGeom>
          <a:solidFill>
            <a:schemeClr val="accent1">
              <a:lumMod val="20000"/>
              <a:lumOff val="80000"/>
            </a:schemeClr>
          </a:solid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99"/>
          </a:p>
        </p:txBody>
      </p:sp>
      <p:sp>
        <p:nvSpPr>
          <p:cNvPr id="17" name="Rechteck 18"/>
          <p:cNvSpPr/>
          <p:nvPr/>
        </p:nvSpPr>
        <p:spPr>
          <a:xfrm>
            <a:off x="8526515" y="838755"/>
            <a:ext cx="852050" cy="594571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1963" tIns="71963" rIns="71963" bIns="71963" rtlCol="0" anchor="ctr"/>
          <a:lstStyle/>
          <a:p>
            <a:pPr algn="ctr"/>
            <a:r>
              <a:rPr lang="de-DE" sz="1999" dirty="0" smtClean="0">
                <a:solidFill>
                  <a:schemeClr val="tx1">
                    <a:lumMod val="75000"/>
                    <a:lumOff val="25000"/>
                  </a:schemeClr>
                </a:solidFill>
              </a:rPr>
              <a:t>Side-walk</a:t>
            </a:r>
            <a:endParaRPr lang="en-GB" sz="1999" dirty="0" err="1">
              <a:solidFill>
                <a:schemeClr val="tx1">
                  <a:lumMod val="75000"/>
                  <a:lumOff val="25000"/>
                </a:schemeClr>
              </a:solidFill>
            </a:endParaRPr>
          </a:p>
        </p:txBody>
      </p:sp>
      <p:cxnSp>
        <p:nvCxnSpPr>
          <p:cNvPr id="18" name="直線コネクタ 16"/>
          <p:cNvCxnSpPr/>
          <p:nvPr/>
        </p:nvCxnSpPr>
        <p:spPr>
          <a:xfrm flipV="1">
            <a:off x="6458186" y="6025741"/>
            <a:ext cx="0" cy="69952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277707" y="6025741"/>
            <a:ext cx="0" cy="69952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直線コネクタ 5"/>
          <p:cNvCxnSpPr/>
          <p:nvPr/>
        </p:nvCxnSpPr>
        <p:spPr>
          <a:xfrm>
            <a:off x="7357507" y="2013212"/>
            <a:ext cx="1" cy="464400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21" name="直線コネクタ 11"/>
          <p:cNvCxnSpPr/>
          <p:nvPr/>
        </p:nvCxnSpPr>
        <p:spPr>
          <a:xfrm flipH="1" flipV="1">
            <a:off x="6451836" y="1826474"/>
            <a:ext cx="0" cy="103991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Gerader Verbinder 27"/>
          <p:cNvCxnSpPr/>
          <p:nvPr/>
        </p:nvCxnSpPr>
        <p:spPr>
          <a:xfrm>
            <a:off x="6236494" y="916469"/>
            <a:ext cx="0" cy="58680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正方形/長方形 9"/>
          <p:cNvSpPr/>
          <p:nvPr/>
        </p:nvSpPr>
        <p:spPr>
          <a:xfrm>
            <a:off x="6445930" y="2950592"/>
            <a:ext cx="1836000" cy="2989021"/>
          </a:xfrm>
          <a:prstGeom prst="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799"/>
          </a:p>
        </p:txBody>
      </p:sp>
      <p:sp>
        <p:nvSpPr>
          <p:cNvPr id="24" name="テキスト ボックス 15"/>
          <p:cNvSpPr txBox="1"/>
          <p:nvPr/>
        </p:nvSpPr>
        <p:spPr>
          <a:xfrm>
            <a:off x="6983079" y="3485812"/>
            <a:ext cx="748854" cy="461297"/>
          </a:xfrm>
          <a:prstGeom prst="rect">
            <a:avLst/>
          </a:prstGeom>
          <a:noFill/>
        </p:spPr>
        <p:txBody>
          <a:bodyPr wrap="none" rtlCol="0">
            <a:spAutoFit/>
          </a:bodyPr>
          <a:lstStyle/>
          <a:p>
            <a:r>
              <a:rPr kumimoji="1" lang="en-US" altLang="ja-JP" sz="2399" b="1" dirty="0">
                <a:cs typeface="Arial" panose="020B0604020202020204" pitchFamily="34" charset="0"/>
              </a:rPr>
              <a:t>HDV</a:t>
            </a:r>
            <a:endParaRPr kumimoji="1" lang="ja-JP" altLang="en-US" sz="2399" b="1" dirty="0">
              <a:cs typeface="Arial" panose="020B0604020202020204" pitchFamily="34" charset="0"/>
            </a:endParaRPr>
          </a:p>
        </p:txBody>
      </p:sp>
      <p:sp>
        <p:nvSpPr>
          <p:cNvPr id="25" name="テキスト ボックス 21"/>
          <p:cNvSpPr txBox="1"/>
          <p:nvPr/>
        </p:nvSpPr>
        <p:spPr>
          <a:xfrm>
            <a:off x="7045028" y="4476088"/>
            <a:ext cx="772567" cy="338378"/>
          </a:xfrm>
          <a:prstGeom prst="rect">
            <a:avLst/>
          </a:prstGeom>
          <a:noFill/>
        </p:spPr>
        <p:txBody>
          <a:bodyPr wrap="none" rtlCol="0">
            <a:spAutoFit/>
          </a:bodyPr>
          <a:lstStyle/>
          <a:p>
            <a:r>
              <a:rPr kumimoji="1" lang="en-US" altLang="ja-JP" sz="1599" b="1" dirty="0">
                <a:cs typeface="Arial" panose="020B0604020202020204" pitchFamily="34" charset="0"/>
              </a:rPr>
              <a:t>2.55 m</a:t>
            </a:r>
            <a:endParaRPr kumimoji="1" lang="ja-JP" altLang="en-US" sz="1599" b="1" dirty="0">
              <a:cs typeface="Arial" panose="020B0604020202020204" pitchFamily="34" charset="0"/>
            </a:endParaRPr>
          </a:p>
        </p:txBody>
      </p:sp>
      <p:cxnSp>
        <p:nvCxnSpPr>
          <p:cNvPr id="26" name="Gerade Verbindung mit Pfeil 37"/>
          <p:cNvCxnSpPr/>
          <p:nvPr/>
        </p:nvCxnSpPr>
        <p:spPr>
          <a:xfrm>
            <a:off x="6448057" y="4814466"/>
            <a:ext cx="1836000" cy="0"/>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Gerade Verbindung mit Pfeil 38"/>
          <p:cNvCxnSpPr/>
          <p:nvPr/>
        </p:nvCxnSpPr>
        <p:spPr>
          <a:xfrm>
            <a:off x="6217442" y="1189043"/>
            <a:ext cx="2304000"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feld 39"/>
          <p:cNvSpPr txBox="1"/>
          <p:nvPr/>
        </p:nvSpPr>
        <p:spPr>
          <a:xfrm>
            <a:off x="6897418" y="893533"/>
            <a:ext cx="920177" cy="360775"/>
          </a:xfrm>
          <a:prstGeom prst="rect">
            <a:avLst/>
          </a:prstGeom>
          <a:noFill/>
        </p:spPr>
        <p:txBody>
          <a:bodyPr wrap="square" lIns="71963" tIns="71963" rIns="71963" bIns="71963" rtlCol="0">
            <a:spAutoFit/>
          </a:bodyPr>
          <a:lstStyle/>
          <a:p>
            <a:pPr algn="ctr"/>
            <a:r>
              <a:rPr lang="de-DE" sz="1400" b="1" dirty="0" smtClean="0"/>
              <a:t>3.20m</a:t>
            </a:r>
            <a:endParaRPr lang="en-GB" sz="1400" b="1" dirty="0" err="1"/>
          </a:p>
        </p:txBody>
      </p:sp>
      <p:sp>
        <p:nvSpPr>
          <p:cNvPr id="29" name="Textfeld 40"/>
          <p:cNvSpPr txBox="1"/>
          <p:nvPr/>
        </p:nvSpPr>
        <p:spPr>
          <a:xfrm>
            <a:off x="8429547" y="1775504"/>
            <a:ext cx="619211" cy="637774"/>
          </a:xfrm>
          <a:prstGeom prst="rect">
            <a:avLst/>
          </a:prstGeom>
          <a:noFill/>
        </p:spPr>
        <p:txBody>
          <a:bodyPr wrap="square" lIns="71963" tIns="71963" rIns="71963" bIns="71963" rtlCol="0">
            <a:spAutoFit/>
          </a:bodyPr>
          <a:lstStyle/>
          <a:p>
            <a:pPr algn="ctr"/>
            <a:r>
              <a:rPr lang="de-DE" sz="3200" b="1" dirty="0" smtClean="0">
                <a:solidFill>
                  <a:srgbClr val="FF0000"/>
                </a:solidFill>
              </a:rPr>
              <a:t>?</a:t>
            </a:r>
            <a:endParaRPr lang="en-GB" sz="3200" b="1" dirty="0" err="1">
              <a:solidFill>
                <a:srgbClr val="FF0000"/>
              </a:solidFill>
            </a:endParaRPr>
          </a:p>
        </p:txBody>
      </p:sp>
      <p:cxnSp>
        <p:nvCxnSpPr>
          <p:cNvPr id="30" name="Gerade Verbindung mit Pfeil 41"/>
          <p:cNvCxnSpPr/>
          <p:nvPr/>
        </p:nvCxnSpPr>
        <p:spPr>
          <a:xfrm flipH="1">
            <a:off x="8531505" y="2413278"/>
            <a:ext cx="2880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Gerade Verbindung mit Pfeil 42"/>
          <p:cNvCxnSpPr/>
          <p:nvPr/>
        </p:nvCxnSpPr>
        <p:spPr>
          <a:xfrm>
            <a:off x="8082871" y="2413278"/>
            <a:ext cx="3240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11"/>
          <p:cNvCxnSpPr/>
          <p:nvPr/>
        </p:nvCxnSpPr>
        <p:spPr>
          <a:xfrm flipH="1" flipV="1">
            <a:off x="8284057" y="1837268"/>
            <a:ext cx="0" cy="103991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3" name="テキスト ボックス 21"/>
          <p:cNvSpPr txBox="1"/>
          <p:nvPr/>
        </p:nvSpPr>
        <p:spPr>
          <a:xfrm>
            <a:off x="6592156" y="6170749"/>
            <a:ext cx="758541" cy="338426"/>
          </a:xfrm>
          <a:prstGeom prst="rect">
            <a:avLst/>
          </a:prstGeom>
          <a:noFill/>
        </p:spPr>
        <p:txBody>
          <a:bodyPr wrap="none" rtlCol="0">
            <a:spAutoFit/>
          </a:bodyPr>
          <a:lstStyle/>
          <a:p>
            <a:r>
              <a:rPr kumimoji="1" lang="en-US" altLang="ja-JP" sz="1599" b="1" dirty="0" smtClean="0">
                <a:cs typeface="Arial" panose="020B0604020202020204" pitchFamily="34" charset="0"/>
              </a:rPr>
              <a:t>2.85 </a:t>
            </a:r>
            <a:r>
              <a:rPr kumimoji="1" lang="en-US" altLang="ja-JP" sz="1599" b="1" dirty="0">
                <a:cs typeface="Arial" panose="020B0604020202020204" pitchFamily="34" charset="0"/>
              </a:rPr>
              <a:t>m</a:t>
            </a:r>
            <a:endParaRPr kumimoji="1" lang="ja-JP" altLang="en-US" sz="1599" b="1" dirty="0">
              <a:cs typeface="Arial" panose="020B0604020202020204" pitchFamily="34" charset="0"/>
            </a:endParaRPr>
          </a:p>
        </p:txBody>
      </p:sp>
      <p:cxnSp>
        <p:nvCxnSpPr>
          <p:cNvPr id="34" name="Gerade Verbindung mit Pfeil 37"/>
          <p:cNvCxnSpPr/>
          <p:nvPr/>
        </p:nvCxnSpPr>
        <p:spPr>
          <a:xfrm>
            <a:off x="6356138" y="6493116"/>
            <a:ext cx="2052000" cy="0"/>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直線コネクタ 16"/>
          <p:cNvCxnSpPr/>
          <p:nvPr/>
        </p:nvCxnSpPr>
        <p:spPr>
          <a:xfrm flipV="1">
            <a:off x="6342518" y="6025741"/>
            <a:ext cx="0" cy="699522"/>
          </a:xfrm>
          <a:prstGeom prst="line">
            <a:avLst/>
          </a:prstGeom>
          <a:ln w="19050">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16"/>
          <p:cNvCxnSpPr/>
          <p:nvPr/>
        </p:nvCxnSpPr>
        <p:spPr>
          <a:xfrm flipV="1">
            <a:off x="8389019" y="6025741"/>
            <a:ext cx="0" cy="699522"/>
          </a:xfrm>
          <a:prstGeom prst="line">
            <a:avLst/>
          </a:prstGeom>
          <a:ln w="19050">
            <a:solidFill>
              <a:srgbClr val="00B0F0"/>
            </a:solidFill>
            <a:prstDash val="sysDot"/>
          </a:ln>
        </p:spPr>
        <p:style>
          <a:lnRef idx="1">
            <a:schemeClr val="accent1"/>
          </a:lnRef>
          <a:fillRef idx="0">
            <a:schemeClr val="accent1"/>
          </a:fillRef>
          <a:effectRef idx="0">
            <a:schemeClr val="accent1"/>
          </a:effectRef>
          <a:fontRef idx="minor">
            <a:schemeClr val="tx1"/>
          </a:fontRef>
        </p:style>
      </p:cxnSp>
      <p:sp>
        <p:nvSpPr>
          <p:cNvPr id="37" name="テキスト ボックス 4"/>
          <p:cNvSpPr txBox="1"/>
          <p:nvPr/>
        </p:nvSpPr>
        <p:spPr>
          <a:xfrm>
            <a:off x="9559817" y="927570"/>
            <a:ext cx="1389041" cy="307777"/>
          </a:xfrm>
          <a:prstGeom prst="rect">
            <a:avLst/>
          </a:prstGeom>
          <a:noFill/>
        </p:spPr>
        <p:txBody>
          <a:bodyPr wrap="square" rtlCol="0">
            <a:spAutoFit/>
          </a:bodyPr>
          <a:lstStyle/>
          <a:p>
            <a:r>
              <a:rPr kumimoji="1" lang="en-US" altLang="ja-JP" sz="1400" dirty="0">
                <a:cs typeface="Arial" panose="020B0604020202020204" pitchFamily="34" charset="0"/>
              </a:rPr>
              <a:t>Safety zone</a:t>
            </a:r>
            <a:endParaRPr kumimoji="1" lang="ja-JP" altLang="en-US" sz="1400" dirty="0">
              <a:cs typeface="Arial" panose="020B0604020202020204" pitchFamily="34" charset="0"/>
            </a:endParaRPr>
          </a:p>
        </p:txBody>
      </p:sp>
      <p:cxnSp>
        <p:nvCxnSpPr>
          <p:cNvPr id="38" name="直線矢印コネクタ 2"/>
          <p:cNvCxnSpPr>
            <a:stCxn id="37" idx="1"/>
          </p:cNvCxnSpPr>
          <p:nvPr/>
        </p:nvCxnSpPr>
        <p:spPr>
          <a:xfrm flipH="1">
            <a:off x="8478518" y="1081459"/>
            <a:ext cx="1081299" cy="460780"/>
          </a:xfrm>
          <a:prstGeom prst="straightConnector1">
            <a:avLst/>
          </a:prstGeom>
          <a:ln w="19050">
            <a:tailEnd type="ova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4931710" y="2410658"/>
            <a:ext cx="970664" cy="1015663"/>
          </a:xfrm>
          <a:prstGeom prst="rect">
            <a:avLst/>
          </a:prstGeom>
          <a:ln>
            <a:solidFill>
              <a:srgbClr val="00B0F0"/>
            </a:solidFill>
            <a:prstDash val="sysDot"/>
          </a:ln>
        </p:spPr>
        <p:txBody>
          <a:bodyPr wrap="square">
            <a:spAutoFit/>
          </a:bodyPr>
          <a:lstStyle/>
          <a:p>
            <a:r>
              <a:rPr lang="de-DE" sz="1200" i="1" dirty="0">
                <a:solidFill>
                  <a:srgbClr val="00B0F0"/>
                </a:solidFill>
              </a:rPr>
              <a:t>Small drifts </a:t>
            </a:r>
            <a:r>
              <a:rPr lang="de-DE" sz="1200" i="1" dirty="0" smtClean="0">
                <a:solidFill>
                  <a:srgbClr val="00B0F0"/>
                </a:solidFill>
              </a:rPr>
              <a:t>of +/- 15cm to maintain the vehicle in the path</a:t>
            </a:r>
            <a:endParaRPr lang="en-GB" sz="1200" i="1" dirty="0">
              <a:solidFill>
                <a:srgbClr val="00B0F0"/>
              </a:solidFill>
            </a:endParaRPr>
          </a:p>
        </p:txBody>
      </p:sp>
      <p:cxnSp>
        <p:nvCxnSpPr>
          <p:cNvPr id="40" name="Straight Arrow Connector 39"/>
          <p:cNvCxnSpPr>
            <a:stCxn id="39" idx="3"/>
          </p:cNvCxnSpPr>
          <p:nvPr/>
        </p:nvCxnSpPr>
        <p:spPr>
          <a:xfrm>
            <a:off x="5902374" y="2918490"/>
            <a:ext cx="453764" cy="238778"/>
          </a:xfrm>
          <a:prstGeom prst="straightConnector1">
            <a:avLst/>
          </a:prstGeom>
          <a:ln w="19050">
            <a:solidFill>
              <a:srgbClr val="00B0F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Textfeld 15"/>
          <p:cNvSpPr txBox="1"/>
          <p:nvPr/>
        </p:nvSpPr>
        <p:spPr>
          <a:xfrm>
            <a:off x="9558027" y="3392296"/>
            <a:ext cx="2514378" cy="3346208"/>
          </a:xfrm>
          <a:prstGeom prst="rect">
            <a:avLst/>
          </a:prstGeom>
          <a:solidFill>
            <a:srgbClr val="FFFF00"/>
          </a:solidFill>
        </p:spPr>
        <p:txBody>
          <a:bodyPr wrap="square" lIns="71963" tIns="71963" rIns="71963" bIns="71963" rtlCol="0">
            <a:spAutoFit/>
          </a:bodyPr>
          <a:lstStyle/>
          <a:p>
            <a:r>
              <a:rPr lang="de-DE" sz="1600" b="1" dirty="0" smtClean="0"/>
              <a:t>Conclusions:</a:t>
            </a:r>
          </a:p>
          <a:p>
            <a:endParaRPr lang="de-DE" sz="1600" b="1" dirty="0" smtClean="0"/>
          </a:p>
          <a:p>
            <a:r>
              <a:rPr lang="de-DE" sz="1600" b="1" dirty="0" smtClean="0"/>
              <a:t>HCVs are driving closer to the side of the road compared to passenger cars.</a:t>
            </a:r>
          </a:p>
          <a:p>
            <a:endParaRPr lang="de-DE" sz="1600" b="1" dirty="0"/>
          </a:p>
          <a:p>
            <a:r>
              <a:rPr lang="de-DE" sz="1600" b="1" dirty="0" smtClean="0"/>
              <a:t>This creates a higher risk of getting false positive, which is a challenge HDV industry cannot take, given our low experience on V2P collisions.</a:t>
            </a:r>
          </a:p>
        </p:txBody>
      </p:sp>
      <p:sp>
        <p:nvSpPr>
          <p:cNvPr id="54" name="Textfeld 45"/>
          <p:cNvSpPr txBox="1"/>
          <p:nvPr/>
        </p:nvSpPr>
        <p:spPr>
          <a:xfrm>
            <a:off x="9558027" y="1581416"/>
            <a:ext cx="2514378" cy="576219"/>
          </a:xfrm>
          <a:prstGeom prst="rect">
            <a:avLst/>
          </a:prstGeom>
          <a:solidFill>
            <a:schemeClr val="accent4">
              <a:lumMod val="20000"/>
              <a:lumOff val="80000"/>
            </a:schemeClr>
          </a:solidFill>
        </p:spPr>
        <p:txBody>
          <a:bodyPr wrap="square" lIns="71963" tIns="71963" rIns="71963" bIns="71963" rtlCol="0">
            <a:spAutoFit/>
          </a:bodyPr>
          <a:lstStyle>
            <a:defPPr>
              <a:defRPr lang="en-US"/>
            </a:defPPr>
            <a:lvl1pPr>
              <a:defRPr b="1"/>
            </a:lvl1pPr>
          </a:lstStyle>
          <a:p>
            <a:pPr algn="ctr"/>
            <a:r>
              <a:rPr lang="de-DE" sz="1400" dirty="0"/>
              <a:t>HDVs safety zone should not be more than 10 or 20 cm</a:t>
            </a:r>
            <a:endParaRPr lang="en-GB" sz="1400" dirty="0" err="1"/>
          </a:p>
        </p:txBody>
      </p:sp>
      <p:cxnSp>
        <p:nvCxnSpPr>
          <p:cNvPr id="46" name="Straight Arrow Connector 45"/>
          <p:cNvCxnSpPr>
            <a:stCxn id="54" idx="1"/>
          </p:cNvCxnSpPr>
          <p:nvPr/>
        </p:nvCxnSpPr>
        <p:spPr>
          <a:xfrm flipH="1">
            <a:off x="8891703" y="1869526"/>
            <a:ext cx="666324" cy="51794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98000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5940"/>
            <a:ext cx="12185653" cy="400110"/>
          </a:xfrm>
          <a:prstGeom prst="rect">
            <a:avLst/>
          </a:prstGeom>
          <a:solidFill>
            <a:schemeClr val="accent4">
              <a:lumMod val="20000"/>
              <a:lumOff val="80000"/>
            </a:schemeClr>
          </a:solidFill>
        </p:spPr>
        <p:txBody>
          <a:bodyPr wrap="square">
            <a:spAutoFit/>
          </a:bodyPr>
          <a:lstStyle/>
          <a:p>
            <a:r>
              <a:rPr lang="en-GB" sz="2000" b="1" dirty="0" smtClean="0"/>
              <a:t>Reminder from AEBS-HDV-04-04 (industry proposal)</a:t>
            </a:r>
            <a:endParaRPr lang="en-GB" sz="2000" b="1" dirty="0"/>
          </a:p>
        </p:txBody>
      </p:sp>
      <p:sp>
        <p:nvSpPr>
          <p:cNvPr id="8" name="Content Placeholder 7"/>
          <p:cNvSpPr>
            <a:spLocks noGrp="1"/>
          </p:cNvSpPr>
          <p:nvPr>
            <p:ph idx="1"/>
          </p:nvPr>
        </p:nvSpPr>
        <p:spPr/>
        <p:txBody>
          <a:bodyPr vert="horz" lIns="91440" tIns="45720" rIns="91440" bIns="45720" rtlCol="0">
            <a:noAutofit/>
          </a:bodyPr>
          <a:lstStyle/>
          <a:p>
            <a:pPr>
              <a:spcBef>
                <a:spcPts val="2400"/>
              </a:spcBef>
            </a:pPr>
            <a:r>
              <a:rPr lang="en-US" sz="2400" dirty="0"/>
              <a:t>Whereas:</a:t>
            </a:r>
          </a:p>
          <a:p>
            <a:pPr lvl="1">
              <a:spcBef>
                <a:spcPts val="600"/>
              </a:spcBef>
              <a:buFont typeface="Calibri" panose="020F0502020204030204" pitchFamily="34" charset="0"/>
              <a:buChar char="-"/>
            </a:pPr>
            <a:r>
              <a:rPr lang="en-US" dirty="0"/>
              <a:t>HDV Industry has little experience on </a:t>
            </a:r>
            <a:r>
              <a:rPr lang="en-US" dirty="0" smtClean="0"/>
              <a:t>VRU and city-AEB</a:t>
            </a:r>
            <a:r>
              <a:rPr lang="en-US" dirty="0"/>
              <a:t>;</a:t>
            </a:r>
          </a:p>
          <a:p>
            <a:pPr lvl="1">
              <a:spcBef>
                <a:spcPts val="600"/>
              </a:spcBef>
              <a:buFont typeface="Calibri" panose="020F0502020204030204" pitchFamily="34" charset="0"/>
              <a:buChar char="-"/>
            </a:pPr>
            <a:r>
              <a:rPr lang="en-US" dirty="0" smtClean="0"/>
              <a:t>Very few systems are available on the market, e.g. to support IWG discussions with actual measurements (as during the AEBS M1N1 IWG);</a:t>
            </a:r>
            <a:endParaRPr lang="en-US" dirty="0"/>
          </a:p>
          <a:p>
            <a:pPr lvl="1">
              <a:spcBef>
                <a:spcPts val="600"/>
              </a:spcBef>
              <a:buFont typeface="Calibri" panose="020F0502020204030204" pitchFamily="34" charset="0"/>
              <a:buChar char="-"/>
            </a:pPr>
            <a:r>
              <a:rPr lang="en-US" dirty="0" smtClean="0"/>
              <a:t>Available systems does not provide a comparable performance with those of the passenger cars available on the market.</a:t>
            </a:r>
          </a:p>
          <a:p>
            <a:pPr lvl="1">
              <a:spcBef>
                <a:spcPts val="600"/>
              </a:spcBef>
              <a:buFont typeface="Calibri" panose="020F0502020204030204" pitchFamily="34" charset="0"/>
              <a:buChar char="-"/>
            </a:pPr>
            <a:r>
              <a:rPr lang="en-US" b="1" dirty="0" smtClean="0">
                <a:solidFill>
                  <a:srgbClr val="FF0000"/>
                </a:solidFill>
              </a:rPr>
              <a:t>State of the art on one EU vehicle: 20kph collision avoidance</a:t>
            </a:r>
            <a:endParaRPr lang="en-US" b="1" dirty="0">
              <a:solidFill>
                <a:srgbClr val="FF0000"/>
              </a:solidFill>
            </a:endParaRPr>
          </a:p>
          <a:p>
            <a:pPr>
              <a:spcBef>
                <a:spcPts val="2400"/>
              </a:spcBef>
            </a:pPr>
            <a:r>
              <a:rPr lang="en-US" sz="2400" dirty="0" smtClean="0"/>
              <a:t>Industry </a:t>
            </a:r>
            <a:r>
              <a:rPr lang="en-US" sz="2400" dirty="0"/>
              <a:t>proposes to define </a:t>
            </a:r>
            <a:r>
              <a:rPr lang="en-US" sz="2400" dirty="0" smtClean="0"/>
              <a:t>HDVs requirements </a:t>
            </a:r>
            <a:r>
              <a:rPr lang="en-US" sz="2400" b="1" dirty="0"/>
              <a:t>on the base of </a:t>
            </a:r>
            <a:r>
              <a:rPr lang="en-US" sz="2400" b="1" dirty="0" smtClean="0"/>
              <a:t>R152 step 1</a:t>
            </a:r>
            <a:r>
              <a:rPr lang="en-US" sz="2400" b="1" dirty="0" smtClean="0">
                <a:solidFill>
                  <a:srgbClr val="FF0000"/>
                </a:solidFill>
              </a:rPr>
              <a:t>,</a:t>
            </a:r>
            <a:br>
              <a:rPr lang="en-US" sz="2400" b="1" dirty="0" smtClean="0">
                <a:solidFill>
                  <a:srgbClr val="FF0000"/>
                </a:solidFill>
              </a:rPr>
            </a:br>
            <a:r>
              <a:rPr lang="en-US" sz="2400" b="1" dirty="0" smtClean="0">
                <a:solidFill>
                  <a:srgbClr val="FF0000"/>
                </a:solidFill>
              </a:rPr>
              <a:t>and to value the state of the art measurements</a:t>
            </a:r>
            <a:r>
              <a:rPr lang="en-US" sz="2400" dirty="0" smtClean="0"/>
              <a:t>.</a:t>
            </a:r>
            <a:endParaRPr lang="en-US" sz="2400" dirty="0"/>
          </a:p>
          <a:p>
            <a:pPr>
              <a:spcBef>
                <a:spcPts val="2400"/>
              </a:spcBef>
            </a:pPr>
            <a:r>
              <a:rPr lang="en-US" sz="2400" dirty="0" smtClean="0"/>
              <a:t>The values could be reviewed once </a:t>
            </a:r>
            <a:r>
              <a:rPr lang="en-US" sz="2400" dirty="0"/>
              <a:t>practical experience will be available.</a:t>
            </a:r>
            <a:endParaRPr lang="en-GB" sz="2400" dirty="0"/>
          </a:p>
          <a:p>
            <a:pPr>
              <a:spcBef>
                <a:spcPts val="1800"/>
              </a:spcBef>
            </a:pPr>
            <a:endParaRPr lang="en-GB" sz="2400" dirty="0"/>
          </a:p>
        </p:txBody>
      </p:sp>
      <p:sp>
        <p:nvSpPr>
          <p:cNvPr id="3" name="Title 2"/>
          <p:cNvSpPr>
            <a:spLocks noGrp="1"/>
          </p:cNvSpPr>
          <p:nvPr>
            <p:ph type="title"/>
          </p:nvPr>
        </p:nvSpPr>
        <p:spPr>
          <a:xfrm>
            <a:off x="838200" y="629604"/>
            <a:ext cx="10515600" cy="1039813"/>
          </a:xfrm>
        </p:spPr>
        <p:txBody>
          <a:bodyPr>
            <a:normAutofit/>
          </a:bodyPr>
          <a:lstStyle/>
          <a:p>
            <a:r>
              <a:rPr lang="en-GB" sz="4000" dirty="0"/>
              <a:t>Proposed approach for </a:t>
            </a:r>
            <a:r>
              <a:rPr lang="en-GB" sz="4000" dirty="0" smtClean="0"/>
              <a:t>HDVs</a:t>
            </a:r>
            <a:endParaRPr lang="en-GB" sz="4000" dirty="0"/>
          </a:p>
        </p:txBody>
      </p:sp>
      <p:cxnSp>
        <p:nvCxnSpPr>
          <p:cNvPr id="5" name="Straight Connector 4"/>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1353800" y="45239"/>
            <a:ext cx="838200" cy="838200"/>
          </a:xfrm>
          <a:prstGeom prst="rect">
            <a:avLst/>
          </a:prstGeom>
          <a:scene3d>
            <a:camera prst="orthographicFront">
              <a:rot lat="0" lon="10800000" rev="0"/>
            </a:camera>
            <a:lightRig rig="threePt" dir="t"/>
          </a:scene3d>
        </p:spPr>
      </p:pic>
      <p:sp>
        <p:nvSpPr>
          <p:cNvPr id="13" name="Rectangle 12"/>
          <p:cNvSpPr/>
          <p:nvPr/>
        </p:nvSpPr>
        <p:spPr>
          <a:xfrm>
            <a:off x="6357668" y="12502"/>
            <a:ext cx="3407434" cy="400110"/>
          </a:xfrm>
          <a:prstGeom prst="rect">
            <a:avLst/>
          </a:prstGeom>
          <a:solidFill>
            <a:schemeClr val="bg1">
              <a:lumMod val="95000"/>
            </a:schemeClr>
          </a:solidFill>
        </p:spPr>
        <p:txBody>
          <a:bodyPr wrap="square">
            <a:spAutoFit/>
          </a:bodyPr>
          <a:lstStyle/>
          <a:p>
            <a:r>
              <a:rPr lang="en-GB" sz="2000" b="1" dirty="0" smtClean="0">
                <a:solidFill>
                  <a:srgbClr val="FF0000"/>
                </a:solidFill>
              </a:rPr>
              <a:t>Updated for AEBS-HDV-05</a:t>
            </a:r>
            <a:endParaRPr lang="en-GB" sz="2000" b="1" dirty="0">
              <a:solidFill>
                <a:srgbClr val="FF0000"/>
              </a:solidFill>
            </a:endParaRPr>
          </a:p>
        </p:txBody>
      </p:sp>
    </p:spTree>
    <p:extLst>
      <p:ext uri="{BB962C8B-B14F-4D97-AF65-F5344CB8AC3E}">
        <p14:creationId xmlns:p14="http://schemas.microsoft.com/office/powerpoint/2010/main" val="34892979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5940"/>
            <a:ext cx="12185653" cy="400110"/>
          </a:xfrm>
          <a:prstGeom prst="rect">
            <a:avLst/>
          </a:prstGeom>
          <a:solidFill>
            <a:schemeClr val="accent4">
              <a:lumMod val="20000"/>
              <a:lumOff val="80000"/>
            </a:schemeClr>
          </a:solidFill>
        </p:spPr>
        <p:txBody>
          <a:bodyPr wrap="square">
            <a:spAutoFit/>
          </a:bodyPr>
          <a:lstStyle/>
          <a:p>
            <a:r>
              <a:rPr lang="en-GB" sz="2000" b="1" dirty="0" smtClean="0"/>
              <a:t>Reminder from AEBS-HDV-04-04 (industry input)</a:t>
            </a:r>
            <a:endParaRPr lang="en-GB" sz="2000" b="1" dirty="0"/>
          </a:p>
        </p:txBody>
      </p:sp>
      <p:sp>
        <p:nvSpPr>
          <p:cNvPr id="2" name="Title 1"/>
          <p:cNvSpPr>
            <a:spLocks noGrp="1"/>
          </p:cNvSpPr>
          <p:nvPr>
            <p:ph type="title"/>
          </p:nvPr>
        </p:nvSpPr>
        <p:spPr>
          <a:xfrm>
            <a:off x="838200" y="517461"/>
            <a:ext cx="10515600" cy="1039813"/>
          </a:xfrm>
        </p:spPr>
        <p:txBody>
          <a:bodyPr>
            <a:normAutofit/>
          </a:bodyPr>
          <a:lstStyle/>
          <a:p>
            <a:r>
              <a:rPr lang="en-GB" sz="2800" dirty="0" smtClean="0"/>
              <a:t>LCVs and HCVs – Peak avoidance - Calculations</a:t>
            </a:r>
            <a:endParaRPr lang="en-GB" sz="2800" dirty="0"/>
          </a:p>
        </p:txBody>
      </p:sp>
      <p:graphicFrame>
        <p:nvGraphicFramePr>
          <p:cNvPr id="3" name="Table 2"/>
          <p:cNvGraphicFramePr>
            <a:graphicFrameLocks noGrp="1"/>
          </p:cNvGraphicFramePr>
          <p:nvPr>
            <p:extLst>
              <p:ext uri="{D42A27DB-BD31-4B8C-83A1-F6EECF244321}">
                <p14:modId xmlns:p14="http://schemas.microsoft.com/office/powerpoint/2010/main" val="1496807254"/>
              </p:ext>
            </p:extLst>
          </p:nvPr>
        </p:nvGraphicFramePr>
        <p:xfrm>
          <a:off x="289713" y="1198953"/>
          <a:ext cx="11612573" cy="5501640"/>
        </p:xfrm>
        <a:graphic>
          <a:graphicData uri="http://schemas.openxmlformats.org/drawingml/2006/table">
            <a:tbl>
              <a:tblPr/>
              <a:tblGrid>
                <a:gridCol w="2446909">
                  <a:extLst>
                    <a:ext uri="{9D8B030D-6E8A-4147-A177-3AD203B41FA5}">
                      <a16:colId xmlns:a16="http://schemas.microsoft.com/office/drawing/2014/main" val="1005806068"/>
                    </a:ext>
                  </a:extLst>
                </a:gridCol>
                <a:gridCol w="1280160">
                  <a:extLst>
                    <a:ext uri="{9D8B030D-6E8A-4147-A177-3AD203B41FA5}">
                      <a16:colId xmlns:a16="http://schemas.microsoft.com/office/drawing/2014/main" val="739132360"/>
                    </a:ext>
                  </a:extLst>
                </a:gridCol>
                <a:gridCol w="1426464">
                  <a:extLst>
                    <a:ext uri="{9D8B030D-6E8A-4147-A177-3AD203B41FA5}">
                      <a16:colId xmlns:a16="http://schemas.microsoft.com/office/drawing/2014/main" val="4210780006"/>
                    </a:ext>
                  </a:extLst>
                </a:gridCol>
                <a:gridCol w="1543304">
                  <a:extLst>
                    <a:ext uri="{9D8B030D-6E8A-4147-A177-3AD203B41FA5}">
                      <a16:colId xmlns:a16="http://schemas.microsoft.com/office/drawing/2014/main" val="2538877875"/>
                    </a:ext>
                  </a:extLst>
                </a:gridCol>
                <a:gridCol w="1370584">
                  <a:extLst>
                    <a:ext uri="{9D8B030D-6E8A-4147-A177-3AD203B41FA5}">
                      <a16:colId xmlns:a16="http://schemas.microsoft.com/office/drawing/2014/main" val="3659048991"/>
                    </a:ext>
                  </a:extLst>
                </a:gridCol>
                <a:gridCol w="931772">
                  <a:extLst>
                    <a:ext uri="{9D8B030D-6E8A-4147-A177-3AD203B41FA5}">
                      <a16:colId xmlns:a16="http://schemas.microsoft.com/office/drawing/2014/main" val="3903770411"/>
                    </a:ext>
                  </a:extLst>
                </a:gridCol>
                <a:gridCol w="918510">
                  <a:extLst>
                    <a:ext uri="{9D8B030D-6E8A-4147-A177-3AD203B41FA5}">
                      <a16:colId xmlns:a16="http://schemas.microsoft.com/office/drawing/2014/main" val="664955538"/>
                    </a:ext>
                  </a:extLst>
                </a:gridCol>
                <a:gridCol w="847435">
                  <a:extLst>
                    <a:ext uri="{9D8B030D-6E8A-4147-A177-3AD203B41FA5}">
                      <a16:colId xmlns:a16="http://schemas.microsoft.com/office/drawing/2014/main" val="4061744057"/>
                    </a:ext>
                  </a:extLst>
                </a:gridCol>
                <a:gridCol w="847435">
                  <a:extLst>
                    <a:ext uri="{9D8B030D-6E8A-4147-A177-3AD203B41FA5}">
                      <a16:colId xmlns:a16="http://schemas.microsoft.com/office/drawing/2014/main" val="1094111646"/>
                    </a:ext>
                  </a:extLst>
                </a:gridCol>
              </a:tblGrid>
              <a:tr h="310533">
                <a:tc rowSpan="3">
                  <a:txBody>
                    <a:bodyPr/>
                    <a:lstStyle/>
                    <a:p>
                      <a:endParaRPr lang="en-GB"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2">
                  <a:txBody>
                    <a:bodyPr/>
                    <a:lstStyle/>
                    <a:p>
                      <a:pPr algn="ctr"/>
                      <a:r>
                        <a:rPr lang="en-GB" b="1" dirty="0" smtClean="0"/>
                        <a:t>M1N1</a:t>
                      </a:r>
                    </a:p>
                    <a:p>
                      <a:pPr algn="ctr"/>
                      <a:r>
                        <a:rPr lang="en-GB" b="0" dirty="0" smtClean="0"/>
                        <a:t>(step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GB" b="1" dirty="0" smtClean="0"/>
                        <a:t>LCVs (M2 and N2&lt;8t)</a:t>
                      </a: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4">
                  <a:txBody>
                    <a:bodyPr/>
                    <a:lstStyle/>
                    <a:p>
                      <a:pPr algn="ctr"/>
                      <a:r>
                        <a:rPr lang="en-GB" b="1" dirty="0" smtClean="0"/>
                        <a:t>HCVs (N2&gt;8t M3 N3)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70129742"/>
                  </a:ext>
                </a:extLst>
              </a:tr>
              <a:tr h="567604">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derived </a:t>
                      </a:r>
                      <a:r>
                        <a:rPr lang="en-GB" dirty="0"/>
                        <a:t>from </a:t>
                      </a:r>
                      <a:r>
                        <a:rPr lang="en-GB" dirty="0" smtClean="0"/>
                        <a:t>M1N1</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latin typeface="+mn-lt"/>
                          <a:ea typeface="+mn-ea"/>
                          <a:cs typeface="+mn-cs"/>
                        </a:rPr>
                        <a:t>derived from / based on “heavies”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GB" dirty="0" smtClean="0"/>
                        <a:t>4x2T N3</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a:r>
                        <a:rPr lang="en-GB" dirty="0"/>
                        <a:t>Multi-axles, </a:t>
                      </a:r>
                      <a:r>
                        <a:rPr lang="en-GB" dirty="0" smtClean="0"/>
                        <a:t>construction…</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653755896"/>
                  </a:ext>
                </a:extLst>
              </a:tr>
              <a:tr h="567604">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Hydraulic braking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Hydraulic braking</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Hydraulic braking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Pneumatic braking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Pneumatic braking</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Pneumatic braking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5717924"/>
                  </a:ext>
                </a:extLst>
              </a:tr>
              <a:tr h="324345">
                <a:tc>
                  <a:txBody>
                    <a:bodyPr/>
                    <a:lstStyle/>
                    <a:p>
                      <a:r>
                        <a:rPr lang="en-GB" b="1" dirty="0" smtClean="0"/>
                        <a:t>Vehicle width (m)</a:t>
                      </a: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GB" dirty="0" smtClean="0"/>
                        <a:t>2.55</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GB" dirty="0" smtClean="0"/>
                        <a:t>2.55</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0514504"/>
                  </a:ext>
                </a:extLst>
              </a:tr>
              <a:tr h="324345">
                <a:tc>
                  <a:txBody>
                    <a:bodyPr/>
                    <a:lstStyle/>
                    <a:p>
                      <a:r>
                        <a:rPr lang="en-GB" b="1" dirty="0" smtClean="0"/>
                        <a:t>TTC (s)</a:t>
                      </a: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1" dirty="0" smtClean="0"/>
                        <a:t>0.72</a:t>
                      </a: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smtClean="0"/>
                        <a:t>0.72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smtClean="0"/>
                        <a:t>0.72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smtClean="0"/>
                        <a:t>0.72</a:t>
                      </a:r>
                      <a:endParaRPr lang="en-GB"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0.92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0.92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1639098953"/>
                  </a:ext>
                </a:extLst>
              </a:tr>
              <a:tr h="3243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TTC - 0.15s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1" dirty="0" smtClean="0"/>
                        <a:t>0.57</a:t>
                      </a: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smtClean="0"/>
                        <a:t>0.77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smtClean="0"/>
                        <a:t>0.77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1054416"/>
                  </a:ext>
                </a:extLst>
              </a:tr>
              <a:tr h="5676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err="1"/>
                        <a:t>Decel</a:t>
                      </a:r>
                      <a:r>
                        <a:rPr lang="en-GB" b="1" dirty="0"/>
                        <a:t> (m/s²)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solidFill>
                            <a:schemeClr val="tx1"/>
                          </a:solidFill>
                        </a:rPr>
                        <a:t>7</a:t>
                      </a:r>
                    </a:p>
                    <a:p>
                      <a:pPr algn="ctr"/>
                      <a:r>
                        <a:rPr lang="en-GB" dirty="0" smtClean="0">
                          <a:solidFill>
                            <a:schemeClr val="tx1"/>
                          </a:solidFill>
                        </a:rPr>
                        <a:t>(laden)</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5.5</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(solo)</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solidFill>
                            <a:schemeClr val="tx1"/>
                          </a:solidFill>
                        </a:rPr>
                        <a:t>6</a:t>
                      </a:r>
                    </a:p>
                    <a:p>
                      <a:pPr algn="ctr"/>
                      <a:r>
                        <a:rPr lang="en-GB" dirty="0" smtClean="0">
                          <a:solidFill>
                            <a:schemeClr val="tx1"/>
                          </a:solidFill>
                        </a:rPr>
                        <a:t>(disc)</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5.5</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(drum)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5019879"/>
                  </a:ext>
                </a:extLst>
              </a:tr>
              <a:tr h="3243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T1g (s)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0" dirty="0" smtClean="0">
                          <a:solidFill>
                            <a:schemeClr val="tx1"/>
                          </a:solidFill>
                        </a:rPr>
                        <a:t>2.5</a:t>
                      </a:r>
                      <a:r>
                        <a:rPr lang="en-GB" b="0" dirty="0" smtClean="0">
                          <a:solidFill>
                            <a:srgbClr val="FF0000"/>
                          </a:solidFill>
                        </a:rPr>
                        <a:t> </a:t>
                      </a:r>
                      <a:r>
                        <a:rPr lang="en-GB" b="0" dirty="0" smtClean="0">
                          <a:solidFill>
                            <a:srgbClr val="FF0000"/>
                          </a:solidFill>
                          <a:sym typeface="Wingdings" panose="05000000000000000000" pitchFamily="2" charset="2"/>
                        </a:rPr>
                        <a:t> </a:t>
                      </a:r>
                      <a:r>
                        <a:rPr lang="en-GB" b="1" dirty="0" smtClean="0">
                          <a:solidFill>
                            <a:srgbClr val="FF0000"/>
                          </a:solidFill>
                          <a:sym typeface="Wingdings" panose="05000000000000000000" pitchFamily="2" charset="2"/>
                        </a:rPr>
                        <a:t>1.7s</a:t>
                      </a:r>
                      <a:endParaRPr lang="en-GB"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solidFill>
                            <a:schemeClr val="tx1"/>
                          </a:solidFill>
                        </a:rPr>
                        <a:t>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solidFill>
                            <a:schemeClr val="tx1"/>
                          </a:solidFill>
                        </a:rPr>
                        <a:t>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6277329"/>
                  </a:ext>
                </a:extLst>
              </a:tr>
              <a:tr h="3243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Peak avoidance (</a:t>
                      </a:r>
                      <a:r>
                        <a:rPr lang="en-GB" b="1" dirty="0" smtClean="0"/>
                        <a:t>km/h</a:t>
                      </a:r>
                      <a:r>
                        <a:rPr lang="en-GB" b="1"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1" dirty="0">
                          <a:solidFill>
                            <a:schemeClr val="tx1"/>
                          </a:solidFill>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1" dirty="0" smtClean="0">
                          <a:sym typeface="Wingdings" panose="05000000000000000000" pitchFamily="2" charset="2"/>
                        </a:rPr>
                        <a:t>26</a:t>
                      </a: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0" dirty="0" smtClean="0">
                          <a:solidFill>
                            <a:schemeClr val="tx1"/>
                          </a:solidFill>
                          <a:sym typeface="Wingdings" panose="05000000000000000000" pitchFamily="2" charset="2"/>
                        </a:rPr>
                        <a:t>6</a:t>
                      </a:r>
                      <a:r>
                        <a:rPr lang="en-GB" b="1" dirty="0" smtClean="0">
                          <a:solidFill>
                            <a:srgbClr val="FF0000"/>
                          </a:solidFill>
                          <a:sym typeface="Wingdings" panose="05000000000000000000" pitchFamily="2" charset="2"/>
                        </a:rPr>
                        <a:t>  12</a:t>
                      </a:r>
                      <a:endParaRPr lang="en-GB"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1" u="none" dirty="0" smtClean="0">
                          <a:sym typeface="Wingdings" panose="05000000000000000000" pitchFamily="2" charset="2"/>
                        </a:rPr>
                        <a:t>12.5</a:t>
                      </a:r>
                      <a:endParaRPr lang="en-GB" b="1" u="non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b="1" u="none" dirty="0" smtClean="0">
                          <a:solidFill>
                            <a:schemeClr val="tx1"/>
                          </a:solidFill>
                        </a:rPr>
                        <a:t>22.5</a:t>
                      </a:r>
                      <a:endParaRPr lang="en-GB" b="1" u="non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u="none" dirty="0" smtClean="0">
                          <a:solidFill>
                            <a:schemeClr val="tx1"/>
                          </a:solidFill>
                        </a:rPr>
                        <a:t>20</a:t>
                      </a:r>
                      <a:endParaRPr lang="en-GB" b="1" u="non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1" dirty="0" smtClean="0">
                          <a:solidFill>
                            <a:schemeClr val="tx1"/>
                          </a:solidFill>
                        </a:rPr>
                        <a:t>21</a:t>
                      </a:r>
                      <a:endParaRPr lang="en-GB"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b="1" dirty="0" smtClean="0">
                          <a:solidFill>
                            <a:schemeClr val="tx1"/>
                          </a:solidFill>
                        </a:rPr>
                        <a:t>20</a:t>
                      </a:r>
                      <a:endParaRPr lang="en-GB"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43419029"/>
                  </a:ext>
                </a:extLst>
              </a:tr>
              <a:tr h="65532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endParaRPr lang="en-GB"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kern="1200" baseline="0" dirty="0" smtClean="0">
                          <a:solidFill>
                            <a:schemeClr val="tx1"/>
                          </a:solidFill>
                          <a:latin typeface="+mn-lt"/>
                          <a:ea typeface="+mn-ea"/>
                          <a:cs typeface="+mn-cs"/>
                        </a:rPr>
                        <a:t>This column also applies to M3 with hydraulic braking</a:t>
                      </a:r>
                      <a:endParaRPr lang="en-GB"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400" b="0" u="none"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t>“Special case” for solo 4x2 tractors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b="1" u="non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gridSpan="2">
                  <a:txBody>
                    <a:bodyPr/>
                    <a:lstStyle/>
                    <a:p>
                      <a:pPr algn="ctr"/>
                      <a:r>
                        <a:rPr lang="en-GB" sz="1600" b="0" dirty="0" smtClean="0"/>
                        <a:t>This</a:t>
                      </a:r>
                      <a:r>
                        <a:rPr lang="en-GB" sz="1600" b="0" baseline="0" dirty="0" smtClean="0"/>
                        <a:t> column does not apply to M3 with hydraulic braking</a:t>
                      </a:r>
                      <a:endParaRPr lang="en-GB"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pPr algn="ctr"/>
                      <a:endParaRPr lang="en-GB"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978632"/>
                  </a:ext>
                </a:extLst>
              </a:tr>
              <a:tr h="655320">
                <a:tc vMerge="1">
                  <a:txBody>
                    <a:bodyPr/>
                    <a:lstStyle/>
                    <a:p>
                      <a:endParaRPr lang="en-GB"/>
                    </a:p>
                  </a:txBody>
                  <a:tcPr/>
                </a:tc>
                <a:tc vMerge="1">
                  <a:txBody>
                    <a:bodyPr/>
                    <a:lstStyle/>
                    <a:p>
                      <a:endParaRPr lang="en-GB"/>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kern="1200" dirty="0" smtClean="0">
                          <a:solidFill>
                            <a:srgbClr val="FF0000"/>
                          </a:solidFill>
                          <a:latin typeface="+mn-lt"/>
                          <a:ea typeface="+mn-ea"/>
                          <a:cs typeface="+mn-cs"/>
                        </a:rPr>
                        <a:t>R152 as an Alternative (to</a:t>
                      </a:r>
                      <a:r>
                        <a:rPr lang="en-GB" sz="1400" b="0" kern="1200" baseline="0" dirty="0" smtClean="0">
                          <a:solidFill>
                            <a:srgbClr val="FF0000"/>
                          </a:solidFill>
                          <a:latin typeface="+mn-lt"/>
                          <a:ea typeface="+mn-ea"/>
                          <a:cs typeface="+mn-cs"/>
                        </a:rPr>
                        <a:t> the choice of the vehicle manufacturer)</a:t>
                      </a:r>
                      <a:endParaRPr lang="en-GB" sz="1400" b="0" kern="1200" dirty="0" smtClean="0">
                        <a:solidFill>
                          <a:srgbClr val="FF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600" b="0" u="non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3952546791"/>
                  </a:ext>
                </a:extLst>
              </a:tr>
            </a:tbl>
          </a:graphicData>
        </a:graphic>
      </p:graphicFrame>
      <p:pic>
        <p:nvPicPr>
          <p:cNvPr id="4"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5" name="Straight Connector 4"/>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357668" y="12502"/>
            <a:ext cx="3407434" cy="400110"/>
          </a:xfrm>
          <a:prstGeom prst="rect">
            <a:avLst/>
          </a:prstGeom>
          <a:solidFill>
            <a:schemeClr val="bg1">
              <a:lumMod val="95000"/>
            </a:schemeClr>
          </a:solidFill>
        </p:spPr>
        <p:txBody>
          <a:bodyPr wrap="square">
            <a:spAutoFit/>
          </a:bodyPr>
          <a:lstStyle/>
          <a:p>
            <a:r>
              <a:rPr lang="en-GB" sz="2000" b="1" dirty="0" smtClean="0">
                <a:solidFill>
                  <a:srgbClr val="FF0000"/>
                </a:solidFill>
              </a:rPr>
              <a:t>Updated for AEBS-HDV-05</a:t>
            </a:r>
            <a:endParaRPr lang="en-GB" sz="2000" b="1" dirty="0">
              <a:solidFill>
                <a:srgbClr val="FF0000"/>
              </a:solidFill>
            </a:endParaRPr>
          </a:p>
        </p:txBody>
      </p:sp>
    </p:spTree>
    <p:extLst>
      <p:ext uri="{BB962C8B-B14F-4D97-AF65-F5344CB8AC3E}">
        <p14:creationId xmlns:p14="http://schemas.microsoft.com/office/powerpoint/2010/main" val="18435523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5201"/>
            <a:ext cx="12192000" cy="400110"/>
          </a:xfrm>
          <a:prstGeom prst="rect">
            <a:avLst/>
          </a:prstGeom>
          <a:solidFill>
            <a:schemeClr val="accent4">
              <a:lumMod val="20000"/>
              <a:lumOff val="80000"/>
            </a:schemeClr>
          </a:solidFill>
        </p:spPr>
        <p:txBody>
          <a:bodyPr wrap="square">
            <a:spAutoFit/>
          </a:bodyPr>
          <a:lstStyle/>
          <a:p>
            <a:r>
              <a:rPr lang="en-GB" sz="2000" b="1" dirty="0" smtClean="0"/>
              <a:t>Reminder from AEBS-HDV-04-06-Rev.1 (IWG summary slide)</a:t>
            </a:r>
            <a:endParaRPr lang="en-GB" sz="2000" b="1" dirty="0"/>
          </a:p>
        </p:txBody>
      </p:sp>
      <p:sp>
        <p:nvSpPr>
          <p:cNvPr id="2" name="Title 1"/>
          <p:cNvSpPr>
            <a:spLocks noGrp="1"/>
          </p:cNvSpPr>
          <p:nvPr>
            <p:ph type="title"/>
          </p:nvPr>
        </p:nvSpPr>
        <p:spPr>
          <a:xfrm>
            <a:off x="838200" y="422575"/>
            <a:ext cx="10515600" cy="1039813"/>
          </a:xfrm>
        </p:spPr>
        <p:txBody>
          <a:bodyPr>
            <a:normAutofit fontScale="90000"/>
          </a:bodyPr>
          <a:lstStyle/>
          <a:p>
            <a:r>
              <a:rPr lang="en-GB" dirty="0"/>
              <a:t>Summary </a:t>
            </a:r>
            <a:r>
              <a:rPr lang="en-GB" dirty="0">
                <a:solidFill>
                  <a:srgbClr val="FF0000"/>
                </a:solidFill>
              </a:rPr>
              <a:t>(V2P) </a:t>
            </a:r>
            <a:r>
              <a:rPr lang="en-GB" sz="2400" dirty="0">
                <a:solidFill>
                  <a:srgbClr val="FF0000"/>
                </a:solidFill>
              </a:rPr>
              <a:t>Peak avoidance speed in relative speed situation – for all load conditions* </a:t>
            </a:r>
            <a:br>
              <a:rPr lang="en-GB" sz="2400" dirty="0">
                <a:solidFill>
                  <a:srgbClr val="FF0000"/>
                </a:solidFill>
              </a:rPr>
            </a:br>
            <a:r>
              <a:rPr lang="en-GB" sz="1600" dirty="0">
                <a:solidFill>
                  <a:srgbClr val="FF0000"/>
                </a:solidFill>
              </a:rPr>
              <a:t>*requirements to be eased for those facing difficulties in empty conditions (solo tractors)</a:t>
            </a:r>
          </a:p>
        </p:txBody>
      </p:sp>
      <p:sp>
        <p:nvSpPr>
          <p:cNvPr id="3" name="Slide Number Placeholder 2"/>
          <p:cNvSpPr>
            <a:spLocks noGrp="1"/>
          </p:cNvSpPr>
          <p:nvPr>
            <p:ph type="sldNum" sz="quarter" idx="12"/>
          </p:nvPr>
        </p:nvSpPr>
        <p:spPr/>
        <p:txBody>
          <a:bodyPr/>
          <a:lstStyle/>
          <a:p>
            <a:fld id="{C313AFF8-69D5-4440-A249-DC8154E4CA68}" type="slidenum">
              <a:rPr lang="en-GB" smtClean="0"/>
              <a:t>28</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1856841506"/>
              </p:ext>
            </p:extLst>
          </p:nvPr>
        </p:nvGraphicFramePr>
        <p:xfrm>
          <a:off x="438912" y="1769064"/>
          <a:ext cx="11314175" cy="4617924"/>
        </p:xfrm>
        <a:graphic>
          <a:graphicData uri="http://schemas.openxmlformats.org/drawingml/2006/table">
            <a:tbl>
              <a:tblPr firstRow="1" bandRow="1">
                <a:tableStyleId>{5C22544A-7EE6-4342-B048-85BDC9FD1C3A}</a:tableStyleId>
              </a:tblPr>
              <a:tblGrid>
                <a:gridCol w="1232862">
                  <a:extLst>
                    <a:ext uri="{9D8B030D-6E8A-4147-A177-3AD203B41FA5}">
                      <a16:colId xmlns:a16="http://schemas.microsoft.com/office/drawing/2014/main" val="2304959045"/>
                    </a:ext>
                  </a:extLst>
                </a:gridCol>
                <a:gridCol w="1423013">
                  <a:extLst>
                    <a:ext uri="{9D8B030D-6E8A-4147-A177-3AD203B41FA5}">
                      <a16:colId xmlns:a16="http://schemas.microsoft.com/office/drawing/2014/main" val="4173000145"/>
                    </a:ext>
                  </a:extLst>
                </a:gridCol>
                <a:gridCol w="1535270">
                  <a:extLst>
                    <a:ext uri="{9D8B030D-6E8A-4147-A177-3AD203B41FA5}">
                      <a16:colId xmlns:a16="http://schemas.microsoft.com/office/drawing/2014/main" val="2893790978"/>
                    </a:ext>
                  </a:extLst>
                </a:gridCol>
                <a:gridCol w="2365829">
                  <a:extLst>
                    <a:ext uri="{9D8B030D-6E8A-4147-A177-3AD203B41FA5}">
                      <a16:colId xmlns:a16="http://schemas.microsoft.com/office/drawing/2014/main" val="789860809"/>
                    </a:ext>
                  </a:extLst>
                </a:gridCol>
                <a:gridCol w="1567543">
                  <a:extLst>
                    <a:ext uri="{9D8B030D-6E8A-4147-A177-3AD203B41FA5}">
                      <a16:colId xmlns:a16="http://schemas.microsoft.com/office/drawing/2014/main" val="3366241791"/>
                    </a:ext>
                  </a:extLst>
                </a:gridCol>
                <a:gridCol w="2088860">
                  <a:extLst>
                    <a:ext uri="{9D8B030D-6E8A-4147-A177-3AD203B41FA5}">
                      <a16:colId xmlns:a16="http://schemas.microsoft.com/office/drawing/2014/main" val="995850552"/>
                    </a:ext>
                  </a:extLst>
                </a:gridCol>
                <a:gridCol w="1100798">
                  <a:extLst>
                    <a:ext uri="{9D8B030D-6E8A-4147-A177-3AD203B41FA5}">
                      <a16:colId xmlns:a16="http://schemas.microsoft.com/office/drawing/2014/main" val="2043527214"/>
                    </a:ext>
                  </a:extLst>
                </a:gridCol>
              </a:tblGrid>
              <a:tr h="716484">
                <a:tc gridSpan="3">
                  <a:txBody>
                    <a:bodyPr/>
                    <a:lstStyle/>
                    <a:p>
                      <a:r>
                        <a:rPr lang="en-GB" sz="2000" dirty="0"/>
                        <a:t>Vehicle</a:t>
                      </a:r>
                      <a:r>
                        <a:rPr lang="en-GB" sz="2000" baseline="0" dirty="0"/>
                        <a:t> category</a:t>
                      </a:r>
                      <a:endParaRPr lang="en-GB" sz="2000" dirty="0"/>
                    </a:p>
                  </a:txBody>
                  <a:tcPr anchor="ctr"/>
                </a:tc>
                <a:tc hMerge="1">
                  <a:txBody>
                    <a:bodyPr/>
                    <a:lstStyle/>
                    <a:p>
                      <a:endParaRPr lang="en-GB" dirty="0"/>
                    </a:p>
                  </a:txBody>
                  <a:tcPr/>
                </a:tc>
                <a:tc hMerge="1">
                  <a:txBody>
                    <a:bodyPr/>
                    <a:lstStyle/>
                    <a:p>
                      <a:endParaRPr lang="en-GB"/>
                    </a:p>
                  </a:txBody>
                  <a:tcPr/>
                </a:tc>
                <a:tc>
                  <a:txBody>
                    <a:bodyPr/>
                    <a:lstStyle/>
                    <a:p>
                      <a:pPr algn="ctr"/>
                      <a:r>
                        <a:rPr lang="en-GB" sz="2000" dirty="0">
                          <a:solidFill>
                            <a:srgbClr val="FF0000"/>
                          </a:solidFill>
                        </a:rPr>
                        <a:t>CLEPA/OICA</a:t>
                      </a:r>
                    </a:p>
                  </a:txBody>
                  <a:tcPr anchor="ctr"/>
                </a:tc>
                <a:tc>
                  <a:txBody>
                    <a:bodyPr/>
                    <a:lstStyle/>
                    <a:p>
                      <a:pPr algn="ctr"/>
                      <a:r>
                        <a:rPr lang="fr-FR" sz="2000" dirty="0">
                          <a:solidFill>
                            <a:srgbClr val="FF0000"/>
                          </a:solidFill>
                        </a:rPr>
                        <a:t>D</a:t>
                      </a:r>
                      <a:endParaRPr lang="en-GB" sz="2000" dirty="0">
                        <a:solidFill>
                          <a:srgbClr val="FF0000"/>
                        </a:solidFill>
                      </a:endParaRPr>
                    </a:p>
                  </a:txBody>
                  <a:tcPr anchor="ctr"/>
                </a:tc>
                <a:tc>
                  <a:txBody>
                    <a:bodyPr/>
                    <a:lstStyle/>
                    <a:p>
                      <a:pPr algn="ctr"/>
                      <a:r>
                        <a:rPr lang="fr-FR" sz="2000" dirty="0">
                          <a:solidFill>
                            <a:srgbClr val="FF0000"/>
                          </a:solidFill>
                        </a:rPr>
                        <a:t>J</a:t>
                      </a:r>
                      <a:endParaRPr lang="en-GB" sz="2000" dirty="0">
                        <a:solidFill>
                          <a:srgbClr val="FF0000"/>
                        </a:solidFill>
                      </a:endParaRPr>
                    </a:p>
                  </a:txBody>
                  <a:tcPr anchor="ctr"/>
                </a:tc>
                <a:tc>
                  <a:txBody>
                    <a:bodyPr/>
                    <a:lstStyle/>
                    <a:p>
                      <a:pPr algn="ctr"/>
                      <a:endParaRPr lang="en-GB" dirty="0">
                        <a:solidFill>
                          <a:srgbClr val="00B050"/>
                        </a:solidFill>
                      </a:endParaRPr>
                    </a:p>
                  </a:txBody>
                  <a:tcPr anchor="ctr"/>
                </a:tc>
                <a:extLst>
                  <a:ext uri="{0D108BD9-81ED-4DB2-BD59-A6C34878D82A}">
                    <a16:rowId xmlns:a16="http://schemas.microsoft.com/office/drawing/2014/main" val="549616656"/>
                  </a:ext>
                </a:extLst>
              </a:tr>
              <a:tr h="654181">
                <a:tc rowSpan="3">
                  <a:txBody>
                    <a:bodyPr/>
                    <a:lstStyle/>
                    <a:p>
                      <a:r>
                        <a:rPr lang="en-GB" sz="2000" b="1" dirty="0"/>
                        <a:t>M2</a:t>
                      </a:r>
                    </a:p>
                    <a:p>
                      <a:r>
                        <a:rPr lang="en-GB" sz="2000" b="1" dirty="0"/>
                        <a:t>N2 &lt; 8t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derived from M1N1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Hydraulic braking</a:t>
                      </a:r>
                    </a:p>
                  </a:txBody>
                  <a:tcPr anchor="ctr"/>
                </a:tc>
                <a:tc>
                  <a:txBody>
                    <a:bodyPr/>
                    <a:lstStyle/>
                    <a:p>
                      <a:pPr algn="ctr"/>
                      <a:r>
                        <a:rPr lang="en-GB" sz="2000" b="1" dirty="0">
                          <a:solidFill>
                            <a:srgbClr val="FF0000"/>
                          </a:solidFill>
                        </a:rPr>
                        <a:t>26 km/h</a:t>
                      </a:r>
                    </a:p>
                  </a:txBody>
                  <a:tcPr anchor="ctr"/>
                </a:tc>
                <a:tc>
                  <a:txBody>
                    <a:bodyPr/>
                    <a:lstStyle/>
                    <a:p>
                      <a:pPr algn="ctr"/>
                      <a:r>
                        <a:rPr lang="fr-FR" sz="2000" b="1" dirty="0">
                          <a:solidFill>
                            <a:srgbClr val="FF0000"/>
                          </a:solidFill>
                        </a:rPr>
                        <a:t>20</a:t>
                      </a:r>
                      <a:endParaRPr lang="en-GB" sz="2000" b="1" dirty="0">
                        <a:solidFill>
                          <a:srgbClr val="FF0000"/>
                        </a:solidFill>
                      </a:endParaRPr>
                    </a:p>
                  </a:txBody>
                  <a:tcPr anchor="ctr"/>
                </a:tc>
                <a:tc>
                  <a:txBody>
                    <a:bodyPr/>
                    <a:lstStyle/>
                    <a:p>
                      <a:pPr algn="ctr"/>
                      <a:r>
                        <a:rPr lang="fr-FR" sz="2000" b="1" dirty="0">
                          <a:solidFill>
                            <a:srgbClr val="FF0000"/>
                          </a:solidFill>
                        </a:rPr>
                        <a:t>[20]</a:t>
                      </a:r>
                      <a:endParaRPr lang="en-GB" sz="2000" b="1" dirty="0">
                        <a:solidFill>
                          <a:srgbClr val="FF000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b="0" i="0" kern="1200" dirty="0">
                        <a:solidFill>
                          <a:srgbClr val="00B050"/>
                        </a:solidFill>
                        <a:latin typeface="+mn-lt"/>
                        <a:ea typeface="+mn-ea"/>
                        <a:cs typeface="+mn-cs"/>
                      </a:endParaRPr>
                    </a:p>
                  </a:txBody>
                  <a:tcPr anchor="ctr"/>
                </a:tc>
                <a:extLst>
                  <a:ext uri="{0D108BD9-81ED-4DB2-BD59-A6C34878D82A}">
                    <a16:rowId xmlns:a16="http://schemas.microsoft.com/office/drawing/2014/main" val="1786361173"/>
                  </a:ext>
                </a:extLst>
              </a:tr>
              <a:tr h="457200">
                <a:tc vMerge="1">
                  <a:txBody>
                    <a:bodyPr/>
                    <a:lstStyle/>
                    <a:p>
                      <a:endParaRPr lang="en-GB" dirty="0"/>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kern="1200" dirty="0">
                          <a:solidFill>
                            <a:schemeClr val="tx1"/>
                          </a:solidFill>
                          <a:latin typeface="+mn-lt"/>
                          <a:ea typeface="+mn-ea"/>
                          <a:cs typeface="+mn-cs"/>
                        </a:rPr>
                        <a:t>derived from / based on “heavies”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t>Hydraulic braking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t>(including M3)</a:t>
                      </a:r>
                    </a:p>
                  </a:txBody>
                  <a:tcPr anchor="ctr"/>
                </a:tc>
                <a:tc>
                  <a:txBody>
                    <a:bodyPr/>
                    <a:lstStyle/>
                    <a:p>
                      <a:pPr algn="ctr"/>
                      <a:r>
                        <a:rPr lang="en-GB" sz="2000" b="1" strike="sngStrike" dirty="0">
                          <a:solidFill>
                            <a:srgbClr val="FF0000"/>
                          </a:solidFill>
                        </a:rPr>
                        <a:t>6 </a:t>
                      </a:r>
                      <a:r>
                        <a:rPr lang="en-GB" sz="2000" b="1" strike="sngStrike" dirty="0" smtClean="0">
                          <a:solidFill>
                            <a:srgbClr val="FF0000"/>
                          </a:solidFill>
                        </a:rPr>
                        <a:t>km/h </a:t>
                      </a:r>
                      <a:r>
                        <a:rPr lang="en-GB" sz="2000" b="1" dirty="0" smtClean="0">
                          <a:solidFill>
                            <a:srgbClr val="7030A0"/>
                          </a:solidFill>
                          <a:sym typeface="Wingdings" panose="05000000000000000000" pitchFamily="2" charset="2"/>
                        </a:rPr>
                        <a:t> 12 km/h</a:t>
                      </a:r>
                      <a:endParaRPr lang="en-GB" sz="2000" b="1" dirty="0">
                        <a:solidFill>
                          <a:srgbClr val="7030A0"/>
                        </a:solidFill>
                      </a:endParaRPr>
                    </a:p>
                  </a:txBody>
                  <a:tcPr anchor="ctr"/>
                </a:tc>
                <a:tc>
                  <a:txBody>
                    <a:bodyPr/>
                    <a:lstStyle/>
                    <a:p>
                      <a:pPr algn="ctr"/>
                      <a:r>
                        <a:rPr lang="fr-FR" sz="2000" b="1" dirty="0">
                          <a:solidFill>
                            <a:srgbClr val="FF0000"/>
                          </a:solidFill>
                        </a:rPr>
                        <a:t>20</a:t>
                      </a:r>
                      <a:endParaRPr lang="en-GB" sz="2000" b="1" dirty="0">
                        <a:solidFill>
                          <a:srgbClr val="FF0000"/>
                        </a:solidFill>
                      </a:endParaRPr>
                    </a:p>
                  </a:txBody>
                  <a:tcPr anchor="ctr"/>
                </a:tc>
                <a:tc>
                  <a:txBody>
                    <a:bodyPr/>
                    <a:lstStyle/>
                    <a:p>
                      <a:pPr algn="ctr"/>
                      <a:r>
                        <a:rPr lang="fr-FR" sz="2000" b="1" dirty="0">
                          <a:solidFill>
                            <a:srgbClr val="FF0000"/>
                          </a:solidFill>
                        </a:rPr>
                        <a:t>[20]</a:t>
                      </a:r>
                      <a:endParaRPr lang="en-GB" sz="2000" b="1" dirty="0">
                        <a:solidFill>
                          <a:srgbClr val="FF000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b="0" i="0" dirty="0">
                        <a:solidFill>
                          <a:srgbClr val="00B050"/>
                        </a:solidFill>
                      </a:endParaRPr>
                    </a:p>
                  </a:txBody>
                  <a:tcPr anchor="ctr"/>
                </a:tc>
                <a:extLst>
                  <a:ext uri="{0D108BD9-81ED-4DB2-BD59-A6C34878D82A}">
                    <a16:rowId xmlns:a16="http://schemas.microsoft.com/office/drawing/2014/main" val="1841521536"/>
                  </a:ext>
                </a:extLst>
              </a:tr>
              <a:tr h="457200">
                <a:tc vMerge="1">
                  <a:txBody>
                    <a:bodyPr/>
                    <a:lstStyle/>
                    <a:p>
                      <a:endParaRPr lang="en-GB" dirty="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aseline="0" dirty="0"/>
                        <a:t>Pneumatic braking</a:t>
                      </a:r>
                      <a:endParaRPr lang="en-GB" sz="2000" dirty="0"/>
                    </a:p>
                  </a:txBody>
                  <a:tcPr anchor="ctr"/>
                </a:tc>
                <a:tc>
                  <a:txBody>
                    <a:bodyPr/>
                    <a:lstStyle/>
                    <a:p>
                      <a:pPr algn="ctr"/>
                      <a:r>
                        <a:rPr lang="en-GB" sz="2000" b="1" dirty="0">
                          <a:solidFill>
                            <a:srgbClr val="FF0000"/>
                          </a:solidFill>
                        </a:rPr>
                        <a:t>12.5 km/h</a:t>
                      </a:r>
                    </a:p>
                  </a:txBody>
                  <a:tcPr anchor="ctr"/>
                </a:tc>
                <a:tc>
                  <a:txBody>
                    <a:bodyPr/>
                    <a:lstStyle/>
                    <a:p>
                      <a:pPr algn="ctr"/>
                      <a:r>
                        <a:rPr lang="fr-FR" sz="2000" b="1" dirty="0">
                          <a:solidFill>
                            <a:srgbClr val="FF0000"/>
                          </a:solidFill>
                        </a:rPr>
                        <a:t>20</a:t>
                      </a:r>
                      <a:endParaRPr lang="en-GB" sz="2000" b="1" dirty="0">
                        <a:solidFill>
                          <a:srgbClr val="FF0000"/>
                        </a:solidFill>
                      </a:endParaRPr>
                    </a:p>
                  </a:txBody>
                  <a:tcPr anchor="ctr"/>
                </a:tc>
                <a:tc>
                  <a:txBody>
                    <a:bodyPr/>
                    <a:lstStyle/>
                    <a:p>
                      <a:pPr algn="ctr"/>
                      <a:r>
                        <a:rPr lang="fr-FR" sz="2000" b="1" dirty="0">
                          <a:solidFill>
                            <a:srgbClr val="FF0000"/>
                          </a:solidFill>
                        </a:rPr>
                        <a:t>[20]</a:t>
                      </a:r>
                      <a:endParaRPr lang="en-GB" sz="2000" b="1" dirty="0">
                        <a:solidFill>
                          <a:srgbClr val="FF000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b="0" i="0" dirty="0">
                        <a:solidFill>
                          <a:srgbClr val="00B050"/>
                        </a:solidFill>
                      </a:endParaRPr>
                    </a:p>
                  </a:txBody>
                  <a:tcPr anchor="ctr"/>
                </a:tc>
                <a:extLst>
                  <a:ext uri="{0D108BD9-81ED-4DB2-BD59-A6C34878D82A}">
                    <a16:rowId xmlns:a16="http://schemas.microsoft.com/office/drawing/2014/main" val="2997839144"/>
                  </a:ext>
                </a:extLst>
              </a:tr>
              <a:tr h="1188720">
                <a:tc gridSpan="3">
                  <a:txBody>
                    <a:bodyPr/>
                    <a:lstStyle/>
                    <a:p>
                      <a:r>
                        <a:rPr lang="en-GB" sz="2000" b="1" dirty="0"/>
                        <a:t>N2 &gt; 8t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M3 </a:t>
                      </a:r>
                      <a:r>
                        <a:rPr lang="en-GB" sz="2000" b="0" dirty="0"/>
                        <a:t>(except hydraulic braking)</a:t>
                      </a:r>
                    </a:p>
                    <a:p>
                      <a:r>
                        <a:rPr lang="en-GB" sz="2000" b="1" dirty="0"/>
                        <a:t>N3</a:t>
                      </a:r>
                    </a:p>
                  </a:txBody>
                  <a:tcPr anchor="ctr"/>
                </a:tc>
                <a:tc hMerge="1">
                  <a:txBody>
                    <a:bodyPr/>
                    <a:lstStyle/>
                    <a:p>
                      <a:endParaRPr lang="en-GB" dirty="0"/>
                    </a:p>
                  </a:txBody>
                  <a:tcPr/>
                </a:tc>
                <a:tc hMerge="1">
                  <a:txBody>
                    <a:bodyPr/>
                    <a:lstStyle/>
                    <a:p>
                      <a:endParaRPr lang="en-GB"/>
                    </a:p>
                  </a:txBody>
                  <a:tcPr/>
                </a:tc>
                <a:tc>
                  <a:txBody>
                    <a:bodyPr/>
                    <a:lstStyle/>
                    <a:p>
                      <a:pPr algn="ctr"/>
                      <a:endParaRPr lang="en-GB" sz="2000" b="1" dirty="0">
                        <a:solidFill>
                          <a:srgbClr val="FF0000"/>
                        </a:solidFill>
                      </a:endParaRPr>
                    </a:p>
                    <a:p>
                      <a:pPr marL="0" indent="0" algn="ctr">
                        <a:buNone/>
                      </a:pPr>
                      <a:r>
                        <a:rPr lang="en-GB" sz="2000" b="1" dirty="0">
                          <a:solidFill>
                            <a:srgbClr val="FF0000"/>
                          </a:solidFill>
                        </a:rPr>
                        <a:t>20 </a:t>
                      </a:r>
                      <a:r>
                        <a:rPr lang="en-GB" sz="2000" b="1" dirty="0">
                          <a:solidFill>
                            <a:srgbClr val="FF0000"/>
                          </a:solidFill>
                          <a:sym typeface="Wingdings" panose="05000000000000000000" pitchFamily="2" charset="2"/>
                        </a:rPr>
                        <a:t> 22.5</a:t>
                      </a:r>
                      <a:r>
                        <a:rPr lang="en-GB" sz="2000" b="1" dirty="0">
                          <a:solidFill>
                            <a:srgbClr val="FF0000"/>
                          </a:solidFill>
                        </a:rPr>
                        <a:t> km/h</a:t>
                      </a:r>
                    </a:p>
                  </a:txBody>
                  <a:tcPr anchor="ctr"/>
                </a:tc>
                <a:tc>
                  <a:txBody>
                    <a:bodyPr/>
                    <a:lstStyle/>
                    <a:p>
                      <a:pPr algn="ctr"/>
                      <a:r>
                        <a:rPr lang="fr-FR" sz="2000" b="1" dirty="0">
                          <a:solidFill>
                            <a:srgbClr val="FF0000"/>
                          </a:solidFill>
                        </a:rPr>
                        <a:t>20</a:t>
                      </a:r>
                      <a:endParaRPr lang="en-GB" sz="2000" b="1" dirty="0">
                        <a:solidFill>
                          <a:srgbClr val="FF0000"/>
                        </a:solidFill>
                      </a:endParaRPr>
                    </a:p>
                  </a:txBody>
                  <a:tcPr anchor="ctr"/>
                </a:tc>
                <a:tc>
                  <a:txBody>
                    <a:bodyPr/>
                    <a:lstStyle/>
                    <a:p>
                      <a:pPr algn="ctr"/>
                      <a:r>
                        <a:rPr lang="fr-FR" sz="2000" b="1" dirty="0">
                          <a:solidFill>
                            <a:srgbClr val="FF0000"/>
                          </a:solidFill>
                        </a:rPr>
                        <a:t>[30]</a:t>
                      </a:r>
                      <a:endParaRPr lang="en-GB" sz="2000" b="1" dirty="0">
                        <a:solidFill>
                          <a:srgbClr val="FF000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b="0" i="0" noProof="0" dirty="0">
                        <a:solidFill>
                          <a:srgbClr val="00B050"/>
                        </a:solidFill>
                      </a:endParaRPr>
                    </a:p>
                  </a:txBody>
                  <a:tcPr anchor="ctr"/>
                </a:tc>
                <a:extLst>
                  <a:ext uri="{0D108BD9-81ED-4DB2-BD59-A6C34878D82A}">
                    <a16:rowId xmlns:a16="http://schemas.microsoft.com/office/drawing/2014/main" val="3438480833"/>
                  </a:ext>
                </a:extLst>
              </a:tr>
            </a:tbl>
          </a:graphicData>
        </a:graphic>
      </p:graphicFrame>
      <p:pic>
        <p:nvPicPr>
          <p:cNvPr id="7"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9" name="Straight Connector 8"/>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6538814" y="12502"/>
            <a:ext cx="4244196" cy="400110"/>
          </a:xfrm>
          <a:prstGeom prst="rect">
            <a:avLst/>
          </a:prstGeom>
          <a:solidFill>
            <a:schemeClr val="bg1">
              <a:lumMod val="95000"/>
            </a:schemeClr>
          </a:solidFill>
        </p:spPr>
        <p:txBody>
          <a:bodyPr wrap="square">
            <a:spAutoFit/>
          </a:bodyPr>
          <a:lstStyle/>
          <a:p>
            <a:r>
              <a:rPr lang="en-GB" sz="2000" b="1" dirty="0" smtClean="0">
                <a:solidFill>
                  <a:srgbClr val="7030A0"/>
                </a:solidFill>
              </a:rPr>
              <a:t>Updated for AEBS-HDV-05 (industry)</a:t>
            </a:r>
            <a:endParaRPr lang="en-GB" sz="2000" b="1" dirty="0">
              <a:solidFill>
                <a:srgbClr val="7030A0"/>
              </a:solidFill>
            </a:endParaRPr>
          </a:p>
        </p:txBody>
      </p:sp>
    </p:spTree>
    <p:extLst>
      <p:ext uri="{BB962C8B-B14F-4D97-AF65-F5344CB8AC3E}">
        <p14:creationId xmlns:p14="http://schemas.microsoft.com/office/powerpoint/2010/main" val="8619890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5201"/>
            <a:ext cx="12192000" cy="400110"/>
          </a:xfrm>
          <a:prstGeom prst="rect">
            <a:avLst/>
          </a:prstGeom>
          <a:solidFill>
            <a:schemeClr val="accent4">
              <a:lumMod val="20000"/>
              <a:lumOff val="80000"/>
            </a:schemeClr>
          </a:solidFill>
        </p:spPr>
        <p:txBody>
          <a:bodyPr wrap="square">
            <a:spAutoFit/>
          </a:bodyPr>
          <a:lstStyle/>
          <a:p>
            <a:r>
              <a:rPr lang="en-GB" sz="2000" b="1" dirty="0" smtClean="0"/>
              <a:t>Another approach for V2P</a:t>
            </a:r>
            <a:endParaRPr lang="en-GB" sz="2000" b="1" dirty="0"/>
          </a:p>
        </p:txBody>
      </p:sp>
      <p:sp>
        <p:nvSpPr>
          <p:cNvPr id="9" name="Text Placeholder 8"/>
          <p:cNvSpPr>
            <a:spLocks noGrp="1"/>
          </p:cNvSpPr>
          <p:nvPr>
            <p:ph type="body" idx="1"/>
          </p:nvPr>
        </p:nvSpPr>
        <p:spPr>
          <a:solidFill>
            <a:schemeClr val="bg1">
              <a:lumMod val="95000"/>
            </a:schemeClr>
          </a:solidFill>
        </p:spPr>
        <p:txBody>
          <a:bodyPr/>
          <a:lstStyle/>
          <a:p>
            <a:r>
              <a:rPr lang="en-GB" dirty="0" smtClean="0"/>
              <a:t>General approach</a:t>
            </a:r>
            <a:endParaRPr lang="en-GB" dirty="0"/>
          </a:p>
        </p:txBody>
      </p:sp>
      <p:sp>
        <p:nvSpPr>
          <p:cNvPr id="10" name="Content Placeholder 9"/>
          <p:cNvSpPr>
            <a:spLocks noGrp="1"/>
          </p:cNvSpPr>
          <p:nvPr>
            <p:ph sz="half" idx="2"/>
          </p:nvPr>
        </p:nvSpPr>
        <p:spPr>
          <a:solidFill>
            <a:schemeClr val="bg1">
              <a:lumMod val="95000"/>
            </a:schemeClr>
          </a:solidFill>
        </p:spPr>
        <p:txBody>
          <a:bodyPr>
            <a:noAutofit/>
          </a:bodyPr>
          <a:lstStyle/>
          <a:p>
            <a:pPr>
              <a:spcBef>
                <a:spcPts val="2400"/>
              </a:spcBef>
            </a:pPr>
            <a:r>
              <a:rPr lang="en-US" sz="1600" dirty="0"/>
              <a:t>Whereas:</a:t>
            </a:r>
          </a:p>
          <a:p>
            <a:pPr lvl="1"/>
            <a:r>
              <a:rPr lang="en-US" sz="1400" dirty="0"/>
              <a:t>HDV Industry has little experience on VRU and city-AEB;</a:t>
            </a:r>
          </a:p>
          <a:p>
            <a:pPr lvl="1"/>
            <a:r>
              <a:rPr lang="en-US" sz="1400" dirty="0"/>
              <a:t>Very few systems are available on the market, e.g. to support IWG discussions with actual measurements (as during the AEBS M1N1 IWG);</a:t>
            </a:r>
          </a:p>
          <a:p>
            <a:pPr lvl="1"/>
            <a:r>
              <a:rPr lang="en-US" sz="1400" dirty="0"/>
              <a:t>Available systems does not provide a comparable performance with those of the passenger cars available on the market.</a:t>
            </a:r>
          </a:p>
          <a:p>
            <a:pPr lvl="1"/>
            <a:r>
              <a:rPr lang="en-US" sz="1400" b="1" dirty="0">
                <a:solidFill>
                  <a:srgbClr val="FF0000"/>
                </a:solidFill>
              </a:rPr>
              <a:t>State of the art on one EU vehicle: 20kph collision avoidance</a:t>
            </a:r>
          </a:p>
          <a:p>
            <a:pPr>
              <a:spcBef>
                <a:spcPts val="2400"/>
              </a:spcBef>
            </a:pPr>
            <a:r>
              <a:rPr lang="en-US" sz="1600" dirty="0"/>
              <a:t>Industry proposes to define HDVs requirements </a:t>
            </a:r>
            <a:r>
              <a:rPr lang="en-US" sz="1600" b="1" dirty="0"/>
              <a:t>on the base of R152 step 1</a:t>
            </a:r>
            <a:r>
              <a:rPr lang="en-US" sz="1600" b="1" dirty="0">
                <a:solidFill>
                  <a:srgbClr val="FF0000"/>
                </a:solidFill>
              </a:rPr>
              <a:t>,</a:t>
            </a:r>
            <a:br>
              <a:rPr lang="en-US" sz="1600" b="1" dirty="0">
                <a:solidFill>
                  <a:srgbClr val="FF0000"/>
                </a:solidFill>
              </a:rPr>
            </a:br>
            <a:r>
              <a:rPr lang="en-US" sz="1600" b="1" dirty="0">
                <a:solidFill>
                  <a:srgbClr val="FF0000"/>
                </a:solidFill>
              </a:rPr>
              <a:t>and to value the state of the art measurements</a:t>
            </a:r>
            <a:r>
              <a:rPr lang="en-US" sz="1600" dirty="0"/>
              <a:t>.</a:t>
            </a:r>
          </a:p>
          <a:p>
            <a:pPr>
              <a:spcBef>
                <a:spcPts val="2400"/>
              </a:spcBef>
            </a:pPr>
            <a:r>
              <a:rPr lang="en-US" sz="1600" dirty="0"/>
              <a:t>The values could be reviewed once practical experience will be available.</a:t>
            </a:r>
            <a:endParaRPr lang="en-GB" sz="1600" dirty="0"/>
          </a:p>
        </p:txBody>
      </p:sp>
      <p:sp>
        <p:nvSpPr>
          <p:cNvPr id="11" name="Text Placeholder 10"/>
          <p:cNvSpPr>
            <a:spLocks noGrp="1"/>
          </p:cNvSpPr>
          <p:nvPr>
            <p:ph type="body" sz="quarter" idx="3"/>
          </p:nvPr>
        </p:nvSpPr>
        <p:spPr>
          <a:solidFill>
            <a:schemeClr val="bg1">
              <a:lumMod val="95000"/>
            </a:schemeClr>
          </a:solidFill>
        </p:spPr>
        <p:txBody>
          <a:bodyPr/>
          <a:lstStyle/>
          <a:p>
            <a:r>
              <a:rPr lang="en-GB" dirty="0" smtClean="0"/>
              <a:t>Technical principles</a:t>
            </a:r>
            <a:endParaRPr lang="en-GB" dirty="0"/>
          </a:p>
        </p:txBody>
      </p:sp>
      <p:sp>
        <p:nvSpPr>
          <p:cNvPr id="12" name="Content Placeholder 11"/>
          <p:cNvSpPr>
            <a:spLocks noGrp="1"/>
          </p:cNvSpPr>
          <p:nvPr>
            <p:ph sz="quarter" idx="4"/>
          </p:nvPr>
        </p:nvSpPr>
        <p:spPr>
          <a:solidFill>
            <a:schemeClr val="bg1">
              <a:lumMod val="95000"/>
            </a:schemeClr>
          </a:solidFill>
        </p:spPr>
        <p:txBody>
          <a:bodyPr>
            <a:noAutofit/>
          </a:bodyPr>
          <a:lstStyle/>
          <a:p>
            <a:r>
              <a:rPr lang="en-GB" sz="1600" dirty="0" smtClean="0"/>
              <a:t>In </a:t>
            </a:r>
            <a:r>
              <a:rPr lang="en-GB" sz="1600" dirty="0"/>
              <a:t>order to keep the risk of false </a:t>
            </a:r>
            <a:r>
              <a:rPr lang="en-GB" sz="1600" dirty="0" smtClean="0"/>
              <a:t>positive </a:t>
            </a:r>
            <a:r>
              <a:rPr lang="en-GB" sz="1600" b="1" dirty="0" smtClean="0">
                <a:solidFill>
                  <a:srgbClr val="FF0000"/>
                </a:solidFill>
              </a:rPr>
              <a:t>identical</a:t>
            </a:r>
            <a:r>
              <a:rPr lang="en-GB" sz="1600" dirty="0" smtClean="0"/>
              <a:t> </a:t>
            </a:r>
            <a:r>
              <a:rPr lang="en-GB" sz="1600" dirty="0"/>
              <a:t>to </a:t>
            </a:r>
            <a:r>
              <a:rPr lang="en-GB" sz="1600" dirty="0" smtClean="0"/>
              <a:t>those of M1N1s,</a:t>
            </a:r>
            <a:r>
              <a:rPr lang="en-US" sz="1600" dirty="0" smtClean="0"/>
              <a:t> HDVs shall </a:t>
            </a:r>
            <a:r>
              <a:rPr lang="en-US" sz="1600" b="1" dirty="0" smtClean="0">
                <a:solidFill>
                  <a:srgbClr val="FF0000"/>
                </a:solidFill>
              </a:rPr>
              <a:t>not</a:t>
            </a:r>
            <a:r>
              <a:rPr lang="en-US" sz="1600" dirty="0" smtClean="0"/>
              <a:t> be expected to start </a:t>
            </a:r>
            <a:r>
              <a:rPr lang="en-US" sz="1600" dirty="0"/>
              <a:t>braking </a:t>
            </a:r>
            <a:r>
              <a:rPr lang="en-US" sz="1600" dirty="0" smtClean="0"/>
              <a:t>earlier than M1N1s.</a:t>
            </a:r>
          </a:p>
          <a:p>
            <a:pPr marL="182563" indent="0">
              <a:buNone/>
            </a:pPr>
            <a:r>
              <a:rPr lang="en-US" sz="1600" dirty="0" smtClean="0"/>
              <a:t>Even with such an assumption, the challenge is already higher for HDVs compared to M1N1s:</a:t>
            </a:r>
          </a:p>
          <a:p>
            <a:pPr lvl="1">
              <a:buFont typeface="Courier New" panose="02070309020205020404" pitchFamily="49" charset="0"/>
              <a:buChar char="o"/>
            </a:pPr>
            <a:r>
              <a:rPr lang="en-US" sz="1400" dirty="0" smtClean="0"/>
              <a:t>Due to a bigger width, the position of the pedestrian when emergency braking must start is “shifted to the side” (on the sidewalk)</a:t>
            </a:r>
          </a:p>
          <a:p>
            <a:pPr lvl="1">
              <a:buFont typeface="Courier New" panose="02070309020205020404" pitchFamily="49" charset="0"/>
              <a:buChar char="o"/>
            </a:pPr>
            <a:r>
              <a:rPr lang="en-US" sz="1400" dirty="0" smtClean="0"/>
              <a:t>The effect </a:t>
            </a:r>
            <a:r>
              <a:rPr lang="en-GB" sz="1400" dirty="0"/>
              <a:t>of chassis-cab relative movement is </a:t>
            </a:r>
            <a:r>
              <a:rPr lang="en-GB" sz="1400" dirty="0" smtClean="0"/>
              <a:t>unknown.</a:t>
            </a:r>
          </a:p>
          <a:p>
            <a:r>
              <a:rPr lang="en-US" sz="1600" dirty="0" smtClean="0"/>
              <a:t>The safety zone (defined as the distance needed for a pedestrian to stop at 5kph) is </a:t>
            </a:r>
            <a:r>
              <a:rPr lang="en-US" sz="1600" b="1" dirty="0" smtClean="0">
                <a:solidFill>
                  <a:srgbClr val="FF0000"/>
                </a:solidFill>
              </a:rPr>
              <a:t>independent</a:t>
            </a:r>
            <a:r>
              <a:rPr lang="en-US" sz="1600" dirty="0" smtClean="0"/>
              <a:t> from the ego vehicle. No vehicle should be expected to start braking before the pedestrian enters that “safety zone”.</a:t>
            </a:r>
          </a:p>
          <a:p>
            <a:r>
              <a:rPr lang="en-US" sz="1600" dirty="0" smtClean="0"/>
              <a:t>Last but not least, the </a:t>
            </a:r>
            <a:r>
              <a:rPr lang="en-US" sz="1600" b="1" dirty="0">
                <a:solidFill>
                  <a:srgbClr val="FF0000"/>
                </a:solidFill>
              </a:rPr>
              <a:t>lower</a:t>
            </a:r>
            <a:r>
              <a:rPr lang="en-US" sz="1600" dirty="0"/>
              <a:t> braking performance of HDVs vs M1N1’s shall be taken into account in the calculation of the required </a:t>
            </a:r>
            <a:r>
              <a:rPr lang="en-US" sz="1600" dirty="0" smtClean="0"/>
              <a:t>AEBS performance.</a:t>
            </a:r>
            <a:endParaRPr lang="en-US" sz="1600" dirty="0"/>
          </a:p>
        </p:txBody>
      </p:sp>
      <p:sp>
        <p:nvSpPr>
          <p:cNvPr id="3" name="Title 2"/>
          <p:cNvSpPr>
            <a:spLocks noGrp="1"/>
          </p:cNvSpPr>
          <p:nvPr>
            <p:ph type="title"/>
          </p:nvPr>
        </p:nvSpPr>
        <p:spPr>
          <a:xfrm>
            <a:off x="838200" y="603849"/>
            <a:ext cx="10515600" cy="789531"/>
          </a:xfrm>
        </p:spPr>
        <p:txBody>
          <a:bodyPr>
            <a:normAutofit/>
          </a:bodyPr>
          <a:lstStyle/>
          <a:p>
            <a:r>
              <a:rPr lang="en-GB" sz="2800" dirty="0"/>
              <a:t>Proposed approach for </a:t>
            </a:r>
            <a:r>
              <a:rPr lang="en-GB" sz="2800" dirty="0" smtClean="0"/>
              <a:t>HDVs - summary</a:t>
            </a:r>
            <a:endParaRPr lang="en-GB" sz="2800" dirty="0"/>
          </a:p>
        </p:txBody>
      </p:sp>
      <p:cxnSp>
        <p:nvCxnSpPr>
          <p:cNvPr id="5" name="Straight Connector 4"/>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1353800" y="45239"/>
            <a:ext cx="838200" cy="838200"/>
          </a:xfrm>
          <a:prstGeom prst="rect">
            <a:avLst/>
          </a:prstGeom>
          <a:scene3d>
            <a:camera prst="orthographicFront">
              <a:rot lat="0" lon="10800000" rev="0"/>
            </a:camera>
            <a:lightRig rig="threePt" dir="t"/>
          </a:scene3d>
        </p:spPr>
      </p:pic>
      <p:sp>
        <p:nvSpPr>
          <p:cNvPr id="2" name="Rectangle 1"/>
          <p:cNvSpPr/>
          <p:nvPr/>
        </p:nvSpPr>
        <p:spPr>
          <a:xfrm>
            <a:off x="6172200" y="1975104"/>
            <a:ext cx="5181600" cy="34595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own Arrow 3"/>
          <p:cNvSpPr/>
          <p:nvPr/>
        </p:nvSpPr>
        <p:spPr>
          <a:xfrm>
            <a:off x="8919713" y="327804"/>
            <a:ext cx="595223" cy="1647300"/>
          </a:xfrm>
          <a:prstGeom prst="downArrow">
            <a:avLst/>
          </a:prstGeom>
          <a:solidFill>
            <a:schemeClr val="accent4">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79143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13025"/>
            <a:ext cx="10515600" cy="1325563"/>
          </a:xfrm>
        </p:spPr>
        <p:txBody>
          <a:bodyPr>
            <a:noAutofit/>
          </a:bodyPr>
          <a:lstStyle/>
          <a:p>
            <a:pPr algn="ctr"/>
            <a:r>
              <a:rPr lang="en-GB" sz="7200" b="1" dirty="0" smtClean="0"/>
              <a:t>Open items</a:t>
            </a:r>
            <a:endParaRPr lang="en-GB" sz="7200" b="1" dirty="0"/>
          </a:p>
        </p:txBody>
      </p:sp>
    </p:spTree>
    <p:extLst>
      <p:ext uri="{BB962C8B-B14F-4D97-AF65-F5344CB8AC3E}">
        <p14:creationId xmlns:p14="http://schemas.microsoft.com/office/powerpoint/2010/main" val="705986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0" y="5201"/>
            <a:ext cx="12192000" cy="400110"/>
          </a:xfrm>
          <a:prstGeom prst="rect">
            <a:avLst/>
          </a:prstGeom>
          <a:solidFill>
            <a:schemeClr val="accent4">
              <a:lumMod val="20000"/>
              <a:lumOff val="80000"/>
            </a:schemeClr>
          </a:solidFill>
        </p:spPr>
        <p:txBody>
          <a:bodyPr wrap="square">
            <a:spAutoFit/>
          </a:bodyPr>
          <a:lstStyle/>
          <a:p>
            <a:r>
              <a:rPr lang="en-GB" sz="2000" b="1" dirty="0" smtClean="0"/>
              <a:t>Another approach for V2P</a:t>
            </a:r>
            <a:endParaRPr lang="en-GB" sz="2000" b="1" dirty="0"/>
          </a:p>
        </p:txBody>
      </p:sp>
      <p:sp>
        <p:nvSpPr>
          <p:cNvPr id="10" name="正方形/長方形 9"/>
          <p:cNvSpPr/>
          <p:nvPr/>
        </p:nvSpPr>
        <p:spPr>
          <a:xfrm>
            <a:off x="2030624" y="4366746"/>
            <a:ext cx="947351" cy="138412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p:cNvCxnSpPr/>
          <p:nvPr/>
        </p:nvCxnSpPr>
        <p:spPr>
          <a:xfrm>
            <a:off x="2504300" y="2175481"/>
            <a:ext cx="0" cy="434991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837401" y="1294237"/>
            <a:ext cx="1290738" cy="830997"/>
          </a:xfrm>
          <a:prstGeom prst="rect">
            <a:avLst/>
          </a:prstGeom>
          <a:noFill/>
        </p:spPr>
        <p:txBody>
          <a:bodyPr wrap="none" rtlCol="0">
            <a:spAutoFit/>
          </a:bodyPr>
          <a:lstStyle/>
          <a:p>
            <a:pPr algn="ctr"/>
            <a:r>
              <a:rPr kumimoji="1" lang="en-US" altLang="ja-JP" sz="2400" dirty="0">
                <a:ea typeface="游明朝 Light" panose="02020300000000000000" pitchFamily="18" charset="-128"/>
                <a:cs typeface="Arial" panose="020B0604020202020204" pitchFamily="34" charset="0"/>
              </a:rPr>
              <a:t>Step</a:t>
            </a:r>
            <a:r>
              <a:rPr kumimoji="1" lang="ja-JP" altLang="en-US" sz="2400" dirty="0">
                <a:ea typeface="游明朝 Light" panose="02020300000000000000" pitchFamily="18" charset="-128"/>
                <a:cs typeface="Arial" panose="020B0604020202020204" pitchFamily="34" charset="0"/>
              </a:rPr>
              <a:t> </a:t>
            </a:r>
            <a:r>
              <a:rPr kumimoji="1" lang="en-US" altLang="ja-JP" sz="2400" dirty="0">
                <a:ea typeface="游明朝 Light" panose="02020300000000000000" pitchFamily="18" charset="-128"/>
                <a:cs typeface="Arial" panose="020B0604020202020204" pitchFamily="34" charset="0"/>
              </a:rPr>
              <a:t>1</a:t>
            </a:r>
          </a:p>
          <a:p>
            <a:pPr algn="ctr"/>
            <a:r>
              <a:rPr lang="en-US" altLang="ja-JP" sz="2400" dirty="0">
                <a:ea typeface="游明朝 Light" panose="02020300000000000000" pitchFamily="18" charset="-128"/>
                <a:cs typeface="Arial" panose="020B0604020202020204" pitchFamily="34" charset="0"/>
              </a:rPr>
              <a:t>00</a:t>
            </a:r>
            <a:r>
              <a:rPr lang="ja-JP" altLang="en-US" sz="2400" dirty="0">
                <a:ea typeface="游明朝 Light" panose="02020300000000000000" pitchFamily="18" charset="-128"/>
                <a:cs typeface="Arial" panose="020B0604020202020204" pitchFamily="34" charset="0"/>
              </a:rPr>
              <a:t> </a:t>
            </a:r>
            <a:r>
              <a:rPr lang="en-US" altLang="ja-JP" sz="2400" dirty="0">
                <a:ea typeface="游明朝 Light" panose="02020300000000000000" pitchFamily="18" charset="-128"/>
                <a:cs typeface="Arial" panose="020B0604020202020204" pitchFamily="34" charset="0"/>
              </a:rPr>
              <a:t>series</a:t>
            </a:r>
            <a:endParaRPr kumimoji="1" lang="ja-JP" altLang="en-US" sz="2400" dirty="0">
              <a:ea typeface="游明朝 Light" panose="02020300000000000000" pitchFamily="18" charset="-128"/>
              <a:cs typeface="Arial" panose="020B0604020202020204" pitchFamily="34" charset="0"/>
            </a:endParaRPr>
          </a:p>
        </p:txBody>
      </p:sp>
      <p:sp>
        <p:nvSpPr>
          <p:cNvPr id="8" name="テキスト ボックス 7"/>
          <p:cNvSpPr txBox="1"/>
          <p:nvPr/>
        </p:nvSpPr>
        <p:spPr>
          <a:xfrm>
            <a:off x="6874831" y="1291272"/>
            <a:ext cx="1290738" cy="830997"/>
          </a:xfrm>
          <a:prstGeom prst="rect">
            <a:avLst/>
          </a:prstGeom>
          <a:noFill/>
        </p:spPr>
        <p:txBody>
          <a:bodyPr wrap="none" rtlCol="0">
            <a:spAutoFit/>
          </a:bodyPr>
          <a:lstStyle/>
          <a:p>
            <a:pPr algn="ctr"/>
            <a:r>
              <a:rPr kumimoji="1" lang="en-US" altLang="ja-JP" sz="2400" dirty="0">
                <a:cs typeface="Arial" panose="020B0604020202020204" pitchFamily="34" charset="0"/>
              </a:rPr>
              <a:t>Step</a:t>
            </a:r>
            <a:r>
              <a:rPr kumimoji="1" lang="ja-JP" altLang="en-US" sz="2400" dirty="0">
                <a:cs typeface="Arial" panose="020B0604020202020204" pitchFamily="34" charset="0"/>
              </a:rPr>
              <a:t> </a:t>
            </a:r>
            <a:r>
              <a:rPr kumimoji="1" lang="en-US" altLang="ja-JP" sz="2400" dirty="0">
                <a:cs typeface="Arial" panose="020B0604020202020204" pitchFamily="34" charset="0"/>
              </a:rPr>
              <a:t>2</a:t>
            </a:r>
          </a:p>
          <a:p>
            <a:pPr algn="ctr"/>
            <a:r>
              <a:rPr lang="en-US" altLang="ja-JP" sz="2400" dirty="0">
                <a:cs typeface="Arial" panose="020B0604020202020204" pitchFamily="34" charset="0"/>
              </a:rPr>
              <a:t>01</a:t>
            </a:r>
            <a:r>
              <a:rPr lang="ja-JP" altLang="en-US" sz="2400" dirty="0">
                <a:cs typeface="Arial" panose="020B0604020202020204" pitchFamily="34" charset="0"/>
              </a:rPr>
              <a:t> </a:t>
            </a:r>
            <a:r>
              <a:rPr lang="en-US" altLang="ja-JP" sz="2400" dirty="0">
                <a:cs typeface="Arial" panose="020B0604020202020204" pitchFamily="34" charset="0"/>
              </a:rPr>
              <a:t>series</a:t>
            </a:r>
            <a:endParaRPr kumimoji="1" lang="ja-JP" altLang="en-US" sz="2400" dirty="0">
              <a:cs typeface="Arial" panose="020B0604020202020204" pitchFamily="34" charset="0"/>
            </a:endParaRPr>
          </a:p>
        </p:txBody>
      </p:sp>
      <p:cxnSp>
        <p:nvCxnSpPr>
          <p:cNvPr id="12" name="直線コネクタ 11"/>
          <p:cNvCxnSpPr/>
          <p:nvPr/>
        </p:nvCxnSpPr>
        <p:spPr>
          <a:xfrm flipV="1">
            <a:off x="2030624"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2977975"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2026787" y="4866160"/>
            <a:ext cx="875561" cy="369332"/>
          </a:xfrm>
          <a:prstGeom prst="rect">
            <a:avLst/>
          </a:prstGeom>
          <a:noFill/>
        </p:spPr>
        <p:txBody>
          <a:bodyPr wrap="none" rtlCol="0">
            <a:spAutoFit/>
          </a:bodyPr>
          <a:lstStyle/>
          <a:p>
            <a:r>
              <a:rPr kumimoji="1" lang="en-US" altLang="ja-JP" dirty="0">
                <a:cs typeface="Arial" panose="020B0604020202020204" pitchFamily="34" charset="0"/>
              </a:rPr>
              <a:t>M1, N1</a:t>
            </a:r>
            <a:endParaRPr kumimoji="1" lang="ja-JP" altLang="en-US" dirty="0">
              <a:cs typeface="Arial" panose="020B0604020202020204" pitchFamily="34" charset="0"/>
            </a:endParaRPr>
          </a:p>
        </p:txBody>
      </p:sp>
      <p:cxnSp>
        <p:nvCxnSpPr>
          <p:cNvPr id="17" name="直線コネクタ 16"/>
          <p:cNvCxnSpPr/>
          <p:nvPr/>
        </p:nvCxnSpPr>
        <p:spPr>
          <a:xfrm flipV="1">
            <a:off x="2026787" y="5808705"/>
            <a:ext cx="0" cy="71669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2977688" y="5808705"/>
            <a:ext cx="0" cy="71669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2026787" y="6385354"/>
            <a:ext cx="950901"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259884" y="6016022"/>
            <a:ext cx="538930" cy="369332"/>
          </a:xfrm>
          <a:prstGeom prst="rect">
            <a:avLst/>
          </a:prstGeom>
          <a:noFill/>
        </p:spPr>
        <p:txBody>
          <a:bodyPr wrap="none" rtlCol="0">
            <a:spAutoFit/>
          </a:bodyPr>
          <a:lstStyle/>
          <a:p>
            <a:r>
              <a:rPr kumimoji="1" lang="en-US" altLang="ja-JP" dirty="0">
                <a:cs typeface="Arial" panose="020B0604020202020204" pitchFamily="34" charset="0"/>
              </a:rPr>
              <a:t>2 m</a:t>
            </a:r>
            <a:endParaRPr kumimoji="1" lang="ja-JP" altLang="en-US" dirty="0">
              <a:cs typeface="Arial" panose="020B0604020202020204" pitchFamily="34" charset="0"/>
            </a:endParaRPr>
          </a:p>
        </p:txBody>
      </p:sp>
      <p:sp>
        <p:nvSpPr>
          <p:cNvPr id="23" name="テキスト ボックス 22"/>
          <p:cNvSpPr txBox="1"/>
          <p:nvPr/>
        </p:nvSpPr>
        <p:spPr>
          <a:xfrm>
            <a:off x="1962890" y="6415814"/>
            <a:ext cx="1026563" cy="276999"/>
          </a:xfrm>
          <a:prstGeom prst="rect">
            <a:avLst/>
          </a:prstGeom>
          <a:noFill/>
        </p:spPr>
        <p:txBody>
          <a:bodyPr wrap="none" rtlCol="0">
            <a:spAutoFit/>
          </a:bodyPr>
          <a:lstStyle/>
          <a:p>
            <a:r>
              <a:rPr kumimoji="1" lang="en-US" altLang="ja-JP" sz="1200" dirty="0">
                <a:cs typeface="Arial" panose="020B0604020202020204" pitchFamily="34" charset="0"/>
              </a:rPr>
              <a:t>Vehicle width</a:t>
            </a:r>
            <a:endParaRPr kumimoji="1" lang="ja-JP" altLang="en-US" sz="1200" dirty="0">
              <a:cs typeface="Arial" panose="020B0604020202020204" pitchFamily="34" charset="0"/>
            </a:endParaRPr>
          </a:p>
        </p:txBody>
      </p:sp>
      <p:sp>
        <p:nvSpPr>
          <p:cNvPr id="25" name="テキスト ボックス 24"/>
          <p:cNvSpPr txBox="1"/>
          <p:nvPr/>
        </p:nvSpPr>
        <p:spPr>
          <a:xfrm>
            <a:off x="3222392" y="2521328"/>
            <a:ext cx="1021626" cy="646331"/>
          </a:xfrm>
          <a:prstGeom prst="rect">
            <a:avLst/>
          </a:prstGeom>
          <a:noFill/>
        </p:spPr>
        <p:txBody>
          <a:bodyPr wrap="none" rtlCol="0">
            <a:spAutoFit/>
          </a:bodyPr>
          <a:lstStyle/>
          <a:p>
            <a:r>
              <a:rPr kumimoji="1" lang="en-US" altLang="ja-JP" dirty="0">
                <a:cs typeface="Arial" panose="020B0604020202020204" pitchFamily="34" charset="0"/>
              </a:rPr>
              <a:t>5kph</a:t>
            </a:r>
          </a:p>
          <a:p>
            <a:r>
              <a:rPr kumimoji="1" lang="en-US" altLang="ja-JP" b="1" dirty="0">
                <a:cs typeface="Arial" panose="020B0604020202020204" pitchFamily="34" charset="0"/>
              </a:rPr>
              <a:t>1.39 m/s</a:t>
            </a:r>
            <a:endParaRPr kumimoji="1" lang="ja-JP" altLang="en-US" b="1" dirty="0">
              <a:cs typeface="Arial" panose="020B0604020202020204" pitchFamily="34" charset="0"/>
            </a:endParaRPr>
          </a:p>
        </p:txBody>
      </p:sp>
      <p:pic>
        <p:nvPicPr>
          <p:cNvPr id="26"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835122" y="2738837"/>
            <a:ext cx="412922" cy="412922"/>
          </a:xfrm>
          <a:prstGeom prst="rect">
            <a:avLst/>
          </a:prstGeom>
          <a:scene3d>
            <a:camera prst="orthographicFront">
              <a:rot lat="0" lon="10800000" rev="0"/>
            </a:camera>
            <a:lightRig rig="threePt" dir="t"/>
          </a:scene3d>
        </p:spPr>
      </p:pic>
      <p:sp>
        <p:nvSpPr>
          <p:cNvPr id="27" name="テキスト ボックス 26"/>
          <p:cNvSpPr txBox="1"/>
          <p:nvPr/>
        </p:nvSpPr>
        <p:spPr>
          <a:xfrm>
            <a:off x="3517932" y="3428995"/>
            <a:ext cx="1618905" cy="830997"/>
          </a:xfrm>
          <a:prstGeom prst="rect">
            <a:avLst/>
          </a:prstGeom>
          <a:noFill/>
          <a:ln w="28575">
            <a:solidFill>
              <a:srgbClr val="FF0000"/>
            </a:solidFill>
          </a:ln>
        </p:spPr>
        <p:txBody>
          <a:bodyPr wrap="none" rtlCol="0">
            <a:spAutoFit/>
          </a:bodyPr>
          <a:lstStyle/>
          <a:p>
            <a:r>
              <a:rPr kumimoji="1" lang="en-US" altLang="ja-JP" sz="2400" dirty="0">
                <a:cs typeface="Arial" panose="020B0604020202020204" pitchFamily="34" charset="0"/>
              </a:rPr>
              <a:t>TTC=1/1.39</a:t>
            </a:r>
          </a:p>
          <a:p>
            <a:r>
              <a:rPr lang="en-US" altLang="ja-JP" sz="2400" dirty="0">
                <a:cs typeface="Arial" panose="020B0604020202020204" pitchFamily="34" charset="0"/>
              </a:rPr>
              <a:t>       =0.72 s</a:t>
            </a:r>
            <a:endParaRPr kumimoji="1" lang="ja-JP" altLang="en-US" sz="2400" dirty="0">
              <a:cs typeface="Arial" panose="020B0604020202020204" pitchFamily="34" charset="0"/>
            </a:endParaRPr>
          </a:p>
        </p:txBody>
      </p:sp>
      <p:sp>
        <p:nvSpPr>
          <p:cNvPr id="28" name="正方形/長方形 27"/>
          <p:cNvSpPr/>
          <p:nvPr/>
        </p:nvSpPr>
        <p:spPr>
          <a:xfrm>
            <a:off x="7068053" y="4370862"/>
            <a:ext cx="947351" cy="138412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 name="直線コネクタ 28"/>
          <p:cNvCxnSpPr/>
          <p:nvPr/>
        </p:nvCxnSpPr>
        <p:spPr>
          <a:xfrm>
            <a:off x="7541729" y="2179597"/>
            <a:ext cx="0" cy="434991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V="1">
            <a:off x="7068053" y="2410594"/>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V="1">
            <a:off x="8015404" y="2410594"/>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7064216" y="4870276"/>
            <a:ext cx="875561" cy="369332"/>
          </a:xfrm>
          <a:prstGeom prst="rect">
            <a:avLst/>
          </a:prstGeom>
          <a:noFill/>
        </p:spPr>
        <p:txBody>
          <a:bodyPr wrap="none" rtlCol="0">
            <a:spAutoFit/>
          </a:bodyPr>
          <a:lstStyle/>
          <a:p>
            <a:r>
              <a:rPr kumimoji="1" lang="en-US" altLang="ja-JP" dirty="0">
                <a:cs typeface="Arial" panose="020B0604020202020204" pitchFamily="34" charset="0"/>
              </a:rPr>
              <a:t>M1, N1</a:t>
            </a:r>
            <a:endParaRPr kumimoji="1" lang="ja-JP" altLang="en-US" dirty="0">
              <a:cs typeface="Arial" panose="020B0604020202020204" pitchFamily="34" charset="0"/>
            </a:endParaRPr>
          </a:p>
        </p:txBody>
      </p:sp>
      <p:cxnSp>
        <p:nvCxnSpPr>
          <p:cNvPr id="34" name="直線コネクタ 33"/>
          <p:cNvCxnSpPr/>
          <p:nvPr/>
        </p:nvCxnSpPr>
        <p:spPr>
          <a:xfrm flipV="1">
            <a:off x="7064216" y="5812821"/>
            <a:ext cx="0" cy="71669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8015117" y="5812821"/>
            <a:ext cx="0" cy="71669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7064216" y="6389470"/>
            <a:ext cx="950901"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7297313" y="6020138"/>
            <a:ext cx="538930" cy="369332"/>
          </a:xfrm>
          <a:prstGeom prst="rect">
            <a:avLst/>
          </a:prstGeom>
          <a:noFill/>
        </p:spPr>
        <p:txBody>
          <a:bodyPr wrap="none" rtlCol="0">
            <a:spAutoFit/>
          </a:bodyPr>
          <a:lstStyle/>
          <a:p>
            <a:r>
              <a:rPr kumimoji="1" lang="en-US" altLang="ja-JP" dirty="0">
                <a:cs typeface="Arial" panose="020B0604020202020204" pitchFamily="34" charset="0"/>
              </a:rPr>
              <a:t>2 m</a:t>
            </a:r>
            <a:endParaRPr kumimoji="1" lang="ja-JP" altLang="en-US" dirty="0">
              <a:cs typeface="Arial" panose="020B0604020202020204" pitchFamily="34" charset="0"/>
            </a:endParaRPr>
          </a:p>
        </p:txBody>
      </p:sp>
      <p:sp>
        <p:nvSpPr>
          <p:cNvPr id="38" name="テキスト ボックス 37"/>
          <p:cNvSpPr txBox="1"/>
          <p:nvPr/>
        </p:nvSpPr>
        <p:spPr>
          <a:xfrm>
            <a:off x="7000319" y="6419930"/>
            <a:ext cx="1026563" cy="276999"/>
          </a:xfrm>
          <a:prstGeom prst="rect">
            <a:avLst/>
          </a:prstGeom>
          <a:noFill/>
        </p:spPr>
        <p:txBody>
          <a:bodyPr wrap="none" rtlCol="0">
            <a:spAutoFit/>
          </a:bodyPr>
          <a:lstStyle/>
          <a:p>
            <a:r>
              <a:rPr kumimoji="1" lang="en-US" altLang="ja-JP" sz="1200" dirty="0">
                <a:cs typeface="Arial" panose="020B0604020202020204" pitchFamily="34" charset="0"/>
              </a:rPr>
              <a:t>Vehicle width</a:t>
            </a:r>
            <a:endParaRPr kumimoji="1" lang="ja-JP" altLang="en-US" sz="1200" dirty="0">
              <a:cs typeface="Arial" panose="020B0604020202020204" pitchFamily="34" charset="0"/>
            </a:endParaRPr>
          </a:p>
        </p:txBody>
      </p:sp>
      <p:sp>
        <p:nvSpPr>
          <p:cNvPr id="42" name="テキスト ボックス 41"/>
          <p:cNvSpPr txBox="1"/>
          <p:nvPr/>
        </p:nvSpPr>
        <p:spPr>
          <a:xfrm>
            <a:off x="8884876" y="3433111"/>
            <a:ext cx="2346668" cy="830997"/>
          </a:xfrm>
          <a:prstGeom prst="rect">
            <a:avLst/>
          </a:prstGeom>
          <a:noFill/>
          <a:ln w="28575">
            <a:solidFill>
              <a:srgbClr val="FF0000"/>
            </a:solidFill>
          </a:ln>
        </p:spPr>
        <p:txBody>
          <a:bodyPr wrap="none" rtlCol="0">
            <a:spAutoFit/>
          </a:bodyPr>
          <a:lstStyle/>
          <a:p>
            <a:r>
              <a:rPr kumimoji="1" lang="en-US" altLang="ja-JP" sz="2400" dirty="0">
                <a:cs typeface="Arial" panose="020B0604020202020204" pitchFamily="34" charset="0"/>
              </a:rPr>
              <a:t>TTC=(1+0.3)/1.39</a:t>
            </a:r>
          </a:p>
          <a:p>
            <a:r>
              <a:rPr lang="en-US" altLang="ja-JP" sz="2400" dirty="0">
                <a:cs typeface="Arial" panose="020B0604020202020204" pitchFamily="34" charset="0"/>
              </a:rPr>
              <a:t>       =0.94 s</a:t>
            </a:r>
            <a:endParaRPr kumimoji="1" lang="ja-JP" altLang="en-US" sz="2400" dirty="0">
              <a:cs typeface="Arial" panose="020B0604020202020204" pitchFamily="34" charset="0"/>
            </a:endParaRPr>
          </a:p>
        </p:txBody>
      </p:sp>
      <p:sp>
        <p:nvSpPr>
          <p:cNvPr id="43" name="正方形/長方形 42"/>
          <p:cNvSpPr/>
          <p:nvPr/>
        </p:nvSpPr>
        <p:spPr>
          <a:xfrm>
            <a:off x="8015117" y="2406478"/>
            <a:ext cx="222587" cy="196026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7489919" y="3722299"/>
            <a:ext cx="538930" cy="369332"/>
          </a:xfrm>
          <a:prstGeom prst="rect">
            <a:avLst/>
          </a:prstGeom>
          <a:noFill/>
        </p:spPr>
        <p:txBody>
          <a:bodyPr wrap="none" rtlCol="0">
            <a:spAutoFit/>
          </a:bodyPr>
          <a:lstStyle/>
          <a:p>
            <a:r>
              <a:rPr kumimoji="1" lang="en-US" altLang="ja-JP" b="1" dirty="0">
                <a:cs typeface="Arial" panose="020B0604020202020204" pitchFamily="34" charset="0"/>
              </a:rPr>
              <a:t>1 m</a:t>
            </a:r>
            <a:endParaRPr kumimoji="1" lang="ja-JP" altLang="en-US" b="1" dirty="0">
              <a:cs typeface="Arial" panose="020B0604020202020204" pitchFamily="34" charset="0"/>
            </a:endParaRPr>
          </a:p>
        </p:txBody>
      </p:sp>
      <p:cxnSp>
        <p:nvCxnSpPr>
          <p:cNvPr id="32" name="直線矢印コネクタ 31"/>
          <p:cNvCxnSpPr/>
          <p:nvPr/>
        </p:nvCxnSpPr>
        <p:spPr>
          <a:xfrm flipH="1">
            <a:off x="7541728" y="4070687"/>
            <a:ext cx="47338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flipV="1">
            <a:off x="8245299" y="4424745"/>
            <a:ext cx="0" cy="62608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8513381" y="2542784"/>
            <a:ext cx="1021626" cy="646331"/>
          </a:xfrm>
          <a:prstGeom prst="rect">
            <a:avLst/>
          </a:prstGeom>
          <a:noFill/>
        </p:spPr>
        <p:txBody>
          <a:bodyPr wrap="none" rtlCol="0">
            <a:spAutoFit/>
          </a:bodyPr>
          <a:lstStyle/>
          <a:p>
            <a:r>
              <a:rPr kumimoji="1" lang="en-US" altLang="ja-JP" dirty="0">
                <a:cs typeface="Arial" panose="020B0604020202020204" pitchFamily="34" charset="0"/>
              </a:rPr>
              <a:t>5kph</a:t>
            </a:r>
          </a:p>
          <a:p>
            <a:r>
              <a:rPr kumimoji="1" lang="en-US" altLang="ja-JP" b="1" dirty="0">
                <a:cs typeface="Arial" panose="020B0604020202020204" pitchFamily="34" charset="0"/>
              </a:rPr>
              <a:t>1.39 m/s</a:t>
            </a:r>
            <a:endParaRPr kumimoji="1" lang="ja-JP" altLang="en-US" b="1" dirty="0">
              <a:cs typeface="Arial" panose="020B0604020202020204" pitchFamily="34" charset="0"/>
            </a:endParaRPr>
          </a:p>
        </p:txBody>
      </p:sp>
      <p:pic>
        <p:nvPicPr>
          <p:cNvPr id="41"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8103207" y="2749303"/>
            <a:ext cx="412922" cy="412922"/>
          </a:xfrm>
          <a:prstGeom prst="rect">
            <a:avLst/>
          </a:prstGeom>
          <a:scene3d>
            <a:camera prst="orthographicFront">
              <a:rot lat="0" lon="10800000" rev="0"/>
            </a:camera>
            <a:lightRig rig="threePt" dir="t"/>
          </a:scene3d>
        </p:spPr>
      </p:pic>
      <p:cxnSp>
        <p:nvCxnSpPr>
          <p:cNvPr id="47" name="直線矢印コネクタ 46"/>
          <p:cNvCxnSpPr/>
          <p:nvPr/>
        </p:nvCxnSpPr>
        <p:spPr>
          <a:xfrm>
            <a:off x="8015117" y="4935493"/>
            <a:ext cx="242882"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8313111" y="4750827"/>
            <a:ext cx="713657" cy="369332"/>
          </a:xfrm>
          <a:prstGeom prst="rect">
            <a:avLst/>
          </a:prstGeom>
          <a:noFill/>
        </p:spPr>
        <p:txBody>
          <a:bodyPr wrap="none" rtlCol="0">
            <a:spAutoFit/>
          </a:bodyPr>
          <a:lstStyle/>
          <a:p>
            <a:r>
              <a:rPr kumimoji="1" lang="en-US" altLang="ja-JP" b="1" dirty="0">
                <a:cs typeface="Arial" panose="020B0604020202020204" pitchFamily="34" charset="0"/>
              </a:rPr>
              <a:t>0.3 m</a:t>
            </a:r>
            <a:endParaRPr kumimoji="1" lang="ja-JP" altLang="en-US" b="1" dirty="0">
              <a:cs typeface="Arial" panose="020B0604020202020204" pitchFamily="34" charset="0"/>
            </a:endParaRPr>
          </a:p>
        </p:txBody>
      </p:sp>
      <p:cxnSp>
        <p:nvCxnSpPr>
          <p:cNvPr id="3" name="直線矢印コネクタ 2"/>
          <p:cNvCxnSpPr>
            <a:stCxn id="5" idx="1"/>
          </p:cNvCxnSpPr>
          <p:nvPr/>
        </p:nvCxnSpPr>
        <p:spPr>
          <a:xfrm flipH="1">
            <a:off x="8127923" y="2122269"/>
            <a:ext cx="890062" cy="487959"/>
          </a:xfrm>
          <a:prstGeom prst="straightConnector1">
            <a:avLst/>
          </a:prstGeom>
          <a:ln w="19050">
            <a:tailEnd type="ova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9017985" y="1937603"/>
            <a:ext cx="1258101" cy="369332"/>
          </a:xfrm>
          <a:prstGeom prst="rect">
            <a:avLst/>
          </a:prstGeom>
          <a:noFill/>
        </p:spPr>
        <p:txBody>
          <a:bodyPr wrap="none" rtlCol="0">
            <a:spAutoFit/>
          </a:bodyPr>
          <a:lstStyle/>
          <a:p>
            <a:r>
              <a:rPr kumimoji="1" lang="en-US" altLang="ja-JP" dirty="0">
                <a:cs typeface="Arial" panose="020B0604020202020204" pitchFamily="34" charset="0"/>
              </a:rPr>
              <a:t>Safety zone</a:t>
            </a:r>
            <a:endParaRPr kumimoji="1" lang="ja-JP" altLang="en-US" dirty="0">
              <a:cs typeface="Arial" panose="020B0604020202020204" pitchFamily="34" charset="0"/>
            </a:endParaRPr>
          </a:p>
        </p:txBody>
      </p:sp>
      <p:pic>
        <p:nvPicPr>
          <p:cNvPr id="44"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371768" y="2734311"/>
            <a:ext cx="412922" cy="412922"/>
          </a:xfrm>
          <a:prstGeom prst="rect">
            <a:avLst/>
          </a:prstGeom>
          <a:scene3d>
            <a:camera prst="orthographicFront">
              <a:rot lat="0" lon="10800000" rev="0"/>
            </a:camera>
            <a:lightRig rig="threePt" dir="t"/>
          </a:scene3d>
        </p:spPr>
      </p:pic>
      <p:pic>
        <p:nvPicPr>
          <p:cNvPr id="48"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7407151" y="2747982"/>
            <a:ext cx="412922" cy="412922"/>
          </a:xfrm>
          <a:prstGeom prst="rect">
            <a:avLst/>
          </a:prstGeom>
          <a:scene3d>
            <a:camera prst="orthographicFront">
              <a:rot lat="0" lon="10800000" rev="0"/>
            </a:camera>
            <a:lightRig rig="threePt" dir="t"/>
          </a:scene3d>
        </p:spPr>
      </p:pic>
      <p:sp>
        <p:nvSpPr>
          <p:cNvPr id="2" name="Title 1"/>
          <p:cNvSpPr>
            <a:spLocks noGrp="1"/>
          </p:cNvSpPr>
          <p:nvPr>
            <p:ph type="title"/>
          </p:nvPr>
        </p:nvSpPr>
        <p:spPr>
          <a:xfrm>
            <a:off x="838200" y="544386"/>
            <a:ext cx="10515600" cy="848994"/>
          </a:xfrm>
        </p:spPr>
        <p:txBody>
          <a:bodyPr>
            <a:normAutofit/>
          </a:bodyPr>
          <a:lstStyle/>
          <a:p>
            <a:r>
              <a:rPr lang="en-US" altLang="ja-JP" sz="3200" dirty="0" smtClean="0"/>
              <a:t>V2P </a:t>
            </a:r>
            <a:r>
              <a:rPr lang="en-US" altLang="ja-JP" sz="3200" dirty="0"/>
              <a:t>braking time logic in R152</a:t>
            </a:r>
            <a:endParaRPr lang="en-GB" sz="3200" dirty="0"/>
          </a:p>
        </p:txBody>
      </p:sp>
      <p:pic>
        <p:nvPicPr>
          <p:cNvPr id="49"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51" name="Straight Connector 50"/>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350805" y="3130996"/>
            <a:ext cx="233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396426" y="3139187"/>
            <a:ext cx="233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矢印コネクタ 14"/>
          <p:cNvCxnSpPr/>
          <p:nvPr/>
        </p:nvCxnSpPr>
        <p:spPr>
          <a:xfrm flipH="1">
            <a:off x="2504299" y="4066571"/>
            <a:ext cx="47367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23"/>
          <p:cNvSpPr txBox="1"/>
          <p:nvPr/>
        </p:nvSpPr>
        <p:spPr>
          <a:xfrm>
            <a:off x="2441581" y="3664289"/>
            <a:ext cx="538930" cy="369332"/>
          </a:xfrm>
          <a:prstGeom prst="rect">
            <a:avLst/>
          </a:prstGeom>
          <a:noFill/>
        </p:spPr>
        <p:txBody>
          <a:bodyPr wrap="none" rtlCol="0">
            <a:spAutoFit/>
          </a:bodyPr>
          <a:lstStyle/>
          <a:p>
            <a:r>
              <a:rPr kumimoji="1" lang="en-US" altLang="ja-JP" b="1" dirty="0">
                <a:cs typeface="Arial" panose="020B0604020202020204" pitchFamily="34" charset="0"/>
              </a:rPr>
              <a:t>1 m</a:t>
            </a:r>
            <a:endParaRPr kumimoji="1" lang="ja-JP" altLang="en-US" b="1" dirty="0">
              <a:cs typeface="Arial" panose="020B0604020202020204" pitchFamily="34" charset="0"/>
            </a:endParaRPr>
          </a:p>
        </p:txBody>
      </p:sp>
    </p:spTree>
    <p:extLst>
      <p:ext uri="{BB962C8B-B14F-4D97-AF65-F5344CB8AC3E}">
        <p14:creationId xmlns:p14="http://schemas.microsoft.com/office/powerpoint/2010/main" val="21374923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0" y="5201"/>
            <a:ext cx="12192000" cy="400110"/>
          </a:xfrm>
          <a:prstGeom prst="rect">
            <a:avLst/>
          </a:prstGeom>
          <a:solidFill>
            <a:schemeClr val="accent4">
              <a:lumMod val="20000"/>
              <a:lumOff val="80000"/>
            </a:schemeClr>
          </a:solidFill>
        </p:spPr>
        <p:txBody>
          <a:bodyPr wrap="square">
            <a:spAutoFit/>
          </a:bodyPr>
          <a:lstStyle/>
          <a:p>
            <a:r>
              <a:rPr lang="en-GB" sz="2000" b="1" dirty="0" smtClean="0"/>
              <a:t>Another approach for V2P</a:t>
            </a:r>
            <a:endParaRPr lang="en-GB" sz="2000" b="1" dirty="0"/>
          </a:p>
        </p:txBody>
      </p:sp>
      <p:sp>
        <p:nvSpPr>
          <p:cNvPr id="70" name="正方形/長方形 9"/>
          <p:cNvSpPr/>
          <p:nvPr/>
        </p:nvSpPr>
        <p:spPr>
          <a:xfrm>
            <a:off x="7143391" y="4359066"/>
            <a:ext cx="774000" cy="1384126"/>
          </a:xfrm>
          <a:prstGeom prst="rect">
            <a:avLst/>
          </a:prstGeom>
          <a:solidFill>
            <a:schemeClr val="accent2">
              <a:lumMod val="40000"/>
              <a:lumOff val="60000"/>
            </a:scheme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2103963" y="4366746"/>
            <a:ext cx="774000" cy="1384126"/>
          </a:xfrm>
          <a:prstGeom prst="rect">
            <a:avLst/>
          </a:prstGeom>
          <a:solidFill>
            <a:schemeClr val="accent2">
              <a:lumMod val="40000"/>
              <a:lumOff val="60000"/>
            </a:scheme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p:cNvCxnSpPr/>
          <p:nvPr/>
        </p:nvCxnSpPr>
        <p:spPr>
          <a:xfrm>
            <a:off x="2504300" y="2175481"/>
            <a:ext cx="0" cy="434991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837401" y="1294237"/>
            <a:ext cx="1290738" cy="830997"/>
          </a:xfrm>
          <a:prstGeom prst="rect">
            <a:avLst/>
          </a:prstGeom>
          <a:noFill/>
        </p:spPr>
        <p:txBody>
          <a:bodyPr wrap="none" rtlCol="0">
            <a:spAutoFit/>
          </a:bodyPr>
          <a:lstStyle/>
          <a:p>
            <a:pPr algn="ctr"/>
            <a:r>
              <a:rPr kumimoji="1" lang="en-US" altLang="ja-JP" sz="2400" dirty="0">
                <a:ea typeface="游明朝 Light" panose="02020300000000000000" pitchFamily="18" charset="-128"/>
                <a:cs typeface="Arial" panose="020B0604020202020204" pitchFamily="34" charset="0"/>
              </a:rPr>
              <a:t>Step</a:t>
            </a:r>
            <a:r>
              <a:rPr kumimoji="1" lang="ja-JP" altLang="en-US" sz="2400" dirty="0">
                <a:ea typeface="游明朝 Light" panose="02020300000000000000" pitchFamily="18" charset="-128"/>
                <a:cs typeface="Arial" panose="020B0604020202020204" pitchFamily="34" charset="0"/>
              </a:rPr>
              <a:t> </a:t>
            </a:r>
            <a:r>
              <a:rPr kumimoji="1" lang="en-US" altLang="ja-JP" sz="2400" dirty="0">
                <a:ea typeface="游明朝 Light" panose="02020300000000000000" pitchFamily="18" charset="-128"/>
                <a:cs typeface="Arial" panose="020B0604020202020204" pitchFamily="34" charset="0"/>
              </a:rPr>
              <a:t>1</a:t>
            </a:r>
          </a:p>
          <a:p>
            <a:pPr algn="ctr"/>
            <a:r>
              <a:rPr lang="en-US" altLang="ja-JP" sz="2400" dirty="0">
                <a:ea typeface="游明朝 Light" panose="02020300000000000000" pitchFamily="18" charset="-128"/>
                <a:cs typeface="Arial" panose="020B0604020202020204" pitchFamily="34" charset="0"/>
              </a:rPr>
              <a:t>00</a:t>
            </a:r>
            <a:r>
              <a:rPr lang="ja-JP" altLang="en-US" sz="2400" dirty="0">
                <a:ea typeface="游明朝 Light" panose="02020300000000000000" pitchFamily="18" charset="-128"/>
                <a:cs typeface="Arial" panose="020B0604020202020204" pitchFamily="34" charset="0"/>
              </a:rPr>
              <a:t> </a:t>
            </a:r>
            <a:r>
              <a:rPr lang="en-US" altLang="ja-JP" sz="2400" dirty="0">
                <a:ea typeface="游明朝 Light" panose="02020300000000000000" pitchFamily="18" charset="-128"/>
                <a:cs typeface="Arial" panose="020B0604020202020204" pitchFamily="34" charset="0"/>
              </a:rPr>
              <a:t>series</a:t>
            </a:r>
            <a:endParaRPr kumimoji="1" lang="ja-JP" altLang="en-US" sz="2400" dirty="0">
              <a:ea typeface="游明朝 Light" panose="02020300000000000000" pitchFamily="18" charset="-128"/>
              <a:cs typeface="Arial" panose="020B0604020202020204" pitchFamily="34" charset="0"/>
            </a:endParaRPr>
          </a:p>
        </p:txBody>
      </p:sp>
      <p:sp>
        <p:nvSpPr>
          <p:cNvPr id="8" name="テキスト ボックス 7"/>
          <p:cNvSpPr txBox="1"/>
          <p:nvPr/>
        </p:nvSpPr>
        <p:spPr>
          <a:xfrm>
            <a:off x="6874831" y="1291272"/>
            <a:ext cx="1290738" cy="830997"/>
          </a:xfrm>
          <a:prstGeom prst="rect">
            <a:avLst/>
          </a:prstGeom>
          <a:noFill/>
        </p:spPr>
        <p:txBody>
          <a:bodyPr wrap="none" rtlCol="0">
            <a:spAutoFit/>
          </a:bodyPr>
          <a:lstStyle/>
          <a:p>
            <a:pPr algn="ctr"/>
            <a:r>
              <a:rPr kumimoji="1" lang="en-US" altLang="ja-JP" sz="2400" dirty="0">
                <a:cs typeface="Arial" panose="020B0604020202020204" pitchFamily="34" charset="0"/>
              </a:rPr>
              <a:t>Step</a:t>
            </a:r>
            <a:r>
              <a:rPr kumimoji="1" lang="ja-JP" altLang="en-US" sz="2400" dirty="0">
                <a:cs typeface="Arial" panose="020B0604020202020204" pitchFamily="34" charset="0"/>
              </a:rPr>
              <a:t> </a:t>
            </a:r>
            <a:r>
              <a:rPr kumimoji="1" lang="en-US" altLang="ja-JP" sz="2400" dirty="0">
                <a:cs typeface="Arial" panose="020B0604020202020204" pitchFamily="34" charset="0"/>
              </a:rPr>
              <a:t>2</a:t>
            </a:r>
          </a:p>
          <a:p>
            <a:pPr algn="ctr"/>
            <a:r>
              <a:rPr lang="en-US" altLang="ja-JP" sz="2400" dirty="0">
                <a:cs typeface="Arial" panose="020B0604020202020204" pitchFamily="34" charset="0"/>
              </a:rPr>
              <a:t>01</a:t>
            </a:r>
            <a:r>
              <a:rPr lang="ja-JP" altLang="en-US" sz="2400" dirty="0">
                <a:cs typeface="Arial" panose="020B0604020202020204" pitchFamily="34" charset="0"/>
              </a:rPr>
              <a:t> </a:t>
            </a:r>
            <a:r>
              <a:rPr lang="en-US" altLang="ja-JP" sz="2400" dirty="0">
                <a:cs typeface="Arial" panose="020B0604020202020204" pitchFamily="34" charset="0"/>
              </a:rPr>
              <a:t>series</a:t>
            </a:r>
            <a:endParaRPr kumimoji="1" lang="ja-JP" altLang="en-US" sz="2400" dirty="0">
              <a:cs typeface="Arial" panose="020B0604020202020204" pitchFamily="34" charset="0"/>
            </a:endParaRPr>
          </a:p>
        </p:txBody>
      </p:sp>
      <p:cxnSp>
        <p:nvCxnSpPr>
          <p:cNvPr id="12" name="直線コネクタ 11"/>
          <p:cNvCxnSpPr/>
          <p:nvPr/>
        </p:nvCxnSpPr>
        <p:spPr>
          <a:xfrm flipV="1">
            <a:off x="2030624"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2977975"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2232907" y="4490003"/>
            <a:ext cx="538417" cy="646331"/>
          </a:xfrm>
          <a:prstGeom prst="rect">
            <a:avLst/>
          </a:prstGeom>
          <a:noFill/>
        </p:spPr>
        <p:txBody>
          <a:bodyPr wrap="none" rtlCol="0">
            <a:spAutoFit/>
          </a:bodyPr>
          <a:lstStyle/>
          <a:p>
            <a:r>
              <a:rPr kumimoji="1" lang="en-US" altLang="ja-JP" b="1" dirty="0">
                <a:cs typeface="Arial" panose="020B0604020202020204" pitchFamily="34" charset="0"/>
              </a:rPr>
              <a:t>Fiat</a:t>
            </a:r>
          </a:p>
          <a:p>
            <a:r>
              <a:rPr kumimoji="1" lang="en-US" altLang="ja-JP" b="1" dirty="0">
                <a:cs typeface="Arial" panose="020B0604020202020204" pitchFamily="34" charset="0"/>
              </a:rPr>
              <a:t>500</a:t>
            </a:r>
            <a:endParaRPr kumimoji="1" lang="ja-JP" altLang="en-US" b="1" dirty="0">
              <a:cs typeface="Arial" panose="020B0604020202020204" pitchFamily="34" charset="0"/>
            </a:endParaRPr>
          </a:p>
        </p:txBody>
      </p:sp>
      <p:cxnSp>
        <p:nvCxnSpPr>
          <p:cNvPr id="17" name="直線コネクタ 16"/>
          <p:cNvCxnSpPr/>
          <p:nvPr/>
        </p:nvCxnSpPr>
        <p:spPr>
          <a:xfrm flipV="1">
            <a:off x="2095049" y="5808705"/>
            <a:ext cx="0" cy="71669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2876629" y="5808705"/>
            <a:ext cx="0" cy="7166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2097907" y="6385354"/>
            <a:ext cx="774000" cy="0"/>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029058" y="6016493"/>
            <a:ext cx="947695" cy="369332"/>
          </a:xfrm>
          <a:prstGeom prst="rect">
            <a:avLst/>
          </a:prstGeom>
          <a:noFill/>
        </p:spPr>
        <p:txBody>
          <a:bodyPr wrap="none" rtlCol="0">
            <a:spAutoFit/>
          </a:bodyPr>
          <a:lstStyle/>
          <a:p>
            <a:r>
              <a:rPr kumimoji="1" lang="en-US" altLang="ja-JP" dirty="0">
                <a:cs typeface="Arial" panose="020B0604020202020204" pitchFamily="34" charset="0"/>
              </a:rPr>
              <a:t>1.627 m</a:t>
            </a:r>
            <a:endParaRPr kumimoji="1" lang="ja-JP" altLang="en-US" dirty="0">
              <a:cs typeface="Arial" panose="020B0604020202020204" pitchFamily="34" charset="0"/>
            </a:endParaRPr>
          </a:p>
        </p:txBody>
      </p:sp>
      <p:sp>
        <p:nvSpPr>
          <p:cNvPr id="23" name="テキスト ボックス 22"/>
          <p:cNvSpPr txBox="1"/>
          <p:nvPr/>
        </p:nvSpPr>
        <p:spPr>
          <a:xfrm>
            <a:off x="1962890" y="6415814"/>
            <a:ext cx="1026563" cy="276999"/>
          </a:xfrm>
          <a:prstGeom prst="rect">
            <a:avLst/>
          </a:prstGeom>
          <a:noFill/>
        </p:spPr>
        <p:txBody>
          <a:bodyPr wrap="none" rtlCol="0">
            <a:spAutoFit/>
          </a:bodyPr>
          <a:lstStyle/>
          <a:p>
            <a:r>
              <a:rPr kumimoji="1" lang="en-US" altLang="ja-JP" sz="1200" dirty="0">
                <a:cs typeface="Arial" panose="020B0604020202020204" pitchFamily="34" charset="0"/>
              </a:rPr>
              <a:t>Vehicle width</a:t>
            </a:r>
            <a:endParaRPr kumimoji="1" lang="ja-JP" altLang="en-US" sz="1200" dirty="0">
              <a:cs typeface="Arial" panose="020B0604020202020204" pitchFamily="34" charset="0"/>
            </a:endParaRPr>
          </a:p>
        </p:txBody>
      </p:sp>
      <p:sp>
        <p:nvSpPr>
          <p:cNvPr id="25" name="テキスト ボックス 24"/>
          <p:cNvSpPr txBox="1"/>
          <p:nvPr/>
        </p:nvSpPr>
        <p:spPr>
          <a:xfrm>
            <a:off x="3222392" y="2521328"/>
            <a:ext cx="1021626" cy="646331"/>
          </a:xfrm>
          <a:prstGeom prst="rect">
            <a:avLst/>
          </a:prstGeom>
          <a:noFill/>
        </p:spPr>
        <p:txBody>
          <a:bodyPr wrap="none" rtlCol="0">
            <a:spAutoFit/>
          </a:bodyPr>
          <a:lstStyle/>
          <a:p>
            <a:r>
              <a:rPr kumimoji="1" lang="en-US" altLang="ja-JP" dirty="0">
                <a:cs typeface="Arial" panose="020B0604020202020204" pitchFamily="34" charset="0"/>
              </a:rPr>
              <a:t>5kph</a:t>
            </a:r>
          </a:p>
          <a:p>
            <a:r>
              <a:rPr kumimoji="1" lang="en-US" altLang="ja-JP" b="1" dirty="0">
                <a:cs typeface="Arial" panose="020B0604020202020204" pitchFamily="34" charset="0"/>
              </a:rPr>
              <a:t>1.39 m/s</a:t>
            </a:r>
            <a:endParaRPr kumimoji="1" lang="ja-JP" altLang="en-US" b="1" dirty="0">
              <a:cs typeface="Arial" panose="020B0604020202020204" pitchFamily="34" charset="0"/>
            </a:endParaRPr>
          </a:p>
        </p:txBody>
      </p:sp>
      <p:pic>
        <p:nvPicPr>
          <p:cNvPr id="26"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748862" y="2738837"/>
            <a:ext cx="412922" cy="412922"/>
          </a:xfrm>
          <a:prstGeom prst="rect">
            <a:avLst/>
          </a:prstGeom>
          <a:scene3d>
            <a:camera prst="orthographicFront">
              <a:rot lat="0" lon="10800000" rev="0"/>
            </a:camera>
            <a:lightRig rig="threePt" dir="t"/>
          </a:scene3d>
        </p:spPr>
      </p:pic>
      <p:sp>
        <p:nvSpPr>
          <p:cNvPr id="27" name="テキスト ボックス 26"/>
          <p:cNvSpPr txBox="1"/>
          <p:nvPr/>
        </p:nvSpPr>
        <p:spPr>
          <a:xfrm>
            <a:off x="3517932" y="3428995"/>
            <a:ext cx="1618905" cy="830997"/>
          </a:xfrm>
          <a:prstGeom prst="rect">
            <a:avLst/>
          </a:prstGeom>
          <a:noFill/>
          <a:ln w="28575">
            <a:solidFill>
              <a:srgbClr val="FF0000"/>
            </a:solidFill>
          </a:ln>
        </p:spPr>
        <p:txBody>
          <a:bodyPr wrap="none" rtlCol="0">
            <a:spAutoFit/>
          </a:bodyPr>
          <a:lstStyle/>
          <a:p>
            <a:r>
              <a:rPr kumimoji="1" lang="en-US" altLang="ja-JP" sz="2400" dirty="0">
                <a:cs typeface="Arial" panose="020B0604020202020204" pitchFamily="34" charset="0"/>
              </a:rPr>
              <a:t>TTC=1/1.39</a:t>
            </a:r>
          </a:p>
          <a:p>
            <a:r>
              <a:rPr lang="en-US" altLang="ja-JP" sz="2400" dirty="0">
                <a:cs typeface="Arial" panose="020B0604020202020204" pitchFamily="34" charset="0"/>
              </a:rPr>
              <a:t>       =0.72 s</a:t>
            </a:r>
            <a:endParaRPr kumimoji="1" lang="ja-JP" altLang="en-US" sz="2400" dirty="0">
              <a:cs typeface="Arial" panose="020B0604020202020204" pitchFamily="34" charset="0"/>
            </a:endParaRPr>
          </a:p>
        </p:txBody>
      </p:sp>
      <p:cxnSp>
        <p:nvCxnSpPr>
          <p:cNvPr id="29" name="直線コネクタ 28"/>
          <p:cNvCxnSpPr/>
          <p:nvPr/>
        </p:nvCxnSpPr>
        <p:spPr>
          <a:xfrm>
            <a:off x="7541729" y="2179597"/>
            <a:ext cx="0" cy="434991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V="1">
            <a:off x="7068053" y="2410594"/>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V="1">
            <a:off x="7929144" y="2410594"/>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7000319" y="6434444"/>
            <a:ext cx="1026563" cy="276999"/>
          </a:xfrm>
          <a:prstGeom prst="rect">
            <a:avLst/>
          </a:prstGeom>
          <a:noFill/>
        </p:spPr>
        <p:txBody>
          <a:bodyPr wrap="none" rtlCol="0">
            <a:spAutoFit/>
          </a:bodyPr>
          <a:lstStyle/>
          <a:p>
            <a:r>
              <a:rPr kumimoji="1" lang="en-US" altLang="ja-JP" sz="1200" dirty="0">
                <a:cs typeface="Arial" panose="020B0604020202020204" pitchFamily="34" charset="0"/>
              </a:rPr>
              <a:t>Vehicle width</a:t>
            </a:r>
            <a:endParaRPr kumimoji="1" lang="ja-JP" altLang="en-US" sz="1200" dirty="0">
              <a:cs typeface="Arial" panose="020B0604020202020204" pitchFamily="34" charset="0"/>
            </a:endParaRPr>
          </a:p>
        </p:txBody>
      </p:sp>
      <p:sp>
        <p:nvSpPr>
          <p:cNvPr id="42" name="テキスト ボックス 41"/>
          <p:cNvSpPr txBox="1"/>
          <p:nvPr/>
        </p:nvSpPr>
        <p:spPr>
          <a:xfrm>
            <a:off x="8884876" y="3433111"/>
            <a:ext cx="2346668" cy="830997"/>
          </a:xfrm>
          <a:prstGeom prst="rect">
            <a:avLst/>
          </a:prstGeom>
          <a:noFill/>
          <a:ln w="28575">
            <a:solidFill>
              <a:srgbClr val="FF0000"/>
            </a:solidFill>
          </a:ln>
        </p:spPr>
        <p:txBody>
          <a:bodyPr wrap="none" rtlCol="0">
            <a:spAutoFit/>
          </a:bodyPr>
          <a:lstStyle/>
          <a:p>
            <a:r>
              <a:rPr kumimoji="1" lang="en-US" altLang="ja-JP" sz="2400" dirty="0">
                <a:cs typeface="Arial" panose="020B0604020202020204" pitchFamily="34" charset="0"/>
              </a:rPr>
              <a:t>TTC=(1+0.3)/1.39</a:t>
            </a:r>
          </a:p>
          <a:p>
            <a:r>
              <a:rPr lang="en-US" altLang="ja-JP" sz="2400" dirty="0">
                <a:cs typeface="Arial" panose="020B0604020202020204" pitchFamily="34" charset="0"/>
              </a:rPr>
              <a:t>       =0.94 s</a:t>
            </a:r>
            <a:endParaRPr kumimoji="1" lang="ja-JP" altLang="en-US" sz="2400" dirty="0">
              <a:cs typeface="Arial" panose="020B0604020202020204" pitchFamily="34" charset="0"/>
            </a:endParaRPr>
          </a:p>
        </p:txBody>
      </p:sp>
      <p:sp>
        <p:nvSpPr>
          <p:cNvPr id="43" name="正方形/長方形 42"/>
          <p:cNvSpPr/>
          <p:nvPr/>
        </p:nvSpPr>
        <p:spPr>
          <a:xfrm>
            <a:off x="7928857" y="2406478"/>
            <a:ext cx="222587" cy="196026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7489919" y="3722299"/>
            <a:ext cx="538930" cy="369332"/>
          </a:xfrm>
          <a:prstGeom prst="rect">
            <a:avLst/>
          </a:prstGeom>
          <a:noFill/>
        </p:spPr>
        <p:txBody>
          <a:bodyPr wrap="none" rtlCol="0">
            <a:spAutoFit/>
          </a:bodyPr>
          <a:lstStyle/>
          <a:p>
            <a:r>
              <a:rPr kumimoji="1" lang="en-US" altLang="ja-JP" b="1" dirty="0">
                <a:cs typeface="Arial" panose="020B0604020202020204" pitchFamily="34" charset="0"/>
              </a:rPr>
              <a:t>1 m</a:t>
            </a:r>
            <a:endParaRPr kumimoji="1" lang="ja-JP" altLang="en-US" b="1" dirty="0">
              <a:cs typeface="Arial" panose="020B0604020202020204" pitchFamily="34" charset="0"/>
            </a:endParaRPr>
          </a:p>
        </p:txBody>
      </p:sp>
      <p:cxnSp>
        <p:nvCxnSpPr>
          <p:cNvPr id="32" name="直線矢印コネクタ 31"/>
          <p:cNvCxnSpPr/>
          <p:nvPr/>
        </p:nvCxnSpPr>
        <p:spPr>
          <a:xfrm flipH="1">
            <a:off x="7455468" y="4070687"/>
            <a:ext cx="47338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8513381" y="2542784"/>
            <a:ext cx="1021626" cy="646331"/>
          </a:xfrm>
          <a:prstGeom prst="rect">
            <a:avLst/>
          </a:prstGeom>
          <a:noFill/>
        </p:spPr>
        <p:txBody>
          <a:bodyPr wrap="none" rtlCol="0">
            <a:spAutoFit/>
          </a:bodyPr>
          <a:lstStyle/>
          <a:p>
            <a:r>
              <a:rPr kumimoji="1" lang="en-US" altLang="ja-JP" dirty="0">
                <a:cs typeface="Arial" panose="020B0604020202020204" pitchFamily="34" charset="0"/>
              </a:rPr>
              <a:t>5kph</a:t>
            </a:r>
          </a:p>
          <a:p>
            <a:r>
              <a:rPr kumimoji="1" lang="en-US" altLang="ja-JP" b="1" dirty="0">
                <a:cs typeface="Arial" panose="020B0604020202020204" pitchFamily="34" charset="0"/>
              </a:rPr>
              <a:t>1.39 m/s</a:t>
            </a:r>
            <a:endParaRPr kumimoji="1" lang="ja-JP" altLang="en-US" b="1" dirty="0">
              <a:cs typeface="Arial" panose="020B0604020202020204" pitchFamily="34" charset="0"/>
            </a:endParaRPr>
          </a:p>
        </p:txBody>
      </p:sp>
      <p:pic>
        <p:nvPicPr>
          <p:cNvPr id="41"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8008321" y="2749303"/>
            <a:ext cx="412922" cy="412922"/>
          </a:xfrm>
          <a:prstGeom prst="rect">
            <a:avLst/>
          </a:prstGeom>
          <a:scene3d>
            <a:camera prst="orthographicFront">
              <a:rot lat="0" lon="10800000" rev="0"/>
            </a:camera>
            <a:lightRig rig="threePt" dir="t"/>
          </a:scene3d>
        </p:spPr>
      </p:pic>
      <p:cxnSp>
        <p:nvCxnSpPr>
          <p:cNvPr id="3" name="直線矢印コネクタ 2"/>
          <p:cNvCxnSpPr>
            <a:stCxn id="5" idx="1"/>
          </p:cNvCxnSpPr>
          <p:nvPr/>
        </p:nvCxnSpPr>
        <p:spPr>
          <a:xfrm flipH="1">
            <a:off x="8127923" y="2122269"/>
            <a:ext cx="890062" cy="487959"/>
          </a:xfrm>
          <a:prstGeom prst="straightConnector1">
            <a:avLst/>
          </a:prstGeom>
          <a:ln w="19050">
            <a:tailEnd type="ova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9017985" y="1937603"/>
            <a:ext cx="1258101" cy="369332"/>
          </a:xfrm>
          <a:prstGeom prst="rect">
            <a:avLst/>
          </a:prstGeom>
          <a:noFill/>
        </p:spPr>
        <p:txBody>
          <a:bodyPr wrap="none" rtlCol="0">
            <a:spAutoFit/>
          </a:bodyPr>
          <a:lstStyle/>
          <a:p>
            <a:r>
              <a:rPr kumimoji="1" lang="en-US" altLang="ja-JP" dirty="0">
                <a:cs typeface="Arial" panose="020B0604020202020204" pitchFamily="34" charset="0"/>
              </a:rPr>
              <a:t>Safety zone</a:t>
            </a:r>
            <a:endParaRPr kumimoji="1" lang="ja-JP" altLang="en-US" dirty="0">
              <a:cs typeface="Arial" panose="020B0604020202020204" pitchFamily="34" charset="0"/>
            </a:endParaRPr>
          </a:p>
        </p:txBody>
      </p:sp>
      <p:pic>
        <p:nvPicPr>
          <p:cNvPr id="44"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276882" y="2734311"/>
            <a:ext cx="412922" cy="412922"/>
          </a:xfrm>
          <a:prstGeom prst="rect">
            <a:avLst/>
          </a:prstGeom>
          <a:scene3d>
            <a:camera prst="orthographicFront">
              <a:rot lat="0" lon="10800000" rev="0"/>
            </a:camera>
            <a:lightRig rig="threePt" dir="t"/>
          </a:scene3d>
        </p:spPr>
      </p:pic>
      <p:pic>
        <p:nvPicPr>
          <p:cNvPr id="48"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7320891" y="2747982"/>
            <a:ext cx="412922" cy="412922"/>
          </a:xfrm>
          <a:prstGeom prst="rect">
            <a:avLst/>
          </a:prstGeom>
          <a:scene3d>
            <a:camera prst="orthographicFront">
              <a:rot lat="0" lon="10800000" rev="0"/>
            </a:camera>
            <a:lightRig rig="threePt" dir="t"/>
          </a:scene3d>
        </p:spPr>
      </p:pic>
      <p:sp>
        <p:nvSpPr>
          <p:cNvPr id="2" name="Title 1"/>
          <p:cNvSpPr>
            <a:spLocks noGrp="1"/>
          </p:cNvSpPr>
          <p:nvPr>
            <p:ph type="title"/>
          </p:nvPr>
        </p:nvSpPr>
        <p:spPr>
          <a:xfrm>
            <a:off x="838200" y="547145"/>
            <a:ext cx="10515600" cy="846235"/>
          </a:xfrm>
        </p:spPr>
        <p:txBody>
          <a:bodyPr>
            <a:normAutofit/>
          </a:bodyPr>
          <a:lstStyle/>
          <a:p>
            <a:r>
              <a:rPr lang="en-US" altLang="ja-JP" sz="3200" dirty="0"/>
              <a:t>V2P braking time logic applied to a </a:t>
            </a:r>
            <a:r>
              <a:rPr lang="en-US" altLang="ja-JP" sz="3200" u="sng" dirty="0"/>
              <a:t>Fiat 500</a:t>
            </a:r>
            <a:endParaRPr lang="en-GB" sz="3200" u="sng" dirty="0"/>
          </a:p>
        </p:txBody>
      </p:sp>
      <p:pic>
        <p:nvPicPr>
          <p:cNvPr id="49"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51" name="Straight Connector 50"/>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350805" y="3130996"/>
            <a:ext cx="233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396426" y="3139187"/>
            <a:ext cx="233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矢印コネクタ 14"/>
          <p:cNvCxnSpPr/>
          <p:nvPr/>
        </p:nvCxnSpPr>
        <p:spPr>
          <a:xfrm flipH="1">
            <a:off x="2409413" y="4066571"/>
            <a:ext cx="47367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23"/>
          <p:cNvSpPr txBox="1"/>
          <p:nvPr/>
        </p:nvSpPr>
        <p:spPr>
          <a:xfrm>
            <a:off x="2346695" y="3664289"/>
            <a:ext cx="538930" cy="369332"/>
          </a:xfrm>
          <a:prstGeom prst="rect">
            <a:avLst/>
          </a:prstGeom>
          <a:noFill/>
        </p:spPr>
        <p:txBody>
          <a:bodyPr wrap="none" rtlCol="0">
            <a:spAutoFit/>
          </a:bodyPr>
          <a:lstStyle/>
          <a:p>
            <a:r>
              <a:rPr kumimoji="1" lang="en-US" altLang="ja-JP" b="1" dirty="0">
                <a:cs typeface="Arial" panose="020B0604020202020204" pitchFamily="34" charset="0"/>
              </a:rPr>
              <a:t>1 m</a:t>
            </a:r>
            <a:endParaRPr kumimoji="1" lang="ja-JP" altLang="en-US" b="1" dirty="0">
              <a:cs typeface="Arial" panose="020B0604020202020204" pitchFamily="34" charset="0"/>
            </a:endParaRPr>
          </a:p>
        </p:txBody>
      </p:sp>
      <p:sp>
        <p:nvSpPr>
          <p:cNvPr id="55" name="テキスト ボックス 15"/>
          <p:cNvSpPr txBox="1"/>
          <p:nvPr/>
        </p:nvSpPr>
        <p:spPr>
          <a:xfrm>
            <a:off x="7275281" y="4500900"/>
            <a:ext cx="538417" cy="646331"/>
          </a:xfrm>
          <a:prstGeom prst="rect">
            <a:avLst/>
          </a:prstGeom>
          <a:noFill/>
        </p:spPr>
        <p:txBody>
          <a:bodyPr wrap="none" rtlCol="0">
            <a:spAutoFit/>
          </a:bodyPr>
          <a:lstStyle/>
          <a:p>
            <a:r>
              <a:rPr kumimoji="1" lang="en-US" altLang="ja-JP" b="1" dirty="0">
                <a:cs typeface="Arial" panose="020B0604020202020204" pitchFamily="34" charset="0"/>
              </a:rPr>
              <a:t>Fiat</a:t>
            </a:r>
          </a:p>
          <a:p>
            <a:r>
              <a:rPr kumimoji="1" lang="en-US" altLang="ja-JP" b="1" dirty="0">
                <a:cs typeface="Arial" panose="020B0604020202020204" pitchFamily="34" charset="0"/>
              </a:rPr>
              <a:t>500</a:t>
            </a:r>
            <a:endParaRPr kumimoji="1" lang="ja-JP" altLang="en-US" b="1" dirty="0">
              <a:cs typeface="Arial" panose="020B0604020202020204" pitchFamily="34" charset="0"/>
            </a:endParaRPr>
          </a:p>
        </p:txBody>
      </p:sp>
      <p:cxnSp>
        <p:nvCxnSpPr>
          <p:cNvPr id="58" name="直線コネクタ 11"/>
          <p:cNvCxnSpPr/>
          <p:nvPr/>
        </p:nvCxnSpPr>
        <p:spPr>
          <a:xfrm flipV="1">
            <a:off x="2116992" y="2409018"/>
            <a:ext cx="0" cy="185351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直線コネクタ 12"/>
          <p:cNvCxnSpPr/>
          <p:nvPr/>
        </p:nvCxnSpPr>
        <p:spPr>
          <a:xfrm flipV="1">
            <a:off x="2884567" y="2409018"/>
            <a:ext cx="0" cy="185351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直線コネクタ 11"/>
          <p:cNvCxnSpPr/>
          <p:nvPr/>
        </p:nvCxnSpPr>
        <p:spPr>
          <a:xfrm flipV="1">
            <a:off x="7152207" y="2409431"/>
            <a:ext cx="0" cy="185351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直線コネクタ 12"/>
          <p:cNvCxnSpPr/>
          <p:nvPr/>
        </p:nvCxnSpPr>
        <p:spPr>
          <a:xfrm flipV="1">
            <a:off x="7919782" y="2409431"/>
            <a:ext cx="0" cy="185351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直線コネクタ 16"/>
          <p:cNvCxnSpPr/>
          <p:nvPr/>
        </p:nvCxnSpPr>
        <p:spPr>
          <a:xfrm flipV="1">
            <a:off x="7135811" y="5810519"/>
            <a:ext cx="0" cy="71669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直線コネクタ 18"/>
          <p:cNvCxnSpPr/>
          <p:nvPr/>
        </p:nvCxnSpPr>
        <p:spPr>
          <a:xfrm flipV="1">
            <a:off x="7917391" y="5810519"/>
            <a:ext cx="0" cy="7166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直線矢印コネクタ 20"/>
          <p:cNvCxnSpPr/>
          <p:nvPr/>
        </p:nvCxnSpPr>
        <p:spPr>
          <a:xfrm>
            <a:off x="7143431" y="6387168"/>
            <a:ext cx="774000" cy="0"/>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8" name="テキスト ボックス 21"/>
          <p:cNvSpPr txBox="1"/>
          <p:nvPr/>
        </p:nvSpPr>
        <p:spPr>
          <a:xfrm>
            <a:off x="7074582" y="6018307"/>
            <a:ext cx="947695" cy="369332"/>
          </a:xfrm>
          <a:prstGeom prst="rect">
            <a:avLst/>
          </a:prstGeom>
          <a:noFill/>
        </p:spPr>
        <p:txBody>
          <a:bodyPr wrap="none" rtlCol="0">
            <a:spAutoFit/>
          </a:bodyPr>
          <a:lstStyle/>
          <a:p>
            <a:r>
              <a:rPr kumimoji="1" lang="en-US" altLang="ja-JP" dirty="0">
                <a:cs typeface="Arial" panose="020B0604020202020204" pitchFamily="34" charset="0"/>
              </a:rPr>
              <a:t>1.627 m</a:t>
            </a:r>
            <a:endParaRPr kumimoji="1" lang="ja-JP" altLang="en-US" dirty="0">
              <a:cs typeface="Arial" panose="020B0604020202020204" pitchFamily="34" charset="0"/>
            </a:endParaRPr>
          </a:p>
        </p:txBody>
      </p:sp>
      <p:cxnSp>
        <p:nvCxnSpPr>
          <p:cNvPr id="76" name="直線矢印コネクタ 46"/>
          <p:cNvCxnSpPr/>
          <p:nvPr/>
        </p:nvCxnSpPr>
        <p:spPr>
          <a:xfrm>
            <a:off x="7928857" y="4935493"/>
            <a:ext cx="242882"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7" name="テキスト ボックス 49"/>
          <p:cNvSpPr txBox="1"/>
          <p:nvPr/>
        </p:nvSpPr>
        <p:spPr>
          <a:xfrm>
            <a:off x="8226851" y="4750827"/>
            <a:ext cx="713657" cy="369332"/>
          </a:xfrm>
          <a:prstGeom prst="rect">
            <a:avLst/>
          </a:prstGeom>
          <a:noFill/>
        </p:spPr>
        <p:txBody>
          <a:bodyPr wrap="none" rtlCol="0">
            <a:spAutoFit/>
          </a:bodyPr>
          <a:lstStyle/>
          <a:p>
            <a:r>
              <a:rPr kumimoji="1" lang="en-US" altLang="ja-JP" b="1" dirty="0">
                <a:cs typeface="Arial" panose="020B0604020202020204" pitchFamily="34" charset="0"/>
              </a:rPr>
              <a:t>0.3 m</a:t>
            </a:r>
            <a:endParaRPr kumimoji="1" lang="ja-JP" altLang="en-US" b="1" dirty="0">
              <a:cs typeface="Arial" panose="020B0604020202020204" pitchFamily="34" charset="0"/>
            </a:endParaRPr>
          </a:p>
        </p:txBody>
      </p:sp>
      <p:cxnSp>
        <p:nvCxnSpPr>
          <p:cNvPr id="78" name="直線コネクタ 44"/>
          <p:cNvCxnSpPr/>
          <p:nvPr/>
        </p:nvCxnSpPr>
        <p:spPr>
          <a:xfrm flipV="1">
            <a:off x="7929999" y="4435251"/>
            <a:ext cx="0" cy="62608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9" name="直線コネクタ 44"/>
          <p:cNvCxnSpPr/>
          <p:nvPr/>
        </p:nvCxnSpPr>
        <p:spPr>
          <a:xfrm flipV="1">
            <a:off x="8159039" y="4424745"/>
            <a:ext cx="0" cy="62608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7465434" y="2745828"/>
            <a:ext cx="0" cy="1477694"/>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127340" y="1413095"/>
            <a:ext cx="1895075" cy="646331"/>
          </a:xfrm>
          <a:prstGeom prst="rect">
            <a:avLst/>
          </a:prstGeom>
          <a:noFill/>
        </p:spPr>
        <p:txBody>
          <a:bodyPr wrap="square" rtlCol="0">
            <a:spAutoFit/>
          </a:bodyPr>
          <a:lstStyle/>
          <a:p>
            <a:pPr algn="ctr"/>
            <a:r>
              <a:rPr lang="en-GB" b="1" dirty="0" smtClean="0">
                <a:solidFill>
                  <a:srgbClr val="FF0000"/>
                </a:solidFill>
              </a:rPr>
              <a:t>Same criticality for the pedestrian</a:t>
            </a:r>
            <a:endParaRPr lang="en-GB" b="1" dirty="0">
              <a:solidFill>
                <a:srgbClr val="FF0000"/>
              </a:solidFill>
            </a:endParaRPr>
          </a:p>
        </p:txBody>
      </p:sp>
      <p:cxnSp>
        <p:nvCxnSpPr>
          <p:cNvPr id="15" name="Straight Arrow Connector 14"/>
          <p:cNvCxnSpPr>
            <a:stCxn id="11" idx="1"/>
          </p:cNvCxnSpPr>
          <p:nvPr/>
        </p:nvCxnSpPr>
        <p:spPr>
          <a:xfrm flipH="1">
            <a:off x="2989453" y="1736261"/>
            <a:ext cx="1137887" cy="11333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11" idx="3"/>
          </p:cNvCxnSpPr>
          <p:nvPr/>
        </p:nvCxnSpPr>
        <p:spPr>
          <a:xfrm>
            <a:off x="6022415" y="1736261"/>
            <a:ext cx="2138103" cy="11333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2409413" y="2782298"/>
            <a:ext cx="0" cy="147769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41479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5201"/>
            <a:ext cx="12192000" cy="400110"/>
          </a:xfrm>
          <a:prstGeom prst="rect">
            <a:avLst/>
          </a:prstGeom>
          <a:solidFill>
            <a:schemeClr val="accent4">
              <a:lumMod val="20000"/>
              <a:lumOff val="80000"/>
            </a:schemeClr>
          </a:solidFill>
        </p:spPr>
        <p:txBody>
          <a:bodyPr wrap="square">
            <a:spAutoFit/>
          </a:bodyPr>
          <a:lstStyle/>
          <a:p>
            <a:r>
              <a:rPr lang="en-GB" sz="2000" b="1" dirty="0" smtClean="0"/>
              <a:t>Another approach for V2P</a:t>
            </a:r>
            <a:endParaRPr lang="en-GB" sz="2000" b="1" dirty="0"/>
          </a:p>
        </p:txBody>
      </p:sp>
      <p:sp>
        <p:nvSpPr>
          <p:cNvPr id="10" name="正方形/長方形 9"/>
          <p:cNvSpPr/>
          <p:nvPr/>
        </p:nvSpPr>
        <p:spPr>
          <a:xfrm>
            <a:off x="2013502" y="4366746"/>
            <a:ext cx="979200" cy="1441958"/>
          </a:xfrm>
          <a:prstGeom prst="rect">
            <a:avLst/>
          </a:prstGeom>
          <a:solidFill>
            <a:schemeClr val="accent2">
              <a:lumMod val="40000"/>
              <a:lumOff val="6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p:cNvCxnSpPr/>
          <p:nvPr/>
        </p:nvCxnSpPr>
        <p:spPr>
          <a:xfrm>
            <a:off x="2504300" y="2175481"/>
            <a:ext cx="0" cy="434991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837401" y="1294237"/>
            <a:ext cx="1290738" cy="830997"/>
          </a:xfrm>
          <a:prstGeom prst="rect">
            <a:avLst/>
          </a:prstGeom>
          <a:noFill/>
        </p:spPr>
        <p:txBody>
          <a:bodyPr wrap="none" rtlCol="0">
            <a:spAutoFit/>
          </a:bodyPr>
          <a:lstStyle/>
          <a:p>
            <a:pPr algn="ctr"/>
            <a:r>
              <a:rPr kumimoji="1" lang="en-US" altLang="ja-JP" sz="2400" dirty="0">
                <a:ea typeface="游明朝 Light" panose="02020300000000000000" pitchFamily="18" charset="-128"/>
                <a:cs typeface="Arial" panose="020B0604020202020204" pitchFamily="34" charset="0"/>
              </a:rPr>
              <a:t>Step</a:t>
            </a:r>
            <a:r>
              <a:rPr kumimoji="1" lang="ja-JP" altLang="en-US" sz="2400" dirty="0">
                <a:ea typeface="游明朝 Light" panose="02020300000000000000" pitchFamily="18" charset="-128"/>
                <a:cs typeface="Arial" panose="020B0604020202020204" pitchFamily="34" charset="0"/>
              </a:rPr>
              <a:t> </a:t>
            </a:r>
            <a:r>
              <a:rPr kumimoji="1" lang="en-US" altLang="ja-JP" sz="2400" dirty="0">
                <a:ea typeface="游明朝 Light" panose="02020300000000000000" pitchFamily="18" charset="-128"/>
                <a:cs typeface="Arial" panose="020B0604020202020204" pitchFamily="34" charset="0"/>
              </a:rPr>
              <a:t>1</a:t>
            </a:r>
          </a:p>
          <a:p>
            <a:pPr algn="ctr"/>
            <a:r>
              <a:rPr lang="en-US" altLang="ja-JP" sz="2400" dirty="0">
                <a:ea typeface="游明朝 Light" panose="02020300000000000000" pitchFamily="18" charset="-128"/>
                <a:cs typeface="Arial" panose="020B0604020202020204" pitchFamily="34" charset="0"/>
              </a:rPr>
              <a:t>00</a:t>
            </a:r>
            <a:r>
              <a:rPr lang="ja-JP" altLang="en-US" sz="2400" dirty="0">
                <a:ea typeface="游明朝 Light" panose="02020300000000000000" pitchFamily="18" charset="-128"/>
                <a:cs typeface="Arial" panose="020B0604020202020204" pitchFamily="34" charset="0"/>
              </a:rPr>
              <a:t> </a:t>
            </a:r>
            <a:r>
              <a:rPr lang="en-US" altLang="ja-JP" sz="2400" dirty="0">
                <a:ea typeface="游明朝 Light" panose="02020300000000000000" pitchFamily="18" charset="-128"/>
                <a:cs typeface="Arial" panose="020B0604020202020204" pitchFamily="34" charset="0"/>
              </a:rPr>
              <a:t>series</a:t>
            </a:r>
            <a:endParaRPr kumimoji="1" lang="ja-JP" altLang="en-US" sz="2400" dirty="0">
              <a:ea typeface="游明朝 Light" panose="02020300000000000000" pitchFamily="18" charset="-128"/>
              <a:cs typeface="Arial" panose="020B0604020202020204" pitchFamily="34" charset="0"/>
            </a:endParaRPr>
          </a:p>
        </p:txBody>
      </p:sp>
      <p:sp>
        <p:nvSpPr>
          <p:cNvPr id="8" name="テキスト ボックス 7"/>
          <p:cNvSpPr txBox="1"/>
          <p:nvPr/>
        </p:nvSpPr>
        <p:spPr>
          <a:xfrm>
            <a:off x="6874831" y="1291272"/>
            <a:ext cx="1290738" cy="830997"/>
          </a:xfrm>
          <a:prstGeom prst="rect">
            <a:avLst/>
          </a:prstGeom>
          <a:noFill/>
        </p:spPr>
        <p:txBody>
          <a:bodyPr wrap="none" rtlCol="0">
            <a:spAutoFit/>
          </a:bodyPr>
          <a:lstStyle/>
          <a:p>
            <a:pPr algn="ctr"/>
            <a:r>
              <a:rPr kumimoji="1" lang="en-US" altLang="ja-JP" sz="2400" dirty="0">
                <a:cs typeface="Arial" panose="020B0604020202020204" pitchFamily="34" charset="0"/>
              </a:rPr>
              <a:t>Step</a:t>
            </a:r>
            <a:r>
              <a:rPr kumimoji="1" lang="ja-JP" altLang="en-US" sz="2400" dirty="0">
                <a:cs typeface="Arial" panose="020B0604020202020204" pitchFamily="34" charset="0"/>
              </a:rPr>
              <a:t> </a:t>
            </a:r>
            <a:r>
              <a:rPr kumimoji="1" lang="en-US" altLang="ja-JP" sz="2400" dirty="0">
                <a:cs typeface="Arial" panose="020B0604020202020204" pitchFamily="34" charset="0"/>
              </a:rPr>
              <a:t>2</a:t>
            </a:r>
          </a:p>
          <a:p>
            <a:pPr algn="ctr"/>
            <a:r>
              <a:rPr lang="en-US" altLang="ja-JP" sz="2400" dirty="0">
                <a:cs typeface="Arial" panose="020B0604020202020204" pitchFamily="34" charset="0"/>
              </a:rPr>
              <a:t>01</a:t>
            </a:r>
            <a:r>
              <a:rPr lang="ja-JP" altLang="en-US" sz="2400" dirty="0">
                <a:cs typeface="Arial" panose="020B0604020202020204" pitchFamily="34" charset="0"/>
              </a:rPr>
              <a:t> </a:t>
            </a:r>
            <a:r>
              <a:rPr lang="en-US" altLang="ja-JP" sz="2400" dirty="0">
                <a:cs typeface="Arial" panose="020B0604020202020204" pitchFamily="34" charset="0"/>
              </a:rPr>
              <a:t>series</a:t>
            </a:r>
            <a:endParaRPr kumimoji="1" lang="ja-JP" altLang="en-US" sz="2400" dirty="0">
              <a:cs typeface="Arial" panose="020B0604020202020204" pitchFamily="34" charset="0"/>
            </a:endParaRPr>
          </a:p>
        </p:txBody>
      </p:sp>
      <p:cxnSp>
        <p:nvCxnSpPr>
          <p:cNvPr id="12" name="直線コネクタ 11"/>
          <p:cNvCxnSpPr/>
          <p:nvPr/>
        </p:nvCxnSpPr>
        <p:spPr>
          <a:xfrm flipV="1">
            <a:off x="2030624"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2977975"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2030624" y="4624036"/>
            <a:ext cx="947351" cy="923330"/>
          </a:xfrm>
          <a:prstGeom prst="rect">
            <a:avLst/>
          </a:prstGeom>
          <a:noFill/>
        </p:spPr>
        <p:txBody>
          <a:bodyPr wrap="square" rtlCol="0">
            <a:spAutoFit/>
          </a:bodyPr>
          <a:lstStyle/>
          <a:p>
            <a:pPr algn="ctr"/>
            <a:r>
              <a:rPr kumimoji="1" lang="en-US" altLang="ja-JP" b="1" dirty="0" smtClean="0">
                <a:cs typeface="Arial" panose="020B0604020202020204" pitchFamily="34" charset="0"/>
              </a:rPr>
              <a:t>Range Rover Sport</a:t>
            </a:r>
            <a:endParaRPr kumimoji="1" lang="ja-JP" altLang="en-US" b="1" dirty="0">
              <a:cs typeface="Arial" panose="020B0604020202020204" pitchFamily="34" charset="0"/>
            </a:endParaRPr>
          </a:p>
        </p:txBody>
      </p:sp>
      <p:cxnSp>
        <p:nvCxnSpPr>
          <p:cNvPr id="17" name="直線コネクタ 16"/>
          <p:cNvCxnSpPr/>
          <p:nvPr/>
        </p:nvCxnSpPr>
        <p:spPr>
          <a:xfrm flipV="1">
            <a:off x="2014088" y="5808705"/>
            <a:ext cx="0" cy="7166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2990387" y="5808705"/>
            <a:ext cx="0" cy="7166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2007736" y="6385354"/>
            <a:ext cx="997200"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228352" y="6016022"/>
            <a:ext cx="830677" cy="369332"/>
          </a:xfrm>
          <a:prstGeom prst="rect">
            <a:avLst/>
          </a:prstGeom>
          <a:noFill/>
        </p:spPr>
        <p:txBody>
          <a:bodyPr wrap="none" rtlCol="0">
            <a:spAutoFit/>
          </a:bodyPr>
          <a:lstStyle/>
          <a:p>
            <a:r>
              <a:rPr kumimoji="1" lang="en-US" altLang="ja-JP" dirty="0" smtClean="0">
                <a:cs typeface="Arial" panose="020B0604020202020204" pitchFamily="34" charset="0"/>
              </a:rPr>
              <a:t>2.07 </a:t>
            </a:r>
            <a:r>
              <a:rPr kumimoji="1" lang="en-US" altLang="ja-JP" dirty="0">
                <a:cs typeface="Arial" panose="020B0604020202020204" pitchFamily="34" charset="0"/>
              </a:rPr>
              <a:t>m</a:t>
            </a:r>
            <a:endParaRPr kumimoji="1" lang="ja-JP" altLang="en-US" dirty="0">
              <a:cs typeface="Arial" panose="020B0604020202020204" pitchFamily="34" charset="0"/>
            </a:endParaRPr>
          </a:p>
        </p:txBody>
      </p:sp>
      <p:sp>
        <p:nvSpPr>
          <p:cNvPr id="23" name="テキスト ボックス 22"/>
          <p:cNvSpPr txBox="1"/>
          <p:nvPr/>
        </p:nvSpPr>
        <p:spPr>
          <a:xfrm>
            <a:off x="1962890" y="6415814"/>
            <a:ext cx="1026563" cy="276999"/>
          </a:xfrm>
          <a:prstGeom prst="rect">
            <a:avLst/>
          </a:prstGeom>
          <a:noFill/>
        </p:spPr>
        <p:txBody>
          <a:bodyPr wrap="none" rtlCol="0">
            <a:spAutoFit/>
          </a:bodyPr>
          <a:lstStyle/>
          <a:p>
            <a:r>
              <a:rPr kumimoji="1" lang="en-US" altLang="ja-JP" sz="1200" dirty="0">
                <a:cs typeface="Arial" panose="020B0604020202020204" pitchFamily="34" charset="0"/>
              </a:rPr>
              <a:t>Vehicle width</a:t>
            </a:r>
            <a:endParaRPr kumimoji="1" lang="ja-JP" altLang="en-US" sz="1200" dirty="0">
              <a:cs typeface="Arial" panose="020B0604020202020204" pitchFamily="34" charset="0"/>
            </a:endParaRPr>
          </a:p>
        </p:txBody>
      </p:sp>
      <p:sp>
        <p:nvSpPr>
          <p:cNvPr id="27" name="テキスト ボックス 26"/>
          <p:cNvSpPr txBox="1"/>
          <p:nvPr/>
        </p:nvSpPr>
        <p:spPr>
          <a:xfrm>
            <a:off x="3517932" y="3428995"/>
            <a:ext cx="1618905" cy="830997"/>
          </a:xfrm>
          <a:prstGeom prst="rect">
            <a:avLst/>
          </a:prstGeom>
          <a:noFill/>
          <a:ln w="28575">
            <a:solidFill>
              <a:srgbClr val="FF0000"/>
            </a:solidFill>
          </a:ln>
        </p:spPr>
        <p:txBody>
          <a:bodyPr wrap="none" rtlCol="0">
            <a:spAutoFit/>
          </a:bodyPr>
          <a:lstStyle/>
          <a:p>
            <a:r>
              <a:rPr kumimoji="1" lang="en-US" altLang="ja-JP" sz="2400" dirty="0">
                <a:cs typeface="Arial" panose="020B0604020202020204" pitchFamily="34" charset="0"/>
              </a:rPr>
              <a:t>TTC=1/1.39</a:t>
            </a:r>
          </a:p>
          <a:p>
            <a:r>
              <a:rPr lang="en-US" altLang="ja-JP" sz="2400" dirty="0">
                <a:cs typeface="Arial" panose="020B0604020202020204" pitchFamily="34" charset="0"/>
              </a:rPr>
              <a:t>       =0.72 s</a:t>
            </a:r>
            <a:endParaRPr kumimoji="1" lang="ja-JP" altLang="en-US" sz="2400" dirty="0">
              <a:cs typeface="Arial" panose="020B0604020202020204" pitchFamily="34" charset="0"/>
            </a:endParaRPr>
          </a:p>
        </p:txBody>
      </p:sp>
      <p:sp>
        <p:nvSpPr>
          <p:cNvPr id="28" name="正方形/長方形 27"/>
          <p:cNvSpPr/>
          <p:nvPr/>
        </p:nvSpPr>
        <p:spPr>
          <a:xfrm>
            <a:off x="7039024" y="4370862"/>
            <a:ext cx="979200" cy="1437842"/>
          </a:xfrm>
          <a:prstGeom prst="rect">
            <a:avLst/>
          </a:prstGeom>
          <a:solidFill>
            <a:schemeClr val="accent2">
              <a:lumMod val="40000"/>
              <a:lumOff val="6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 name="直線コネクタ 28"/>
          <p:cNvCxnSpPr/>
          <p:nvPr/>
        </p:nvCxnSpPr>
        <p:spPr>
          <a:xfrm>
            <a:off x="7541729" y="2179597"/>
            <a:ext cx="0" cy="434991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V="1">
            <a:off x="7068053" y="2410594"/>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V="1">
            <a:off x="8015404" y="2410594"/>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7038816" y="5812821"/>
            <a:ext cx="0" cy="7166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8018290" y="5812821"/>
            <a:ext cx="0" cy="7166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7041990" y="6389470"/>
            <a:ext cx="997200"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7297313" y="6020138"/>
            <a:ext cx="830677" cy="369332"/>
          </a:xfrm>
          <a:prstGeom prst="rect">
            <a:avLst/>
          </a:prstGeom>
          <a:noFill/>
        </p:spPr>
        <p:txBody>
          <a:bodyPr wrap="none" rtlCol="0">
            <a:spAutoFit/>
          </a:bodyPr>
          <a:lstStyle/>
          <a:p>
            <a:r>
              <a:rPr kumimoji="1" lang="en-US" altLang="ja-JP" dirty="0" smtClean="0">
                <a:cs typeface="Arial" panose="020B0604020202020204" pitchFamily="34" charset="0"/>
              </a:rPr>
              <a:t>2.07 </a:t>
            </a:r>
            <a:r>
              <a:rPr kumimoji="1" lang="en-US" altLang="ja-JP" dirty="0">
                <a:cs typeface="Arial" panose="020B0604020202020204" pitchFamily="34" charset="0"/>
              </a:rPr>
              <a:t>m</a:t>
            </a:r>
            <a:endParaRPr kumimoji="1" lang="ja-JP" altLang="en-US" dirty="0">
              <a:cs typeface="Arial" panose="020B0604020202020204" pitchFamily="34" charset="0"/>
            </a:endParaRPr>
          </a:p>
        </p:txBody>
      </p:sp>
      <p:sp>
        <p:nvSpPr>
          <p:cNvPr id="38" name="テキスト ボックス 37"/>
          <p:cNvSpPr txBox="1"/>
          <p:nvPr/>
        </p:nvSpPr>
        <p:spPr>
          <a:xfrm>
            <a:off x="7000319" y="6419930"/>
            <a:ext cx="1026563" cy="276999"/>
          </a:xfrm>
          <a:prstGeom prst="rect">
            <a:avLst/>
          </a:prstGeom>
          <a:noFill/>
        </p:spPr>
        <p:txBody>
          <a:bodyPr wrap="none" rtlCol="0">
            <a:spAutoFit/>
          </a:bodyPr>
          <a:lstStyle/>
          <a:p>
            <a:r>
              <a:rPr kumimoji="1" lang="en-US" altLang="ja-JP" sz="1200" dirty="0">
                <a:cs typeface="Arial" panose="020B0604020202020204" pitchFamily="34" charset="0"/>
              </a:rPr>
              <a:t>Vehicle width</a:t>
            </a:r>
            <a:endParaRPr kumimoji="1" lang="ja-JP" altLang="en-US" sz="1200" dirty="0">
              <a:cs typeface="Arial" panose="020B0604020202020204" pitchFamily="34" charset="0"/>
            </a:endParaRPr>
          </a:p>
        </p:txBody>
      </p:sp>
      <p:sp>
        <p:nvSpPr>
          <p:cNvPr id="42" name="テキスト ボックス 41"/>
          <p:cNvSpPr txBox="1"/>
          <p:nvPr/>
        </p:nvSpPr>
        <p:spPr>
          <a:xfrm>
            <a:off x="8884876" y="3433111"/>
            <a:ext cx="2346668" cy="830997"/>
          </a:xfrm>
          <a:prstGeom prst="rect">
            <a:avLst/>
          </a:prstGeom>
          <a:noFill/>
          <a:ln w="28575">
            <a:solidFill>
              <a:srgbClr val="FF0000"/>
            </a:solidFill>
          </a:ln>
        </p:spPr>
        <p:txBody>
          <a:bodyPr wrap="none" rtlCol="0">
            <a:spAutoFit/>
          </a:bodyPr>
          <a:lstStyle/>
          <a:p>
            <a:r>
              <a:rPr kumimoji="1" lang="en-US" altLang="ja-JP" sz="2400" dirty="0">
                <a:cs typeface="Arial" panose="020B0604020202020204" pitchFamily="34" charset="0"/>
              </a:rPr>
              <a:t>TTC=(1+0.3)/1.39</a:t>
            </a:r>
          </a:p>
          <a:p>
            <a:r>
              <a:rPr lang="en-US" altLang="ja-JP" sz="2400" dirty="0">
                <a:cs typeface="Arial" panose="020B0604020202020204" pitchFamily="34" charset="0"/>
              </a:rPr>
              <a:t>       =0.94 s</a:t>
            </a:r>
            <a:endParaRPr kumimoji="1" lang="ja-JP" altLang="en-US" sz="2400" dirty="0">
              <a:cs typeface="Arial" panose="020B0604020202020204" pitchFamily="34" charset="0"/>
            </a:endParaRPr>
          </a:p>
        </p:txBody>
      </p:sp>
      <p:sp>
        <p:nvSpPr>
          <p:cNvPr id="43" name="正方形/長方形 42"/>
          <p:cNvSpPr/>
          <p:nvPr/>
        </p:nvSpPr>
        <p:spPr>
          <a:xfrm>
            <a:off x="8032369" y="2406478"/>
            <a:ext cx="222587" cy="196026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7507171" y="3722299"/>
            <a:ext cx="538930" cy="369332"/>
          </a:xfrm>
          <a:prstGeom prst="rect">
            <a:avLst/>
          </a:prstGeom>
          <a:noFill/>
        </p:spPr>
        <p:txBody>
          <a:bodyPr wrap="none" rtlCol="0">
            <a:spAutoFit/>
          </a:bodyPr>
          <a:lstStyle/>
          <a:p>
            <a:r>
              <a:rPr kumimoji="1" lang="en-US" altLang="ja-JP" b="1" dirty="0">
                <a:cs typeface="Arial" panose="020B0604020202020204" pitchFamily="34" charset="0"/>
              </a:rPr>
              <a:t>1 m</a:t>
            </a:r>
            <a:endParaRPr kumimoji="1" lang="ja-JP" altLang="en-US" b="1" dirty="0">
              <a:cs typeface="Arial" panose="020B0604020202020204" pitchFamily="34" charset="0"/>
            </a:endParaRPr>
          </a:p>
        </p:txBody>
      </p:sp>
      <p:cxnSp>
        <p:nvCxnSpPr>
          <p:cNvPr id="32" name="直線矢印コネクタ 31"/>
          <p:cNvCxnSpPr/>
          <p:nvPr/>
        </p:nvCxnSpPr>
        <p:spPr>
          <a:xfrm flipH="1">
            <a:off x="7558980" y="4070687"/>
            <a:ext cx="47338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1"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8120459" y="2749303"/>
            <a:ext cx="412922" cy="412922"/>
          </a:xfrm>
          <a:prstGeom prst="rect">
            <a:avLst/>
          </a:prstGeom>
          <a:scene3d>
            <a:camera prst="orthographicFront">
              <a:rot lat="0" lon="10800000" rev="0"/>
            </a:camera>
            <a:lightRig rig="threePt" dir="t"/>
          </a:scene3d>
        </p:spPr>
      </p:pic>
      <p:cxnSp>
        <p:nvCxnSpPr>
          <p:cNvPr id="47" name="直線矢印コネクタ 46"/>
          <p:cNvCxnSpPr/>
          <p:nvPr/>
        </p:nvCxnSpPr>
        <p:spPr>
          <a:xfrm>
            <a:off x="8032369" y="4935493"/>
            <a:ext cx="242882"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8330363" y="4750827"/>
            <a:ext cx="713657" cy="369332"/>
          </a:xfrm>
          <a:prstGeom prst="rect">
            <a:avLst/>
          </a:prstGeom>
          <a:noFill/>
        </p:spPr>
        <p:txBody>
          <a:bodyPr wrap="none" rtlCol="0">
            <a:spAutoFit/>
          </a:bodyPr>
          <a:lstStyle/>
          <a:p>
            <a:r>
              <a:rPr kumimoji="1" lang="en-US" altLang="ja-JP" b="1" dirty="0">
                <a:cs typeface="Arial" panose="020B0604020202020204" pitchFamily="34" charset="0"/>
              </a:rPr>
              <a:t>0.3 m</a:t>
            </a:r>
            <a:endParaRPr kumimoji="1" lang="ja-JP" altLang="en-US" b="1" dirty="0">
              <a:cs typeface="Arial" panose="020B0604020202020204" pitchFamily="34" charset="0"/>
            </a:endParaRPr>
          </a:p>
        </p:txBody>
      </p:sp>
      <p:cxnSp>
        <p:nvCxnSpPr>
          <p:cNvPr id="3" name="直線矢印コネクタ 2"/>
          <p:cNvCxnSpPr>
            <a:stCxn id="5" idx="1"/>
          </p:cNvCxnSpPr>
          <p:nvPr/>
        </p:nvCxnSpPr>
        <p:spPr>
          <a:xfrm flipH="1">
            <a:off x="8127923" y="2122269"/>
            <a:ext cx="890062" cy="487959"/>
          </a:xfrm>
          <a:prstGeom prst="straightConnector1">
            <a:avLst/>
          </a:prstGeom>
          <a:ln w="19050">
            <a:tailEnd type="ova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9017985" y="1937603"/>
            <a:ext cx="1258101" cy="369332"/>
          </a:xfrm>
          <a:prstGeom prst="rect">
            <a:avLst/>
          </a:prstGeom>
          <a:noFill/>
        </p:spPr>
        <p:txBody>
          <a:bodyPr wrap="none" rtlCol="0">
            <a:spAutoFit/>
          </a:bodyPr>
          <a:lstStyle/>
          <a:p>
            <a:r>
              <a:rPr kumimoji="1" lang="en-US" altLang="ja-JP" dirty="0">
                <a:cs typeface="Arial" panose="020B0604020202020204" pitchFamily="34" charset="0"/>
              </a:rPr>
              <a:t>Safety zone</a:t>
            </a:r>
            <a:endParaRPr kumimoji="1" lang="ja-JP" altLang="en-US" dirty="0">
              <a:cs typeface="Arial" panose="020B0604020202020204" pitchFamily="34" charset="0"/>
            </a:endParaRPr>
          </a:p>
        </p:txBody>
      </p:sp>
      <p:pic>
        <p:nvPicPr>
          <p:cNvPr id="48"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7424403" y="2747982"/>
            <a:ext cx="412922" cy="412922"/>
          </a:xfrm>
          <a:prstGeom prst="rect">
            <a:avLst/>
          </a:prstGeom>
          <a:scene3d>
            <a:camera prst="orthographicFront">
              <a:rot lat="0" lon="10800000" rev="0"/>
            </a:camera>
            <a:lightRig rig="threePt" dir="t"/>
          </a:scene3d>
        </p:spPr>
      </p:pic>
      <p:sp>
        <p:nvSpPr>
          <p:cNvPr id="2" name="Title 1"/>
          <p:cNvSpPr>
            <a:spLocks noGrp="1"/>
          </p:cNvSpPr>
          <p:nvPr>
            <p:ph type="title"/>
          </p:nvPr>
        </p:nvSpPr>
        <p:spPr>
          <a:xfrm>
            <a:off x="838200" y="577969"/>
            <a:ext cx="10515600" cy="815411"/>
          </a:xfrm>
        </p:spPr>
        <p:txBody>
          <a:bodyPr>
            <a:normAutofit/>
          </a:bodyPr>
          <a:lstStyle/>
          <a:p>
            <a:r>
              <a:rPr lang="en-US" altLang="ja-JP" sz="3200" dirty="0"/>
              <a:t>V2P braking time logic applied to a </a:t>
            </a:r>
            <a:r>
              <a:rPr lang="en-US" altLang="ja-JP" sz="3200" u="sng" dirty="0" smtClean="0"/>
              <a:t>Range Rover Sport</a:t>
            </a:r>
            <a:endParaRPr lang="en-GB" sz="3200" u="sng" dirty="0"/>
          </a:p>
        </p:txBody>
      </p:sp>
      <p:cxnSp>
        <p:nvCxnSpPr>
          <p:cNvPr id="52" name="Straight Connector 51"/>
          <p:cNvCxnSpPr/>
          <p:nvPr/>
        </p:nvCxnSpPr>
        <p:spPr>
          <a:xfrm>
            <a:off x="2350805" y="3130996"/>
            <a:ext cx="233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396426" y="3139187"/>
            <a:ext cx="233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矢印コネクタ 14"/>
          <p:cNvCxnSpPr/>
          <p:nvPr/>
        </p:nvCxnSpPr>
        <p:spPr>
          <a:xfrm flipH="1">
            <a:off x="2521551" y="4066571"/>
            <a:ext cx="47367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23"/>
          <p:cNvSpPr txBox="1"/>
          <p:nvPr/>
        </p:nvSpPr>
        <p:spPr>
          <a:xfrm>
            <a:off x="2458833" y="3664289"/>
            <a:ext cx="538930" cy="369332"/>
          </a:xfrm>
          <a:prstGeom prst="rect">
            <a:avLst/>
          </a:prstGeom>
          <a:noFill/>
        </p:spPr>
        <p:txBody>
          <a:bodyPr wrap="none" rtlCol="0">
            <a:spAutoFit/>
          </a:bodyPr>
          <a:lstStyle/>
          <a:p>
            <a:r>
              <a:rPr kumimoji="1" lang="en-US" altLang="ja-JP" b="1" dirty="0">
                <a:cs typeface="Arial" panose="020B0604020202020204" pitchFamily="34" charset="0"/>
              </a:rPr>
              <a:t>1 m</a:t>
            </a:r>
            <a:endParaRPr kumimoji="1" lang="ja-JP" altLang="en-US" b="1" dirty="0">
              <a:cs typeface="Arial" panose="020B0604020202020204" pitchFamily="34" charset="0"/>
            </a:endParaRPr>
          </a:p>
        </p:txBody>
      </p:sp>
      <p:cxnSp>
        <p:nvCxnSpPr>
          <p:cNvPr id="55" name="直線コネクタ 11"/>
          <p:cNvCxnSpPr/>
          <p:nvPr/>
        </p:nvCxnSpPr>
        <p:spPr>
          <a:xfrm flipV="1">
            <a:off x="2007447" y="2410446"/>
            <a:ext cx="0" cy="18535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直線コネクタ 12"/>
          <p:cNvCxnSpPr/>
          <p:nvPr/>
        </p:nvCxnSpPr>
        <p:spPr>
          <a:xfrm flipV="1">
            <a:off x="2996486" y="2410446"/>
            <a:ext cx="0" cy="18535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直線コネクタ 11"/>
          <p:cNvCxnSpPr/>
          <p:nvPr/>
        </p:nvCxnSpPr>
        <p:spPr>
          <a:xfrm flipV="1">
            <a:off x="7044884" y="2412827"/>
            <a:ext cx="0" cy="18535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直線コネクタ 12"/>
          <p:cNvCxnSpPr/>
          <p:nvPr/>
        </p:nvCxnSpPr>
        <p:spPr>
          <a:xfrm flipV="1">
            <a:off x="8033923" y="2412827"/>
            <a:ext cx="0" cy="18535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直線コネクタ 44"/>
          <p:cNvCxnSpPr/>
          <p:nvPr/>
        </p:nvCxnSpPr>
        <p:spPr>
          <a:xfrm flipV="1">
            <a:off x="8033511" y="4435251"/>
            <a:ext cx="0" cy="62608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 name="直線コネクタ 44"/>
          <p:cNvCxnSpPr/>
          <p:nvPr/>
        </p:nvCxnSpPr>
        <p:spPr>
          <a:xfrm flipV="1">
            <a:off x="8262551" y="4424745"/>
            <a:ext cx="0" cy="62608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3" name="テキスト ボックス 24"/>
          <p:cNvSpPr txBox="1"/>
          <p:nvPr/>
        </p:nvSpPr>
        <p:spPr>
          <a:xfrm>
            <a:off x="3222392" y="2521328"/>
            <a:ext cx="1021626" cy="646331"/>
          </a:xfrm>
          <a:prstGeom prst="rect">
            <a:avLst/>
          </a:prstGeom>
          <a:noFill/>
        </p:spPr>
        <p:txBody>
          <a:bodyPr wrap="none" rtlCol="0">
            <a:spAutoFit/>
          </a:bodyPr>
          <a:lstStyle/>
          <a:p>
            <a:r>
              <a:rPr kumimoji="1" lang="en-US" altLang="ja-JP" dirty="0">
                <a:cs typeface="Arial" panose="020B0604020202020204" pitchFamily="34" charset="0"/>
              </a:rPr>
              <a:t>5kph</a:t>
            </a:r>
          </a:p>
          <a:p>
            <a:r>
              <a:rPr kumimoji="1" lang="en-US" altLang="ja-JP" b="1" dirty="0">
                <a:cs typeface="Arial" panose="020B0604020202020204" pitchFamily="34" charset="0"/>
              </a:rPr>
              <a:t>1.39 m/s</a:t>
            </a:r>
            <a:endParaRPr kumimoji="1" lang="ja-JP" altLang="en-US" b="1" dirty="0">
              <a:cs typeface="Arial" panose="020B0604020202020204" pitchFamily="34" charset="0"/>
            </a:endParaRPr>
          </a:p>
        </p:txBody>
      </p:sp>
      <p:sp>
        <p:nvSpPr>
          <p:cNvPr id="64" name="テキスト ボックス 45"/>
          <p:cNvSpPr txBox="1"/>
          <p:nvPr/>
        </p:nvSpPr>
        <p:spPr>
          <a:xfrm>
            <a:off x="8513381" y="2542784"/>
            <a:ext cx="1021626" cy="646331"/>
          </a:xfrm>
          <a:prstGeom prst="rect">
            <a:avLst/>
          </a:prstGeom>
          <a:noFill/>
        </p:spPr>
        <p:txBody>
          <a:bodyPr wrap="none" rtlCol="0">
            <a:spAutoFit/>
          </a:bodyPr>
          <a:lstStyle/>
          <a:p>
            <a:r>
              <a:rPr kumimoji="1" lang="en-US" altLang="ja-JP" dirty="0">
                <a:cs typeface="Arial" panose="020B0604020202020204" pitchFamily="34" charset="0"/>
              </a:rPr>
              <a:t>5kph</a:t>
            </a:r>
          </a:p>
          <a:p>
            <a:r>
              <a:rPr kumimoji="1" lang="en-US" altLang="ja-JP" b="1" dirty="0">
                <a:cs typeface="Arial" panose="020B0604020202020204" pitchFamily="34" charset="0"/>
              </a:rPr>
              <a:t>1.39 m/s</a:t>
            </a:r>
            <a:endParaRPr kumimoji="1" lang="ja-JP" altLang="en-US" b="1" dirty="0">
              <a:cs typeface="Arial" panose="020B0604020202020204" pitchFamily="34" charset="0"/>
            </a:endParaRPr>
          </a:p>
        </p:txBody>
      </p:sp>
      <p:sp>
        <p:nvSpPr>
          <p:cNvPr id="65" name="テキスト ボックス 15"/>
          <p:cNvSpPr txBox="1"/>
          <p:nvPr/>
        </p:nvSpPr>
        <p:spPr>
          <a:xfrm>
            <a:off x="7079531" y="4599108"/>
            <a:ext cx="947351" cy="923330"/>
          </a:xfrm>
          <a:prstGeom prst="rect">
            <a:avLst/>
          </a:prstGeom>
          <a:noFill/>
        </p:spPr>
        <p:txBody>
          <a:bodyPr wrap="square" rtlCol="0">
            <a:spAutoFit/>
          </a:bodyPr>
          <a:lstStyle/>
          <a:p>
            <a:pPr algn="ctr"/>
            <a:r>
              <a:rPr kumimoji="1" lang="en-US" altLang="ja-JP" b="1" dirty="0" smtClean="0">
                <a:cs typeface="Arial" panose="020B0604020202020204" pitchFamily="34" charset="0"/>
              </a:rPr>
              <a:t>Range Rover Sport</a:t>
            </a:r>
            <a:endParaRPr kumimoji="1" lang="ja-JP" altLang="en-US" b="1" dirty="0">
              <a:cs typeface="Arial" panose="020B0604020202020204" pitchFamily="34" charset="0"/>
            </a:endParaRPr>
          </a:p>
        </p:txBody>
      </p:sp>
      <p:pic>
        <p:nvPicPr>
          <p:cNvPr id="54"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66" name="Straight Connector 65"/>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7568949" y="2745828"/>
            <a:ext cx="0" cy="1477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2530884" y="2782298"/>
            <a:ext cx="0" cy="1477694"/>
          </a:xfrm>
          <a:prstGeom prst="line">
            <a:avLst/>
          </a:prstGeom>
        </p:spPr>
        <p:style>
          <a:lnRef idx="1">
            <a:schemeClr val="accent1"/>
          </a:lnRef>
          <a:fillRef idx="0">
            <a:schemeClr val="accent1"/>
          </a:fillRef>
          <a:effectRef idx="0">
            <a:schemeClr val="accent1"/>
          </a:effectRef>
          <a:fontRef idx="minor">
            <a:schemeClr val="tx1"/>
          </a:fontRef>
        </p:style>
      </p:cxnSp>
      <p:pic>
        <p:nvPicPr>
          <p:cNvPr id="26"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852374" y="2738837"/>
            <a:ext cx="412922" cy="412922"/>
          </a:xfrm>
          <a:prstGeom prst="rect">
            <a:avLst/>
          </a:prstGeom>
          <a:scene3d>
            <a:camera prst="orthographicFront">
              <a:rot lat="0" lon="10800000" rev="0"/>
            </a:camera>
            <a:lightRig rig="threePt" dir="t"/>
          </a:scene3d>
        </p:spPr>
      </p:pic>
      <p:pic>
        <p:nvPicPr>
          <p:cNvPr id="44"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389020" y="2734311"/>
            <a:ext cx="412922" cy="412922"/>
          </a:xfrm>
          <a:prstGeom prst="rect">
            <a:avLst/>
          </a:prstGeom>
          <a:scene3d>
            <a:camera prst="orthographicFront">
              <a:rot lat="0" lon="10800000" rev="0"/>
            </a:camera>
            <a:lightRig rig="threePt" dir="t"/>
          </a:scene3d>
        </p:spPr>
      </p:pic>
      <p:sp>
        <p:nvSpPr>
          <p:cNvPr id="69" name="TextBox 68"/>
          <p:cNvSpPr txBox="1"/>
          <p:nvPr/>
        </p:nvSpPr>
        <p:spPr>
          <a:xfrm>
            <a:off x="4127340" y="1413095"/>
            <a:ext cx="1895075" cy="646331"/>
          </a:xfrm>
          <a:prstGeom prst="rect">
            <a:avLst/>
          </a:prstGeom>
          <a:noFill/>
        </p:spPr>
        <p:txBody>
          <a:bodyPr wrap="square" rtlCol="0">
            <a:spAutoFit/>
          </a:bodyPr>
          <a:lstStyle/>
          <a:p>
            <a:pPr algn="ctr"/>
            <a:r>
              <a:rPr lang="en-GB" b="1" dirty="0" smtClean="0">
                <a:solidFill>
                  <a:srgbClr val="FF0000"/>
                </a:solidFill>
              </a:rPr>
              <a:t>Same criticality for the pedestrian</a:t>
            </a:r>
            <a:endParaRPr lang="en-GB" b="1" dirty="0">
              <a:solidFill>
                <a:srgbClr val="FF0000"/>
              </a:solidFill>
            </a:endParaRPr>
          </a:p>
        </p:txBody>
      </p:sp>
      <p:cxnSp>
        <p:nvCxnSpPr>
          <p:cNvPr id="70" name="Straight Arrow Connector 69"/>
          <p:cNvCxnSpPr>
            <a:stCxn id="69" idx="1"/>
          </p:cNvCxnSpPr>
          <p:nvPr/>
        </p:nvCxnSpPr>
        <p:spPr>
          <a:xfrm flipH="1">
            <a:off x="3128139" y="1736261"/>
            <a:ext cx="999201" cy="11333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69" idx="3"/>
          </p:cNvCxnSpPr>
          <p:nvPr/>
        </p:nvCxnSpPr>
        <p:spPr>
          <a:xfrm>
            <a:off x="6022415" y="1736261"/>
            <a:ext cx="2138103" cy="11333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24772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p:cNvSpPr/>
          <p:nvPr/>
        </p:nvSpPr>
        <p:spPr>
          <a:xfrm>
            <a:off x="0" y="5201"/>
            <a:ext cx="12192000" cy="400110"/>
          </a:xfrm>
          <a:prstGeom prst="rect">
            <a:avLst/>
          </a:prstGeom>
          <a:solidFill>
            <a:schemeClr val="accent4">
              <a:lumMod val="20000"/>
              <a:lumOff val="80000"/>
            </a:schemeClr>
          </a:solidFill>
        </p:spPr>
        <p:txBody>
          <a:bodyPr wrap="square">
            <a:spAutoFit/>
          </a:bodyPr>
          <a:lstStyle/>
          <a:p>
            <a:r>
              <a:rPr lang="en-GB" sz="2000" b="1" dirty="0" smtClean="0"/>
              <a:t>Another approach for V2P</a:t>
            </a:r>
            <a:endParaRPr lang="en-GB" sz="2000" b="1" dirty="0"/>
          </a:p>
        </p:txBody>
      </p:sp>
      <p:sp>
        <p:nvSpPr>
          <p:cNvPr id="10" name="正方形/長方形 9"/>
          <p:cNvSpPr/>
          <p:nvPr/>
        </p:nvSpPr>
        <p:spPr>
          <a:xfrm>
            <a:off x="1897296" y="4366746"/>
            <a:ext cx="1213200" cy="1441958"/>
          </a:xfrm>
          <a:prstGeom prst="rect">
            <a:avLst/>
          </a:prstGeom>
          <a:solidFill>
            <a:schemeClr val="accent2">
              <a:lumMod val="40000"/>
              <a:lumOff val="60000"/>
            </a:scheme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p:cNvCxnSpPr/>
          <p:nvPr/>
        </p:nvCxnSpPr>
        <p:spPr>
          <a:xfrm>
            <a:off x="2504300" y="2175481"/>
            <a:ext cx="0" cy="434991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2030624"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2977975" y="2406478"/>
            <a:ext cx="0" cy="185351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2192176" y="4866160"/>
            <a:ext cx="609270" cy="369332"/>
          </a:xfrm>
          <a:prstGeom prst="rect">
            <a:avLst/>
          </a:prstGeom>
          <a:noFill/>
        </p:spPr>
        <p:txBody>
          <a:bodyPr wrap="none" rtlCol="0">
            <a:spAutoFit/>
          </a:bodyPr>
          <a:lstStyle/>
          <a:p>
            <a:pPr algn="ctr"/>
            <a:r>
              <a:rPr kumimoji="1" lang="en-US" altLang="ja-JP" b="1" dirty="0">
                <a:cs typeface="Arial" panose="020B0604020202020204" pitchFamily="34" charset="0"/>
              </a:rPr>
              <a:t>HDV</a:t>
            </a:r>
            <a:endParaRPr kumimoji="1" lang="ja-JP" altLang="en-US" b="1" dirty="0">
              <a:cs typeface="Arial" panose="020B0604020202020204" pitchFamily="34" charset="0"/>
            </a:endParaRPr>
          </a:p>
        </p:txBody>
      </p:sp>
      <p:cxnSp>
        <p:nvCxnSpPr>
          <p:cNvPr id="17" name="直線コネクタ 16"/>
          <p:cNvCxnSpPr/>
          <p:nvPr/>
        </p:nvCxnSpPr>
        <p:spPr>
          <a:xfrm flipV="1">
            <a:off x="1897247" y="5907765"/>
            <a:ext cx="0" cy="7166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3107228" y="5907765"/>
            <a:ext cx="0" cy="7166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1904866" y="6385354"/>
            <a:ext cx="1209600" cy="0"/>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133756" y="6016022"/>
            <a:ext cx="830677" cy="369332"/>
          </a:xfrm>
          <a:prstGeom prst="rect">
            <a:avLst/>
          </a:prstGeom>
          <a:noFill/>
        </p:spPr>
        <p:txBody>
          <a:bodyPr wrap="none" rtlCol="0">
            <a:spAutoFit/>
          </a:bodyPr>
          <a:lstStyle/>
          <a:p>
            <a:r>
              <a:rPr kumimoji="1" lang="en-US" altLang="ja-JP" dirty="0">
                <a:cs typeface="Arial" panose="020B0604020202020204" pitchFamily="34" charset="0"/>
              </a:rPr>
              <a:t>2.55 m</a:t>
            </a:r>
            <a:endParaRPr kumimoji="1" lang="ja-JP" altLang="en-US" dirty="0">
              <a:cs typeface="Arial" panose="020B0604020202020204" pitchFamily="34" charset="0"/>
            </a:endParaRPr>
          </a:p>
        </p:txBody>
      </p:sp>
      <p:sp>
        <p:nvSpPr>
          <p:cNvPr id="23" name="テキスト ボックス 22"/>
          <p:cNvSpPr txBox="1"/>
          <p:nvPr/>
        </p:nvSpPr>
        <p:spPr>
          <a:xfrm>
            <a:off x="1962890" y="6415814"/>
            <a:ext cx="1026563" cy="276999"/>
          </a:xfrm>
          <a:prstGeom prst="rect">
            <a:avLst/>
          </a:prstGeom>
          <a:noFill/>
        </p:spPr>
        <p:txBody>
          <a:bodyPr wrap="none" rtlCol="0">
            <a:spAutoFit/>
          </a:bodyPr>
          <a:lstStyle/>
          <a:p>
            <a:r>
              <a:rPr kumimoji="1" lang="en-US" altLang="ja-JP" sz="1200" dirty="0">
                <a:cs typeface="Arial" panose="020B0604020202020204" pitchFamily="34" charset="0"/>
              </a:rPr>
              <a:t>Vehicle width</a:t>
            </a:r>
            <a:endParaRPr kumimoji="1" lang="ja-JP" altLang="en-US" sz="1200" dirty="0">
              <a:cs typeface="Arial" panose="020B0604020202020204" pitchFamily="34" charset="0"/>
            </a:endParaRPr>
          </a:p>
        </p:txBody>
      </p:sp>
      <p:pic>
        <p:nvPicPr>
          <p:cNvPr id="26"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981766" y="2738837"/>
            <a:ext cx="412922" cy="412922"/>
          </a:xfrm>
          <a:prstGeom prst="rect">
            <a:avLst/>
          </a:prstGeom>
          <a:scene3d>
            <a:camera prst="orthographicFront">
              <a:rot lat="0" lon="10800000" rev="0"/>
            </a:camera>
            <a:lightRig rig="threePt" dir="t"/>
          </a:scene3d>
        </p:spPr>
      </p:pic>
      <p:sp>
        <p:nvSpPr>
          <p:cNvPr id="27" name="テキスト ボックス 26"/>
          <p:cNvSpPr txBox="1"/>
          <p:nvPr/>
        </p:nvSpPr>
        <p:spPr>
          <a:xfrm>
            <a:off x="3517932" y="3428995"/>
            <a:ext cx="1618905" cy="830997"/>
          </a:xfrm>
          <a:prstGeom prst="rect">
            <a:avLst/>
          </a:prstGeom>
          <a:noFill/>
          <a:ln w="28575">
            <a:solidFill>
              <a:srgbClr val="FF0000"/>
            </a:solidFill>
          </a:ln>
        </p:spPr>
        <p:txBody>
          <a:bodyPr wrap="none" rtlCol="0">
            <a:spAutoFit/>
          </a:bodyPr>
          <a:lstStyle/>
          <a:p>
            <a:r>
              <a:rPr kumimoji="1" lang="en-US" altLang="ja-JP" sz="2400" dirty="0">
                <a:cs typeface="Arial" panose="020B0604020202020204" pitchFamily="34" charset="0"/>
              </a:rPr>
              <a:t>TTC=1/1.39</a:t>
            </a:r>
          </a:p>
          <a:p>
            <a:r>
              <a:rPr lang="en-US" altLang="ja-JP" sz="2400" dirty="0">
                <a:cs typeface="Arial" panose="020B0604020202020204" pitchFamily="34" charset="0"/>
              </a:rPr>
              <a:t>       =0.72 s</a:t>
            </a:r>
            <a:endParaRPr kumimoji="1" lang="ja-JP" altLang="en-US" sz="2400" dirty="0">
              <a:cs typeface="Arial" panose="020B0604020202020204" pitchFamily="34" charset="0"/>
            </a:endParaRPr>
          </a:p>
        </p:txBody>
      </p:sp>
      <p:pic>
        <p:nvPicPr>
          <p:cNvPr id="44"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518412" y="2734311"/>
            <a:ext cx="412922" cy="412922"/>
          </a:xfrm>
          <a:prstGeom prst="rect">
            <a:avLst/>
          </a:prstGeom>
          <a:scene3d>
            <a:camera prst="orthographicFront">
              <a:rot lat="0" lon="10800000" rev="0"/>
            </a:camera>
            <a:lightRig rig="threePt" dir="t"/>
          </a:scene3d>
        </p:spPr>
      </p:pic>
      <p:sp>
        <p:nvSpPr>
          <p:cNvPr id="2" name="Title 1"/>
          <p:cNvSpPr>
            <a:spLocks noGrp="1"/>
          </p:cNvSpPr>
          <p:nvPr>
            <p:ph type="title"/>
          </p:nvPr>
        </p:nvSpPr>
        <p:spPr>
          <a:xfrm>
            <a:off x="838200" y="622820"/>
            <a:ext cx="10515600" cy="770560"/>
          </a:xfrm>
        </p:spPr>
        <p:txBody>
          <a:bodyPr>
            <a:normAutofit/>
          </a:bodyPr>
          <a:lstStyle/>
          <a:p>
            <a:r>
              <a:rPr lang="en-US" altLang="ja-JP" sz="3200" dirty="0"/>
              <a:t>V2P braking time logic applied to a </a:t>
            </a:r>
            <a:r>
              <a:rPr lang="en-US" altLang="ja-JP" sz="3200" u="sng" dirty="0"/>
              <a:t>HDV</a:t>
            </a:r>
            <a:endParaRPr lang="en-GB" sz="3200" u="sng" dirty="0"/>
          </a:p>
        </p:txBody>
      </p:sp>
      <p:pic>
        <p:nvPicPr>
          <p:cNvPr id="49"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51" name="Straight Connector 50"/>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350805" y="3130996"/>
            <a:ext cx="233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矢印コネクタ 14"/>
          <p:cNvCxnSpPr/>
          <p:nvPr/>
        </p:nvCxnSpPr>
        <p:spPr>
          <a:xfrm flipH="1">
            <a:off x="2650943" y="4066571"/>
            <a:ext cx="47367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23"/>
          <p:cNvSpPr txBox="1"/>
          <p:nvPr/>
        </p:nvSpPr>
        <p:spPr>
          <a:xfrm>
            <a:off x="2588225" y="3664289"/>
            <a:ext cx="538930" cy="369332"/>
          </a:xfrm>
          <a:prstGeom prst="rect">
            <a:avLst/>
          </a:prstGeom>
          <a:noFill/>
        </p:spPr>
        <p:txBody>
          <a:bodyPr wrap="none" rtlCol="0">
            <a:spAutoFit/>
          </a:bodyPr>
          <a:lstStyle/>
          <a:p>
            <a:r>
              <a:rPr kumimoji="1" lang="en-US" altLang="ja-JP" b="1" dirty="0">
                <a:cs typeface="Arial" panose="020B0604020202020204" pitchFamily="34" charset="0"/>
              </a:rPr>
              <a:t>1 m</a:t>
            </a:r>
            <a:endParaRPr kumimoji="1" lang="ja-JP" altLang="en-US" b="1" dirty="0">
              <a:cs typeface="Arial" panose="020B0604020202020204" pitchFamily="34" charset="0"/>
            </a:endParaRPr>
          </a:p>
        </p:txBody>
      </p:sp>
      <p:cxnSp>
        <p:nvCxnSpPr>
          <p:cNvPr id="55" name="直線コネクタ 11"/>
          <p:cNvCxnSpPr/>
          <p:nvPr/>
        </p:nvCxnSpPr>
        <p:spPr>
          <a:xfrm flipV="1">
            <a:off x="1896004" y="2401398"/>
            <a:ext cx="0" cy="185351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直線コネクタ 12"/>
          <p:cNvCxnSpPr/>
          <p:nvPr/>
        </p:nvCxnSpPr>
        <p:spPr>
          <a:xfrm flipV="1">
            <a:off x="3112692" y="2401398"/>
            <a:ext cx="0" cy="185351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68" name="テキスト ボックス 24"/>
          <p:cNvSpPr txBox="1"/>
          <p:nvPr/>
        </p:nvSpPr>
        <p:spPr>
          <a:xfrm>
            <a:off x="3222392" y="2521328"/>
            <a:ext cx="1021626" cy="646331"/>
          </a:xfrm>
          <a:prstGeom prst="rect">
            <a:avLst/>
          </a:prstGeom>
          <a:noFill/>
        </p:spPr>
        <p:txBody>
          <a:bodyPr wrap="none" rtlCol="0">
            <a:spAutoFit/>
          </a:bodyPr>
          <a:lstStyle/>
          <a:p>
            <a:r>
              <a:rPr kumimoji="1" lang="en-US" altLang="ja-JP" dirty="0">
                <a:cs typeface="Arial" panose="020B0604020202020204" pitchFamily="34" charset="0"/>
              </a:rPr>
              <a:t>5kph</a:t>
            </a:r>
          </a:p>
          <a:p>
            <a:r>
              <a:rPr kumimoji="1" lang="en-US" altLang="ja-JP" b="1" dirty="0">
                <a:cs typeface="Arial" panose="020B0604020202020204" pitchFamily="34" charset="0"/>
              </a:rPr>
              <a:t>1.39 m/s</a:t>
            </a:r>
            <a:endParaRPr kumimoji="1" lang="ja-JP" altLang="en-US" b="1" dirty="0">
              <a:cs typeface="Arial" panose="020B0604020202020204" pitchFamily="34" charset="0"/>
            </a:endParaRPr>
          </a:p>
        </p:txBody>
      </p:sp>
      <p:cxnSp>
        <p:nvCxnSpPr>
          <p:cNvPr id="72" name="Straight Connector 71"/>
          <p:cNvCxnSpPr/>
          <p:nvPr/>
        </p:nvCxnSpPr>
        <p:spPr>
          <a:xfrm flipV="1">
            <a:off x="2650943" y="2777218"/>
            <a:ext cx="0" cy="1477694"/>
          </a:xfrm>
          <a:prstGeom prst="line">
            <a:avLst/>
          </a:prstGeom>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4127340" y="1413095"/>
            <a:ext cx="1895075" cy="646331"/>
          </a:xfrm>
          <a:prstGeom prst="rect">
            <a:avLst/>
          </a:prstGeom>
          <a:noFill/>
        </p:spPr>
        <p:txBody>
          <a:bodyPr wrap="square" rtlCol="0">
            <a:spAutoFit/>
          </a:bodyPr>
          <a:lstStyle/>
          <a:p>
            <a:pPr algn="ctr"/>
            <a:r>
              <a:rPr lang="en-GB" b="1" dirty="0" smtClean="0">
                <a:solidFill>
                  <a:srgbClr val="FF0000"/>
                </a:solidFill>
              </a:rPr>
              <a:t>Same criticality for the pedestrian</a:t>
            </a:r>
            <a:endParaRPr lang="en-GB" b="1" dirty="0">
              <a:solidFill>
                <a:srgbClr val="FF0000"/>
              </a:solidFill>
            </a:endParaRPr>
          </a:p>
        </p:txBody>
      </p:sp>
      <p:cxnSp>
        <p:nvCxnSpPr>
          <p:cNvPr id="74" name="Straight Arrow Connector 73"/>
          <p:cNvCxnSpPr>
            <a:stCxn id="73" idx="1"/>
            <a:endCxn id="68" idx="1"/>
          </p:cNvCxnSpPr>
          <p:nvPr/>
        </p:nvCxnSpPr>
        <p:spPr>
          <a:xfrm flipH="1">
            <a:off x="3222392" y="1736261"/>
            <a:ext cx="904948" cy="11082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3555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sz="2000" dirty="0" smtClean="0"/>
              <a:t>Adopt </a:t>
            </a:r>
            <a:r>
              <a:rPr lang="en-GB" sz="2000" dirty="0" smtClean="0"/>
              <a:t>the principle of an “ISO-criticality” for the pedestrian to </a:t>
            </a:r>
            <a:r>
              <a:rPr lang="en-GB" sz="2000" dirty="0" smtClean="0"/>
              <a:t>HDVs</a:t>
            </a:r>
            <a:br>
              <a:rPr lang="en-GB" sz="2000" dirty="0" smtClean="0"/>
            </a:br>
            <a:r>
              <a:rPr lang="en-GB" sz="2000" dirty="0" smtClean="0"/>
              <a:t>(No intention to </a:t>
            </a:r>
            <a:r>
              <a:rPr lang="en-GB" sz="2000" dirty="0"/>
              <a:t>change R152 </a:t>
            </a:r>
            <a:r>
              <a:rPr lang="en-GB" sz="2000" dirty="0" smtClean="0"/>
              <a:t>principles)</a:t>
            </a:r>
            <a:endParaRPr lang="en-GB" sz="2000" dirty="0" smtClean="0"/>
          </a:p>
          <a:p>
            <a:r>
              <a:rPr lang="en-GB" sz="2000" dirty="0" smtClean="0"/>
              <a:t>Calculations</a:t>
            </a:r>
          </a:p>
          <a:p>
            <a:pPr lvl="1"/>
            <a:r>
              <a:rPr lang="en-GB" sz="2000" dirty="0" err="1" smtClean="0"/>
              <a:t>Decel</a:t>
            </a:r>
            <a:r>
              <a:rPr lang="en-GB" sz="2000" dirty="0" smtClean="0"/>
              <a:t>			6m/s²		7m/s²</a:t>
            </a:r>
          </a:p>
          <a:p>
            <a:pPr lvl="1"/>
            <a:r>
              <a:rPr lang="en-GB" sz="2000" dirty="0" smtClean="0"/>
              <a:t>T1g			1s		1s</a:t>
            </a:r>
          </a:p>
          <a:p>
            <a:pPr lvl="1"/>
            <a:r>
              <a:rPr lang="en-GB" sz="2000" dirty="0" smtClean="0"/>
              <a:t>TTC			0.72s		0.72s</a:t>
            </a:r>
          </a:p>
          <a:p>
            <a:pPr lvl="1"/>
            <a:r>
              <a:rPr lang="en-GB" sz="2000" b="1" dirty="0" smtClean="0"/>
              <a:t>Peak avoidance speed	19 </a:t>
            </a:r>
            <a:r>
              <a:rPr lang="en-GB" sz="2000" b="1" dirty="0" err="1" smtClean="0"/>
              <a:t>kph</a:t>
            </a:r>
            <a:r>
              <a:rPr lang="en-GB" sz="2000" b="1" dirty="0" smtClean="0"/>
              <a:t>		20 </a:t>
            </a:r>
            <a:r>
              <a:rPr lang="en-GB" sz="2000" b="1" dirty="0" err="1" smtClean="0"/>
              <a:t>kph</a:t>
            </a:r>
            <a:endParaRPr lang="en-GB" sz="2000" b="1" dirty="0" smtClean="0"/>
          </a:p>
          <a:p>
            <a:endParaRPr lang="en-GB" sz="2000" dirty="0" smtClean="0"/>
          </a:p>
          <a:p>
            <a:r>
              <a:rPr lang="en-GB" sz="2800" b="1" dirty="0" smtClean="0"/>
              <a:t>Conclusion:</a:t>
            </a:r>
          </a:p>
          <a:p>
            <a:pPr marL="457200" lvl="1" indent="0">
              <a:buNone/>
            </a:pPr>
            <a:r>
              <a:rPr lang="en-GB" sz="2800" dirty="0" smtClean="0"/>
              <a:t>Both approaches are consistent with a peak avoidance speed </a:t>
            </a:r>
            <a:r>
              <a:rPr lang="en-GB" sz="2800" b="1" u="sng" dirty="0" smtClean="0"/>
              <a:t>around 20kph</a:t>
            </a:r>
            <a:r>
              <a:rPr lang="en-GB" sz="2800" dirty="0" smtClean="0"/>
              <a:t>, which also reflects the state-of-the-art (of one OEM)</a:t>
            </a:r>
            <a:endParaRPr lang="en-GB" sz="2800" dirty="0"/>
          </a:p>
        </p:txBody>
      </p:sp>
      <p:sp>
        <p:nvSpPr>
          <p:cNvPr id="3" name="Slide Number Placeholder 2"/>
          <p:cNvSpPr>
            <a:spLocks noGrp="1"/>
          </p:cNvSpPr>
          <p:nvPr>
            <p:ph type="sldNum" sz="quarter" idx="12"/>
          </p:nvPr>
        </p:nvSpPr>
        <p:spPr/>
        <p:txBody>
          <a:bodyPr/>
          <a:lstStyle/>
          <a:p>
            <a:fld id="{C313AFF8-69D5-4440-A249-DC8154E4CA68}" type="slidenum">
              <a:rPr lang="en-GB" smtClean="0"/>
              <a:t>34</a:t>
            </a:fld>
            <a:endParaRPr lang="en-GB"/>
          </a:p>
        </p:txBody>
      </p:sp>
      <p:sp>
        <p:nvSpPr>
          <p:cNvPr id="4" name="Title 3"/>
          <p:cNvSpPr>
            <a:spLocks noGrp="1"/>
          </p:cNvSpPr>
          <p:nvPr>
            <p:ph type="title"/>
          </p:nvPr>
        </p:nvSpPr>
        <p:spPr>
          <a:xfrm>
            <a:off x="838200" y="603849"/>
            <a:ext cx="10515600" cy="789531"/>
          </a:xfrm>
        </p:spPr>
        <p:txBody>
          <a:bodyPr/>
          <a:lstStyle/>
          <a:p>
            <a:r>
              <a:rPr lang="en-GB" dirty="0" smtClean="0"/>
              <a:t>Summary</a:t>
            </a:r>
            <a:endParaRPr lang="en-GB" dirty="0"/>
          </a:p>
        </p:txBody>
      </p:sp>
      <p:sp>
        <p:nvSpPr>
          <p:cNvPr id="6" name="Rectangle 5"/>
          <p:cNvSpPr/>
          <p:nvPr/>
        </p:nvSpPr>
        <p:spPr>
          <a:xfrm>
            <a:off x="0" y="5201"/>
            <a:ext cx="12192000" cy="400110"/>
          </a:xfrm>
          <a:prstGeom prst="rect">
            <a:avLst/>
          </a:prstGeom>
          <a:solidFill>
            <a:schemeClr val="accent4">
              <a:lumMod val="20000"/>
              <a:lumOff val="80000"/>
            </a:schemeClr>
          </a:solidFill>
        </p:spPr>
        <p:txBody>
          <a:bodyPr wrap="square">
            <a:spAutoFit/>
          </a:bodyPr>
          <a:lstStyle/>
          <a:p>
            <a:r>
              <a:rPr lang="en-GB" sz="2000" b="1" dirty="0" smtClean="0"/>
              <a:t>Another approach for V2P</a:t>
            </a:r>
            <a:endParaRPr lang="en-GB" sz="2000" b="1" dirty="0"/>
          </a:p>
        </p:txBody>
      </p:sp>
      <p:pic>
        <p:nvPicPr>
          <p:cNvPr id="7" name="Grafik 24" descr="Gehen">
            <a:extLst>
              <a:ext uri="{FF2B5EF4-FFF2-40B4-BE49-F238E27FC236}">
                <a16:creationId xmlns:a16="http://schemas.microsoft.com/office/drawing/2014/main" id="{5853D5B4-B65C-41FC-B566-EB211830EE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353800" y="45239"/>
            <a:ext cx="838200" cy="838200"/>
          </a:xfrm>
          <a:prstGeom prst="rect">
            <a:avLst/>
          </a:prstGeom>
          <a:scene3d>
            <a:camera prst="orthographicFront">
              <a:rot lat="0" lon="10800000" rev="0"/>
            </a:camera>
            <a:lightRig rig="threePt" dir="t"/>
          </a:scene3d>
        </p:spPr>
      </p:pic>
      <p:cxnSp>
        <p:nvCxnSpPr>
          <p:cNvPr id="8" name="Straight Connector 7"/>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6318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13025"/>
            <a:ext cx="10515600" cy="1325563"/>
          </a:xfrm>
        </p:spPr>
        <p:txBody>
          <a:bodyPr>
            <a:noAutofit/>
          </a:bodyPr>
          <a:lstStyle/>
          <a:p>
            <a:pPr algn="ctr"/>
            <a:r>
              <a:rPr lang="en-GB" sz="9600" b="1" dirty="0" smtClean="0"/>
              <a:t>V2B</a:t>
            </a:r>
            <a:endParaRPr lang="en-GB" sz="9600" b="1" dirty="0"/>
          </a:p>
        </p:txBody>
      </p:sp>
      <p:pic>
        <p:nvPicPr>
          <p:cNvPr id="3" name="Grafik 22" descr="Radfahren">
            <a:extLst>
              <a:ext uri="{FF2B5EF4-FFF2-40B4-BE49-F238E27FC236}">
                <a16:creationId xmlns:a16="http://schemas.microsoft.com/office/drawing/2014/main" id="{59D1AAB8-1022-4514-A06E-BC0A4029EA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1277600" y="0"/>
            <a:ext cx="914400" cy="914400"/>
          </a:xfrm>
          <a:prstGeom prst="rect">
            <a:avLst/>
          </a:prstGeom>
          <a:scene3d>
            <a:camera prst="orthographicFront">
              <a:rot lat="0" lon="10800000" rev="0"/>
            </a:camera>
            <a:lightRig rig="threePt" dir="t"/>
          </a:scene3d>
        </p:spPr>
      </p:pic>
      <p:cxnSp>
        <p:nvCxnSpPr>
          <p:cNvPr id="4" name="Straight Connector 3"/>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2380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idx="1"/>
          </p:nvPr>
        </p:nvSpPr>
        <p:spPr>
          <a:noFill/>
        </p:spPr>
        <p:txBody>
          <a:bodyPr>
            <a:normAutofit/>
          </a:bodyPr>
          <a:lstStyle/>
          <a:p>
            <a:pPr marL="0" indent="0">
              <a:spcBef>
                <a:spcPts val="1800"/>
              </a:spcBef>
              <a:buNone/>
            </a:pPr>
            <a:r>
              <a:rPr lang="en-US" sz="2800" dirty="0" smtClean="0"/>
              <a:t>Industry is not </a:t>
            </a:r>
            <a:r>
              <a:rPr lang="en-US" sz="2800" dirty="0"/>
              <a:t>in a position to make a </a:t>
            </a:r>
            <a:r>
              <a:rPr lang="en-US" sz="2800" dirty="0" smtClean="0"/>
              <a:t>proposal for this session of the IWG, thus suggests focusing the efforts on V2C and V2P for the time being.</a:t>
            </a:r>
          </a:p>
        </p:txBody>
      </p:sp>
      <p:sp>
        <p:nvSpPr>
          <p:cNvPr id="3" name="Title 2"/>
          <p:cNvSpPr>
            <a:spLocks noGrp="1"/>
          </p:cNvSpPr>
          <p:nvPr>
            <p:ph type="title"/>
          </p:nvPr>
        </p:nvSpPr>
        <p:spPr/>
        <p:txBody>
          <a:bodyPr>
            <a:normAutofit/>
          </a:bodyPr>
          <a:lstStyle/>
          <a:p>
            <a:r>
              <a:rPr lang="en-GB" sz="4000" dirty="0"/>
              <a:t>Proposed approach for </a:t>
            </a:r>
            <a:r>
              <a:rPr lang="en-GB" sz="4000" dirty="0" smtClean="0"/>
              <a:t>HDVs</a:t>
            </a:r>
            <a:endParaRPr lang="en-GB" sz="4000" dirty="0"/>
          </a:p>
        </p:txBody>
      </p:sp>
      <p:pic>
        <p:nvPicPr>
          <p:cNvPr id="13" name="Grafik 22" descr="Radfahren">
            <a:extLst>
              <a:ext uri="{FF2B5EF4-FFF2-40B4-BE49-F238E27FC236}">
                <a16:creationId xmlns:a16="http://schemas.microsoft.com/office/drawing/2014/main" id="{59D1AAB8-1022-4514-A06E-BC0A4029EA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1277600" y="0"/>
            <a:ext cx="914400" cy="914400"/>
          </a:xfrm>
          <a:prstGeom prst="rect">
            <a:avLst/>
          </a:prstGeom>
          <a:scene3d>
            <a:camera prst="orthographicFront">
              <a:rot lat="0" lon="10800000" rev="0"/>
            </a:camera>
            <a:lightRig rig="threePt" dir="t"/>
          </a:scene3d>
        </p:spPr>
      </p:pic>
      <p:cxnSp>
        <p:nvCxnSpPr>
          <p:cNvPr id="14" name="Straight Connector 13"/>
          <p:cNvCxnSpPr/>
          <p:nvPr/>
        </p:nvCxnSpPr>
        <p:spPr>
          <a:xfrm>
            <a:off x="10823575" y="838200"/>
            <a:ext cx="1368425" cy="1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54541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13025"/>
            <a:ext cx="10515600" cy="1325563"/>
          </a:xfrm>
        </p:spPr>
        <p:txBody>
          <a:bodyPr>
            <a:noAutofit/>
          </a:bodyPr>
          <a:lstStyle/>
          <a:p>
            <a:pPr algn="ctr"/>
            <a:r>
              <a:rPr lang="en-GB" sz="9600" dirty="0"/>
              <a:t>Back-up slides</a:t>
            </a:r>
            <a:endParaRPr lang="en-GB" sz="9600" b="1" dirty="0"/>
          </a:p>
        </p:txBody>
      </p:sp>
    </p:spTree>
    <p:extLst>
      <p:ext uri="{BB962C8B-B14F-4D97-AF65-F5344CB8AC3E}">
        <p14:creationId xmlns:p14="http://schemas.microsoft.com/office/powerpoint/2010/main" val="22036308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Freeform 84"/>
          <p:cNvSpPr/>
          <p:nvPr/>
        </p:nvSpPr>
        <p:spPr>
          <a:xfrm>
            <a:off x="8991600" y="1219200"/>
            <a:ext cx="1473200" cy="5549900"/>
          </a:xfrm>
          <a:custGeom>
            <a:avLst/>
            <a:gdLst>
              <a:gd name="connsiteX0" fmla="*/ 0 w 1473200"/>
              <a:gd name="connsiteY0" fmla="*/ 1219200 h 5549900"/>
              <a:gd name="connsiteX1" fmla="*/ 368300 w 1473200"/>
              <a:gd name="connsiteY1" fmla="*/ 1206500 h 5549900"/>
              <a:gd name="connsiteX2" fmla="*/ 330200 w 1473200"/>
              <a:gd name="connsiteY2" fmla="*/ 0 h 5549900"/>
              <a:gd name="connsiteX3" fmla="*/ 1473200 w 1473200"/>
              <a:gd name="connsiteY3" fmla="*/ 0 h 5549900"/>
              <a:gd name="connsiteX4" fmla="*/ 1473200 w 1473200"/>
              <a:gd name="connsiteY4" fmla="*/ 5549900 h 5549900"/>
              <a:gd name="connsiteX5" fmla="*/ 546100 w 1473200"/>
              <a:gd name="connsiteY5" fmla="*/ 5549900 h 5549900"/>
              <a:gd name="connsiteX6" fmla="*/ 558800 w 1473200"/>
              <a:gd name="connsiteY6" fmla="*/ 1892300 h 5549900"/>
              <a:gd name="connsiteX7" fmla="*/ 25400 w 1473200"/>
              <a:gd name="connsiteY7" fmla="*/ 1384300 h 5549900"/>
              <a:gd name="connsiteX8" fmla="*/ 0 w 1473200"/>
              <a:gd name="connsiteY8" fmla="*/ 1219200 h 5549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3200" h="5549900">
                <a:moveTo>
                  <a:pt x="0" y="1219200"/>
                </a:moveTo>
                <a:lnTo>
                  <a:pt x="368300" y="1206500"/>
                </a:lnTo>
                <a:lnTo>
                  <a:pt x="330200" y="0"/>
                </a:lnTo>
                <a:lnTo>
                  <a:pt x="1473200" y="0"/>
                </a:lnTo>
                <a:lnTo>
                  <a:pt x="1473200" y="5549900"/>
                </a:lnTo>
                <a:lnTo>
                  <a:pt x="546100" y="5549900"/>
                </a:lnTo>
                <a:cubicBezTo>
                  <a:pt x="550333" y="4330700"/>
                  <a:pt x="554567" y="3111500"/>
                  <a:pt x="558800" y="1892300"/>
                </a:cubicBezTo>
                <a:lnTo>
                  <a:pt x="25400" y="1384300"/>
                </a:lnTo>
                <a:lnTo>
                  <a:pt x="0" y="12192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7"/>
          <p:cNvSpPr>
            <a:spLocks noGrp="1"/>
          </p:cNvSpPr>
          <p:nvPr>
            <p:ph type="title"/>
          </p:nvPr>
        </p:nvSpPr>
        <p:spPr/>
        <p:txBody>
          <a:bodyPr/>
          <a:lstStyle/>
          <a:p>
            <a:r>
              <a:rPr lang="en-US" dirty="0"/>
              <a:t>City vs highway </a:t>
            </a:r>
            <a:r>
              <a:rPr lang="en-US" dirty="0" smtClean="0"/>
              <a:t>driving - Ambiguous situations</a:t>
            </a:r>
            <a:endParaRPr lang="en-GB" dirty="0"/>
          </a:p>
        </p:txBody>
      </p:sp>
      <p:sp>
        <p:nvSpPr>
          <p:cNvPr id="6" name="Slide Number Placeholder 5"/>
          <p:cNvSpPr>
            <a:spLocks noGrp="1"/>
          </p:cNvSpPr>
          <p:nvPr>
            <p:ph type="sldNum" sz="quarter" idx="12"/>
          </p:nvPr>
        </p:nvSpPr>
        <p:spPr/>
        <p:txBody>
          <a:bodyPr/>
          <a:lstStyle/>
          <a:p>
            <a:fld id="{C313AFF8-69D5-4440-A249-DC8154E4CA68}" type="slidenum">
              <a:rPr lang="en-GB" smtClean="0"/>
              <a:t>38</a:t>
            </a:fld>
            <a:endParaRPr lang="en-GB"/>
          </a:p>
        </p:txBody>
      </p:sp>
      <p:pic>
        <p:nvPicPr>
          <p:cNvPr id="10" name="Picture 9"/>
          <p:cNvPicPr>
            <a:picLocks noChangeAspect="1"/>
          </p:cNvPicPr>
          <p:nvPr/>
        </p:nvPicPr>
        <p:blipFill>
          <a:blip r:embed="rId2"/>
          <a:stretch>
            <a:fillRect/>
          </a:stretch>
        </p:blipFill>
        <p:spPr>
          <a:xfrm>
            <a:off x="10015538" y="15108"/>
            <a:ext cx="2075878" cy="839187"/>
          </a:xfrm>
          <a:prstGeom prst="rect">
            <a:avLst/>
          </a:prstGeom>
        </p:spPr>
      </p:pic>
      <p:cxnSp>
        <p:nvCxnSpPr>
          <p:cNvPr id="11" name="Straight Connector 10"/>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3"/>
          <a:stretch>
            <a:fillRect/>
          </a:stretch>
        </p:blipFill>
        <p:spPr>
          <a:xfrm>
            <a:off x="838200" y="1935039"/>
            <a:ext cx="5581650" cy="3657600"/>
          </a:xfrm>
          <a:prstGeom prst="rect">
            <a:avLst/>
          </a:prstGeom>
        </p:spPr>
      </p:pic>
      <p:sp>
        <p:nvSpPr>
          <p:cNvPr id="41" name="Rectangle 40"/>
          <p:cNvSpPr/>
          <p:nvPr/>
        </p:nvSpPr>
        <p:spPr>
          <a:xfrm>
            <a:off x="8719820" y="5950824"/>
            <a:ext cx="572009" cy="8184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rot="21432878">
            <a:off x="8708363" y="1393984"/>
            <a:ext cx="536955" cy="85222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eform 49"/>
          <p:cNvSpPr/>
          <p:nvPr/>
        </p:nvSpPr>
        <p:spPr>
          <a:xfrm>
            <a:off x="7594600" y="2984131"/>
            <a:ext cx="927100" cy="3741027"/>
          </a:xfrm>
          <a:custGeom>
            <a:avLst/>
            <a:gdLst>
              <a:gd name="connsiteX0" fmla="*/ 12700 w 927100"/>
              <a:gd name="connsiteY0" fmla="*/ 0 h 2997200"/>
              <a:gd name="connsiteX1" fmla="*/ 0 w 927100"/>
              <a:gd name="connsiteY1" fmla="*/ 2997200 h 2997200"/>
              <a:gd name="connsiteX2" fmla="*/ 914400 w 927100"/>
              <a:gd name="connsiteY2" fmla="*/ 2997200 h 2997200"/>
              <a:gd name="connsiteX3" fmla="*/ 927100 w 927100"/>
              <a:gd name="connsiteY3" fmla="*/ 711200 h 2997200"/>
              <a:gd name="connsiteX4" fmla="*/ 12700 w 927100"/>
              <a:gd name="connsiteY4" fmla="*/ 0 h 299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7100" h="2997200">
                <a:moveTo>
                  <a:pt x="12700" y="0"/>
                </a:moveTo>
                <a:cubicBezTo>
                  <a:pt x="8467" y="999067"/>
                  <a:pt x="4233" y="1998133"/>
                  <a:pt x="0" y="2997200"/>
                </a:cubicBezTo>
                <a:lnTo>
                  <a:pt x="914400" y="2997200"/>
                </a:lnTo>
                <a:cubicBezTo>
                  <a:pt x="918633" y="2235200"/>
                  <a:pt x="922867" y="1473200"/>
                  <a:pt x="927100" y="711200"/>
                </a:cubicBezTo>
                <a:lnTo>
                  <a:pt x="1270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1" name="Straight Connector 60"/>
          <p:cNvCxnSpPr>
            <a:stCxn id="50" idx="0"/>
          </p:cNvCxnSpPr>
          <p:nvPr/>
        </p:nvCxnSpPr>
        <p:spPr>
          <a:xfrm flipH="1" flipV="1">
            <a:off x="7441186" y="1130303"/>
            <a:ext cx="166114" cy="1853828"/>
          </a:xfrm>
          <a:prstGeom prst="line">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cxnSp>
      <p:cxnSp>
        <p:nvCxnSpPr>
          <p:cNvPr id="64" name="Straight Connector 63"/>
          <p:cNvCxnSpPr/>
          <p:nvPr/>
        </p:nvCxnSpPr>
        <p:spPr>
          <a:xfrm flipH="1" flipV="1">
            <a:off x="8521700" y="1089221"/>
            <a:ext cx="89408" cy="1159256"/>
          </a:xfrm>
          <a:prstGeom prst="line">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cxnSp>
      <p:cxnSp>
        <p:nvCxnSpPr>
          <p:cNvPr id="81" name="Straight Connector 80"/>
          <p:cNvCxnSpPr/>
          <p:nvPr/>
        </p:nvCxnSpPr>
        <p:spPr>
          <a:xfrm flipH="1" flipV="1">
            <a:off x="8611108" y="2258889"/>
            <a:ext cx="367793" cy="314627"/>
          </a:xfrm>
          <a:prstGeom prst="line">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cxnSp>
      <p:sp>
        <p:nvSpPr>
          <p:cNvPr id="92" name="TextBox 91"/>
          <p:cNvSpPr txBox="1"/>
          <p:nvPr/>
        </p:nvSpPr>
        <p:spPr>
          <a:xfrm>
            <a:off x="838200" y="5595415"/>
            <a:ext cx="2625462" cy="369332"/>
          </a:xfrm>
          <a:prstGeom prst="rect">
            <a:avLst/>
          </a:prstGeom>
          <a:noFill/>
        </p:spPr>
        <p:txBody>
          <a:bodyPr wrap="none" rtlCol="0">
            <a:spAutoFit/>
          </a:bodyPr>
          <a:lstStyle/>
          <a:p>
            <a:r>
              <a:rPr lang="en-GB" i="1" dirty="0" smtClean="0"/>
              <a:t>Picture from AEBS camera</a:t>
            </a:r>
            <a:endParaRPr lang="en-GB" i="1" dirty="0"/>
          </a:p>
        </p:txBody>
      </p:sp>
    </p:spTree>
    <p:extLst>
      <p:ext uri="{BB962C8B-B14F-4D97-AF65-F5344CB8AC3E}">
        <p14:creationId xmlns:p14="http://schemas.microsoft.com/office/powerpoint/2010/main" val="31208752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City vs highway driving - Ambiguous situations</a:t>
            </a:r>
            <a:endParaRPr lang="en-GB" dirty="0"/>
          </a:p>
        </p:txBody>
      </p:sp>
      <p:sp>
        <p:nvSpPr>
          <p:cNvPr id="3" name="Slide Number Placeholder 2"/>
          <p:cNvSpPr>
            <a:spLocks noGrp="1"/>
          </p:cNvSpPr>
          <p:nvPr>
            <p:ph type="sldNum" sz="quarter" idx="12"/>
          </p:nvPr>
        </p:nvSpPr>
        <p:spPr/>
        <p:txBody>
          <a:bodyPr/>
          <a:lstStyle/>
          <a:p>
            <a:fld id="{C313AFF8-69D5-4440-A249-DC8154E4CA68}" type="slidenum">
              <a:rPr lang="en-GB" smtClean="0"/>
              <a:t>39</a:t>
            </a:fld>
            <a:endParaRPr lang="en-GB"/>
          </a:p>
        </p:txBody>
      </p:sp>
      <p:pic>
        <p:nvPicPr>
          <p:cNvPr id="14" name="Picture 13"/>
          <p:cNvPicPr>
            <a:picLocks noChangeAspect="1"/>
          </p:cNvPicPr>
          <p:nvPr/>
        </p:nvPicPr>
        <p:blipFill>
          <a:blip r:embed="rId2"/>
          <a:stretch>
            <a:fillRect/>
          </a:stretch>
        </p:blipFill>
        <p:spPr>
          <a:xfrm>
            <a:off x="10015538" y="15108"/>
            <a:ext cx="2075878" cy="839187"/>
          </a:xfrm>
          <a:prstGeom prst="rect">
            <a:avLst/>
          </a:prstGeom>
        </p:spPr>
      </p:pic>
      <p:cxnSp>
        <p:nvCxnSpPr>
          <p:cNvPr id="15" name="Straight Connector 14"/>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254922" y="989916"/>
            <a:ext cx="6228428" cy="2654206"/>
            <a:chOff x="254922" y="989916"/>
            <a:chExt cx="6228428" cy="2654206"/>
          </a:xfrm>
        </p:grpSpPr>
        <p:pic>
          <p:nvPicPr>
            <p:cNvPr id="12" name="Picture 11"/>
            <p:cNvPicPr>
              <a:picLocks noChangeAspect="1"/>
            </p:cNvPicPr>
            <p:nvPr/>
          </p:nvPicPr>
          <p:blipFill>
            <a:blip r:embed="rId3"/>
            <a:stretch>
              <a:fillRect/>
            </a:stretch>
          </p:blipFill>
          <p:spPr>
            <a:xfrm>
              <a:off x="254922" y="989916"/>
              <a:ext cx="6228428" cy="2654206"/>
            </a:xfrm>
            <a:prstGeom prst="rect">
              <a:avLst/>
            </a:prstGeom>
          </p:spPr>
        </p:pic>
        <p:sp>
          <p:nvSpPr>
            <p:cNvPr id="4" name="Rectangle 3"/>
            <p:cNvSpPr/>
            <p:nvPr/>
          </p:nvSpPr>
          <p:spPr>
            <a:xfrm>
              <a:off x="950976" y="3370087"/>
              <a:ext cx="890016" cy="2618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514677" y="2983793"/>
              <a:ext cx="761539" cy="64813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p:cNvGrpSpPr/>
          <p:nvPr/>
        </p:nvGrpSpPr>
        <p:grpSpPr>
          <a:xfrm>
            <a:off x="254922" y="3815837"/>
            <a:ext cx="7267384" cy="2810499"/>
            <a:chOff x="254922" y="3815837"/>
            <a:chExt cx="7267384" cy="2810499"/>
          </a:xfrm>
        </p:grpSpPr>
        <p:pic>
          <p:nvPicPr>
            <p:cNvPr id="13" name="Picture 12"/>
            <p:cNvPicPr>
              <a:picLocks noChangeAspect="1"/>
            </p:cNvPicPr>
            <p:nvPr/>
          </p:nvPicPr>
          <p:blipFill>
            <a:blip r:embed="rId4"/>
            <a:stretch>
              <a:fillRect/>
            </a:stretch>
          </p:blipFill>
          <p:spPr>
            <a:xfrm>
              <a:off x="254922" y="3815837"/>
              <a:ext cx="7267384" cy="2810499"/>
            </a:xfrm>
            <a:prstGeom prst="rect">
              <a:avLst/>
            </a:prstGeom>
          </p:spPr>
        </p:pic>
        <p:sp>
          <p:nvSpPr>
            <p:cNvPr id="17" name="Freeform 16"/>
            <p:cNvSpPr/>
            <p:nvPr/>
          </p:nvSpPr>
          <p:spPr>
            <a:xfrm>
              <a:off x="3369136" y="5267325"/>
              <a:ext cx="975328" cy="1352550"/>
            </a:xfrm>
            <a:custGeom>
              <a:avLst/>
              <a:gdLst>
                <a:gd name="connsiteX0" fmla="*/ 8489 w 975328"/>
                <a:gd name="connsiteY0" fmla="*/ 1352550 h 1352550"/>
                <a:gd name="connsiteX1" fmla="*/ 2139 w 975328"/>
                <a:gd name="connsiteY1" fmla="*/ 1130300 h 1352550"/>
                <a:gd name="connsiteX2" fmla="*/ 2139 w 975328"/>
                <a:gd name="connsiteY2" fmla="*/ 1041400 h 1352550"/>
                <a:gd name="connsiteX3" fmla="*/ 27539 w 975328"/>
                <a:gd name="connsiteY3" fmla="*/ 946150 h 1352550"/>
                <a:gd name="connsiteX4" fmla="*/ 192639 w 975328"/>
                <a:gd name="connsiteY4" fmla="*/ 647700 h 1352550"/>
                <a:gd name="connsiteX5" fmla="*/ 427589 w 975328"/>
                <a:gd name="connsiteY5" fmla="*/ 374650 h 1352550"/>
                <a:gd name="connsiteX6" fmla="*/ 706989 w 975328"/>
                <a:gd name="connsiteY6" fmla="*/ 196850 h 1352550"/>
                <a:gd name="connsiteX7" fmla="*/ 935589 w 975328"/>
                <a:gd name="connsiteY7" fmla="*/ 69850 h 1352550"/>
                <a:gd name="connsiteX8" fmla="*/ 973689 w 975328"/>
                <a:gd name="connsiteY8" fmla="*/ 0 h 135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5328" h="1352550">
                  <a:moveTo>
                    <a:pt x="8489" y="1352550"/>
                  </a:moveTo>
                  <a:cubicBezTo>
                    <a:pt x="5843" y="1267354"/>
                    <a:pt x="3197" y="1182158"/>
                    <a:pt x="2139" y="1130300"/>
                  </a:cubicBezTo>
                  <a:cubicBezTo>
                    <a:pt x="1081" y="1078442"/>
                    <a:pt x="-2094" y="1072092"/>
                    <a:pt x="2139" y="1041400"/>
                  </a:cubicBezTo>
                  <a:cubicBezTo>
                    <a:pt x="6372" y="1010708"/>
                    <a:pt x="-4211" y="1011767"/>
                    <a:pt x="27539" y="946150"/>
                  </a:cubicBezTo>
                  <a:cubicBezTo>
                    <a:pt x="59289" y="880533"/>
                    <a:pt x="125964" y="742950"/>
                    <a:pt x="192639" y="647700"/>
                  </a:cubicBezTo>
                  <a:cubicBezTo>
                    <a:pt x="259314" y="552450"/>
                    <a:pt x="341864" y="449792"/>
                    <a:pt x="427589" y="374650"/>
                  </a:cubicBezTo>
                  <a:cubicBezTo>
                    <a:pt x="513314" y="299508"/>
                    <a:pt x="622322" y="247650"/>
                    <a:pt x="706989" y="196850"/>
                  </a:cubicBezTo>
                  <a:cubicBezTo>
                    <a:pt x="791656" y="146050"/>
                    <a:pt x="891139" y="102658"/>
                    <a:pt x="935589" y="69850"/>
                  </a:cubicBezTo>
                  <a:cubicBezTo>
                    <a:pt x="980039" y="37042"/>
                    <a:pt x="976864" y="18521"/>
                    <a:pt x="973689" y="0"/>
                  </a:cubicBezTo>
                </a:path>
              </a:pathLst>
            </a:custGeom>
            <a:noFill/>
            <a:ln w="38100">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17"/>
            <p:cNvSpPr/>
            <p:nvPr/>
          </p:nvSpPr>
          <p:spPr>
            <a:xfrm>
              <a:off x="3321511" y="5524500"/>
              <a:ext cx="2825750" cy="419100"/>
            </a:xfrm>
            <a:custGeom>
              <a:avLst/>
              <a:gdLst>
                <a:gd name="connsiteX0" fmla="*/ 0 w 2825750"/>
                <a:gd name="connsiteY0" fmla="*/ 0 h 419100"/>
                <a:gd name="connsiteX1" fmla="*/ 31750 w 2825750"/>
                <a:gd name="connsiteY1" fmla="*/ 158750 h 419100"/>
                <a:gd name="connsiteX2" fmla="*/ 165100 w 2825750"/>
                <a:gd name="connsiteY2" fmla="*/ 298450 h 419100"/>
                <a:gd name="connsiteX3" fmla="*/ 469900 w 2825750"/>
                <a:gd name="connsiteY3" fmla="*/ 381000 h 419100"/>
                <a:gd name="connsiteX4" fmla="*/ 1060450 w 2825750"/>
                <a:gd name="connsiteY4" fmla="*/ 406400 h 419100"/>
                <a:gd name="connsiteX5" fmla="*/ 2825750 w 2825750"/>
                <a:gd name="connsiteY5"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5750" h="419100">
                  <a:moveTo>
                    <a:pt x="0" y="0"/>
                  </a:moveTo>
                  <a:cubicBezTo>
                    <a:pt x="2116" y="54504"/>
                    <a:pt x="4233" y="109008"/>
                    <a:pt x="31750" y="158750"/>
                  </a:cubicBezTo>
                  <a:cubicBezTo>
                    <a:pt x="59267" y="208492"/>
                    <a:pt x="92075" y="261408"/>
                    <a:pt x="165100" y="298450"/>
                  </a:cubicBezTo>
                  <a:cubicBezTo>
                    <a:pt x="238125" y="335492"/>
                    <a:pt x="320675" y="363008"/>
                    <a:pt x="469900" y="381000"/>
                  </a:cubicBezTo>
                  <a:cubicBezTo>
                    <a:pt x="619125" y="398992"/>
                    <a:pt x="1060450" y="406400"/>
                    <a:pt x="1060450" y="406400"/>
                  </a:cubicBezTo>
                  <a:lnTo>
                    <a:pt x="2825750" y="419100"/>
                  </a:lnTo>
                </a:path>
              </a:pathLst>
            </a:custGeom>
            <a:noFill/>
            <a:ln w="381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405208" y="6280752"/>
              <a:ext cx="890016" cy="26184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6147260" y="5577446"/>
              <a:ext cx="761539" cy="101094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7069314" y="5619411"/>
              <a:ext cx="305276" cy="57564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6970286" y="5076747"/>
              <a:ext cx="478655" cy="542663"/>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Rectangle 32"/>
          <p:cNvSpPr/>
          <p:nvPr/>
        </p:nvSpPr>
        <p:spPr>
          <a:xfrm rot="17022063">
            <a:off x="9516037" y="1641947"/>
            <a:ext cx="1583823" cy="294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p:nvGrpSpPr>
        <p:grpSpPr>
          <a:xfrm>
            <a:off x="7678451" y="1048802"/>
            <a:ext cx="4044706" cy="5664360"/>
            <a:chOff x="7678451" y="1048802"/>
            <a:chExt cx="4044706" cy="5664360"/>
          </a:xfrm>
        </p:grpSpPr>
        <p:pic>
          <p:nvPicPr>
            <p:cNvPr id="19" name="Picture 18"/>
            <p:cNvPicPr>
              <a:picLocks noChangeAspect="1"/>
            </p:cNvPicPr>
            <p:nvPr/>
          </p:nvPicPr>
          <p:blipFill>
            <a:blip r:embed="rId5"/>
            <a:stretch>
              <a:fillRect/>
            </a:stretch>
          </p:blipFill>
          <p:spPr>
            <a:xfrm>
              <a:off x="7741158" y="1157319"/>
              <a:ext cx="3981450" cy="5438775"/>
            </a:xfrm>
            <a:prstGeom prst="rect">
              <a:avLst/>
            </a:prstGeom>
          </p:spPr>
        </p:pic>
        <p:sp>
          <p:nvSpPr>
            <p:cNvPr id="20" name="Rectangle 19"/>
            <p:cNvSpPr/>
            <p:nvPr/>
          </p:nvSpPr>
          <p:spPr>
            <a:xfrm>
              <a:off x="7980924" y="4203700"/>
              <a:ext cx="1391676" cy="10173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0118931" y="4203700"/>
              <a:ext cx="1604226" cy="10173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rot="21409899">
              <a:off x="9676306" y="4095629"/>
              <a:ext cx="179031" cy="42069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9765821" y="6257257"/>
              <a:ext cx="890016" cy="2618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rot="16200000">
              <a:off x="6773037" y="5528213"/>
              <a:ext cx="2090363" cy="279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rot="16784263">
              <a:off x="8872904" y="1722687"/>
              <a:ext cx="1583823" cy="2360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rot="706894">
              <a:off x="10120059" y="1135092"/>
              <a:ext cx="353256" cy="16572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9408694" y="2926375"/>
              <a:ext cx="506391" cy="3060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p:cNvSpPr/>
            <p:nvPr/>
          </p:nvSpPr>
          <p:spPr>
            <a:xfrm>
              <a:off x="9734550" y="2578100"/>
              <a:ext cx="209550" cy="1512624"/>
            </a:xfrm>
            <a:custGeom>
              <a:avLst/>
              <a:gdLst>
                <a:gd name="connsiteX0" fmla="*/ 14756 w 192556"/>
                <a:gd name="connsiteY0" fmla="*/ 1727200 h 1727200"/>
                <a:gd name="connsiteX1" fmla="*/ 2056 w 192556"/>
                <a:gd name="connsiteY1" fmla="*/ 1054100 h 1727200"/>
                <a:gd name="connsiteX2" fmla="*/ 52856 w 192556"/>
                <a:gd name="connsiteY2" fmla="*/ 609600 h 1727200"/>
                <a:gd name="connsiteX3" fmla="*/ 154456 w 192556"/>
                <a:gd name="connsiteY3" fmla="*/ 215900 h 1727200"/>
                <a:gd name="connsiteX4" fmla="*/ 192556 w 192556"/>
                <a:gd name="connsiteY4" fmla="*/ 0 h 172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556" h="1727200">
                  <a:moveTo>
                    <a:pt x="14756" y="1727200"/>
                  </a:moveTo>
                  <a:cubicBezTo>
                    <a:pt x="5231" y="1483783"/>
                    <a:pt x="-4294" y="1240367"/>
                    <a:pt x="2056" y="1054100"/>
                  </a:cubicBezTo>
                  <a:cubicBezTo>
                    <a:pt x="8406" y="867833"/>
                    <a:pt x="27456" y="749300"/>
                    <a:pt x="52856" y="609600"/>
                  </a:cubicBezTo>
                  <a:cubicBezTo>
                    <a:pt x="78256" y="469900"/>
                    <a:pt x="131173" y="317500"/>
                    <a:pt x="154456" y="215900"/>
                  </a:cubicBezTo>
                  <a:cubicBezTo>
                    <a:pt x="177739" y="114300"/>
                    <a:pt x="185147" y="57150"/>
                    <a:pt x="192556" y="0"/>
                  </a:cubicBezTo>
                </a:path>
              </a:pathLst>
            </a:custGeom>
            <a:noFill/>
            <a:ln w="38100">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p:cNvSpPr/>
            <p:nvPr/>
          </p:nvSpPr>
          <p:spPr>
            <a:xfrm>
              <a:off x="9586586" y="2882900"/>
              <a:ext cx="1284614" cy="499379"/>
            </a:xfrm>
            <a:custGeom>
              <a:avLst/>
              <a:gdLst>
                <a:gd name="connsiteX0" fmla="*/ 1914 w 1284614"/>
                <a:gd name="connsiteY0" fmla="*/ 0 h 499379"/>
                <a:gd name="connsiteX1" fmla="*/ 27314 w 1284614"/>
                <a:gd name="connsiteY1" fmla="*/ 266700 h 499379"/>
                <a:gd name="connsiteX2" fmla="*/ 192414 w 1284614"/>
                <a:gd name="connsiteY2" fmla="*/ 444500 h 499379"/>
                <a:gd name="connsiteX3" fmla="*/ 687714 w 1284614"/>
                <a:gd name="connsiteY3" fmla="*/ 495300 h 499379"/>
                <a:gd name="connsiteX4" fmla="*/ 1284614 w 1284614"/>
                <a:gd name="connsiteY4" fmla="*/ 355600 h 499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4614" h="499379">
                  <a:moveTo>
                    <a:pt x="1914" y="0"/>
                  </a:moveTo>
                  <a:cubicBezTo>
                    <a:pt x="-1261" y="96308"/>
                    <a:pt x="-4436" y="192617"/>
                    <a:pt x="27314" y="266700"/>
                  </a:cubicBezTo>
                  <a:cubicBezTo>
                    <a:pt x="59064" y="340783"/>
                    <a:pt x="82347" y="406400"/>
                    <a:pt x="192414" y="444500"/>
                  </a:cubicBezTo>
                  <a:cubicBezTo>
                    <a:pt x="302481" y="482600"/>
                    <a:pt x="505681" y="510117"/>
                    <a:pt x="687714" y="495300"/>
                  </a:cubicBezTo>
                  <a:cubicBezTo>
                    <a:pt x="869747" y="480483"/>
                    <a:pt x="1077180" y="418041"/>
                    <a:pt x="1284614" y="355600"/>
                  </a:cubicBezTo>
                </a:path>
              </a:pathLst>
            </a:custGeom>
            <a:noFill/>
            <a:ln w="381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rot="21387439">
              <a:off x="9481570" y="2648215"/>
              <a:ext cx="213986" cy="40588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rot="20856392">
              <a:off x="7723420" y="3200396"/>
              <a:ext cx="1583823" cy="2204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12507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GB" dirty="0"/>
              <a:t>Brake delay time (pneumatic braking)</a:t>
            </a:r>
            <a:br>
              <a:rPr lang="en-GB" dirty="0"/>
            </a:br>
            <a:r>
              <a:rPr lang="en-GB" sz="3100" dirty="0" smtClean="0"/>
              <a:t>Reminder from AEBS-HDV-04-04</a:t>
            </a:r>
            <a:endParaRPr lang="en-GB" dirty="0"/>
          </a:p>
        </p:txBody>
      </p:sp>
      <p:sp>
        <p:nvSpPr>
          <p:cNvPr id="9" name="Content Placeholder 8"/>
          <p:cNvSpPr>
            <a:spLocks noGrp="1"/>
          </p:cNvSpPr>
          <p:nvPr>
            <p:ph idx="4294967295"/>
          </p:nvPr>
        </p:nvSpPr>
        <p:spPr>
          <a:xfrm>
            <a:off x="487680" y="1609980"/>
            <a:ext cx="4412933" cy="4795837"/>
          </a:xfrm>
        </p:spPr>
        <p:txBody>
          <a:bodyPr>
            <a:normAutofit lnSpcReduction="10000"/>
          </a:bodyPr>
          <a:lstStyle/>
          <a:p>
            <a:pPr>
              <a:spcBef>
                <a:spcPts val="1200"/>
              </a:spcBef>
            </a:pPr>
            <a:r>
              <a:rPr lang="en-GB" sz="2000" dirty="0" smtClean="0"/>
              <a:t>AEBS M1N1 IWG took as an assumption that the time-to-1g (T1g) was applicable immediately once the brake demand starts</a:t>
            </a:r>
          </a:p>
          <a:p>
            <a:pPr>
              <a:spcBef>
                <a:spcPts val="1200"/>
              </a:spcBef>
            </a:pPr>
            <a:r>
              <a:rPr lang="en-GB" sz="2000" dirty="0" smtClean="0"/>
              <a:t>This assumption is not realistic for HCVs due to the existence of an extra-delay time on pneumatic braking, compared to hydraulic braking:</a:t>
            </a:r>
          </a:p>
          <a:p>
            <a:pPr lvl="1">
              <a:spcBef>
                <a:spcPts val="1200"/>
              </a:spcBef>
            </a:pPr>
            <a:r>
              <a:rPr lang="en-GB" sz="2000" dirty="0" smtClean="0"/>
              <a:t>Compressibility of air</a:t>
            </a:r>
          </a:p>
          <a:p>
            <a:pPr lvl="1">
              <a:spcBef>
                <a:spcPts val="1200"/>
              </a:spcBef>
            </a:pPr>
            <a:r>
              <a:rPr lang="en-GB" sz="2000" dirty="0" smtClean="0"/>
              <a:t>Lower control pressure (10 bars pneumatic vs 150-200 bars hydraulic), leading to bigger actuators volume</a:t>
            </a:r>
          </a:p>
          <a:p>
            <a:r>
              <a:rPr lang="en-GB" sz="2000" dirty="0" smtClean="0"/>
              <a:t>Assuming the same detection time, this pneumatic brake is adding on top.</a:t>
            </a:r>
          </a:p>
        </p:txBody>
      </p:sp>
      <p:pic>
        <p:nvPicPr>
          <p:cNvPr id="2" name="Picture 1"/>
          <p:cNvPicPr>
            <a:picLocks noChangeAspect="1"/>
          </p:cNvPicPr>
          <p:nvPr/>
        </p:nvPicPr>
        <p:blipFill>
          <a:blip r:embed="rId2"/>
          <a:stretch>
            <a:fillRect/>
          </a:stretch>
        </p:blipFill>
        <p:spPr>
          <a:xfrm>
            <a:off x="5619750" y="1609980"/>
            <a:ext cx="6340602" cy="4044504"/>
          </a:xfrm>
          <a:prstGeom prst="rect">
            <a:avLst/>
          </a:prstGeom>
        </p:spPr>
      </p:pic>
      <p:sp>
        <p:nvSpPr>
          <p:cNvPr id="5" name="Rectangle 4"/>
          <p:cNvSpPr/>
          <p:nvPr/>
        </p:nvSpPr>
        <p:spPr>
          <a:xfrm>
            <a:off x="5619750" y="5654484"/>
            <a:ext cx="6470650" cy="1015663"/>
          </a:xfrm>
          <a:prstGeom prst="rect">
            <a:avLst/>
          </a:prstGeom>
          <a:solidFill>
            <a:srgbClr val="FFFF00"/>
          </a:solidFill>
        </p:spPr>
        <p:txBody>
          <a:bodyPr wrap="square">
            <a:spAutoFit/>
          </a:bodyPr>
          <a:lstStyle/>
          <a:p>
            <a:r>
              <a:rPr lang="en-US" sz="2000" b="1" dirty="0" smtClean="0">
                <a:latin typeface="Calibri" panose="020F0502020204030204" pitchFamily="34" charset="0"/>
                <a:cs typeface="Calibri" panose="020F0502020204030204" pitchFamily="34" charset="0"/>
              </a:rPr>
              <a:t>Industry proposal for HDVs with pneumatic braking:</a:t>
            </a:r>
          </a:p>
          <a:p>
            <a:r>
              <a:rPr lang="en-US" sz="2000" dirty="0" smtClean="0">
                <a:latin typeface="Calibri" panose="020F0502020204030204" pitchFamily="34" charset="0"/>
                <a:cs typeface="Calibri" panose="020F0502020204030204" pitchFamily="34" charset="0"/>
              </a:rPr>
              <a:t>Assuming </a:t>
            </a:r>
            <a:r>
              <a:rPr lang="en-US" sz="2000" dirty="0">
                <a:latin typeface="Calibri" panose="020F0502020204030204" pitchFamily="34" charset="0"/>
                <a:cs typeface="Calibri" panose="020F0502020204030204" pitchFamily="34" charset="0"/>
              </a:rPr>
              <a:t>an absolute delay </a:t>
            </a:r>
            <a:r>
              <a:rPr lang="en-US" sz="2000" dirty="0" smtClean="0">
                <a:latin typeface="Calibri" panose="020F0502020204030204" pitchFamily="34" charset="0"/>
                <a:cs typeface="Calibri" panose="020F0502020204030204" pitchFamily="34" charset="0"/>
              </a:rPr>
              <a:t>time of </a:t>
            </a:r>
            <a:r>
              <a:rPr lang="en-US" sz="2000" b="1" u="sng" dirty="0">
                <a:latin typeface="Calibri" panose="020F0502020204030204" pitchFamily="34" charset="0"/>
                <a:cs typeface="Calibri" panose="020F0502020204030204" pitchFamily="34" charset="0"/>
              </a:rPr>
              <a:t>150ms</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is used in the calculation model, a T1g of </a:t>
            </a:r>
            <a:r>
              <a:rPr lang="en-US" sz="2000" b="1" u="sng" dirty="0" smtClean="0">
                <a:latin typeface="Calibri" panose="020F0502020204030204" pitchFamily="34" charset="0"/>
                <a:cs typeface="Calibri" panose="020F0502020204030204" pitchFamily="34" charset="0"/>
              </a:rPr>
              <a:t>1s</a:t>
            </a:r>
            <a:r>
              <a:rPr lang="en-US" sz="2000" dirty="0" smtClean="0">
                <a:latin typeface="Calibri" panose="020F0502020204030204" pitchFamily="34" charset="0"/>
                <a:cs typeface="Calibri" panose="020F0502020204030204" pitchFamily="34" charset="0"/>
              </a:rPr>
              <a:t> can be considered as relevant.</a:t>
            </a:r>
            <a:endParaRPr lang="en-US" sz="2000" dirty="0">
              <a:latin typeface="Calibri" panose="020F0502020204030204" pitchFamily="34" charset="0"/>
              <a:cs typeface="Calibri" panose="020F0502020204030204" pitchFamily="34" charset="0"/>
            </a:endParaRPr>
          </a:p>
        </p:txBody>
      </p:sp>
      <p:sp>
        <p:nvSpPr>
          <p:cNvPr id="3" name="Rectangle 2"/>
          <p:cNvSpPr/>
          <p:nvPr/>
        </p:nvSpPr>
        <p:spPr>
          <a:xfrm>
            <a:off x="5619750" y="1488059"/>
            <a:ext cx="2892395" cy="338554"/>
          </a:xfrm>
          <a:prstGeom prst="rect">
            <a:avLst/>
          </a:prstGeom>
        </p:spPr>
        <p:txBody>
          <a:bodyPr wrap="none">
            <a:spAutoFit/>
          </a:bodyPr>
          <a:lstStyle/>
          <a:p>
            <a:r>
              <a:rPr lang="en-GB" sz="1600" dirty="0"/>
              <a:t>Reminder from AEBS-HDV-04-04</a:t>
            </a:r>
          </a:p>
        </p:txBody>
      </p:sp>
    </p:spTree>
    <p:extLst>
      <p:ext uri="{BB962C8B-B14F-4D97-AF65-F5344CB8AC3E}">
        <p14:creationId xmlns:p14="http://schemas.microsoft.com/office/powerpoint/2010/main" val="616691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City vs highway driving - Ambiguous situations</a:t>
            </a:r>
            <a:endParaRPr lang="en-GB" dirty="0"/>
          </a:p>
        </p:txBody>
      </p:sp>
      <p:sp>
        <p:nvSpPr>
          <p:cNvPr id="3" name="Slide Number Placeholder 2"/>
          <p:cNvSpPr>
            <a:spLocks noGrp="1"/>
          </p:cNvSpPr>
          <p:nvPr>
            <p:ph type="sldNum" sz="quarter" idx="12"/>
          </p:nvPr>
        </p:nvSpPr>
        <p:spPr/>
        <p:txBody>
          <a:bodyPr/>
          <a:lstStyle/>
          <a:p>
            <a:fld id="{C313AFF8-69D5-4440-A249-DC8154E4CA68}" type="slidenum">
              <a:rPr lang="en-GB" smtClean="0"/>
              <a:t>40</a:t>
            </a:fld>
            <a:endParaRPr lang="en-GB"/>
          </a:p>
        </p:txBody>
      </p:sp>
      <p:pic>
        <p:nvPicPr>
          <p:cNvPr id="14" name="Picture 13"/>
          <p:cNvPicPr>
            <a:picLocks noChangeAspect="1"/>
          </p:cNvPicPr>
          <p:nvPr/>
        </p:nvPicPr>
        <p:blipFill>
          <a:blip r:embed="rId2"/>
          <a:stretch>
            <a:fillRect/>
          </a:stretch>
        </p:blipFill>
        <p:spPr>
          <a:xfrm>
            <a:off x="10015538" y="15108"/>
            <a:ext cx="2075878" cy="839187"/>
          </a:xfrm>
          <a:prstGeom prst="rect">
            <a:avLst/>
          </a:prstGeom>
        </p:spPr>
      </p:pic>
      <p:cxnSp>
        <p:nvCxnSpPr>
          <p:cNvPr id="15" name="Straight Connector 14"/>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585978" y="1631059"/>
            <a:ext cx="5695950" cy="4400550"/>
            <a:chOff x="585978" y="1631059"/>
            <a:chExt cx="5695950" cy="4400550"/>
          </a:xfrm>
        </p:grpSpPr>
        <p:pic>
          <p:nvPicPr>
            <p:cNvPr id="13" name="Picture 12"/>
            <p:cNvPicPr>
              <a:picLocks noChangeAspect="1"/>
            </p:cNvPicPr>
            <p:nvPr/>
          </p:nvPicPr>
          <p:blipFill>
            <a:blip r:embed="rId3"/>
            <a:stretch>
              <a:fillRect/>
            </a:stretch>
          </p:blipFill>
          <p:spPr>
            <a:xfrm>
              <a:off x="585978" y="1631059"/>
              <a:ext cx="5695950" cy="4400550"/>
            </a:xfrm>
            <a:prstGeom prst="rect">
              <a:avLst/>
            </a:prstGeom>
          </p:spPr>
        </p:pic>
        <p:sp>
          <p:nvSpPr>
            <p:cNvPr id="8" name="Rectangle 7"/>
            <p:cNvSpPr/>
            <p:nvPr/>
          </p:nvSpPr>
          <p:spPr>
            <a:xfrm>
              <a:off x="1951308" y="5702300"/>
              <a:ext cx="890016" cy="32930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rot="568558">
              <a:off x="3544549" y="3265201"/>
              <a:ext cx="433670" cy="105755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 name="Group 4"/>
          <p:cNvGrpSpPr/>
          <p:nvPr/>
        </p:nvGrpSpPr>
        <p:grpSpPr>
          <a:xfrm>
            <a:off x="6562725" y="3631309"/>
            <a:ext cx="4791075" cy="2400300"/>
            <a:chOff x="6562725" y="3631309"/>
            <a:chExt cx="4791075" cy="2400300"/>
          </a:xfrm>
        </p:grpSpPr>
        <p:pic>
          <p:nvPicPr>
            <p:cNvPr id="19" name="Picture 18"/>
            <p:cNvPicPr>
              <a:picLocks noChangeAspect="1"/>
            </p:cNvPicPr>
            <p:nvPr/>
          </p:nvPicPr>
          <p:blipFill>
            <a:blip r:embed="rId4"/>
            <a:stretch>
              <a:fillRect/>
            </a:stretch>
          </p:blipFill>
          <p:spPr>
            <a:xfrm>
              <a:off x="6562725" y="3631309"/>
              <a:ext cx="4791075" cy="2400300"/>
            </a:xfrm>
            <a:prstGeom prst="rect">
              <a:avLst/>
            </a:prstGeom>
          </p:spPr>
        </p:pic>
        <p:sp>
          <p:nvSpPr>
            <p:cNvPr id="10" name="Rectangle 9"/>
            <p:cNvSpPr/>
            <p:nvPr/>
          </p:nvSpPr>
          <p:spPr>
            <a:xfrm rot="938207">
              <a:off x="8316014" y="4946803"/>
              <a:ext cx="433670" cy="99102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13474813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865120" y="2642556"/>
            <a:ext cx="6068496" cy="35905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normAutofit/>
          </a:bodyPr>
          <a:lstStyle/>
          <a:p>
            <a:r>
              <a:rPr lang="en-US" dirty="0"/>
              <a:t>“it is also recognized</a:t>
            </a:r>
            <a:r>
              <a:rPr lang="en-US" dirty="0" smtClean="0"/>
              <a:t>…”</a:t>
            </a:r>
            <a:endParaRPr lang="en-GB" dirty="0"/>
          </a:p>
        </p:txBody>
      </p:sp>
      <p:sp>
        <p:nvSpPr>
          <p:cNvPr id="4" name="Slide Number Placeholder 3"/>
          <p:cNvSpPr>
            <a:spLocks noGrp="1"/>
          </p:cNvSpPr>
          <p:nvPr>
            <p:ph type="sldNum" sz="quarter" idx="12"/>
          </p:nvPr>
        </p:nvSpPr>
        <p:spPr/>
        <p:txBody>
          <a:bodyPr/>
          <a:lstStyle/>
          <a:p>
            <a:fld id="{C313AFF8-69D5-4440-A249-DC8154E4CA68}" type="slidenum">
              <a:rPr lang="en-GB" smtClean="0"/>
              <a:t>41</a:t>
            </a:fld>
            <a:endParaRPr lang="en-GB" dirty="0"/>
          </a:p>
        </p:txBody>
      </p:sp>
      <p:sp>
        <p:nvSpPr>
          <p:cNvPr id="7" name="Oval 6"/>
          <p:cNvSpPr/>
          <p:nvPr/>
        </p:nvSpPr>
        <p:spPr>
          <a:xfrm>
            <a:off x="3930360" y="3323885"/>
            <a:ext cx="3938016" cy="21158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bg1"/>
                </a:solidFill>
                <a:ea typeface="Times New Roman" panose="02020603050405020304" pitchFamily="18" charset="0"/>
              </a:rPr>
              <a:t>Conditions </a:t>
            </a:r>
            <a:r>
              <a:rPr lang="en-GB" b="1" dirty="0">
                <a:solidFill>
                  <a:schemeClr val="bg1"/>
                </a:solidFill>
                <a:ea typeface="Times New Roman" panose="02020603050405020304" pitchFamily="18" charset="0"/>
              </a:rPr>
              <a:t>(a) to (</a:t>
            </a:r>
            <a:r>
              <a:rPr lang="en-GB" b="1" dirty="0" smtClean="0">
                <a:solidFill>
                  <a:schemeClr val="bg1"/>
                </a:solidFill>
                <a:ea typeface="Times New Roman" panose="02020603050405020304" pitchFamily="18" charset="0"/>
              </a:rPr>
              <a:t>g)</a:t>
            </a:r>
          </a:p>
          <a:p>
            <a:pPr algn="ctr"/>
            <a:r>
              <a:rPr lang="en-GB" b="1" dirty="0" smtClean="0">
                <a:solidFill>
                  <a:schemeClr val="bg1"/>
                </a:solidFill>
                <a:ea typeface="Times New Roman" panose="02020603050405020304" pitchFamily="18" charset="0"/>
              </a:rPr>
              <a:t>are all fulfilled:</a:t>
            </a:r>
            <a:endParaRPr lang="en-GB" b="1" dirty="0">
              <a:solidFill>
                <a:schemeClr val="bg1"/>
              </a:solidFill>
            </a:endParaRPr>
          </a:p>
          <a:p>
            <a:pPr algn="ctr"/>
            <a:r>
              <a:rPr lang="en-GB" b="1" dirty="0" smtClean="0">
                <a:solidFill>
                  <a:schemeClr val="bg1"/>
                </a:solidFill>
              </a:rPr>
              <a:t>Full performance</a:t>
            </a:r>
          </a:p>
        </p:txBody>
      </p:sp>
      <p:sp>
        <p:nvSpPr>
          <p:cNvPr id="35" name="TextBox 34"/>
          <p:cNvSpPr txBox="1"/>
          <p:nvPr/>
        </p:nvSpPr>
        <p:spPr>
          <a:xfrm>
            <a:off x="7868376" y="25390"/>
            <a:ext cx="4271997" cy="2954655"/>
          </a:xfrm>
          <a:prstGeom prst="rect">
            <a:avLst/>
          </a:prstGeom>
          <a:noFill/>
        </p:spPr>
        <p:txBody>
          <a:bodyPr wrap="square" rtlCol="0">
            <a:spAutoFit/>
          </a:bodyPr>
          <a:lstStyle/>
          <a:p>
            <a:pPr marR="17145" algn="just">
              <a:spcBef>
                <a:spcPts val="600"/>
              </a:spcBef>
            </a:pPr>
            <a:r>
              <a:rPr lang="en-GB" sz="1600" dirty="0">
                <a:latin typeface="Times New Roman" panose="02020603050405020304" pitchFamily="18" charset="0"/>
                <a:ea typeface="Times New Roman" panose="02020603050405020304" pitchFamily="18" charset="0"/>
                <a:cs typeface="Times New Roman" panose="02020603050405020304" pitchFamily="18" charset="0"/>
              </a:rPr>
              <a:t>5.2.1.4.	Speed reduction by braking demand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R="17145" algn="just">
              <a:lnSpc>
                <a:spcPct val="100000"/>
              </a:lnSpc>
              <a:spcBef>
                <a:spcPts val="600"/>
              </a:spcBef>
              <a:buNone/>
            </a:pP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...the </a:t>
            </a:r>
            <a:r>
              <a:rPr lang="en-GB" sz="1600" dirty="0">
                <a:latin typeface="Times New Roman" panose="02020603050405020304" pitchFamily="18" charset="0"/>
                <a:ea typeface="Times New Roman" panose="02020603050405020304" pitchFamily="18" charset="0"/>
                <a:cs typeface="Times New Roman" panose="02020603050405020304" pitchFamily="18" charset="0"/>
              </a:rPr>
              <a:t>AEBS shall be able to achieve a relative impact </a:t>
            </a: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speed… as </a:t>
            </a:r>
            <a:r>
              <a:rPr lang="en-GB" sz="1600" dirty="0">
                <a:latin typeface="Times New Roman" panose="02020603050405020304" pitchFamily="18" charset="0"/>
                <a:ea typeface="Times New Roman" panose="02020603050405020304" pitchFamily="18" charset="0"/>
                <a:cs typeface="Times New Roman" panose="02020603050405020304" pitchFamily="18" charset="0"/>
              </a:rPr>
              <a:t>shown in the following tables </a:t>
            </a: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444500" marR="17145" lvl="1" algn="just"/>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(a)… (g)…</a:t>
            </a:r>
          </a:p>
          <a:p>
            <a:pPr marL="0" marR="17145" lvl="1" algn="just">
              <a:spcBef>
                <a:spcPts val="600"/>
              </a:spcBef>
            </a:pPr>
            <a:r>
              <a:rPr lang="en-GB" sz="1600" dirty="0">
                <a:latin typeface="Times New Roman" panose="02020603050405020304" pitchFamily="18" charset="0"/>
                <a:ea typeface="Times New Roman" panose="02020603050405020304" pitchFamily="18" charset="0"/>
                <a:cs typeface="Times New Roman" panose="02020603050405020304" pitchFamily="18" charset="0"/>
              </a:rPr>
              <a:t>It is recognised that the performances required in this table may not be fully achieved in other conditions than those listed above. </a:t>
            </a: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However</a:t>
            </a:r>
            <a:r>
              <a:rPr lang="en-GB" sz="1600" dirty="0">
                <a:latin typeface="Times New Roman" panose="02020603050405020304" pitchFamily="18" charset="0"/>
                <a:ea typeface="Times New Roman" panose="02020603050405020304" pitchFamily="18" charset="0"/>
                <a:cs typeface="Times New Roman" panose="02020603050405020304" pitchFamily="18" charset="0"/>
              </a:rPr>
              <a:t>, the system shall not deactivate or unreasonably switch the control strategy in these other conditions. This shall be demonstrated in accordance with Annex 3 of this </a:t>
            </a: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Regulation.</a:t>
            </a:r>
            <a:endParaRPr lang="en-GB" sz="1600" dirty="0">
              <a:solidFill>
                <a:srgbClr val="7030A0"/>
              </a:solidFill>
            </a:endParaRPr>
          </a:p>
        </p:txBody>
      </p:sp>
      <p:sp>
        <p:nvSpPr>
          <p:cNvPr id="3" name="TextBox 2"/>
          <p:cNvSpPr txBox="1"/>
          <p:nvPr/>
        </p:nvSpPr>
        <p:spPr>
          <a:xfrm>
            <a:off x="7094788" y="4867859"/>
            <a:ext cx="1679096" cy="584775"/>
          </a:xfrm>
          <a:prstGeom prst="rect">
            <a:avLst/>
          </a:prstGeom>
          <a:noFill/>
        </p:spPr>
        <p:txBody>
          <a:bodyPr wrap="square" rtlCol="0">
            <a:spAutoFit/>
          </a:bodyPr>
          <a:lstStyle>
            <a:defPPr>
              <a:defRPr lang="en-US"/>
            </a:defPPr>
            <a:lvl1pPr algn="ctr">
              <a:defRPr sz="1600" b="1">
                <a:solidFill>
                  <a:schemeClr val="bg2">
                    <a:lumMod val="25000"/>
                  </a:schemeClr>
                </a:solidFill>
              </a:defRPr>
            </a:lvl1pPr>
          </a:lstStyle>
          <a:p>
            <a:r>
              <a:rPr lang="en-GB" dirty="0"/>
              <a:t>Partial performance</a:t>
            </a:r>
          </a:p>
        </p:txBody>
      </p:sp>
      <p:sp>
        <p:nvSpPr>
          <p:cNvPr id="5" name="Rectangle 4"/>
          <p:cNvSpPr/>
          <p:nvPr/>
        </p:nvSpPr>
        <p:spPr>
          <a:xfrm>
            <a:off x="4865217" y="5686458"/>
            <a:ext cx="2461566" cy="830997"/>
          </a:xfrm>
          <a:prstGeom prst="rect">
            <a:avLst/>
          </a:prstGeom>
          <a:noFill/>
        </p:spPr>
        <p:txBody>
          <a:bodyPr wrap="square" rtlCol="0">
            <a:spAutoFit/>
          </a:bodyPr>
          <a:lstStyle/>
          <a:p>
            <a:pPr algn="ctr"/>
            <a:r>
              <a:rPr lang="en-GB" sz="1600" b="1" dirty="0">
                <a:solidFill>
                  <a:schemeClr val="bg2">
                    <a:lumMod val="25000"/>
                  </a:schemeClr>
                </a:solidFill>
              </a:rPr>
              <a:t>At least one condition among (a) to (g) is not fulfilled</a:t>
            </a:r>
          </a:p>
        </p:txBody>
      </p:sp>
      <p:sp>
        <p:nvSpPr>
          <p:cNvPr id="33" name="TextBox 32"/>
          <p:cNvSpPr txBox="1"/>
          <p:nvPr/>
        </p:nvSpPr>
        <p:spPr>
          <a:xfrm>
            <a:off x="8039368" y="5587188"/>
            <a:ext cx="1469032" cy="830997"/>
          </a:xfrm>
          <a:prstGeom prst="rect">
            <a:avLst/>
          </a:prstGeom>
          <a:noFill/>
        </p:spPr>
        <p:txBody>
          <a:bodyPr wrap="square" rtlCol="0">
            <a:spAutoFit/>
          </a:bodyPr>
          <a:lstStyle/>
          <a:p>
            <a:pPr algn="ctr"/>
            <a:r>
              <a:rPr lang="en-GB" sz="1600" b="1" dirty="0" smtClean="0">
                <a:solidFill>
                  <a:schemeClr val="bg2">
                    <a:lumMod val="25000"/>
                  </a:schemeClr>
                </a:solidFill>
              </a:rPr>
              <a:t>The system does not perform</a:t>
            </a:r>
            <a:endParaRPr lang="en-GB" sz="1600" b="1" dirty="0">
              <a:solidFill>
                <a:schemeClr val="bg2">
                  <a:lumMod val="25000"/>
                </a:schemeClr>
              </a:solidFill>
            </a:endParaRPr>
          </a:p>
        </p:txBody>
      </p:sp>
      <p:cxnSp>
        <p:nvCxnSpPr>
          <p:cNvPr id="52" name="Straight Arrow Connector 51"/>
          <p:cNvCxnSpPr/>
          <p:nvPr/>
        </p:nvCxnSpPr>
        <p:spPr>
          <a:xfrm>
            <a:off x="3556207" y="3306817"/>
            <a:ext cx="40233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3343894" y="3306817"/>
            <a:ext cx="219456" cy="1859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91673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865120" y="2642556"/>
            <a:ext cx="6068496" cy="35905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normAutofit/>
          </a:bodyPr>
          <a:lstStyle/>
          <a:p>
            <a:r>
              <a:rPr lang="en-US" dirty="0"/>
              <a:t>“it is also recognized</a:t>
            </a:r>
            <a:r>
              <a:rPr lang="en-US" dirty="0" smtClean="0"/>
              <a:t>…”</a:t>
            </a:r>
            <a:endParaRPr lang="en-GB" dirty="0"/>
          </a:p>
        </p:txBody>
      </p:sp>
      <p:sp>
        <p:nvSpPr>
          <p:cNvPr id="4" name="Slide Number Placeholder 3"/>
          <p:cNvSpPr>
            <a:spLocks noGrp="1"/>
          </p:cNvSpPr>
          <p:nvPr>
            <p:ph type="sldNum" sz="quarter" idx="12"/>
          </p:nvPr>
        </p:nvSpPr>
        <p:spPr/>
        <p:txBody>
          <a:bodyPr/>
          <a:lstStyle/>
          <a:p>
            <a:fld id="{C313AFF8-69D5-4440-A249-DC8154E4CA68}" type="slidenum">
              <a:rPr lang="en-GB" smtClean="0"/>
              <a:t>42</a:t>
            </a:fld>
            <a:endParaRPr lang="en-GB"/>
          </a:p>
        </p:txBody>
      </p:sp>
      <p:sp>
        <p:nvSpPr>
          <p:cNvPr id="7" name="Oval 6"/>
          <p:cNvSpPr/>
          <p:nvPr/>
        </p:nvSpPr>
        <p:spPr>
          <a:xfrm>
            <a:off x="3930360" y="3323885"/>
            <a:ext cx="3938016" cy="21158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bg1"/>
                </a:solidFill>
                <a:ea typeface="Times New Roman" panose="02020603050405020304" pitchFamily="18" charset="0"/>
              </a:rPr>
              <a:t>Conditions </a:t>
            </a:r>
            <a:r>
              <a:rPr lang="en-GB" b="1" dirty="0">
                <a:solidFill>
                  <a:schemeClr val="bg1"/>
                </a:solidFill>
                <a:ea typeface="Times New Roman" panose="02020603050405020304" pitchFamily="18" charset="0"/>
              </a:rPr>
              <a:t>(a) to (</a:t>
            </a:r>
            <a:r>
              <a:rPr lang="en-GB" b="1" dirty="0" smtClean="0">
                <a:solidFill>
                  <a:schemeClr val="bg1"/>
                </a:solidFill>
                <a:ea typeface="Times New Roman" panose="02020603050405020304" pitchFamily="18" charset="0"/>
              </a:rPr>
              <a:t>g)</a:t>
            </a:r>
          </a:p>
          <a:p>
            <a:pPr algn="ctr"/>
            <a:r>
              <a:rPr lang="en-GB" b="1" dirty="0" smtClean="0">
                <a:solidFill>
                  <a:schemeClr val="bg1"/>
                </a:solidFill>
                <a:ea typeface="Times New Roman" panose="02020603050405020304" pitchFamily="18" charset="0"/>
              </a:rPr>
              <a:t>are all fulfilled:</a:t>
            </a:r>
            <a:endParaRPr lang="en-GB" b="1" dirty="0">
              <a:solidFill>
                <a:schemeClr val="bg1"/>
              </a:solidFill>
            </a:endParaRPr>
          </a:p>
          <a:p>
            <a:pPr algn="ctr"/>
            <a:r>
              <a:rPr lang="en-GB" b="1" dirty="0" smtClean="0">
                <a:solidFill>
                  <a:schemeClr val="bg1"/>
                </a:solidFill>
              </a:rPr>
              <a:t>Full performance</a:t>
            </a:r>
          </a:p>
        </p:txBody>
      </p:sp>
      <p:cxnSp>
        <p:nvCxnSpPr>
          <p:cNvPr id="6" name="Straight Arrow Connector 5"/>
          <p:cNvCxnSpPr/>
          <p:nvPr/>
        </p:nvCxnSpPr>
        <p:spPr>
          <a:xfrm>
            <a:off x="3548836" y="3306817"/>
            <a:ext cx="40233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3563350" y="2937485"/>
            <a:ext cx="0" cy="3693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343894" y="3306817"/>
            <a:ext cx="219456" cy="1859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7094788" y="4867859"/>
            <a:ext cx="1679096" cy="584775"/>
          </a:xfrm>
          <a:prstGeom prst="rect">
            <a:avLst/>
          </a:prstGeom>
          <a:noFill/>
        </p:spPr>
        <p:txBody>
          <a:bodyPr wrap="square" rtlCol="0">
            <a:spAutoFit/>
          </a:bodyPr>
          <a:lstStyle>
            <a:defPPr>
              <a:defRPr lang="en-US"/>
            </a:defPPr>
            <a:lvl1pPr algn="ctr">
              <a:defRPr sz="1600" b="1">
                <a:solidFill>
                  <a:schemeClr val="bg2">
                    <a:lumMod val="25000"/>
                  </a:schemeClr>
                </a:solidFill>
              </a:defRPr>
            </a:lvl1pPr>
          </a:lstStyle>
          <a:p>
            <a:r>
              <a:rPr lang="en-GB" dirty="0"/>
              <a:t>Partial performance</a:t>
            </a:r>
          </a:p>
        </p:txBody>
      </p:sp>
      <p:sp>
        <p:nvSpPr>
          <p:cNvPr id="33" name="TextBox 32"/>
          <p:cNvSpPr txBox="1"/>
          <p:nvPr/>
        </p:nvSpPr>
        <p:spPr>
          <a:xfrm>
            <a:off x="8039368" y="5587188"/>
            <a:ext cx="1469032" cy="830997"/>
          </a:xfrm>
          <a:prstGeom prst="rect">
            <a:avLst/>
          </a:prstGeom>
          <a:noFill/>
        </p:spPr>
        <p:txBody>
          <a:bodyPr wrap="square" rtlCol="0">
            <a:spAutoFit/>
          </a:bodyPr>
          <a:lstStyle/>
          <a:p>
            <a:pPr algn="ctr"/>
            <a:r>
              <a:rPr lang="en-GB" sz="1600" b="1" dirty="0" smtClean="0">
                <a:solidFill>
                  <a:schemeClr val="bg2">
                    <a:lumMod val="25000"/>
                  </a:schemeClr>
                </a:solidFill>
              </a:rPr>
              <a:t>The system does not perform</a:t>
            </a:r>
            <a:endParaRPr lang="en-GB" sz="1600" b="1" dirty="0">
              <a:solidFill>
                <a:schemeClr val="bg2">
                  <a:lumMod val="25000"/>
                </a:schemeClr>
              </a:solidFill>
            </a:endParaRPr>
          </a:p>
        </p:txBody>
      </p:sp>
      <p:sp>
        <p:nvSpPr>
          <p:cNvPr id="13" name="TextBox 12"/>
          <p:cNvSpPr txBox="1"/>
          <p:nvPr/>
        </p:nvSpPr>
        <p:spPr>
          <a:xfrm>
            <a:off x="5899368" y="688839"/>
            <a:ext cx="1562374" cy="646331"/>
          </a:xfrm>
          <a:prstGeom prst="rect">
            <a:avLst/>
          </a:prstGeom>
          <a:noFill/>
        </p:spPr>
        <p:txBody>
          <a:bodyPr wrap="square" rtlCol="0">
            <a:spAutoFit/>
          </a:bodyPr>
          <a:lstStyle/>
          <a:p>
            <a:r>
              <a:rPr lang="en-GB" b="1" dirty="0" smtClean="0">
                <a:solidFill>
                  <a:srgbClr val="FF0000"/>
                </a:solidFill>
              </a:rPr>
              <a:t>Brake temperature</a:t>
            </a:r>
            <a:endParaRPr lang="en-GB" b="1" dirty="0">
              <a:solidFill>
                <a:srgbClr val="FF0000"/>
              </a:solidFill>
            </a:endParaRPr>
          </a:p>
        </p:txBody>
      </p:sp>
      <p:cxnSp>
        <p:nvCxnSpPr>
          <p:cNvPr id="15" name="Straight Connector 14"/>
          <p:cNvCxnSpPr/>
          <p:nvPr/>
        </p:nvCxnSpPr>
        <p:spPr>
          <a:xfrm>
            <a:off x="5621763" y="1712526"/>
            <a:ext cx="37795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810300" y="1527860"/>
            <a:ext cx="780983" cy="369332"/>
          </a:xfrm>
          <a:prstGeom prst="rect">
            <a:avLst/>
          </a:prstGeom>
          <a:noFill/>
        </p:spPr>
        <p:txBody>
          <a:bodyPr wrap="none" rtlCol="0">
            <a:spAutoFit/>
          </a:bodyPr>
          <a:lstStyle/>
          <a:p>
            <a:r>
              <a:rPr lang="en-GB" b="1" dirty="0">
                <a:solidFill>
                  <a:srgbClr val="FF0000"/>
                </a:solidFill>
              </a:rPr>
              <a:t>5</a:t>
            </a:r>
            <a:r>
              <a:rPr lang="en-GB" b="1" dirty="0" smtClean="0">
                <a:solidFill>
                  <a:srgbClr val="FF0000"/>
                </a:solidFill>
              </a:rPr>
              <a:t>00dC</a:t>
            </a:r>
            <a:endParaRPr lang="en-GB" b="1" dirty="0">
              <a:solidFill>
                <a:srgbClr val="FF0000"/>
              </a:solidFill>
            </a:endParaRPr>
          </a:p>
        </p:txBody>
      </p:sp>
      <p:sp>
        <p:nvSpPr>
          <p:cNvPr id="18" name="TextBox 17"/>
          <p:cNvSpPr txBox="1"/>
          <p:nvPr/>
        </p:nvSpPr>
        <p:spPr>
          <a:xfrm>
            <a:off x="4951490" y="3492746"/>
            <a:ext cx="656989" cy="369332"/>
          </a:xfrm>
          <a:prstGeom prst="rect">
            <a:avLst/>
          </a:prstGeom>
          <a:solidFill>
            <a:schemeClr val="accent6">
              <a:lumMod val="20000"/>
              <a:lumOff val="80000"/>
            </a:schemeClr>
          </a:solidFill>
        </p:spPr>
        <p:txBody>
          <a:bodyPr wrap="square" rtlCol="0">
            <a:spAutoFit/>
          </a:bodyPr>
          <a:lstStyle/>
          <a:p>
            <a:r>
              <a:rPr lang="en-GB" b="1" dirty="0" smtClean="0">
                <a:solidFill>
                  <a:srgbClr val="FF0000"/>
                </a:solidFill>
              </a:rPr>
              <a:t>Cold</a:t>
            </a:r>
            <a:endParaRPr lang="en-GB" b="1" dirty="0">
              <a:solidFill>
                <a:srgbClr val="FF0000"/>
              </a:solidFill>
            </a:endParaRPr>
          </a:p>
        </p:txBody>
      </p:sp>
      <p:cxnSp>
        <p:nvCxnSpPr>
          <p:cNvPr id="19" name="Straight Connector 18"/>
          <p:cNvCxnSpPr/>
          <p:nvPr/>
        </p:nvCxnSpPr>
        <p:spPr>
          <a:xfrm>
            <a:off x="5621763" y="3677412"/>
            <a:ext cx="37795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5774321" y="728530"/>
            <a:ext cx="0" cy="2952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4245" y="2204530"/>
            <a:ext cx="2769077" cy="3970318"/>
          </a:xfrm>
          <a:prstGeom prst="rect">
            <a:avLst/>
          </a:prstGeom>
          <a:noFill/>
        </p:spPr>
        <p:txBody>
          <a:bodyPr wrap="square" rtlCol="0">
            <a:spAutoFit/>
          </a:bodyPr>
          <a:lstStyle/>
          <a:p>
            <a:r>
              <a:rPr lang="en-GB" dirty="0" smtClean="0">
                <a:solidFill>
                  <a:srgbClr val="FF0000"/>
                </a:solidFill>
              </a:rPr>
              <a:t>The issue is that some conditions are not named in the list (a) to (g);</a:t>
            </a:r>
          </a:p>
          <a:p>
            <a:endParaRPr lang="en-GB" dirty="0">
              <a:solidFill>
                <a:srgbClr val="FF0000"/>
              </a:solidFill>
            </a:endParaRPr>
          </a:p>
          <a:p>
            <a:r>
              <a:rPr lang="en-GB" dirty="0" smtClean="0">
                <a:solidFill>
                  <a:srgbClr val="FF0000"/>
                </a:solidFill>
              </a:rPr>
              <a:t>Thus, it could be interpreted that the full performance is expected whatever status these conditions have (e.g. hot brakes), provided c</a:t>
            </a:r>
            <a:r>
              <a:rPr lang="en-US" dirty="0" err="1" smtClean="0">
                <a:solidFill>
                  <a:srgbClr val="FF0000"/>
                </a:solidFill>
              </a:rPr>
              <a:t>onditions</a:t>
            </a:r>
            <a:r>
              <a:rPr lang="en-US" dirty="0" smtClean="0">
                <a:solidFill>
                  <a:srgbClr val="FF0000"/>
                </a:solidFill>
              </a:rPr>
              <a:t> </a:t>
            </a:r>
            <a:r>
              <a:rPr lang="en-US" dirty="0">
                <a:solidFill>
                  <a:srgbClr val="FF0000"/>
                </a:solidFill>
              </a:rPr>
              <a:t>(a) to (</a:t>
            </a:r>
            <a:r>
              <a:rPr lang="en-US" dirty="0" smtClean="0">
                <a:solidFill>
                  <a:srgbClr val="FF0000"/>
                </a:solidFill>
              </a:rPr>
              <a:t>g) are </a:t>
            </a:r>
            <a:r>
              <a:rPr lang="en-US" dirty="0">
                <a:solidFill>
                  <a:srgbClr val="FF0000"/>
                </a:solidFill>
              </a:rPr>
              <a:t>all </a:t>
            </a:r>
            <a:r>
              <a:rPr lang="en-US" dirty="0" smtClean="0">
                <a:solidFill>
                  <a:srgbClr val="FF0000"/>
                </a:solidFill>
              </a:rPr>
              <a:t>fulfilled</a:t>
            </a:r>
            <a:r>
              <a:rPr lang="en-GB" dirty="0" smtClean="0">
                <a:solidFill>
                  <a:srgbClr val="FF0000"/>
                </a:solidFill>
              </a:rPr>
              <a:t>… which is obviously not the original intention…</a:t>
            </a:r>
          </a:p>
        </p:txBody>
      </p:sp>
      <p:sp>
        <p:nvSpPr>
          <p:cNvPr id="22" name="TextBox 21"/>
          <p:cNvSpPr txBox="1"/>
          <p:nvPr/>
        </p:nvSpPr>
        <p:spPr>
          <a:xfrm>
            <a:off x="7868376" y="25390"/>
            <a:ext cx="4271997" cy="2954655"/>
          </a:xfrm>
          <a:prstGeom prst="rect">
            <a:avLst/>
          </a:prstGeom>
          <a:noFill/>
        </p:spPr>
        <p:txBody>
          <a:bodyPr wrap="square" rtlCol="0">
            <a:spAutoFit/>
          </a:bodyPr>
          <a:lstStyle/>
          <a:p>
            <a:pPr marR="17145" algn="just">
              <a:spcBef>
                <a:spcPts val="600"/>
              </a:spcBef>
            </a:pPr>
            <a:r>
              <a:rPr lang="en-GB" sz="1600" dirty="0">
                <a:latin typeface="Times New Roman" panose="02020603050405020304" pitchFamily="18" charset="0"/>
                <a:ea typeface="Times New Roman" panose="02020603050405020304" pitchFamily="18" charset="0"/>
                <a:cs typeface="Times New Roman" panose="02020603050405020304" pitchFamily="18" charset="0"/>
              </a:rPr>
              <a:t>5.2.1.4.	Speed reduction by braking demand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R="17145" algn="just">
              <a:lnSpc>
                <a:spcPct val="100000"/>
              </a:lnSpc>
              <a:spcBef>
                <a:spcPts val="600"/>
              </a:spcBef>
              <a:buNone/>
            </a:pP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...the </a:t>
            </a:r>
            <a:r>
              <a:rPr lang="en-GB" sz="1600" dirty="0">
                <a:latin typeface="Times New Roman" panose="02020603050405020304" pitchFamily="18" charset="0"/>
                <a:ea typeface="Times New Roman" panose="02020603050405020304" pitchFamily="18" charset="0"/>
                <a:cs typeface="Times New Roman" panose="02020603050405020304" pitchFamily="18" charset="0"/>
              </a:rPr>
              <a:t>AEBS shall be able to achieve a relative impact </a:t>
            </a: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speed… as </a:t>
            </a:r>
            <a:r>
              <a:rPr lang="en-GB" sz="1600" dirty="0">
                <a:latin typeface="Times New Roman" panose="02020603050405020304" pitchFamily="18" charset="0"/>
                <a:ea typeface="Times New Roman" panose="02020603050405020304" pitchFamily="18" charset="0"/>
                <a:cs typeface="Times New Roman" panose="02020603050405020304" pitchFamily="18" charset="0"/>
              </a:rPr>
              <a:t>shown in the following tables </a:t>
            </a: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444500" marR="17145" lvl="1" algn="just"/>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(a)… (g)…</a:t>
            </a:r>
          </a:p>
          <a:p>
            <a:pPr marL="0" marR="17145" lvl="1" algn="just">
              <a:spcBef>
                <a:spcPts val="600"/>
              </a:spcBef>
            </a:pPr>
            <a:r>
              <a:rPr lang="en-GB" sz="1600" dirty="0">
                <a:latin typeface="Times New Roman" panose="02020603050405020304" pitchFamily="18" charset="0"/>
                <a:ea typeface="Times New Roman" panose="02020603050405020304" pitchFamily="18" charset="0"/>
                <a:cs typeface="Times New Roman" panose="02020603050405020304" pitchFamily="18" charset="0"/>
              </a:rPr>
              <a:t>It is recognised that the performances required in this table may not be fully achieved in other conditions than those listed above. However, the system shall not deactivate or unreasonably switch the control strategy in these other conditions. This shall be demonstrated in accordance with Annex 3 of this </a:t>
            </a:r>
            <a:r>
              <a:rPr lang="en-GB" sz="1600" dirty="0" smtClean="0">
                <a:latin typeface="Times New Roman" panose="02020603050405020304" pitchFamily="18" charset="0"/>
                <a:ea typeface="Times New Roman" panose="02020603050405020304" pitchFamily="18" charset="0"/>
                <a:cs typeface="Times New Roman" panose="02020603050405020304" pitchFamily="18" charset="0"/>
              </a:rPr>
              <a:t>Regulation.</a:t>
            </a:r>
            <a:endParaRPr lang="en-GB" sz="1600" dirty="0">
              <a:solidFill>
                <a:srgbClr val="7030A0"/>
              </a:solidFill>
            </a:endParaRPr>
          </a:p>
        </p:txBody>
      </p:sp>
      <p:cxnSp>
        <p:nvCxnSpPr>
          <p:cNvPr id="10" name="Straight Connector 9"/>
          <p:cNvCxnSpPr/>
          <p:nvPr/>
        </p:nvCxnSpPr>
        <p:spPr>
          <a:xfrm>
            <a:off x="5774539" y="3671062"/>
            <a:ext cx="0" cy="287208"/>
          </a:xfrm>
          <a:prstGeom prst="line">
            <a:avLst/>
          </a:prstGeom>
          <a:ln w="38100">
            <a:solidFill>
              <a:srgbClr val="FF0000">
                <a:alpha val="3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4865217" y="5686458"/>
            <a:ext cx="2461566" cy="830997"/>
          </a:xfrm>
          <a:prstGeom prst="rect">
            <a:avLst/>
          </a:prstGeom>
          <a:noFill/>
        </p:spPr>
        <p:txBody>
          <a:bodyPr wrap="square" rtlCol="0">
            <a:spAutoFit/>
          </a:bodyPr>
          <a:lstStyle/>
          <a:p>
            <a:pPr algn="ctr"/>
            <a:r>
              <a:rPr lang="en-GB" sz="1600" b="1" dirty="0">
                <a:solidFill>
                  <a:schemeClr val="bg2">
                    <a:lumMod val="25000"/>
                  </a:schemeClr>
                </a:solidFill>
              </a:rPr>
              <a:t>At least one condition among (a) to (g) is not fulfilled</a:t>
            </a:r>
          </a:p>
        </p:txBody>
      </p:sp>
    </p:spTree>
    <p:extLst>
      <p:ext uri="{BB962C8B-B14F-4D97-AF65-F5344CB8AC3E}">
        <p14:creationId xmlns:p14="http://schemas.microsoft.com/office/powerpoint/2010/main" val="196177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Brake delay time (pneumatic braking)</a:t>
            </a:r>
            <a:br>
              <a:rPr lang="en-GB" dirty="0"/>
            </a:br>
            <a:r>
              <a:rPr lang="en-GB" sz="3100" dirty="0" smtClean="0"/>
              <a:t>Pre-filling </a:t>
            </a:r>
            <a:r>
              <a:rPr lang="en-GB" sz="3100" dirty="0"/>
              <a:t>of </a:t>
            </a:r>
            <a:r>
              <a:rPr lang="en-GB" sz="3100" dirty="0" smtClean="0"/>
              <a:t>brakes</a:t>
            </a:r>
            <a:endParaRPr lang="en-GB" dirty="0"/>
          </a:p>
        </p:txBody>
      </p:sp>
      <p:sp>
        <p:nvSpPr>
          <p:cNvPr id="7" name="TextBox 6"/>
          <p:cNvSpPr txBox="1"/>
          <p:nvPr/>
        </p:nvSpPr>
        <p:spPr>
          <a:xfrm>
            <a:off x="353144" y="4821393"/>
            <a:ext cx="2254116" cy="1323439"/>
          </a:xfrm>
          <a:prstGeom prst="rect">
            <a:avLst/>
          </a:prstGeom>
          <a:noFill/>
        </p:spPr>
        <p:txBody>
          <a:bodyPr wrap="square" rtlCol="0">
            <a:spAutoFit/>
          </a:bodyPr>
          <a:lstStyle/>
          <a:p>
            <a:r>
              <a:rPr lang="en-GB" sz="1600" dirty="0" smtClean="0"/>
              <a:t>Pre-filling of the pipe between brake valve and cylinder would not reduce the delay significantly</a:t>
            </a:r>
            <a:endParaRPr lang="en-GB" sz="1600" dirty="0"/>
          </a:p>
        </p:txBody>
      </p:sp>
      <p:sp>
        <p:nvSpPr>
          <p:cNvPr id="8" name="TextBox 7"/>
          <p:cNvSpPr txBox="1"/>
          <p:nvPr/>
        </p:nvSpPr>
        <p:spPr>
          <a:xfrm>
            <a:off x="2884484" y="4816786"/>
            <a:ext cx="2614615" cy="1569660"/>
          </a:xfrm>
          <a:prstGeom prst="rect">
            <a:avLst/>
          </a:prstGeom>
          <a:noFill/>
        </p:spPr>
        <p:txBody>
          <a:bodyPr wrap="square" rtlCol="0">
            <a:spAutoFit/>
          </a:bodyPr>
          <a:lstStyle/>
          <a:p>
            <a:r>
              <a:rPr lang="en-GB" sz="1600" dirty="0" smtClean="0"/>
              <a:t>Pre-filling of cylinder would create a risk that the pads leak the disc</a:t>
            </a:r>
          </a:p>
          <a:p>
            <a:endParaRPr lang="en-GB" sz="1600" dirty="0">
              <a:sym typeface="Wingdings" panose="05000000000000000000" pitchFamily="2" charset="2"/>
            </a:endParaRPr>
          </a:p>
          <a:p>
            <a:r>
              <a:rPr lang="en-GB" sz="1600" dirty="0" smtClean="0">
                <a:sym typeface="Wingdings" panose="05000000000000000000" pitchFamily="2" charset="2"/>
              </a:rPr>
              <a:t> this may create </a:t>
            </a:r>
            <a:r>
              <a:rPr lang="en-GB" sz="1600" b="1" dirty="0">
                <a:sym typeface="Wingdings" panose="05000000000000000000" pitchFamily="2" charset="2"/>
              </a:rPr>
              <a:t>functional</a:t>
            </a:r>
            <a:endParaRPr lang="en-GB" sz="1600" b="1" dirty="0"/>
          </a:p>
          <a:p>
            <a:r>
              <a:rPr lang="en-GB" sz="1600" b="1" dirty="0" smtClean="0">
                <a:sym typeface="Wingdings" panose="05000000000000000000" pitchFamily="2" charset="2"/>
              </a:rPr>
              <a:t>safety issues</a:t>
            </a:r>
            <a:endParaRPr lang="en-GB" sz="1600" b="1" dirty="0"/>
          </a:p>
        </p:txBody>
      </p:sp>
      <p:pic>
        <p:nvPicPr>
          <p:cNvPr id="1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4012" y="340867"/>
            <a:ext cx="3497806" cy="1234815"/>
          </a:xfrm>
          <a:prstGeom prst="rect">
            <a:avLst/>
          </a:prstGeom>
          <a:solidFill>
            <a:srgbClr val="99FF66"/>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25" name="Right Brace 24"/>
          <p:cNvSpPr/>
          <p:nvPr/>
        </p:nvSpPr>
        <p:spPr>
          <a:xfrm rot="5400000">
            <a:off x="8088533" y="938440"/>
            <a:ext cx="295554" cy="165320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Right Brace 25"/>
          <p:cNvSpPr/>
          <p:nvPr/>
        </p:nvSpPr>
        <p:spPr>
          <a:xfrm rot="5400000">
            <a:off x="10150506" y="1120539"/>
            <a:ext cx="295554" cy="126611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TextBox 26"/>
          <p:cNvSpPr txBox="1"/>
          <p:nvPr/>
        </p:nvSpPr>
        <p:spPr>
          <a:xfrm>
            <a:off x="7650134" y="2021455"/>
            <a:ext cx="1369427" cy="584775"/>
          </a:xfrm>
          <a:prstGeom prst="rect">
            <a:avLst/>
          </a:prstGeom>
          <a:noFill/>
        </p:spPr>
        <p:txBody>
          <a:bodyPr wrap="square" rtlCol="0">
            <a:spAutoFit/>
          </a:bodyPr>
          <a:lstStyle/>
          <a:p>
            <a:r>
              <a:rPr lang="en-GB" sz="1600" dirty="0" smtClean="0"/>
              <a:t>Prefilled (</a:t>
            </a:r>
            <a:r>
              <a:rPr lang="en-GB" sz="1600" dirty="0" smtClean="0">
                <a:sym typeface="Wingdings" panose="05000000000000000000" pitchFamily="2" charset="2"/>
              </a:rPr>
              <a:t>Short delay)</a:t>
            </a:r>
            <a:endParaRPr lang="en-GB" sz="1600" dirty="0"/>
          </a:p>
        </p:txBody>
      </p:sp>
      <p:sp>
        <p:nvSpPr>
          <p:cNvPr id="28" name="TextBox 27"/>
          <p:cNvSpPr txBox="1"/>
          <p:nvPr/>
        </p:nvSpPr>
        <p:spPr>
          <a:xfrm>
            <a:off x="9790512" y="2021454"/>
            <a:ext cx="1369427" cy="584775"/>
          </a:xfrm>
          <a:prstGeom prst="rect">
            <a:avLst/>
          </a:prstGeom>
          <a:noFill/>
        </p:spPr>
        <p:txBody>
          <a:bodyPr wrap="square" rtlCol="0">
            <a:spAutoFit/>
          </a:bodyPr>
          <a:lstStyle/>
          <a:p>
            <a:r>
              <a:rPr lang="en-GB" sz="1600" dirty="0" smtClean="0"/>
              <a:t>Not Prefilled (</a:t>
            </a:r>
            <a:r>
              <a:rPr lang="en-GB" sz="1600" dirty="0" smtClean="0">
                <a:sym typeface="Wingdings" panose="05000000000000000000" pitchFamily="2" charset="2"/>
              </a:rPr>
              <a:t>long delay)</a:t>
            </a:r>
            <a:endParaRPr lang="en-GB" sz="1600" dirty="0"/>
          </a:p>
        </p:txBody>
      </p:sp>
      <p:sp>
        <p:nvSpPr>
          <p:cNvPr id="30" name="Down Arrow 29"/>
          <p:cNvSpPr/>
          <p:nvPr/>
        </p:nvSpPr>
        <p:spPr>
          <a:xfrm>
            <a:off x="8788786" y="2694852"/>
            <a:ext cx="1045465" cy="4289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7050143" y="3231663"/>
            <a:ext cx="4743480" cy="1323439"/>
          </a:xfrm>
          <a:prstGeom prst="rect">
            <a:avLst/>
          </a:prstGeom>
          <a:noFill/>
        </p:spPr>
        <p:txBody>
          <a:bodyPr wrap="square" rtlCol="0">
            <a:spAutoFit/>
          </a:bodyPr>
          <a:lstStyle/>
          <a:p>
            <a:pPr marL="285750" indent="-285750" algn="just">
              <a:buFont typeface="Arial" panose="020B0604020202020204" pitchFamily="34" charset="0"/>
              <a:buChar char="•"/>
            </a:pPr>
            <a:r>
              <a:rPr lang="en-GB" sz="1600" b="1" dirty="0" smtClean="0"/>
              <a:t>This typically creates a Jack-knifing risk</a:t>
            </a:r>
          </a:p>
          <a:p>
            <a:pPr marL="285750" indent="-285750" algn="just">
              <a:buFont typeface="Arial" panose="020B0604020202020204" pitchFamily="34" charset="0"/>
              <a:buChar char="•"/>
            </a:pPr>
            <a:r>
              <a:rPr lang="en-GB" sz="1600" b="1" dirty="0" smtClean="0"/>
              <a:t>Prefilling trailer brakes may solve this, but the truck cannot “blindly” pre-fill the trailer brakes (without knowing the threshold pressures of the actual trailer being towed)</a:t>
            </a:r>
          </a:p>
        </p:txBody>
      </p:sp>
      <p:grpSp>
        <p:nvGrpSpPr>
          <p:cNvPr id="52" name="Group 51"/>
          <p:cNvGrpSpPr/>
          <p:nvPr/>
        </p:nvGrpSpPr>
        <p:grpSpPr>
          <a:xfrm>
            <a:off x="182880" y="1617118"/>
            <a:ext cx="4710713" cy="2211008"/>
            <a:chOff x="182880" y="1617118"/>
            <a:chExt cx="4710713" cy="2211008"/>
          </a:xfrm>
        </p:grpSpPr>
        <p:pic>
          <p:nvPicPr>
            <p:cNvPr id="38" name="Picture 37"/>
            <p:cNvPicPr>
              <a:picLocks noChangeAspect="1"/>
            </p:cNvPicPr>
            <p:nvPr/>
          </p:nvPicPr>
          <p:blipFill>
            <a:blip r:embed="rId3"/>
            <a:stretch>
              <a:fillRect/>
            </a:stretch>
          </p:blipFill>
          <p:spPr>
            <a:xfrm>
              <a:off x="280352" y="1617118"/>
              <a:ext cx="4613241" cy="2094705"/>
            </a:xfrm>
            <a:prstGeom prst="rect">
              <a:avLst/>
            </a:prstGeom>
          </p:spPr>
        </p:pic>
        <p:sp>
          <p:nvSpPr>
            <p:cNvPr id="39" name="Rectangle 38"/>
            <p:cNvSpPr/>
            <p:nvPr/>
          </p:nvSpPr>
          <p:spPr>
            <a:xfrm>
              <a:off x="182880" y="2808921"/>
              <a:ext cx="536448" cy="100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2884485" y="2776926"/>
              <a:ext cx="989576" cy="100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240292" y="2406377"/>
              <a:ext cx="152400" cy="100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1694762" y="3402479"/>
              <a:ext cx="152400" cy="4256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4657087" y="3358454"/>
              <a:ext cx="152400" cy="4256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0" name="Straight Arrow Connector 9"/>
          <p:cNvCxnSpPr>
            <a:endCxn id="50" idx="0"/>
          </p:cNvCxnSpPr>
          <p:nvPr/>
        </p:nvCxnSpPr>
        <p:spPr>
          <a:xfrm flipV="1">
            <a:off x="1135265" y="3402479"/>
            <a:ext cx="635697" cy="1309221"/>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0"/>
            <a:endCxn id="51" idx="0"/>
          </p:cNvCxnSpPr>
          <p:nvPr/>
        </p:nvCxnSpPr>
        <p:spPr>
          <a:xfrm flipV="1">
            <a:off x="4191792" y="3358454"/>
            <a:ext cx="541495" cy="14583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5499099" y="4470400"/>
            <a:ext cx="1305756" cy="1371602"/>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6" name="Left Bracket 65"/>
          <p:cNvSpPr/>
          <p:nvPr/>
        </p:nvSpPr>
        <p:spPr>
          <a:xfrm>
            <a:off x="6804855" y="353567"/>
            <a:ext cx="321488" cy="4269233"/>
          </a:xfrm>
          <a:prstGeom prst="leftBracket">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0" name="Rectangle 69"/>
          <p:cNvSpPr/>
          <p:nvPr/>
        </p:nvSpPr>
        <p:spPr>
          <a:xfrm>
            <a:off x="6845300" y="5229253"/>
            <a:ext cx="5154839" cy="1477328"/>
          </a:xfrm>
          <a:prstGeom prst="rect">
            <a:avLst/>
          </a:prstGeom>
          <a:solidFill>
            <a:srgbClr val="FFFF00"/>
          </a:solidFill>
        </p:spPr>
        <p:txBody>
          <a:bodyPr wrap="square">
            <a:spAutoFit/>
          </a:bodyPr>
          <a:lstStyle/>
          <a:p>
            <a:pPr marL="285750" indent="-285750">
              <a:buFont typeface="Arial" panose="020B0604020202020204" pitchFamily="34" charset="0"/>
              <a:buChar char="•"/>
            </a:pPr>
            <a:r>
              <a:rPr lang="en-GB" b="1" dirty="0"/>
              <a:t>Industry does not look at brakes pre-filling as a potential </a:t>
            </a:r>
            <a:r>
              <a:rPr lang="en-GB" b="1" dirty="0" smtClean="0"/>
              <a:t>solution</a:t>
            </a:r>
            <a:endParaRPr lang="en-GB" b="1" dirty="0"/>
          </a:p>
          <a:p>
            <a:pPr marL="285750" indent="-285750">
              <a:buFont typeface="Arial" panose="020B0604020202020204" pitchFamily="34" charset="0"/>
              <a:buChar char="•"/>
            </a:pPr>
            <a:r>
              <a:rPr lang="en-GB" b="1" dirty="0"/>
              <a:t>The additional brake delay of pneumatic braking is there, and we </a:t>
            </a:r>
            <a:r>
              <a:rPr lang="en-GB" b="1" dirty="0" smtClean="0"/>
              <a:t>have to </a:t>
            </a:r>
            <a:r>
              <a:rPr lang="en-GB" b="1" dirty="0"/>
              <a:t>account for it in the AEBS </a:t>
            </a:r>
            <a:r>
              <a:rPr lang="en-GB" b="1" dirty="0" smtClean="0"/>
              <a:t>strategy, as proposed in AEBS-HDV-04-04</a:t>
            </a:r>
            <a:endParaRPr lang="en-GB" b="1" dirty="0"/>
          </a:p>
        </p:txBody>
      </p:sp>
      <p:sp>
        <p:nvSpPr>
          <p:cNvPr id="72" name="Down Arrow 71"/>
          <p:cNvSpPr/>
          <p:nvPr/>
        </p:nvSpPr>
        <p:spPr>
          <a:xfrm>
            <a:off x="8788786" y="4711562"/>
            <a:ext cx="1045465" cy="4289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C313AFF8-69D5-4440-A249-DC8154E4CA68}" type="slidenum">
              <a:rPr lang="en-GB" smtClean="0"/>
              <a:t>5</a:t>
            </a:fld>
            <a:endParaRPr lang="en-GB" dirty="0"/>
          </a:p>
        </p:txBody>
      </p:sp>
    </p:spTree>
    <p:extLst>
      <p:ext uri="{BB962C8B-B14F-4D97-AF65-F5344CB8AC3E}">
        <p14:creationId xmlns:p14="http://schemas.microsoft.com/office/powerpoint/2010/main" val="2784920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6809" y="2156429"/>
            <a:ext cx="3343491" cy="954107"/>
          </a:xfrm>
          <a:prstGeom prst="rect">
            <a:avLst/>
          </a:prstGeom>
          <a:noFill/>
        </p:spPr>
        <p:txBody>
          <a:bodyPr wrap="square" rtlCol="0">
            <a:spAutoFit/>
          </a:bodyPr>
          <a:lstStyle/>
          <a:p>
            <a:r>
              <a:rPr kumimoji="1" lang="en-US" altLang="ja-JP" sz="2800" dirty="0" smtClean="0">
                <a:latin typeface="Arial" panose="020B0604020202020204" pitchFamily="34" charset="0"/>
                <a:cs typeface="Arial" panose="020B0604020202020204" pitchFamily="34" charset="0"/>
              </a:rPr>
              <a:t>M3</a:t>
            </a:r>
            <a:r>
              <a:rPr lang="ja-JP" altLang="en-US" sz="2800" dirty="0">
                <a:latin typeface="Arial" panose="020B0604020202020204" pitchFamily="34" charset="0"/>
                <a:cs typeface="Arial" panose="020B0604020202020204" pitchFamily="34" charset="0"/>
              </a:rPr>
              <a:t> </a:t>
            </a:r>
            <a:r>
              <a:rPr lang="en-US" altLang="ja-JP" sz="2800" dirty="0" smtClean="0">
                <a:latin typeface="Arial" panose="020B0604020202020204" pitchFamily="34" charset="0"/>
                <a:cs typeface="Arial" panose="020B0604020202020204" pitchFamily="34" charset="0"/>
              </a:rPr>
              <a:t>with hydraulic brake in Japan </a:t>
            </a:r>
            <a:endParaRPr kumimoji="1" lang="ja-JP" altLang="en-US" sz="2800" dirty="0">
              <a:latin typeface="Arial" panose="020B0604020202020204" pitchFamily="34" charset="0"/>
              <a:cs typeface="Arial" panose="020B0604020202020204" pitchFamily="34" charset="0"/>
            </a:endParaRPr>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2980" y="2156429"/>
            <a:ext cx="1168211" cy="1323973"/>
          </a:xfrm>
          <a:prstGeom prst="rect">
            <a:avLst/>
          </a:prstGeom>
        </p:spPr>
      </p:pic>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2092" y="2156429"/>
            <a:ext cx="1965172" cy="1323974"/>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08165" y="2156429"/>
            <a:ext cx="1765299" cy="1323974"/>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52980" y="3691386"/>
            <a:ext cx="2465295" cy="1232648"/>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41643" y="3691386"/>
            <a:ext cx="2203214" cy="1232648"/>
          </a:xfrm>
          <a:prstGeom prst="rect">
            <a:avLst/>
          </a:prstGeom>
        </p:spPr>
      </p:pic>
      <p:pic>
        <p:nvPicPr>
          <p:cNvPr id="8" name="図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68225" y="3664002"/>
            <a:ext cx="2240057" cy="1260032"/>
          </a:xfrm>
          <a:prstGeom prst="rect">
            <a:avLst/>
          </a:prstGeom>
        </p:spPr>
      </p:pic>
      <p:pic>
        <p:nvPicPr>
          <p:cNvPr id="9" name="図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52980" y="5105008"/>
            <a:ext cx="2386857" cy="1232968"/>
          </a:xfrm>
          <a:prstGeom prst="rect">
            <a:avLst/>
          </a:prstGeom>
        </p:spPr>
      </p:pic>
      <p:sp>
        <p:nvSpPr>
          <p:cNvPr id="10" name="テキスト ボックス 9"/>
          <p:cNvSpPr txBox="1"/>
          <p:nvPr/>
        </p:nvSpPr>
        <p:spPr>
          <a:xfrm>
            <a:off x="379100" y="3365753"/>
            <a:ext cx="3350512" cy="1631216"/>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000" dirty="0" smtClean="0">
                <a:latin typeface="Arial" panose="020B0604020202020204" pitchFamily="34" charset="0"/>
                <a:cs typeface="Arial" panose="020B0604020202020204" pitchFamily="34" charset="0"/>
              </a:rPr>
              <a:t>GVW 4.5</a:t>
            </a:r>
            <a:r>
              <a:rPr kumimoji="1" lang="ja-JP" altLang="en-US" sz="2000" dirty="0" smtClean="0">
                <a:latin typeface="Arial" panose="020B0604020202020204" pitchFamily="34" charset="0"/>
                <a:cs typeface="Arial" panose="020B0604020202020204" pitchFamily="34" charset="0"/>
              </a:rPr>
              <a:t>～</a:t>
            </a:r>
            <a:r>
              <a:rPr kumimoji="1" lang="en-US" altLang="ja-JP" sz="2000" dirty="0" smtClean="0">
                <a:latin typeface="Arial" panose="020B0604020202020204" pitchFamily="34" charset="0"/>
                <a:cs typeface="Arial" panose="020B0604020202020204" pitchFamily="34" charset="0"/>
              </a:rPr>
              <a:t>6t</a:t>
            </a:r>
          </a:p>
          <a:p>
            <a:pPr marL="342900" indent="-342900">
              <a:buFont typeface="Arial" panose="020B0604020202020204" pitchFamily="34" charset="0"/>
              <a:buChar char="•"/>
            </a:pPr>
            <a:r>
              <a:rPr kumimoji="1" lang="en-US" altLang="ja-JP" sz="2000" dirty="0" smtClean="0">
                <a:latin typeface="Arial" panose="020B0604020202020204" pitchFamily="34" charset="0"/>
                <a:cs typeface="Arial" panose="020B0604020202020204" pitchFamily="34" charset="0"/>
              </a:rPr>
              <a:t>21</a:t>
            </a:r>
            <a:r>
              <a:rPr kumimoji="1" lang="ja-JP" altLang="en-US" sz="2000" dirty="0" smtClean="0">
                <a:latin typeface="Arial" panose="020B0604020202020204" pitchFamily="34" charset="0"/>
                <a:cs typeface="Arial" panose="020B0604020202020204" pitchFamily="34" charset="0"/>
              </a:rPr>
              <a:t>～</a:t>
            </a:r>
            <a:r>
              <a:rPr kumimoji="1" lang="en-US" altLang="ja-JP" sz="2000" dirty="0" smtClean="0">
                <a:latin typeface="Arial" panose="020B0604020202020204" pitchFamily="34" charset="0"/>
                <a:cs typeface="Arial" panose="020B0604020202020204" pitchFamily="34" charset="0"/>
              </a:rPr>
              <a:t>29</a:t>
            </a:r>
            <a:r>
              <a:rPr lang="ja-JP" altLang="en-US" sz="2000" dirty="0">
                <a:latin typeface="Arial" panose="020B0604020202020204" pitchFamily="34" charset="0"/>
                <a:cs typeface="Arial" panose="020B0604020202020204" pitchFamily="34" charset="0"/>
              </a:rPr>
              <a:t> </a:t>
            </a:r>
            <a:r>
              <a:rPr kumimoji="1" lang="en-US" altLang="ja-JP" sz="2000" dirty="0" smtClean="0">
                <a:latin typeface="Arial" panose="020B0604020202020204" pitchFamily="34" charset="0"/>
                <a:cs typeface="Arial" panose="020B0604020202020204" pitchFamily="34" charset="0"/>
              </a:rPr>
              <a:t>passengers</a:t>
            </a:r>
          </a:p>
          <a:p>
            <a:pPr marL="342900" indent="-342900">
              <a:buFont typeface="Arial" panose="020B0604020202020204" pitchFamily="34" charset="0"/>
              <a:buChar char="•"/>
            </a:pPr>
            <a:r>
              <a:rPr lang="en-US" altLang="ja-JP" sz="2000" dirty="0" smtClean="0">
                <a:latin typeface="Arial" panose="020B0604020202020204" pitchFamily="34" charset="0"/>
                <a:cs typeface="Arial" panose="020B0604020202020204" pitchFamily="34" charset="0"/>
              </a:rPr>
              <a:t>Examples of usage: hotel shuttle, nursery school bus</a:t>
            </a:r>
            <a:endParaRPr kumimoji="1" lang="ja-JP" altLang="en-US" sz="2000" dirty="0">
              <a:latin typeface="Arial" panose="020B0604020202020204" pitchFamily="34" charset="0"/>
              <a:cs typeface="Arial" panose="020B0604020202020204" pitchFamily="34" charset="0"/>
            </a:endParaRPr>
          </a:p>
        </p:txBody>
      </p:sp>
      <p:pic>
        <p:nvPicPr>
          <p:cNvPr id="11" name="図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36868" y="5105008"/>
            <a:ext cx="1650405" cy="1232968"/>
          </a:xfrm>
          <a:prstGeom prst="rect">
            <a:avLst/>
          </a:prstGeom>
        </p:spPr>
      </p:pic>
      <p:sp>
        <p:nvSpPr>
          <p:cNvPr id="12" name="Title 11"/>
          <p:cNvSpPr>
            <a:spLocks noGrp="1"/>
          </p:cNvSpPr>
          <p:nvPr>
            <p:ph type="title"/>
          </p:nvPr>
        </p:nvSpPr>
        <p:spPr/>
        <p:txBody>
          <a:bodyPr/>
          <a:lstStyle/>
          <a:p>
            <a:r>
              <a:rPr lang="en-US" dirty="0"/>
              <a:t>Time to 1g – LCVs with hydraulic braking</a:t>
            </a:r>
            <a:endParaRPr lang="en-GB" dirty="0"/>
          </a:p>
        </p:txBody>
      </p:sp>
    </p:spTree>
    <p:extLst>
      <p:ext uri="{BB962C8B-B14F-4D97-AF65-F5344CB8AC3E}">
        <p14:creationId xmlns:p14="http://schemas.microsoft.com/office/powerpoint/2010/main" val="12225173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25601" y="1393380"/>
            <a:ext cx="5524269" cy="523220"/>
          </a:xfrm>
          <a:prstGeom prst="rect">
            <a:avLst/>
          </a:prstGeom>
          <a:noFill/>
        </p:spPr>
        <p:txBody>
          <a:bodyPr wrap="none" rtlCol="0">
            <a:spAutoFit/>
          </a:bodyPr>
          <a:lstStyle/>
          <a:p>
            <a:r>
              <a:rPr kumimoji="1" lang="en-US" altLang="ja-JP" sz="2800" dirty="0" smtClean="0">
                <a:latin typeface="Arial" panose="020B0604020202020204" pitchFamily="34" charset="0"/>
                <a:cs typeface="Arial" panose="020B0604020202020204" pitchFamily="34" charset="0"/>
              </a:rPr>
              <a:t>N2</a:t>
            </a:r>
            <a:r>
              <a:rPr lang="ja-JP" altLang="en-US" sz="2800" dirty="0" smtClean="0">
                <a:latin typeface="Arial" panose="020B0604020202020204" pitchFamily="34" charset="0"/>
                <a:cs typeface="Arial" panose="020B0604020202020204" pitchFamily="34" charset="0"/>
              </a:rPr>
              <a:t> </a:t>
            </a:r>
            <a:r>
              <a:rPr lang="en-US" altLang="ja-JP" sz="2800" dirty="0" smtClean="0">
                <a:latin typeface="Arial" panose="020B0604020202020204" pitchFamily="34" charset="0"/>
                <a:cs typeface="Arial" panose="020B0604020202020204" pitchFamily="34" charset="0"/>
              </a:rPr>
              <a:t>with hydraulic brake in Japan </a:t>
            </a:r>
            <a:endParaRPr kumimoji="1" lang="ja-JP" altLang="en-US" sz="2800" dirty="0">
              <a:latin typeface="Arial" panose="020B0604020202020204" pitchFamily="34" charset="0"/>
              <a:cs typeface="Arial" panose="020B0604020202020204" pitchFamily="34" charset="0"/>
            </a:endParaRPr>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5601" y="4634772"/>
            <a:ext cx="2077124" cy="1557844"/>
          </a:xfrm>
          <a:prstGeom prst="rect">
            <a:avLst/>
          </a:prstGeom>
        </p:spPr>
      </p:pic>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5424" y="4634772"/>
            <a:ext cx="2077126" cy="1557844"/>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601" y="2976179"/>
            <a:ext cx="2077124" cy="1384749"/>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35425" y="2976179"/>
            <a:ext cx="2077124" cy="1384749"/>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5249" y="2976628"/>
            <a:ext cx="2076450" cy="1384300"/>
          </a:xfrm>
          <a:prstGeom prst="rect">
            <a:avLst/>
          </a:prstGeom>
        </p:spPr>
      </p:pic>
      <p:pic>
        <p:nvPicPr>
          <p:cNvPr id="8" name="図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45249" y="4634773"/>
            <a:ext cx="2077125" cy="1557844"/>
          </a:xfrm>
          <a:prstGeom prst="rect">
            <a:avLst/>
          </a:prstGeom>
        </p:spPr>
      </p:pic>
      <p:pic>
        <p:nvPicPr>
          <p:cNvPr id="9" name="図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54399" y="2976179"/>
            <a:ext cx="2076449" cy="1384299"/>
          </a:xfrm>
          <a:prstGeom prst="rect">
            <a:avLst/>
          </a:prstGeom>
        </p:spPr>
      </p:pic>
      <p:pic>
        <p:nvPicPr>
          <p:cNvPr id="10" name="図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54400" y="4634772"/>
            <a:ext cx="2079802" cy="1557844"/>
          </a:xfrm>
          <a:prstGeom prst="rect">
            <a:avLst/>
          </a:prstGeom>
        </p:spPr>
      </p:pic>
      <p:sp>
        <p:nvSpPr>
          <p:cNvPr id="11" name="テキスト ボックス 10"/>
          <p:cNvSpPr txBox="1"/>
          <p:nvPr/>
        </p:nvSpPr>
        <p:spPr>
          <a:xfrm>
            <a:off x="1747521" y="1994448"/>
            <a:ext cx="5601213" cy="707886"/>
          </a:xfrm>
          <a:prstGeom prst="rect">
            <a:avLst/>
          </a:prstGeom>
          <a:noFill/>
        </p:spPr>
        <p:txBody>
          <a:bodyPr wrap="none" rtlCol="0">
            <a:spAutoFit/>
          </a:bodyPr>
          <a:lstStyle/>
          <a:p>
            <a:pPr marL="342900" indent="-342900">
              <a:buFont typeface="Arial" panose="020B0604020202020204" pitchFamily="34" charset="0"/>
              <a:buChar char="•"/>
            </a:pPr>
            <a:r>
              <a:rPr kumimoji="1" lang="en-US" altLang="ja-JP" sz="2000" dirty="0" smtClean="0">
                <a:latin typeface="Arial" panose="020B0604020202020204" pitchFamily="34" charset="0"/>
                <a:cs typeface="Arial" panose="020B0604020202020204" pitchFamily="34" charset="0"/>
              </a:rPr>
              <a:t>GVW 4.5</a:t>
            </a:r>
            <a:r>
              <a:rPr kumimoji="1" lang="ja-JP" altLang="en-US" sz="2000" dirty="0" smtClean="0">
                <a:latin typeface="Arial" panose="020B0604020202020204" pitchFamily="34" charset="0"/>
                <a:cs typeface="Arial" panose="020B0604020202020204" pitchFamily="34" charset="0"/>
              </a:rPr>
              <a:t>～</a:t>
            </a:r>
            <a:r>
              <a:rPr kumimoji="1" lang="en-US" altLang="ja-JP" sz="2000" dirty="0" smtClean="0">
                <a:latin typeface="Arial" panose="020B0604020202020204" pitchFamily="34" charset="0"/>
                <a:cs typeface="Arial" panose="020B0604020202020204" pitchFamily="34" charset="0"/>
              </a:rPr>
              <a:t>8t</a:t>
            </a:r>
          </a:p>
          <a:p>
            <a:pPr marL="342900" indent="-342900">
              <a:buFont typeface="Arial" panose="020B0604020202020204" pitchFamily="34" charset="0"/>
              <a:buChar char="•"/>
            </a:pPr>
            <a:r>
              <a:rPr lang="en-US" altLang="ja-JP" sz="2000" dirty="0" smtClean="0">
                <a:latin typeface="Arial" panose="020B0604020202020204" pitchFamily="34" charset="0"/>
                <a:cs typeface="Arial" panose="020B0604020202020204" pitchFamily="34" charset="0"/>
              </a:rPr>
              <a:t>Examples of usage: deliveries, construction, </a:t>
            </a:r>
            <a:endParaRPr kumimoji="1" lang="ja-JP" altLang="en-US" sz="2000" dirty="0">
              <a:latin typeface="Arial" panose="020B0604020202020204" pitchFamily="34" charset="0"/>
              <a:cs typeface="Arial" panose="020B0604020202020204" pitchFamily="34" charset="0"/>
            </a:endParaRPr>
          </a:p>
        </p:txBody>
      </p:sp>
      <p:sp>
        <p:nvSpPr>
          <p:cNvPr id="12" name="Title 11"/>
          <p:cNvSpPr>
            <a:spLocks noGrp="1"/>
          </p:cNvSpPr>
          <p:nvPr>
            <p:ph type="title"/>
          </p:nvPr>
        </p:nvSpPr>
        <p:spPr/>
        <p:txBody>
          <a:bodyPr/>
          <a:lstStyle/>
          <a:p>
            <a:r>
              <a:rPr lang="en-US" dirty="0"/>
              <a:t>Time to 1g – LCVs with hydraulic braking</a:t>
            </a:r>
            <a:endParaRPr lang="en-GB" dirty="0"/>
          </a:p>
        </p:txBody>
      </p:sp>
    </p:spTree>
    <p:extLst>
      <p:ext uri="{BB962C8B-B14F-4D97-AF65-F5344CB8AC3E}">
        <p14:creationId xmlns:p14="http://schemas.microsoft.com/office/powerpoint/2010/main" val="3319838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740650" y="1105238"/>
            <a:ext cx="4197350" cy="5324535"/>
          </a:xfrm>
          <a:prstGeom prst="rect">
            <a:avLst/>
          </a:prstGeom>
          <a:noFill/>
          <a:ln w="28575">
            <a:solidFill>
              <a:srgbClr val="0070C0"/>
            </a:solidFill>
          </a:ln>
        </p:spPr>
        <p:txBody>
          <a:bodyPr wrap="square" rtlCol="0">
            <a:spAutoFit/>
          </a:bodyPr>
          <a:lstStyle/>
          <a:p>
            <a:pPr>
              <a:spcBef>
                <a:spcPts val="1200"/>
              </a:spcBef>
            </a:pPr>
            <a:r>
              <a:rPr lang="en-US" altLang="ja-JP" sz="2400" b="1" dirty="0"/>
              <a:t>Industry compromise proposal</a:t>
            </a:r>
          </a:p>
          <a:p>
            <a:pPr marL="285750" indent="-285750">
              <a:spcBef>
                <a:spcPts val="1200"/>
              </a:spcBef>
              <a:buFont typeface="Arial" panose="020B0604020202020204" pitchFamily="34" charset="0"/>
              <a:buChar char="•"/>
            </a:pPr>
            <a:r>
              <a:rPr kumimoji="1" lang="fr-FR" altLang="ja-JP" dirty="0" err="1" smtClean="0">
                <a:latin typeface="Arial" panose="020B0604020202020204" pitchFamily="34" charset="0"/>
                <a:cs typeface="Arial" panose="020B0604020202020204" pitchFamily="34" charset="0"/>
              </a:rPr>
              <a:t>Take</a:t>
            </a:r>
            <a:r>
              <a:rPr kumimoji="1" lang="fr-FR" altLang="ja-JP" dirty="0" smtClean="0">
                <a:latin typeface="Arial" panose="020B0604020202020204" pitchFamily="34" charset="0"/>
                <a:cs typeface="Arial" panose="020B0604020202020204" pitchFamily="34" charset="0"/>
              </a:rPr>
              <a:t> </a:t>
            </a:r>
            <a:r>
              <a:rPr kumimoji="1" lang="fr-FR" altLang="ja-JP" dirty="0">
                <a:latin typeface="Arial" panose="020B0604020202020204" pitchFamily="34" charset="0"/>
                <a:cs typeface="Arial" panose="020B0604020202020204" pitchFamily="34" charset="0"/>
              </a:rPr>
              <a:t>an </a:t>
            </a:r>
            <a:r>
              <a:rPr kumimoji="1" lang="en-US" altLang="ja-JP" b="1" dirty="0">
                <a:latin typeface="Arial" panose="020B0604020202020204" pitchFamily="34" charset="0"/>
                <a:cs typeface="Arial" panose="020B0604020202020204" pitchFamily="34" charset="0"/>
              </a:rPr>
              <a:t>average</a:t>
            </a:r>
            <a:r>
              <a:rPr kumimoji="1" lang="en-US" altLang="ja-JP" dirty="0">
                <a:latin typeface="Arial" panose="020B0604020202020204" pitchFamily="34" charset="0"/>
                <a:cs typeface="Arial" panose="020B0604020202020204" pitchFamily="34" charset="0"/>
              </a:rPr>
              <a:t> of  </a:t>
            </a:r>
            <a:r>
              <a:rPr kumimoji="1" lang="en-US" altLang="ja-JP" sz="2400" b="1" u="sng" dirty="0" smtClean="0">
                <a:solidFill>
                  <a:srgbClr val="0070C0"/>
                </a:solidFill>
                <a:latin typeface="Arial" panose="020B0604020202020204" pitchFamily="34" charset="0"/>
                <a:cs typeface="Arial" panose="020B0604020202020204" pitchFamily="34" charset="0"/>
              </a:rPr>
              <a:t>1.7s</a:t>
            </a:r>
          </a:p>
          <a:p>
            <a:pPr marL="285750" indent="-285750">
              <a:spcBef>
                <a:spcPts val="1200"/>
              </a:spcBef>
              <a:buFont typeface="Arial" panose="020B0604020202020204" pitchFamily="34" charset="0"/>
              <a:buChar char="•"/>
            </a:pPr>
            <a:r>
              <a:rPr kumimoji="1" lang="en-US" altLang="ja-JP" dirty="0" smtClean="0">
                <a:latin typeface="Arial" panose="020B0604020202020204" pitchFamily="34" charset="0"/>
                <a:cs typeface="Arial" panose="020B0604020202020204" pitchFamily="34" charset="0"/>
              </a:rPr>
              <a:t>Keep same assumptions as in AEBS-HDV-04-04:</a:t>
            </a:r>
          </a:p>
          <a:p>
            <a:pPr marL="742950" lvl="1" indent="-285750">
              <a:spcBef>
                <a:spcPts val="1200"/>
              </a:spcBef>
              <a:buFont typeface="Arial" panose="020B0604020202020204" pitchFamily="34" charset="0"/>
              <a:buChar char="•"/>
            </a:pPr>
            <a:r>
              <a:rPr kumimoji="1" lang="en-US" altLang="ja-JP" dirty="0" smtClean="0">
                <a:latin typeface="Arial" panose="020B0604020202020204" pitchFamily="34" charset="0"/>
                <a:cs typeface="Arial" panose="020B0604020202020204" pitchFamily="34" charset="0"/>
              </a:rPr>
              <a:t>Deceleration of 6m/s² </a:t>
            </a:r>
          </a:p>
          <a:p>
            <a:pPr marL="742950" lvl="1" indent="-285750">
              <a:spcBef>
                <a:spcPts val="1200"/>
              </a:spcBef>
              <a:buFont typeface="Arial" panose="020B0604020202020204" pitchFamily="34" charset="0"/>
              <a:buChar char="•"/>
            </a:pPr>
            <a:r>
              <a:rPr kumimoji="1" lang="en-US" altLang="ja-JP" dirty="0" smtClean="0">
                <a:latin typeface="Arial" panose="020B0604020202020204" pitchFamily="34" charset="0"/>
                <a:cs typeface="Arial" panose="020B0604020202020204" pitchFamily="34" charset="0"/>
              </a:rPr>
              <a:t>LPS of 1.3s</a:t>
            </a:r>
          </a:p>
          <a:p>
            <a:pPr marL="285750" indent="-285750">
              <a:spcBef>
                <a:spcPts val="1200"/>
              </a:spcBef>
              <a:buFont typeface="Arial" panose="020B0604020202020204" pitchFamily="34" charset="0"/>
              <a:buChar char="•"/>
            </a:pPr>
            <a:endParaRPr kumimoji="1" lang="en-US" altLang="ja-JP" dirty="0" smtClean="0">
              <a:latin typeface="Arial" panose="020B0604020202020204" pitchFamily="34" charset="0"/>
              <a:cs typeface="Arial" panose="020B0604020202020204" pitchFamily="34" charset="0"/>
            </a:endParaRPr>
          </a:p>
          <a:p>
            <a:pPr marL="285750" indent="-285750">
              <a:spcBef>
                <a:spcPts val="1200"/>
              </a:spcBef>
              <a:buFont typeface="Arial" panose="020B0604020202020204" pitchFamily="34" charset="0"/>
              <a:buChar char="•"/>
            </a:pPr>
            <a:r>
              <a:rPr kumimoji="1" lang="en-US" altLang="ja-JP" dirty="0" smtClean="0">
                <a:latin typeface="Arial" panose="020B0604020202020204" pitchFamily="34" charset="0"/>
                <a:cs typeface="Arial" panose="020B0604020202020204" pitchFamily="34" charset="0"/>
              </a:rPr>
              <a:t>The avoidance speed becomes </a:t>
            </a:r>
            <a:r>
              <a:rPr kumimoji="1" lang="en-US" altLang="ja-JP" sz="2400" b="1" u="sng" dirty="0" smtClean="0">
                <a:solidFill>
                  <a:srgbClr val="0070C0"/>
                </a:solidFill>
                <a:latin typeface="Arial" panose="020B0604020202020204" pitchFamily="34" charset="0"/>
                <a:cs typeface="Arial" panose="020B0604020202020204" pitchFamily="34" charset="0"/>
              </a:rPr>
              <a:t>35kph </a:t>
            </a:r>
            <a:r>
              <a:rPr kumimoji="1" lang="fr-FR" altLang="ja-JP" dirty="0" smtClean="0">
                <a:latin typeface="Arial" panose="020B0604020202020204" pitchFamily="34" charset="0"/>
                <a:cs typeface="Arial" panose="020B0604020202020204" pitchFamily="34" charset="0"/>
              </a:rPr>
              <a:t>(</a:t>
            </a:r>
            <a:r>
              <a:rPr kumimoji="1" lang="fr-FR" altLang="ja-JP" dirty="0" err="1" smtClean="0">
                <a:latin typeface="Arial" panose="020B0604020202020204" pitchFamily="34" charset="0"/>
                <a:cs typeface="Arial" panose="020B0604020202020204" pitchFamily="34" charset="0"/>
              </a:rPr>
              <a:t>was</a:t>
            </a:r>
            <a:r>
              <a:rPr kumimoji="1" lang="fr-FR" altLang="ja-JP" dirty="0" smtClean="0">
                <a:latin typeface="Arial" panose="020B0604020202020204" pitchFamily="34" charset="0"/>
                <a:cs typeface="Arial" panose="020B0604020202020204" pitchFamily="34" charset="0"/>
              </a:rPr>
              <a:t> </a:t>
            </a:r>
            <a:r>
              <a:rPr kumimoji="1" lang="fr-FR" altLang="ja-JP" b="1" dirty="0">
                <a:latin typeface="Arial" panose="020B0604020202020204" pitchFamily="34" charset="0"/>
                <a:cs typeface="Arial" panose="020B0604020202020204" pitchFamily="34" charset="0"/>
              </a:rPr>
              <a:t>26.5kph</a:t>
            </a:r>
            <a:r>
              <a:rPr kumimoji="1" lang="fr-FR" altLang="ja-JP" dirty="0">
                <a:latin typeface="Arial" panose="020B0604020202020204" pitchFamily="34" charset="0"/>
                <a:cs typeface="Arial" panose="020B0604020202020204" pitchFamily="34" charset="0"/>
              </a:rPr>
              <a:t> in </a:t>
            </a:r>
            <a:r>
              <a:rPr kumimoji="1" lang="fr-FR" altLang="ja-JP" dirty="0" smtClean="0">
                <a:latin typeface="Arial" panose="020B0604020202020204" pitchFamily="34" charset="0"/>
                <a:cs typeface="Arial" panose="020B0604020202020204" pitchFamily="34" charset="0"/>
              </a:rPr>
              <a:t>AEBS-</a:t>
            </a:r>
            <a:r>
              <a:rPr kumimoji="1" lang="en-US" altLang="ja-JP" dirty="0" smtClean="0">
                <a:latin typeface="Arial" panose="020B0604020202020204" pitchFamily="34" charset="0"/>
                <a:cs typeface="Arial" panose="020B0604020202020204" pitchFamily="34" charset="0"/>
              </a:rPr>
              <a:t>HDV-04-04)</a:t>
            </a:r>
          </a:p>
          <a:p>
            <a:pPr marL="285750" indent="-285750">
              <a:spcBef>
                <a:spcPts val="1200"/>
              </a:spcBef>
              <a:buFont typeface="Arial" panose="020B0604020202020204" pitchFamily="34" charset="0"/>
              <a:buChar char="•"/>
            </a:pPr>
            <a:r>
              <a:rPr kumimoji="1" lang="fr-FR" altLang="ja-JP" dirty="0" smtClean="0">
                <a:latin typeface="Arial" panose="020B0604020202020204" pitchFamily="34" charset="0"/>
                <a:cs typeface="Arial" panose="020B0604020202020204" pitchFamily="34" charset="0"/>
              </a:rPr>
              <a:t>This </a:t>
            </a:r>
            <a:r>
              <a:rPr kumimoji="1" lang="fr-FR" altLang="ja-JP" dirty="0">
                <a:latin typeface="Arial" panose="020B0604020202020204" pitchFamily="34" charset="0"/>
                <a:cs typeface="Arial" panose="020B0604020202020204" pitchFamily="34" charset="0"/>
              </a:rPr>
              <a:t>value </a:t>
            </a:r>
            <a:r>
              <a:rPr kumimoji="1" lang="fr-FR" altLang="ja-JP" dirty="0" err="1">
                <a:latin typeface="Arial" panose="020B0604020202020204" pitchFamily="34" charset="0"/>
                <a:cs typeface="Arial" panose="020B0604020202020204" pitchFamily="34" charset="0"/>
              </a:rPr>
              <a:t>is</a:t>
            </a:r>
            <a:r>
              <a:rPr kumimoji="1" lang="fr-FR" altLang="ja-JP" dirty="0">
                <a:latin typeface="Arial" panose="020B0604020202020204" pitchFamily="34" charset="0"/>
                <a:cs typeface="Arial" panose="020B0604020202020204" pitchFamily="34" charset="0"/>
              </a:rPr>
              <a:t> </a:t>
            </a:r>
            <a:r>
              <a:rPr kumimoji="1" lang="fr-FR" altLang="ja-JP" dirty="0" smtClean="0">
                <a:latin typeface="Arial" panose="020B0604020202020204" pitchFamily="34" charset="0"/>
                <a:cs typeface="Arial" panose="020B0604020202020204" pitchFamily="34" charset="0"/>
              </a:rPr>
              <a:t>consistent </a:t>
            </a:r>
            <a:r>
              <a:rPr kumimoji="1" lang="fr-FR" altLang="ja-JP" dirty="0" err="1">
                <a:latin typeface="Arial" panose="020B0604020202020204" pitchFamily="34" charset="0"/>
                <a:cs typeface="Arial" panose="020B0604020202020204" pitchFamily="34" charset="0"/>
              </a:rPr>
              <a:t>with</a:t>
            </a:r>
            <a:r>
              <a:rPr kumimoji="1" lang="fr-FR" altLang="ja-JP" dirty="0">
                <a:latin typeface="Arial" panose="020B0604020202020204" pitchFamily="34" charset="0"/>
                <a:cs typeface="Arial" panose="020B0604020202020204" pitchFamily="34" charset="0"/>
              </a:rPr>
              <a:t> N1 </a:t>
            </a:r>
            <a:r>
              <a:rPr kumimoji="1" lang="fr-FR" altLang="ja-JP" dirty="0" err="1">
                <a:latin typeface="Arial" panose="020B0604020202020204" pitchFamily="34" charset="0"/>
                <a:cs typeface="Arial" panose="020B0604020202020204" pitchFamily="34" charset="0"/>
              </a:rPr>
              <a:t>requirements</a:t>
            </a:r>
            <a:r>
              <a:rPr kumimoji="1" lang="fr-FR" altLang="ja-JP" dirty="0">
                <a:latin typeface="Arial" panose="020B0604020202020204" pitchFamily="34" charset="0"/>
                <a:cs typeface="Arial" panose="020B0604020202020204" pitchFamily="34" charset="0"/>
              </a:rPr>
              <a:t> in R152 </a:t>
            </a:r>
            <a:r>
              <a:rPr kumimoji="1" lang="fr-FR" altLang="ja-JP" dirty="0" err="1">
                <a:latin typeface="Arial" panose="020B0604020202020204" pitchFamily="34" charset="0"/>
                <a:cs typeface="Arial" panose="020B0604020202020204" pitchFamily="34" charset="0"/>
              </a:rPr>
              <a:t>series</a:t>
            </a:r>
            <a:r>
              <a:rPr kumimoji="1" lang="fr-FR" altLang="ja-JP" dirty="0">
                <a:latin typeface="Arial" panose="020B0604020202020204" pitchFamily="34" charset="0"/>
                <a:cs typeface="Arial" panose="020B0604020202020204" pitchFamily="34" charset="0"/>
              </a:rPr>
              <a:t> 01 (</a:t>
            </a:r>
            <a:r>
              <a:rPr kumimoji="1" lang="fr-FR" altLang="ja-JP" b="1" dirty="0">
                <a:solidFill>
                  <a:srgbClr val="0070C0"/>
                </a:solidFill>
                <a:latin typeface="Arial" panose="020B0604020202020204" pitchFamily="34" charset="0"/>
                <a:cs typeface="Arial" panose="020B0604020202020204" pitchFamily="34" charset="0"/>
              </a:rPr>
              <a:t>38kph</a:t>
            </a:r>
            <a:r>
              <a:rPr kumimoji="1" lang="fr-FR" altLang="ja-JP" b="1" dirty="0">
                <a:solidFill>
                  <a:srgbClr val="0000FF"/>
                </a:solidFill>
                <a:latin typeface="Arial" panose="020B0604020202020204" pitchFamily="34" charset="0"/>
                <a:cs typeface="Arial" panose="020B0604020202020204" pitchFamily="34" charset="0"/>
              </a:rPr>
              <a:t> </a:t>
            </a:r>
            <a:r>
              <a:rPr kumimoji="1" lang="fr-FR" altLang="ja-JP" dirty="0" smtClean="0">
                <a:latin typeface="Arial" panose="020B0604020202020204" pitchFamily="34" charset="0"/>
                <a:cs typeface="Arial" panose="020B0604020202020204" pitchFamily="34" charset="0"/>
              </a:rPr>
              <a:t>for </a:t>
            </a:r>
            <a:r>
              <a:rPr kumimoji="1" lang="fr-FR" altLang="ja-JP" dirty="0">
                <a:latin typeface="Arial" panose="020B0604020202020204" pitchFamily="34" charset="0"/>
                <a:cs typeface="Arial" panose="020B0604020202020204" pitchFamily="34" charset="0"/>
              </a:rPr>
              <a:t>the </a:t>
            </a:r>
            <a:r>
              <a:rPr kumimoji="1" lang="fr-FR" altLang="ja-JP" dirty="0" smtClean="0">
                <a:latin typeface="Arial" panose="020B0604020202020204" pitchFamily="34" charset="0"/>
                <a:cs typeface="Arial" panose="020B0604020202020204" pitchFamily="34" charset="0"/>
              </a:rPr>
              <a:t>N1 maximum mass)</a:t>
            </a:r>
            <a:r>
              <a:rPr kumimoji="1" lang="fr-FR" altLang="ja-JP" dirty="0">
                <a:latin typeface="Arial" panose="020B0604020202020204" pitchFamily="34" charset="0"/>
                <a:cs typeface="Arial" panose="020B0604020202020204" pitchFamily="34" charset="0"/>
              </a:rPr>
              <a:t/>
            </a:r>
            <a:br>
              <a:rPr kumimoji="1" lang="fr-FR" altLang="ja-JP" dirty="0">
                <a:latin typeface="Arial" panose="020B0604020202020204" pitchFamily="34" charset="0"/>
                <a:cs typeface="Arial" panose="020B0604020202020204" pitchFamily="34" charset="0"/>
              </a:rPr>
            </a:br>
            <a:endParaRPr kumimoji="1" lang="en-US" altLang="ja-JP" dirty="0">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lstStyle/>
          <a:p>
            <a:r>
              <a:rPr lang="en-US" dirty="0"/>
              <a:t>Time to 1g – LCVs with hydraulic braking</a:t>
            </a:r>
            <a:endParaRPr lang="en-GB" dirty="0"/>
          </a:p>
        </p:txBody>
      </p:sp>
      <p:sp>
        <p:nvSpPr>
          <p:cNvPr id="15" name="TextBox 14"/>
          <p:cNvSpPr txBox="1"/>
          <p:nvPr/>
        </p:nvSpPr>
        <p:spPr>
          <a:xfrm>
            <a:off x="396798" y="1105238"/>
            <a:ext cx="6927053" cy="5262979"/>
          </a:xfrm>
          <a:prstGeom prst="rect">
            <a:avLst/>
          </a:prstGeom>
          <a:noFill/>
          <a:ln w="28575">
            <a:solidFill>
              <a:srgbClr val="0070C0"/>
            </a:solidFill>
          </a:ln>
        </p:spPr>
        <p:txBody>
          <a:bodyPr wrap="square" rtlCol="0">
            <a:spAutoFit/>
          </a:bodyPr>
          <a:lstStyle/>
          <a:p>
            <a:r>
              <a:rPr lang="en-GB" sz="2400" b="1" dirty="0" smtClean="0"/>
              <a:t>New Data</a:t>
            </a:r>
          </a:p>
          <a:p>
            <a:endParaRPr lang="en-GB" sz="2400" b="1" dirty="0"/>
          </a:p>
          <a:p>
            <a:endParaRPr lang="en-GB" sz="2400" b="1" dirty="0" smtClean="0"/>
          </a:p>
          <a:p>
            <a:endParaRPr lang="en-GB" sz="2400" b="1" dirty="0"/>
          </a:p>
          <a:p>
            <a:endParaRPr lang="en-GB" sz="2400" b="1" dirty="0" smtClean="0"/>
          </a:p>
          <a:p>
            <a:endParaRPr lang="en-GB" sz="2400" b="1" dirty="0"/>
          </a:p>
          <a:p>
            <a:endParaRPr lang="en-GB" sz="2400" b="1" dirty="0" smtClean="0"/>
          </a:p>
          <a:p>
            <a:endParaRPr lang="en-GB" sz="2400" b="1" dirty="0"/>
          </a:p>
          <a:p>
            <a:endParaRPr lang="en-GB" sz="2400" b="1" dirty="0" smtClean="0"/>
          </a:p>
          <a:p>
            <a:endParaRPr lang="en-GB" sz="2400" b="1" dirty="0"/>
          </a:p>
          <a:p>
            <a:endParaRPr lang="en-GB" sz="2400" b="1" dirty="0" smtClean="0"/>
          </a:p>
          <a:p>
            <a:endParaRPr lang="en-GB" sz="2400" b="1" dirty="0"/>
          </a:p>
          <a:p>
            <a:endParaRPr lang="en-GB" sz="2400" b="1" dirty="0" smtClean="0"/>
          </a:p>
          <a:p>
            <a:endParaRPr lang="en-GB" sz="2400" b="1" dirty="0"/>
          </a:p>
        </p:txBody>
      </p:sp>
      <p:grpSp>
        <p:nvGrpSpPr>
          <p:cNvPr id="11" name="グループ化 3"/>
          <p:cNvGrpSpPr/>
          <p:nvPr/>
        </p:nvGrpSpPr>
        <p:grpSpPr>
          <a:xfrm>
            <a:off x="757878" y="1638222"/>
            <a:ext cx="6204897" cy="3714844"/>
            <a:chOff x="766108" y="1481694"/>
            <a:chExt cx="8008883" cy="4724587"/>
          </a:xfrm>
        </p:grpSpPr>
        <p:pic>
          <p:nvPicPr>
            <p:cNvPr id="12" name="図 1"/>
            <p:cNvPicPr>
              <a:picLocks noChangeAspect="1"/>
            </p:cNvPicPr>
            <p:nvPr/>
          </p:nvPicPr>
          <p:blipFill>
            <a:blip r:embed="rId2"/>
            <a:stretch>
              <a:fillRect/>
            </a:stretch>
          </p:blipFill>
          <p:spPr>
            <a:xfrm>
              <a:off x="766108" y="1481694"/>
              <a:ext cx="8008883" cy="4724587"/>
            </a:xfrm>
            <a:prstGeom prst="rect">
              <a:avLst/>
            </a:prstGeom>
          </p:spPr>
        </p:pic>
        <p:cxnSp>
          <p:nvCxnSpPr>
            <p:cNvPr id="13" name="直線コネクタ 2"/>
            <p:cNvCxnSpPr/>
            <p:nvPr/>
          </p:nvCxnSpPr>
          <p:spPr>
            <a:xfrm>
              <a:off x="3801846" y="3536340"/>
              <a:ext cx="3752543"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14" name="テキスト ボックス 5"/>
          <p:cNvSpPr txBox="1"/>
          <p:nvPr/>
        </p:nvSpPr>
        <p:spPr>
          <a:xfrm>
            <a:off x="757877" y="5503207"/>
            <a:ext cx="6204897" cy="584775"/>
          </a:xfrm>
          <a:prstGeom prst="rect">
            <a:avLst/>
          </a:prstGeom>
          <a:noFill/>
        </p:spPr>
        <p:txBody>
          <a:bodyPr wrap="square" rtlCol="0">
            <a:spAutoFit/>
          </a:bodyPr>
          <a:lstStyle/>
          <a:p>
            <a:r>
              <a:rPr lang="en-US" altLang="ja-JP" sz="1600" dirty="0" smtClean="0">
                <a:latin typeface="Arial" panose="020B0604020202020204" pitchFamily="34" charset="0"/>
                <a:cs typeface="Arial" panose="020B0604020202020204" pitchFamily="34" charset="0"/>
              </a:rPr>
              <a:t>To get the average value, first the values of each OEM (A… E)</a:t>
            </a:r>
            <a:r>
              <a:rPr lang="ja-JP" altLang="en-US" sz="1600" dirty="0" smtClean="0">
                <a:latin typeface="Arial" panose="020B0604020202020204" pitchFamily="34" charset="0"/>
                <a:cs typeface="Arial" panose="020B0604020202020204" pitchFamily="34" charset="0"/>
              </a:rPr>
              <a:t> </a:t>
            </a:r>
            <a:r>
              <a:rPr lang="en-US" altLang="ja-JP" sz="1600" dirty="0" smtClean="0">
                <a:latin typeface="Arial" panose="020B0604020202020204" pitchFamily="34" charset="0"/>
                <a:cs typeface="Arial" panose="020B0604020202020204" pitchFamily="34" charset="0"/>
              </a:rPr>
              <a:t>were averaged, then</a:t>
            </a:r>
            <a:r>
              <a:rPr lang="ja-JP" altLang="en-US" sz="1600" dirty="0" smtClean="0">
                <a:latin typeface="Arial" panose="020B0604020202020204" pitchFamily="34" charset="0"/>
                <a:cs typeface="Arial" panose="020B0604020202020204" pitchFamily="34" charset="0"/>
              </a:rPr>
              <a:t> </a:t>
            </a:r>
            <a:r>
              <a:rPr lang="en-US" altLang="ja-JP" sz="1600" dirty="0" smtClean="0">
                <a:latin typeface="Arial" panose="020B0604020202020204" pitchFamily="34" charset="0"/>
                <a:cs typeface="Arial" panose="020B0604020202020204" pitchFamily="34" charset="0"/>
              </a:rPr>
              <a:t>the average of OEMs was calculated. </a:t>
            </a:r>
          </a:p>
        </p:txBody>
      </p:sp>
      <p:cxnSp>
        <p:nvCxnSpPr>
          <p:cNvPr id="10" name="Straight Arrow Connector 9"/>
          <p:cNvCxnSpPr/>
          <p:nvPr/>
        </p:nvCxnSpPr>
        <p:spPr>
          <a:xfrm flipH="1">
            <a:off x="6017112" y="1962912"/>
            <a:ext cx="1895496" cy="1290835"/>
          </a:xfrm>
          <a:prstGeom prst="straightConnector1">
            <a:avLst/>
          </a:prstGeom>
          <a:ln w="127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080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7096" y="1028192"/>
            <a:ext cx="5964936" cy="2523744"/>
          </a:xfrm>
        </p:spPr>
        <p:txBody>
          <a:bodyPr>
            <a:normAutofit/>
          </a:bodyPr>
          <a:lstStyle/>
          <a:p>
            <a:pPr marL="0" lvl="0" indent="0">
              <a:lnSpc>
                <a:spcPct val="100000"/>
              </a:lnSpc>
              <a:spcBef>
                <a:spcPts val="0"/>
              </a:spcBef>
              <a:buNone/>
            </a:pPr>
            <a:r>
              <a:rPr lang="en-US" dirty="0">
                <a:latin typeface="Times New Roman" panose="02020603050405020304" pitchFamily="18" charset="0"/>
                <a:cs typeface="Times New Roman" panose="02020603050405020304" pitchFamily="18" charset="0"/>
              </a:rPr>
              <a:t>5.2.1.4.	Speed reduction by braking demand</a:t>
            </a:r>
          </a:p>
          <a:p>
            <a:pPr marL="901700" lvl="0" indent="0">
              <a:lnSpc>
                <a:spcPct val="100000"/>
              </a:lnSpc>
              <a:spcBef>
                <a:spcPts val="0"/>
              </a:spcBef>
              <a:buNone/>
            </a:pP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1524000" indent="-533400" algn="just">
              <a:buNone/>
            </a:pPr>
            <a:r>
              <a:rPr lang="en-US" b="1" dirty="0">
                <a:latin typeface="Times New Roman" panose="02020603050405020304" pitchFamily="18" charset="0"/>
                <a:cs typeface="Times New Roman" panose="02020603050405020304" pitchFamily="18" charset="0"/>
              </a:rPr>
              <a:t>(h)	In unambiguous situations (e.g. no motorcycle nor bicycle </a:t>
            </a:r>
            <a:r>
              <a:rPr lang="en-US" b="1" dirty="0" smtClean="0">
                <a:latin typeface="Times New Roman" panose="02020603050405020304" pitchFamily="18" charset="0"/>
                <a:cs typeface="Times New Roman" panose="02020603050405020304" pitchFamily="18" charset="0"/>
              </a:rPr>
              <a:t>in </a:t>
            </a:r>
            <a:r>
              <a:rPr lang="en-US" b="1" dirty="0">
                <a:latin typeface="Times New Roman" panose="02020603050405020304" pitchFamily="18" charset="0"/>
                <a:cs typeface="Times New Roman" panose="02020603050405020304" pitchFamily="18" charset="0"/>
              </a:rPr>
              <a:t>between rows of vehicles, </a:t>
            </a:r>
            <a:r>
              <a:rPr lang="en-US" b="1" dirty="0" smtClean="0">
                <a:latin typeface="Times New Roman" panose="02020603050405020304" pitchFamily="18" charset="0"/>
                <a:cs typeface="Times New Roman" panose="02020603050405020304" pitchFamily="18" charset="0"/>
              </a:rPr>
              <a:t>no </a:t>
            </a:r>
            <a:r>
              <a:rPr lang="en-US" b="1" dirty="0">
                <a:latin typeface="Times New Roman" panose="02020603050405020304" pitchFamily="18" charset="0"/>
                <a:cs typeface="Times New Roman" panose="02020603050405020304" pitchFamily="18" charset="0"/>
              </a:rPr>
              <a:t>laterally waving vehicle in the adjacent lanes)</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313AFF8-69D5-4440-A249-DC8154E4CA68}" type="slidenum">
              <a:rPr lang="en-GB" smtClean="0"/>
              <a:t>9</a:t>
            </a:fld>
            <a:endParaRPr lang="en-GB"/>
          </a:p>
        </p:txBody>
      </p:sp>
      <p:sp>
        <p:nvSpPr>
          <p:cNvPr id="2" name="Title 1"/>
          <p:cNvSpPr>
            <a:spLocks noGrp="1"/>
          </p:cNvSpPr>
          <p:nvPr>
            <p:ph type="title"/>
          </p:nvPr>
        </p:nvSpPr>
        <p:spPr/>
        <p:txBody>
          <a:bodyPr/>
          <a:lstStyle/>
          <a:p>
            <a:r>
              <a:rPr lang="en-US" dirty="0"/>
              <a:t>City vs highway </a:t>
            </a:r>
            <a:r>
              <a:rPr lang="en-US" dirty="0" smtClean="0"/>
              <a:t>driving</a:t>
            </a:r>
            <a:endParaRPr lang="en-GB" dirty="0">
              <a:solidFill>
                <a:srgbClr val="7030A0"/>
              </a:solidFill>
            </a:endParaRPr>
          </a:p>
        </p:txBody>
      </p:sp>
      <p:pic>
        <p:nvPicPr>
          <p:cNvPr id="5" name="Picture 4"/>
          <p:cNvPicPr>
            <a:picLocks noChangeAspect="1"/>
          </p:cNvPicPr>
          <p:nvPr/>
        </p:nvPicPr>
        <p:blipFill>
          <a:blip r:embed="rId2"/>
          <a:stretch>
            <a:fillRect/>
          </a:stretch>
        </p:blipFill>
        <p:spPr>
          <a:xfrm>
            <a:off x="10015538" y="15108"/>
            <a:ext cx="2075878" cy="839187"/>
          </a:xfrm>
          <a:prstGeom prst="rect">
            <a:avLst/>
          </a:prstGeom>
        </p:spPr>
      </p:pic>
      <p:cxnSp>
        <p:nvCxnSpPr>
          <p:cNvPr id="6" name="Straight Connector 5"/>
          <p:cNvCxnSpPr>
            <a:cxnSpLocks/>
          </p:cNvCxnSpPr>
          <p:nvPr/>
        </p:nvCxnSpPr>
        <p:spPr>
          <a:xfrm>
            <a:off x="9753600" y="840006"/>
            <a:ext cx="243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007967" y="3973038"/>
            <a:ext cx="1277914" cy="369332"/>
          </a:xfrm>
          <a:prstGeom prst="rect">
            <a:avLst/>
          </a:prstGeom>
          <a:noFill/>
        </p:spPr>
        <p:txBody>
          <a:bodyPr wrap="none" rtlCol="0">
            <a:spAutoFit/>
          </a:bodyPr>
          <a:lstStyle/>
          <a:p>
            <a:r>
              <a:rPr lang="en-GB" dirty="0" smtClean="0"/>
              <a:t>Without (h)</a:t>
            </a:r>
            <a:endParaRPr lang="en-GB" dirty="0"/>
          </a:p>
        </p:txBody>
      </p:sp>
      <p:sp>
        <p:nvSpPr>
          <p:cNvPr id="24" name="TextBox 23"/>
          <p:cNvSpPr txBox="1"/>
          <p:nvPr/>
        </p:nvSpPr>
        <p:spPr>
          <a:xfrm>
            <a:off x="7016375" y="3973038"/>
            <a:ext cx="957313" cy="369332"/>
          </a:xfrm>
          <a:prstGeom prst="rect">
            <a:avLst/>
          </a:prstGeom>
          <a:noFill/>
        </p:spPr>
        <p:txBody>
          <a:bodyPr wrap="none" rtlCol="0">
            <a:spAutoFit/>
          </a:bodyPr>
          <a:lstStyle/>
          <a:p>
            <a:r>
              <a:rPr lang="en-GB" dirty="0" smtClean="0"/>
              <a:t>With (h)</a:t>
            </a:r>
            <a:endParaRPr lang="en-GB" dirty="0"/>
          </a:p>
        </p:txBody>
      </p:sp>
      <p:sp>
        <p:nvSpPr>
          <p:cNvPr id="15" name="Oval 14"/>
          <p:cNvSpPr/>
          <p:nvPr/>
        </p:nvSpPr>
        <p:spPr>
          <a:xfrm>
            <a:off x="7495032" y="4084319"/>
            <a:ext cx="4517135" cy="24166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smtClean="0"/>
              <a:t>Domain where the performance is expected (avoid collision up to 70kph)</a:t>
            </a:r>
            <a:endParaRPr lang="en-GB" b="1" dirty="0"/>
          </a:p>
        </p:txBody>
      </p:sp>
      <p:sp>
        <p:nvSpPr>
          <p:cNvPr id="16" name="Oval 15"/>
          <p:cNvSpPr/>
          <p:nvPr/>
        </p:nvSpPr>
        <p:spPr>
          <a:xfrm>
            <a:off x="7863839" y="5720377"/>
            <a:ext cx="1889760" cy="7207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Ambiguous situations</a:t>
            </a:r>
            <a:endParaRPr lang="en-GB" dirty="0">
              <a:solidFill>
                <a:schemeClr val="tx1"/>
              </a:solidFill>
            </a:endParaRPr>
          </a:p>
        </p:txBody>
      </p:sp>
      <p:sp>
        <p:nvSpPr>
          <p:cNvPr id="17" name="Oval 16"/>
          <p:cNvSpPr/>
          <p:nvPr/>
        </p:nvSpPr>
        <p:spPr>
          <a:xfrm>
            <a:off x="1517904" y="4157704"/>
            <a:ext cx="4517135" cy="24166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smtClean="0"/>
              <a:t>Domain where the performance is expected (avoid collision up to 70kph)</a:t>
            </a:r>
            <a:endParaRPr lang="en-GB" b="1" dirty="0"/>
          </a:p>
        </p:txBody>
      </p:sp>
    </p:spTree>
    <p:extLst>
      <p:ext uri="{BB962C8B-B14F-4D97-AF65-F5344CB8AC3E}">
        <p14:creationId xmlns:p14="http://schemas.microsoft.com/office/powerpoint/2010/main" val="20330731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3654</TotalTime>
  <Words>4319</Words>
  <Application>Microsoft Office PowerPoint</Application>
  <PresentationFormat>Widescreen</PresentationFormat>
  <Paragraphs>663</Paragraphs>
  <Slides>42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42</vt:i4>
      </vt:variant>
    </vt:vector>
  </HeadingPairs>
  <TitlesOfParts>
    <vt:vector size="53" baseType="lpstr">
      <vt:lpstr>SimSun</vt:lpstr>
      <vt:lpstr>游ゴシック</vt:lpstr>
      <vt:lpstr>游ゴシック Light</vt:lpstr>
      <vt:lpstr>Arial</vt:lpstr>
      <vt:lpstr>Calibri</vt:lpstr>
      <vt:lpstr>Courier New</vt:lpstr>
      <vt:lpstr>MS Mincho</vt:lpstr>
      <vt:lpstr>Times New Roman</vt:lpstr>
      <vt:lpstr>Wingdings</vt:lpstr>
      <vt:lpstr>游明朝 Light</vt:lpstr>
      <vt:lpstr>Office Theme</vt:lpstr>
      <vt:lpstr>AEBS-HDV IWG Input from industry</vt:lpstr>
      <vt:lpstr>Content</vt:lpstr>
      <vt:lpstr>Open items</vt:lpstr>
      <vt:lpstr>Brake delay time (pneumatic braking) Reminder from AEBS-HDV-04-04</vt:lpstr>
      <vt:lpstr>Brake delay time (pneumatic braking) Pre-filling of brakes</vt:lpstr>
      <vt:lpstr>Time to 1g – LCVs with hydraulic braking</vt:lpstr>
      <vt:lpstr>Time to 1g – LCVs with hydraulic braking</vt:lpstr>
      <vt:lpstr>Time to 1g – LCVs with hydraulic braking</vt:lpstr>
      <vt:lpstr>City vs highway driving</vt:lpstr>
      <vt:lpstr>City vs highway driving</vt:lpstr>
      <vt:lpstr>City vs highway driving</vt:lpstr>
      <vt:lpstr>M2N2 derived from M1N1</vt:lpstr>
      <vt:lpstr>M2N2 derived from M1N1</vt:lpstr>
      <vt:lpstr>M2N2 derived from M1N1 - Proposal</vt:lpstr>
      <vt:lpstr>Solo tractors</vt:lpstr>
      <vt:lpstr>Speed range</vt:lpstr>
      <vt:lpstr>Vehicle longitudinal centre planes (offset)</vt:lpstr>
      <vt:lpstr>Vehicle longitudinal centre planes (offset)</vt:lpstr>
      <vt:lpstr>V2C</vt:lpstr>
      <vt:lpstr>Summary (V2C) Peak avoidance speed in relative speed situation – for all load conditions*  *requirements to be eased for those facing difficulties in empty conditions (solo tractors)</vt:lpstr>
      <vt:lpstr>Follow shark fin curve up to 110</vt:lpstr>
      <vt:lpstr>Follow shark fin curve up to 110</vt:lpstr>
      <vt:lpstr>Follow shark fin curve up to 110</vt:lpstr>
      <vt:lpstr>V2P</vt:lpstr>
      <vt:lpstr>Safety zone for HDVs in „real life“ conditions</vt:lpstr>
      <vt:lpstr>Proposed approach for HDVs</vt:lpstr>
      <vt:lpstr>LCVs and HCVs – Peak avoidance - Calculations</vt:lpstr>
      <vt:lpstr>Summary (V2P) Peak avoidance speed in relative speed situation – for all load conditions*  *requirements to be eased for those facing difficulties in empty conditions (solo tractors)</vt:lpstr>
      <vt:lpstr>Proposed approach for HDVs - summary</vt:lpstr>
      <vt:lpstr>V2P braking time logic in R152</vt:lpstr>
      <vt:lpstr>V2P braking time logic applied to a Fiat 500</vt:lpstr>
      <vt:lpstr>V2P braking time logic applied to a Range Rover Sport</vt:lpstr>
      <vt:lpstr>V2P braking time logic applied to a HDV</vt:lpstr>
      <vt:lpstr>Summary</vt:lpstr>
      <vt:lpstr>V2B</vt:lpstr>
      <vt:lpstr>Proposed approach for HDVs</vt:lpstr>
      <vt:lpstr>Back-up slides</vt:lpstr>
      <vt:lpstr>City vs highway driving - Ambiguous situations</vt:lpstr>
      <vt:lpstr>City vs highway driving - Ambiguous situations</vt:lpstr>
      <vt:lpstr>City vs highway driving - Ambiguous situations</vt:lpstr>
      <vt:lpstr>“it is also recognized…”</vt:lpstr>
      <vt:lpstr>“it is also recognized…”</vt:lpstr>
    </vt:vector>
  </TitlesOfParts>
  <Company>VolvoIT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AEBS-HDV IWG Input from industry</dc:title>
  <dc:creator>Teyssier Pierre</dc:creator>
  <cp:lastModifiedBy>Teyssier Pierre</cp:lastModifiedBy>
  <cp:revision>198</cp:revision>
  <dcterms:created xsi:type="dcterms:W3CDTF">2021-06-02T14:13:02Z</dcterms:created>
  <dcterms:modified xsi:type="dcterms:W3CDTF">2021-06-29T13:22:20Z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9540963-e559-4020-8a90-fe8a502c2801_Enabled">
    <vt:lpwstr>true</vt:lpwstr>
  </property>
  <property fmtid="{D5CDD505-2E9C-101B-9397-08002B2CF9AE}" pid="3" name="MSIP_Label_19540963-e559-4020-8a90-fe8a502c2801_SetDate">
    <vt:lpwstr>2021-06-02T14:13:03Z</vt:lpwstr>
  </property>
  <property fmtid="{D5CDD505-2E9C-101B-9397-08002B2CF9AE}" pid="4" name="MSIP_Label_19540963-e559-4020-8a90-fe8a502c2801_Method">
    <vt:lpwstr>Standard</vt:lpwstr>
  </property>
  <property fmtid="{D5CDD505-2E9C-101B-9397-08002B2CF9AE}" pid="5" name="MSIP_Label_19540963-e559-4020-8a90-fe8a502c2801_Name">
    <vt:lpwstr>19540963-e559-4020-8a90-fe8a502c2801</vt:lpwstr>
  </property>
  <property fmtid="{D5CDD505-2E9C-101B-9397-08002B2CF9AE}" pid="6" name="MSIP_Label_19540963-e559-4020-8a90-fe8a502c2801_SiteId">
    <vt:lpwstr>f25493ae-1c98-41d7-8a33-0be75f5fe603</vt:lpwstr>
  </property>
  <property fmtid="{D5CDD505-2E9C-101B-9397-08002B2CF9AE}" pid="7" name="MSIP_Label_19540963-e559-4020-8a90-fe8a502c2801_ActionId">
    <vt:lpwstr>6b20197d-85d3-4fd0-a73f-c6b2d89bcee0</vt:lpwstr>
  </property>
  <property fmtid="{D5CDD505-2E9C-101B-9397-08002B2CF9AE}" pid="8" name="MSIP_Label_19540963-e559-4020-8a90-fe8a502c2801_ContentBits">
    <vt:lpwstr>0</vt:lpwstr>
  </property>
</Properties>
</file>