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256" r:id="rId2"/>
    <p:sldId id="283" r:id="rId3"/>
    <p:sldId id="281" r:id="rId4"/>
    <p:sldId id="282" r:id="rId5"/>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4087C8"/>
    <a:srgbClr val="FF5050"/>
    <a:srgbClr val="FFCCFF"/>
    <a:srgbClr val="FFFF99"/>
    <a:srgbClr val="9BDFF7"/>
    <a:srgbClr val="8BD9F5"/>
    <a:srgbClr val="68CEF2"/>
    <a:srgbClr val="4133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3804" autoAdjust="0"/>
  </p:normalViewPr>
  <p:slideViewPr>
    <p:cSldViewPr>
      <p:cViewPr varScale="1">
        <p:scale>
          <a:sx n="67" d="100"/>
          <a:sy n="67" d="100"/>
        </p:scale>
        <p:origin x="1288" y="46"/>
      </p:cViewPr>
      <p:guideLst>
        <p:guide orient="horz" pos="2160"/>
        <p:guide pos="2880"/>
      </p:guideLst>
    </p:cSldViewPr>
  </p:slideViewPr>
  <p:notesTextViewPr>
    <p:cViewPr>
      <p:scale>
        <a:sx n="100" d="100"/>
        <a:sy n="100" d="100"/>
      </p:scale>
      <p:origin x="0" y="0"/>
    </p:cViewPr>
  </p:notesTextViewPr>
  <p:notesViewPr>
    <p:cSldViewPr>
      <p:cViewPr varScale="1">
        <p:scale>
          <a:sx n="51" d="100"/>
          <a:sy n="51" d="100"/>
        </p:scale>
        <p:origin x="291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0"/>
            <a:ext cx="2919412" cy="495300"/>
          </a:xfrm>
          <a:prstGeom prst="rect">
            <a:avLst/>
          </a:prstGeom>
        </p:spPr>
        <p:txBody>
          <a:bodyPr vert="horz" lIns="91440" tIns="45720" rIns="91440" bIns="45720" rtlCol="0"/>
          <a:lstStyle>
            <a:lvl1pPr algn="r">
              <a:defRPr sz="1200"/>
            </a:lvl1pPr>
          </a:lstStyle>
          <a:p>
            <a:fld id="{8A4FAE83-6876-449D-BCCE-496EC707688A}" type="datetimeFigureOut">
              <a:rPr kumimoji="1" lang="ja-JP" altLang="en-US" smtClean="0"/>
              <a:t>2021/7/5</a:t>
            </a:fld>
            <a:endParaRPr kumimoji="1" lang="ja-JP" altLang="en-US"/>
          </a:p>
        </p:txBody>
      </p:sp>
      <p:sp>
        <p:nvSpPr>
          <p:cNvPr id="4" name="フッター プレースホルダー 3"/>
          <p:cNvSpPr>
            <a:spLocks noGrp="1"/>
          </p:cNvSpPr>
          <p:nvPr>
            <p:ph type="ftr" sz="quarter" idx="2"/>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5300"/>
          </a:xfrm>
          <a:prstGeom prst="rect">
            <a:avLst/>
          </a:prstGeom>
        </p:spPr>
        <p:txBody>
          <a:bodyPr vert="horz" lIns="91440" tIns="45720" rIns="91440" bIns="45720" rtlCol="0" anchor="b"/>
          <a:lstStyle>
            <a:lvl1pPr algn="r">
              <a:defRPr sz="1200"/>
            </a:lvl1pPr>
          </a:lstStyle>
          <a:p>
            <a:fld id="{68D39ECE-9559-4BF9-A72E-0A6C08851105}" type="slidenum">
              <a:rPr kumimoji="1" lang="ja-JP" altLang="en-US" smtClean="0"/>
              <a:t>‹#›</a:t>
            </a:fld>
            <a:endParaRPr kumimoji="1" lang="ja-JP" altLang="en-US"/>
          </a:p>
        </p:txBody>
      </p:sp>
    </p:spTree>
    <p:extLst>
      <p:ext uri="{BB962C8B-B14F-4D97-AF65-F5344CB8AC3E}">
        <p14:creationId xmlns:p14="http://schemas.microsoft.com/office/powerpoint/2010/main" val="33430850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0AC30D34-39EC-4333-89A4-48E429B38CE2}" type="datetimeFigureOut">
              <a:rPr kumimoji="1" lang="ja-JP" altLang="en-US" smtClean="0"/>
              <a:t>2021/7/5</a:t>
            </a:fld>
            <a:endParaRPr kumimoji="1" lang="ja-JP" altLang="en-US"/>
          </a:p>
        </p:txBody>
      </p:sp>
      <p:sp>
        <p:nvSpPr>
          <p:cNvPr id="4" name="スライド イメージ プレースホルダー 3"/>
          <p:cNvSpPr>
            <a:spLocks noGrp="1" noRot="1" noChangeAspect="1"/>
          </p:cNvSpPr>
          <p:nvPr>
            <p:ph type="sldImg" idx="2"/>
          </p:nvPr>
        </p:nvSpPr>
        <p:spPr>
          <a:xfrm>
            <a:off x="1147763" y="1233488"/>
            <a:ext cx="4440237"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21C75C97-5DEC-465A-942A-ECFBEE6DB4E1}" type="slidenum">
              <a:rPr kumimoji="1" lang="ja-JP" altLang="en-US" smtClean="0"/>
              <a:t>‹#›</a:t>
            </a:fld>
            <a:endParaRPr kumimoji="1" lang="ja-JP" altLang="en-US"/>
          </a:p>
        </p:txBody>
      </p:sp>
    </p:spTree>
    <p:extLst>
      <p:ext uri="{BB962C8B-B14F-4D97-AF65-F5344CB8AC3E}">
        <p14:creationId xmlns:p14="http://schemas.microsoft.com/office/powerpoint/2010/main" val="185197434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4" name="Picture 7" descr="mlit_top"/>
          <p:cNvPicPr>
            <a:picLocks noChangeAspect="1" noChangeArrowheads="1"/>
          </p:cNvPicPr>
          <p:nvPr userDrawn="1"/>
        </p:nvPicPr>
        <p:blipFill>
          <a:blip r:embed="rId2">
            <a:extLst>
              <a:ext uri="{28A0092B-C50C-407E-A947-70E740481C1C}">
                <a14:useLocalDpi xmlns:a14="http://schemas.microsoft.com/office/drawing/2010/main" val="0"/>
              </a:ext>
            </a:extLst>
          </a:blip>
          <a:srcRect t="62230"/>
          <a:stretch>
            <a:fillRect/>
          </a:stretch>
        </p:blipFill>
        <p:spPr bwMode="auto">
          <a:xfrm>
            <a:off x="0" y="6524625"/>
            <a:ext cx="91440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a:spLocks noChangeArrowheads="1"/>
          </p:cNvSpPr>
          <p:nvPr userDrawn="1"/>
        </p:nvSpPr>
        <p:spPr bwMode="auto">
          <a:xfrm>
            <a:off x="1692275" y="3284538"/>
            <a:ext cx="7451725" cy="73025"/>
          </a:xfrm>
          <a:prstGeom prst="rect">
            <a:avLst/>
          </a:prstGeom>
          <a:solidFill>
            <a:srgbClr val="0066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7" name="Text Box 12"/>
          <p:cNvSpPr txBox="1">
            <a:spLocks noChangeArrowheads="1"/>
          </p:cNvSpPr>
          <p:nvPr userDrawn="1"/>
        </p:nvSpPr>
        <p:spPr bwMode="auto">
          <a:xfrm>
            <a:off x="0" y="6524625"/>
            <a:ext cx="3636963"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200" i="1">
                <a:solidFill>
                  <a:schemeClr val="bg1"/>
                </a:solidFill>
                <a:latin typeface="Times New Roman" pitchFamily="18" charset="0"/>
              </a:rPr>
              <a:t>Ministry of Land, Infrastructure, Transport and Tourism</a:t>
            </a:r>
          </a:p>
        </p:txBody>
      </p:sp>
      <p:sp>
        <p:nvSpPr>
          <p:cNvPr id="3074" name="Rectangle 2"/>
          <p:cNvSpPr>
            <a:spLocks noGrp="1" noChangeArrowheads="1"/>
          </p:cNvSpPr>
          <p:nvPr>
            <p:ph type="ctrTitle"/>
          </p:nvPr>
        </p:nvSpPr>
        <p:spPr>
          <a:xfrm>
            <a:off x="1619250" y="2133600"/>
            <a:ext cx="7524750" cy="1470025"/>
          </a:xfrm>
        </p:spPr>
        <p:txBody>
          <a:bodyPr/>
          <a:lstStyle>
            <a:lvl1pPr>
              <a:defRPr sz="4000"/>
            </a:lvl1pPr>
          </a:lstStyle>
          <a:p>
            <a:r>
              <a:rPr lang="ja-JP" altLang="en-US"/>
              <a:t>マスター タイトルの書式設定</a:t>
            </a:r>
            <a:endParaRPr lang="ja-JP" altLang="en-US" dirty="0"/>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ja-JP" altLang="en-US"/>
              <a:t>マスター サブタイトルの書式設定</a:t>
            </a:r>
          </a:p>
        </p:txBody>
      </p:sp>
      <p:sp>
        <p:nvSpPr>
          <p:cNvPr id="10" name="Rectangle 5"/>
          <p:cNvSpPr>
            <a:spLocks noGrp="1" noChangeArrowheads="1"/>
          </p:cNvSpPr>
          <p:nvPr>
            <p:ph type="ftr" sz="quarter" idx="11"/>
          </p:nvPr>
        </p:nvSpPr>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35C1E978-A3B9-4673-8199-379729392307}" type="slidenum">
              <a:rPr lang="en-US" altLang="ja-JP"/>
              <a:pPr>
                <a:defRPr/>
              </a:pPr>
              <a:t>‹#›</a:t>
            </a:fld>
            <a:endParaRPr lang="en-US" altLang="ja-JP" dirty="0"/>
          </a:p>
        </p:txBody>
      </p:sp>
      <p:pic>
        <p:nvPicPr>
          <p:cNvPr id="14" name="オブジェクト 7"/>
          <p:cNvPicPr>
            <a:picLocks noChangeArrowheads="1"/>
          </p:cNvPicPr>
          <p:nvPr userDrawn="1"/>
        </p:nvPicPr>
        <p:blipFill>
          <a:blip r:embed="rId3">
            <a:extLst>
              <a:ext uri="{28A0092B-C50C-407E-A947-70E740481C1C}">
                <a14:useLocalDpi xmlns:a14="http://schemas.microsoft.com/office/drawing/2010/main" val="0"/>
              </a:ext>
            </a:extLst>
          </a:blip>
          <a:srcRect t="-1135" r="67487" b="-17436"/>
          <a:stretch>
            <a:fillRect/>
          </a:stretch>
        </p:blipFill>
        <p:spPr bwMode="auto">
          <a:xfrm>
            <a:off x="41702" y="6111999"/>
            <a:ext cx="1258888"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4205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DB20612-914C-4BDE-8D4C-FEA4392E99F4}" type="slidenum">
              <a:rPr lang="en-US" altLang="ja-JP"/>
              <a:pPr>
                <a:defRPr/>
              </a:pPr>
              <a:t>‹#›</a:t>
            </a:fld>
            <a:endParaRPr lang="en-US" altLang="ja-JP"/>
          </a:p>
        </p:txBody>
      </p:sp>
    </p:spTree>
    <p:extLst>
      <p:ext uri="{BB962C8B-B14F-4D97-AF65-F5344CB8AC3E}">
        <p14:creationId xmlns:p14="http://schemas.microsoft.com/office/powerpoint/2010/main" val="3226494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0"/>
            <a:ext cx="2171700" cy="6126163"/>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0" y="0"/>
            <a:ext cx="6362700" cy="612616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6FB01F7-FA20-4B15-9970-D297285851AC}" type="slidenum">
              <a:rPr lang="en-US" altLang="ja-JP"/>
              <a:pPr>
                <a:defRPr/>
              </a:pPr>
              <a:t>‹#›</a:t>
            </a:fld>
            <a:endParaRPr lang="en-US" altLang="ja-JP"/>
          </a:p>
        </p:txBody>
      </p:sp>
    </p:spTree>
    <p:extLst>
      <p:ext uri="{BB962C8B-B14F-4D97-AF65-F5344CB8AC3E}">
        <p14:creationId xmlns:p14="http://schemas.microsoft.com/office/powerpoint/2010/main" val="701431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ja-JP"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51FC12D-27C1-4F31-90C9-A93D49E44687}" type="slidenum">
              <a:rPr lang="en-US" altLang="ja-JP"/>
              <a:pPr>
                <a:defRPr/>
              </a:pPr>
              <a:t>‹#›</a:t>
            </a:fld>
            <a:endParaRPr lang="en-US" altLang="ja-JP"/>
          </a:p>
        </p:txBody>
      </p:sp>
    </p:spTree>
    <p:extLst>
      <p:ext uri="{BB962C8B-B14F-4D97-AF65-F5344CB8AC3E}">
        <p14:creationId xmlns:p14="http://schemas.microsoft.com/office/powerpoint/2010/main" val="3736706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7694BDB-530F-4364-A4B7-5A1182A1D62D}" type="slidenum">
              <a:rPr lang="en-US" altLang="ja-JP"/>
              <a:pPr>
                <a:defRPr/>
              </a:pPr>
              <a:t>‹#›</a:t>
            </a:fld>
            <a:endParaRPr lang="en-US" altLang="ja-JP"/>
          </a:p>
        </p:txBody>
      </p:sp>
    </p:spTree>
    <p:extLst>
      <p:ext uri="{BB962C8B-B14F-4D97-AF65-F5344CB8AC3E}">
        <p14:creationId xmlns:p14="http://schemas.microsoft.com/office/powerpoint/2010/main" val="254046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64DE403-68E0-47EB-9A36-3C247B164772}" type="slidenum">
              <a:rPr lang="en-US" altLang="ja-JP"/>
              <a:pPr>
                <a:defRPr/>
              </a:pPr>
              <a:t>‹#›</a:t>
            </a:fld>
            <a:endParaRPr lang="en-US" altLang="ja-JP"/>
          </a:p>
        </p:txBody>
      </p:sp>
    </p:spTree>
    <p:extLst>
      <p:ext uri="{BB962C8B-B14F-4D97-AF65-F5344CB8AC3E}">
        <p14:creationId xmlns:p14="http://schemas.microsoft.com/office/powerpoint/2010/main" val="2096606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DB541BEC-AD9E-4104-AF2B-4C626651FF89}" type="slidenum">
              <a:rPr lang="en-US" altLang="ja-JP"/>
              <a:pPr>
                <a:defRPr/>
              </a:pPr>
              <a:t>‹#›</a:t>
            </a:fld>
            <a:endParaRPr lang="en-US" altLang="ja-JP"/>
          </a:p>
        </p:txBody>
      </p:sp>
    </p:spTree>
    <p:extLst>
      <p:ext uri="{BB962C8B-B14F-4D97-AF65-F5344CB8AC3E}">
        <p14:creationId xmlns:p14="http://schemas.microsoft.com/office/powerpoint/2010/main" val="3641565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06FFE511-5094-4685-A035-FB392A6605D8}" type="slidenum">
              <a:rPr lang="en-US" altLang="ja-JP"/>
              <a:pPr>
                <a:defRPr/>
              </a:pPr>
              <a:t>‹#›</a:t>
            </a:fld>
            <a:endParaRPr lang="en-US" altLang="ja-JP"/>
          </a:p>
        </p:txBody>
      </p:sp>
    </p:spTree>
    <p:extLst>
      <p:ext uri="{BB962C8B-B14F-4D97-AF65-F5344CB8AC3E}">
        <p14:creationId xmlns:p14="http://schemas.microsoft.com/office/powerpoint/2010/main" val="2880967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DE9C2EA1-6911-4BAC-954D-0A2DD024DDCF}" type="slidenum">
              <a:rPr lang="en-US" altLang="ja-JP"/>
              <a:pPr>
                <a:defRPr/>
              </a:pPr>
              <a:t>‹#›</a:t>
            </a:fld>
            <a:endParaRPr lang="en-US" altLang="ja-JP"/>
          </a:p>
        </p:txBody>
      </p:sp>
    </p:spTree>
    <p:extLst>
      <p:ext uri="{BB962C8B-B14F-4D97-AF65-F5344CB8AC3E}">
        <p14:creationId xmlns:p14="http://schemas.microsoft.com/office/powerpoint/2010/main" val="3116665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460176D3-1CBA-4E5C-8891-6A87D7C30D42}" type="slidenum">
              <a:rPr lang="en-US" altLang="ja-JP"/>
              <a:pPr>
                <a:defRPr/>
              </a:pPr>
              <a:t>‹#›</a:t>
            </a:fld>
            <a:endParaRPr lang="en-US" altLang="ja-JP"/>
          </a:p>
        </p:txBody>
      </p:sp>
    </p:spTree>
    <p:extLst>
      <p:ext uri="{BB962C8B-B14F-4D97-AF65-F5344CB8AC3E}">
        <p14:creationId xmlns:p14="http://schemas.microsoft.com/office/powerpoint/2010/main" val="1151891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A3F5529-272E-4A2C-90D7-160EE3AC1005}" type="slidenum">
              <a:rPr lang="en-US" altLang="ja-JP"/>
              <a:pPr>
                <a:defRPr/>
              </a:pPr>
              <a:t>‹#›</a:t>
            </a:fld>
            <a:endParaRPr lang="en-US" altLang="ja-JP"/>
          </a:p>
        </p:txBody>
      </p:sp>
    </p:spTree>
    <p:extLst>
      <p:ext uri="{BB962C8B-B14F-4D97-AF65-F5344CB8AC3E}">
        <p14:creationId xmlns:p14="http://schemas.microsoft.com/office/powerpoint/2010/main" val="4142627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7010400" y="623728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50" charset="-128"/>
              </a:defRPr>
            </a:lvl1pPr>
          </a:lstStyle>
          <a:p>
            <a:pPr>
              <a:defRPr/>
            </a:pPr>
            <a:fld id="{FFDCE21E-3BF4-4A13-BE4A-B95BE9787BE2}" type="slidenum">
              <a:rPr lang="en-US" altLang="ja-JP"/>
              <a:pPr>
                <a:defRPr/>
              </a:pPr>
              <a:t>‹#›</a:t>
            </a:fld>
            <a:endParaRPr lang="en-US" altLang="ja-JP" dirty="0"/>
          </a:p>
        </p:txBody>
      </p:sp>
      <p:grpSp>
        <p:nvGrpSpPr>
          <p:cNvPr id="2" name="Group 18"/>
          <p:cNvGrpSpPr>
            <a:grpSpLocks/>
          </p:cNvGrpSpPr>
          <p:nvPr userDrawn="1"/>
        </p:nvGrpSpPr>
        <p:grpSpPr bwMode="auto">
          <a:xfrm>
            <a:off x="0" y="-1"/>
            <a:ext cx="9144000" cy="748453"/>
            <a:chOff x="0" y="0"/>
            <a:chExt cx="5760" cy="344"/>
          </a:xfrm>
        </p:grpSpPr>
        <p:pic>
          <p:nvPicPr>
            <p:cNvPr id="1034" name="Picture 9" descr="mlit_top"/>
            <p:cNvPicPr>
              <a:picLocks noChangeAspect="1" noChangeArrowheads="1"/>
            </p:cNvPicPr>
            <p:nvPr userDrawn="1"/>
          </p:nvPicPr>
          <p:blipFill>
            <a:blip r:embed="rId13">
              <a:extLst>
                <a:ext uri="{28A0092B-C50C-407E-A947-70E740481C1C}">
                  <a14:useLocalDpi xmlns:a14="http://schemas.microsoft.com/office/drawing/2010/main" val="0"/>
                </a:ext>
              </a:extLst>
            </a:blip>
            <a:srcRect t="26801" b="65286"/>
            <a:stretch>
              <a:fillRect/>
            </a:stretch>
          </p:blipFill>
          <p:spPr bwMode="auto">
            <a:xfrm>
              <a:off x="0" y="300"/>
              <a:ext cx="576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35" name="Group 17"/>
            <p:cNvGrpSpPr>
              <a:grpSpLocks/>
            </p:cNvGrpSpPr>
            <p:nvPr userDrawn="1"/>
          </p:nvGrpSpPr>
          <p:grpSpPr bwMode="auto">
            <a:xfrm>
              <a:off x="0" y="0"/>
              <a:ext cx="5760" cy="318"/>
              <a:chOff x="0" y="0"/>
              <a:chExt cx="5760" cy="318"/>
            </a:xfrm>
          </p:grpSpPr>
          <p:pic>
            <p:nvPicPr>
              <p:cNvPr id="1036" name="Picture 11" descr="mlit_top"/>
              <p:cNvPicPr>
                <a:picLocks noChangeAspect="1" noChangeArrowheads="1"/>
              </p:cNvPicPr>
              <p:nvPr userDrawn="1"/>
            </p:nvPicPr>
            <p:blipFill>
              <a:blip r:embed="rId14">
                <a:extLst>
                  <a:ext uri="{28A0092B-C50C-407E-A947-70E740481C1C}">
                    <a14:useLocalDpi xmlns:a14="http://schemas.microsoft.com/office/drawing/2010/main" val="0"/>
                  </a:ext>
                </a:extLst>
              </a:blip>
              <a:srcRect r="66945" b="42805"/>
              <a:stretch>
                <a:fillRect/>
              </a:stretch>
            </p:blipFill>
            <p:spPr bwMode="auto">
              <a:xfrm>
                <a:off x="3856" y="0"/>
                <a:ext cx="1904"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7" name="Picture 16" descr="mlit_top"/>
              <p:cNvPicPr>
                <a:picLocks noChangeAspect="1" noChangeArrowheads="1"/>
              </p:cNvPicPr>
              <p:nvPr userDrawn="1"/>
            </p:nvPicPr>
            <p:blipFill>
              <a:blip r:embed="rId15">
                <a:extLst>
                  <a:ext uri="{28A0092B-C50C-407E-A947-70E740481C1C}">
                    <a14:useLocalDpi xmlns:a14="http://schemas.microsoft.com/office/drawing/2010/main" val="0"/>
                  </a:ext>
                </a:extLst>
              </a:blip>
              <a:srcRect l="50000" b="42805"/>
              <a:stretch>
                <a:fillRect/>
              </a:stretch>
            </p:blipFill>
            <p:spPr bwMode="auto">
              <a:xfrm>
                <a:off x="1043" y="0"/>
                <a:ext cx="2880"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8" name="Picture 10" descr="mlit_top"/>
              <p:cNvPicPr>
                <a:picLocks noChangeAspect="1" noChangeArrowheads="1"/>
              </p:cNvPicPr>
              <p:nvPr userDrawn="1"/>
            </p:nvPicPr>
            <p:blipFill>
              <a:blip r:embed="rId15">
                <a:extLst>
                  <a:ext uri="{28A0092B-C50C-407E-A947-70E740481C1C}">
                    <a14:useLocalDpi xmlns:a14="http://schemas.microsoft.com/office/drawing/2010/main" val="0"/>
                  </a:ext>
                </a:extLst>
              </a:blip>
              <a:srcRect l="68906" b="42805"/>
              <a:stretch>
                <a:fillRect/>
              </a:stretch>
            </p:blipFill>
            <p:spPr bwMode="auto">
              <a:xfrm>
                <a:off x="0" y="0"/>
                <a:ext cx="1791"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031" name="Rectangle 2"/>
          <p:cNvSpPr>
            <a:spLocks noGrp="1" noChangeArrowheads="1"/>
          </p:cNvSpPr>
          <p:nvPr>
            <p:ph type="title"/>
          </p:nvPr>
        </p:nvSpPr>
        <p:spPr bwMode="auto">
          <a:xfrm>
            <a:off x="0" y="0"/>
            <a:ext cx="774035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dirty="0"/>
              <a:t>マスタ タイトルの書式設定</a:t>
            </a:r>
          </a:p>
        </p:txBody>
      </p:sp>
      <p:pic>
        <p:nvPicPr>
          <p:cNvPr id="19" name="オブジェクト 7"/>
          <p:cNvPicPr>
            <a:picLocks noChangeArrowheads="1"/>
          </p:cNvPicPr>
          <p:nvPr userDrawn="1"/>
        </p:nvPicPr>
        <p:blipFill>
          <a:blip r:embed="rId16">
            <a:extLst>
              <a:ext uri="{28A0092B-C50C-407E-A947-70E740481C1C}">
                <a14:useLocalDpi xmlns:a14="http://schemas.microsoft.com/office/drawing/2010/main" val="0"/>
              </a:ext>
            </a:extLst>
          </a:blip>
          <a:srcRect t="-1135" r="67487" b="-17436"/>
          <a:stretch>
            <a:fillRect/>
          </a:stretch>
        </p:blipFill>
        <p:spPr bwMode="auto">
          <a:xfrm>
            <a:off x="7832476" y="23813"/>
            <a:ext cx="1258888"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79"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hf hdr="0" ftr="0" dt="0"/>
  <p:txStyles>
    <p:titleStyle>
      <a:lvl1pPr algn="l" rtl="0" eaLnBrk="1" fontAlgn="base" hangingPunct="1">
        <a:spcBef>
          <a:spcPct val="0"/>
        </a:spcBef>
        <a:spcAft>
          <a:spcPct val="0"/>
        </a:spcAft>
        <a:defRPr kumimoji="1" sz="2800">
          <a:solidFill>
            <a:srgbClr val="4087C8"/>
          </a:solidFill>
          <a:latin typeface="+mj-lt"/>
          <a:ea typeface="+mj-ea"/>
          <a:cs typeface="+mj-cs"/>
        </a:defRPr>
      </a:lvl1pPr>
      <a:lvl2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2pPr>
      <a:lvl3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3pPr>
      <a:lvl4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4pPr>
      <a:lvl5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5pPr>
      <a:lvl6pPr marL="4572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4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6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8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755576" y="1844824"/>
            <a:ext cx="8132440" cy="1470025"/>
          </a:xfrm>
        </p:spPr>
        <p:txBody>
          <a:bodyPr/>
          <a:lstStyle/>
          <a:p>
            <a:r>
              <a:rPr lang="en-US" altLang="ja-JP" dirty="0"/>
              <a:t>Disabling and identification function</a:t>
            </a:r>
            <a:endParaRPr lang="ja-JP" altLang="en-US" dirty="0"/>
          </a:p>
        </p:txBody>
      </p:sp>
      <p:sp>
        <p:nvSpPr>
          <p:cNvPr id="3075" name="Rectangle 6"/>
          <p:cNvSpPr>
            <a:spLocks noGrp="1" noChangeArrowheads="1"/>
          </p:cNvSpPr>
          <p:nvPr>
            <p:ph type="subTitle" idx="1"/>
          </p:nvPr>
        </p:nvSpPr>
        <p:spPr>
          <a:xfrm>
            <a:off x="1331640" y="4653136"/>
            <a:ext cx="6400800" cy="1054968"/>
          </a:xfrm>
        </p:spPr>
        <p:txBody>
          <a:bodyPr/>
          <a:lstStyle/>
          <a:p>
            <a:pPr eaLnBrk="1" hangingPunct="1"/>
            <a:r>
              <a:rPr lang="en-US" altLang="ja-JP" sz="2800" dirty="0">
                <a:latin typeface="ＭＳ Ｐゴシック" charset="-128"/>
              </a:rPr>
              <a:t>Takashi NAONO</a:t>
            </a:r>
          </a:p>
          <a:p>
            <a:pPr eaLnBrk="1" hangingPunct="1"/>
            <a:r>
              <a:rPr lang="en-US" altLang="ja-JP" sz="2800" dirty="0">
                <a:latin typeface="ＭＳ Ｐゴシック" charset="-128"/>
              </a:rPr>
              <a:t>MLIT, Japan</a:t>
            </a:r>
            <a:endParaRPr lang="ja-JP" altLang="en-US" sz="2800" dirty="0">
              <a:latin typeface="ＭＳ Ｐゴシック" charset="-128"/>
            </a:endParaRPr>
          </a:p>
        </p:txBody>
      </p:sp>
      <p:sp>
        <p:nvSpPr>
          <p:cNvPr id="2" name="スライド番号プレースホルダー 1"/>
          <p:cNvSpPr>
            <a:spLocks noGrp="1"/>
          </p:cNvSpPr>
          <p:nvPr>
            <p:ph type="sldNum" sz="quarter" idx="12"/>
          </p:nvPr>
        </p:nvSpPr>
        <p:spPr/>
        <p:txBody>
          <a:bodyPr/>
          <a:lstStyle/>
          <a:p>
            <a:pPr>
              <a:defRPr/>
            </a:pPr>
            <a:fld id="{35C1E978-A3B9-4673-8199-379729392307}" type="slidenum">
              <a:rPr lang="en-US" altLang="ja-JP" smtClean="0"/>
              <a:pPr>
                <a:defRPr/>
              </a:pPr>
              <a:t>1</a:t>
            </a:fld>
            <a:endParaRPr lang="en-US" altLang="ja-JP" dirty="0"/>
          </a:p>
        </p:txBody>
      </p:sp>
      <p:sp>
        <p:nvSpPr>
          <p:cNvPr id="3" name="TextBox 2">
            <a:extLst>
              <a:ext uri="{FF2B5EF4-FFF2-40B4-BE49-F238E27FC236}">
                <a16:creationId xmlns:a16="http://schemas.microsoft.com/office/drawing/2014/main" id="{FC81A1BA-EE1F-4999-BEEC-343EAF573224}"/>
              </a:ext>
            </a:extLst>
          </p:cNvPr>
          <p:cNvSpPr txBox="1"/>
          <p:nvPr/>
        </p:nvSpPr>
        <p:spPr>
          <a:xfrm>
            <a:off x="7533158" y="79554"/>
            <a:ext cx="1354858" cy="600164"/>
          </a:xfrm>
          <a:prstGeom prst="rect">
            <a:avLst/>
          </a:prstGeom>
          <a:noFill/>
        </p:spPr>
        <p:txBody>
          <a:bodyPr wrap="none" rtlCol="0">
            <a:spAutoFit/>
          </a:bodyPr>
          <a:lstStyle/>
          <a:p>
            <a:pPr algn="r"/>
            <a:r>
              <a:rPr lang="en-US" sz="1100" dirty="0"/>
              <a:t>FRAV-16-07</a:t>
            </a:r>
          </a:p>
          <a:p>
            <a:pPr algn="r"/>
            <a:r>
              <a:rPr lang="en-US" sz="1100" dirty="0"/>
              <a:t>16</a:t>
            </a:r>
            <a:r>
              <a:rPr lang="en-US" sz="1100" baseline="30000" dirty="0"/>
              <a:t>th</a:t>
            </a:r>
            <a:r>
              <a:rPr lang="en-US" sz="1100" dirty="0"/>
              <a:t> FRAV session</a:t>
            </a:r>
          </a:p>
          <a:p>
            <a:pPr algn="r"/>
            <a:r>
              <a:rPr lang="en-US" sz="1100" dirty="0"/>
              <a:t>6 July 2021</a:t>
            </a:r>
          </a:p>
        </p:txBody>
      </p:sp>
      <p:sp>
        <p:nvSpPr>
          <p:cNvPr id="6" name="TextBox 5">
            <a:extLst>
              <a:ext uri="{FF2B5EF4-FFF2-40B4-BE49-F238E27FC236}">
                <a16:creationId xmlns:a16="http://schemas.microsoft.com/office/drawing/2014/main" id="{7353FB79-8B18-41EF-A538-CA696263C12D}"/>
              </a:ext>
            </a:extLst>
          </p:cNvPr>
          <p:cNvSpPr txBox="1"/>
          <p:nvPr/>
        </p:nvSpPr>
        <p:spPr>
          <a:xfrm>
            <a:off x="179512" y="79554"/>
            <a:ext cx="2483372" cy="261610"/>
          </a:xfrm>
          <a:prstGeom prst="rect">
            <a:avLst/>
          </a:prstGeom>
          <a:noFill/>
        </p:spPr>
        <p:txBody>
          <a:bodyPr wrap="none" rtlCol="0">
            <a:spAutoFit/>
          </a:bodyPr>
          <a:lstStyle/>
          <a:p>
            <a:r>
              <a:rPr lang="en-US" sz="1100" dirty="0"/>
              <a:t>Submitted by the experts from Japan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7956376" cy="476250"/>
          </a:xfrm>
        </p:spPr>
        <p:txBody>
          <a:bodyPr/>
          <a:lstStyle/>
          <a:p>
            <a:r>
              <a:rPr lang="en-US" altLang="ja-JP" sz="2400" dirty="0"/>
              <a:t>Purpose of this document</a:t>
            </a:r>
            <a:endParaRPr lang="ja-JP" altLang="en-US" sz="2400" dirty="0"/>
          </a:p>
        </p:txBody>
      </p:sp>
      <p:sp>
        <p:nvSpPr>
          <p:cNvPr id="9" name="スライド番号プレースホルダー 8"/>
          <p:cNvSpPr>
            <a:spLocks noGrp="1"/>
          </p:cNvSpPr>
          <p:nvPr>
            <p:ph type="sldNum" sz="quarter" idx="12"/>
          </p:nvPr>
        </p:nvSpPr>
        <p:spPr/>
        <p:txBody>
          <a:bodyPr/>
          <a:lstStyle/>
          <a:p>
            <a:pPr>
              <a:defRPr/>
            </a:pPr>
            <a:fld id="{651FC12D-27C1-4F31-90C9-A93D49E44687}" type="slidenum">
              <a:rPr lang="en-US" altLang="ja-JP" smtClean="0"/>
              <a:pPr>
                <a:defRPr/>
              </a:pPr>
              <a:t>2</a:t>
            </a:fld>
            <a:endParaRPr lang="en-US" altLang="ja-JP"/>
          </a:p>
        </p:txBody>
      </p:sp>
      <p:sp>
        <p:nvSpPr>
          <p:cNvPr id="18" name="テキスト ボックス 17"/>
          <p:cNvSpPr txBox="1"/>
          <p:nvPr/>
        </p:nvSpPr>
        <p:spPr>
          <a:xfrm>
            <a:off x="323528" y="980728"/>
            <a:ext cx="8568952" cy="2585323"/>
          </a:xfrm>
          <a:prstGeom prst="rect">
            <a:avLst/>
          </a:prstGeom>
          <a:noFill/>
        </p:spPr>
        <p:txBody>
          <a:bodyPr wrap="square" rtlCol="0">
            <a:spAutoFit/>
          </a:bodyPr>
          <a:lstStyle/>
          <a:p>
            <a:r>
              <a:rPr lang="en-US" altLang="ja-JP" b="1" dirty="0"/>
              <a:t>Japan is considering to propose requirements for disabling and identifying the system.</a:t>
            </a:r>
          </a:p>
          <a:p>
            <a:endParaRPr lang="en-US" altLang="ja-JP" b="1" dirty="0"/>
          </a:p>
          <a:p>
            <a:r>
              <a:rPr lang="en-US" altLang="ja-JP" b="1" dirty="0"/>
              <a:t>However, we admit there are some matters to discuss these ideas because these are brand new ideas.</a:t>
            </a:r>
          </a:p>
          <a:p>
            <a:r>
              <a:rPr lang="en-US" altLang="ja-JP" b="1" dirty="0"/>
              <a:t>Therefore, this document intends to explain our ideas and background.</a:t>
            </a:r>
          </a:p>
          <a:p>
            <a:endParaRPr lang="en-US" altLang="ja-JP" b="1" dirty="0"/>
          </a:p>
          <a:p>
            <a:r>
              <a:rPr lang="en-US" altLang="ja-JP" b="1" dirty="0"/>
              <a:t>Taking into account of reaction and opinions from members of FRAV, Japan will continue to discuss these matters.</a:t>
            </a:r>
          </a:p>
        </p:txBody>
      </p:sp>
    </p:spTree>
    <p:extLst>
      <p:ext uri="{BB962C8B-B14F-4D97-AF65-F5344CB8AC3E}">
        <p14:creationId xmlns:p14="http://schemas.microsoft.com/office/powerpoint/2010/main" val="2096944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7956376" cy="476250"/>
          </a:xfrm>
        </p:spPr>
        <p:txBody>
          <a:bodyPr/>
          <a:lstStyle/>
          <a:p>
            <a:r>
              <a:rPr lang="en-US" altLang="ja-JP" sz="2400" dirty="0"/>
              <a:t>Disabling function</a:t>
            </a:r>
            <a:endParaRPr lang="ja-JP" altLang="en-US" sz="2400" dirty="0"/>
          </a:p>
        </p:txBody>
      </p:sp>
      <p:sp>
        <p:nvSpPr>
          <p:cNvPr id="9" name="スライド番号プレースホルダー 8"/>
          <p:cNvSpPr>
            <a:spLocks noGrp="1"/>
          </p:cNvSpPr>
          <p:nvPr>
            <p:ph type="sldNum" sz="quarter" idx="12"/>
          </p:nvPr>
        </p:nvSpPr>
        <p:spPr/>
        <p:txBody>
          <a:bodyPr/>
          <a:lstStyle/>
          <a:p>
            <a:pPr>
              <a:defRPr/>
            </a:pPr>
            <a:fld id="{651FC12D-27C1-4F31-90C9-A93D49E44687}" type="slidenum">
              <a:rPr lang="en-US" altLang="ja-JP" smtClean="0"/>
              <a:pPr>
                <a:defRPr/>
              </a:pPr>
              <a:t>3</a:t>
            </a:fld>
            <a:endParaRPr lang="en-US" altLang="ja-JP"/>
          </a:p>
        </p:txBody>
      </p:sp>
      <p:sp>
        <p:nvSpPr>
          <p:cNvPr id="18" name="テキスト ボックス 17"/>
          <p:cNvSpPr txBox="1"/>
          <p:nvPr/>
        </p:nvSpPr>
        <p:spPr>
          <a:xfrm>
            <a:off x="323528" y="836712"/>
            <a:ext cx="8568952" cy="5632311"/>
          </a:xfrm>
          <a:prstGeom prst="rect">
            <a:avLst/>
          </a:prstGeom>
          <a:noFill/>
        </p:spPr>
        <p:txBody>
          <a:bodyPr wrap="square" rtlCol="0">
            <a:spAutoFit/>
          </a:bodyPr>
          <a:lstStyle/>
          <a:p>
            <a:r>
              <a:rPr lang="en-US" altLang="ja-JP" b="1" dirty="0"/>
              <a:t>[Background]</a:t>
            </a:r>
          </a:p>
          <a:p>
            <a:r>
              <a:rPr lang="en-US" altLang="ja-JP" dirty="0"/>
              <a:t>Although the ADS will be thoroughly assessed before market introduction, it is still expected that ADS has some defects.</a:t>
            </a:r>
          </a:p>
          <a:p>
            <a:r>
              <a:rPr lang="en-US" altLang="ja-JP" dirty="0"/>
              <a:t>In particular, it is expected that ADS can cause fatal accidents if the defect is kept unrecovered.</a:t>
            </a:r>
          </a:p>
          <a:p>
            <a:r>
              <a:rPr lang="en-US" altLang="ja-JP" dirty="0"/>
              <a:t>ADS tends to have an OTA (over-the-air, remote software update) functionality and this technology should also be used to respond quickly to avoid fatal accidents.</a:t>
            </a:r>
          </a:p>
          <a:p>
            <a:endParaRPr lang="en-US" altLang="ja-JP" b="1" dirty="0"/>
          </a:p>
          <a:p>
            <a:r>
              <a:rPr lang="en-US" altLang="ja-JP" b="1" dirty="0"/>
              <a:t>[Idea of requirement]</a:t>
            </a:r>
          </a:p>
          <a:p>
            <a:r>
              <a:rPr lang="en-US" altLang="ja-JP" u="heavy" dirty="0"/>
              <a:t>When ADS safety is not ensured, the ADS should not be activated.</a:t>
            </a:r>
          </a:p>
          <a:p>
            <a:endParaRPr lang="en-US" altLang="ja-JP" dirty="0"/>
          </a:p>
          <a:p>
            <a:r>
              <a:rPr lang="en-US" altLang="ja-JP" dirty="0"/>
              <a:t>The ADS should have a function which makes the system inactivate* remotely, if the system has OTA functionality, in case ADS safety is not ensured.</a:t>
            </a:r>
          </a:p>
          <a:p>
            <a:r>
              <a:rPr lang="en-US" altLang="ja-JP" sz="1400" dirty="0"/>
              <a:t>* disable to start functioning ADS, not to require sudden stop of ADS</a:t>
            </a:r>
          </a:p>
          <a:p>
            <a:endParaRPr lang="en-US" altLang="ja-JP" sz="1400" dirty="0"/>
          </a:p>
          <a:p>
            <a:r>
              <a:rPr lang="en-US" altLang="ja-JP" sz="1400" dirty="0"/>
              <a:t>Notwithstanding this requirement, the countermeasure is required to be carried out in accordance with the procedures established in each country as usual. In addition, how to use this disabling function should be decided by the authorities or the manufacturers (procedures of each country should be respected). In addition, re-activation of ADS can be permitted at the decision of the authority or manufacturers (procedures of each country should be respected).</a:t>
            </a:r>
          </a:p>
          <a:p>
            <a:r>
              <a:rPr lang="en-US" altLang="ja-JP" sz="1400" dirty="0"/>
              <a:t>It can be considered that the manufacturers should inform the purchaser of the vehicle that the ADS functionality might be made disabled for the safety reason.</a:t>
            </a:r>
          </a:p>
        </p:txBody>
      </p:sp>
      <p:sp>
        <p:nvSpPr>
          <p:cNvPr id="8" name="正方形/長方形 7"/>
          <p:cNvSpPr/>
          <p:nvPr/>
        </p:nvSpPr>
        <p:spPr>
          <a:xfrm>
            <a:off x="4860032" y="784530"/>
            <a:ext cx="4067539" cy="35961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600" dirty="0">
                <a:latin typeface="Times New Roman" panose="02020603050405020304" pitchFamily="18" charset="0"/>
                <a:cs typeface="Times New Roman" panose="02020603050405020304" pitchFamily="18" charset="0"/>
              </a:rPr>
              <a:t>No.29 of ADS Safety Topics in FRAV-16-06</a:t>
            </a:r>
            <a:endParaRPr kumimoji="1" lang="ja-JP" alt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22040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7956376" cy="476250"/>
          </a:xfrm>
        </p:spPr>
        <p:txBody>
          <a:bodyPr/>
          <a:lstStyle/>
          <a:p>
            <a:r>
              <a:rPr lang="en-US" altLang="ja-JP" sz="2400" dirty="0"/>
              <a:t>Identification function</a:t>
            </a:r>
            <a:endParaRPr lang="ja-JP" altLang="en-US" sz="2400" dirty="0"/>
          </a:p>
        </p:txBody>
      </p:sp>
      <p:sp>
        <p:nvSpPr>
          <p:cNvPr id="9" name="スライド番号プレースホルダー 8"/>
          <p:cNvSpPr>
            <a:spLocks noGrp="1"/>
          </p:cNvSpPr>
          <p:nvPr>
            <p:ph type="sldNum" sz="quarter" idx="12"/>
          </p:nvPr>
        </p:nvSpPr>
        <p:spPr/>
        <p:txBody>
          <a:bodyPr/>
          <a:lstStyle/>
          <a:p>
            <a:pPr>
              <a:defRPr/>
            </a:pPr>
            <a:fld id="{651FC12D-27C1-4F31-90C9-A93D49E44687}" type="slidenum">
              <a:rPr lang="en-US" altLang="ja-JP" smtClean="0"/>
              <a:pPr>
                <a:defRPr/>
              </a:pPr>
              <a:t>4</a:t>
            </a:fld>
            <a:endParaRPr lang="en-US" altLang="ja-JP"/>
          </a:p>
        </p:txBody>
      </p:sp>
      <p:sp>
        <p:nvSpPr>
          <p:cNvPr id="18" name="テキスト ボックス 17"/>
          <p:cNvSpPr txBox="1"/>
          <p:nvPr/>
        </p:nvSpPr>
        <p:spPr>
          <a:xfrm>
            <a:off x="323528" y="980728"/>
            <a:ext cx="8568952" cy="4893647"/>
          </a:xfrm>
          <a:prstGeom prst="rect">
            <a:avLst/>
          </a:prstGeom>
          <a:noFill/>
        </p:spPr>
        <p:txBody>
          <a:bodyPr wrap="square" rtlCol="0">
            <a:spAutoFit/>
          </a:bodyPr>
          <a:lstStyle/>
          <a:p>
            <a:r>
              <a:rPr lang="en-US" altLang="ja-JP" b="1" dirty="0"/>
              <a:t>[Background]</a:t>
            </a:r>
          </a:p>
          <a:p>
            <a:r>
              <a:rPr lang="en-US" altLang="ja-JP" dirty="0"/>
              <a:t>There is a need from various stakeholders to </a:t>
            </a:r>
            <a:r>
              <a:rPr lang="en-US" altLang="ja-JP" u="heavy" dirty="0"/>
              <a:t>identify whether the vehicle has ADS or not</a:t>
            </a:r>
            <a:r>
              <a:rPr lang="en-US" altLang="ja-JP" dirty="0"/>
              <a:t> when the vehicle is stopped. </a:t>
            </a:r>
            <a:br>
              <a:rPr lang="en-US" altLang="ja-JP" dirty="0"/>
            </a:br>
            <a:r>
              <a:rPr lang="en-US" altLang="ja-JP" sz="1400" dirty="0"/>
              <a:t>(For example, the police may have to know because different regulations may be applied to vehicles with ADS and without ADS. The mechanic may have to change the maintenance method or what to check depending on whether it is ADS or not.)</a:t>
            </a:r>
          </a:p>
          <a:p>
            <a:r>
              <a:rPr lang="en-US" altLang="ja-JP" dirty="0"/>
              <a:t>Especially, it is difficult to confirm if OTA changes </a:t>
            </a:r>
            <a:br>
              <a:rPr lang="en-US" altLang="ja-JP" dirty="0"/>
            </a:br>
            <a:r>
              <a:rPr lang="en-US" altLang="ja-JP" dirty="0"/>
              <a:t>the vehicle from “without ADS” to “with ADS”.</a:t>
            </a:r>
          </a:p>
          <a:p>
            <a:endParaRPr lang="en-US" altLang="ja-JP" b="1" dirty="0"/>
          </a:p>
          <a:p>
            <a:endParaRPr lang="en-US" altLang="ja-JP" b="1" dirty="0"/>
          </a:p>
          <a:p>
            <a:endParaRPr lang="en-US" altLang="ja-JP" b="1" dirty="0"/>
          </a:p>
          <a:p>
            <a:r>
              <a:rPr lang="en-US" altLang="ja-JP" b="1" dirty="0"/>
              <a:t>[Idea of requirement]</a:t>
            </a:r>
          </a:p>
          <a:p>
            <a:r>
              <a:rPr lang="en-US" altLang="ja-JP" u="heavy" dirty="0"/>
              <a:t>The status of ADS should be readable for the User and authorized persons.</a:t>
            </a:r>
          </a:p>
          <a:p>
            <a:endParaRPr lang="en-US" altLang="ja-JP" u="heavy" dirty="0"/>
          </a:p>
          <a:p>
            <a:r>
              <a:rPr lang="en-US" altLang="ja-JP" dirty="0"/>
              <a:t>The ADS should have functionality to display ADS level of the vehicle and executable DDT function information. </a:t>
            </a:r>
          </a:p>
          <a:p>
            <a:r>
              <a:rPr lang="en-US" altLang="ja-JP" dirty="0"/>
              <a:t>ADS level (or the fact that the vehicle has ADS functionality) should be displayed in an enhanced visible way.</a:t>
            </a:r>
            <a:endParaRPr lang="en-US" altLang="ja-JP" sz="1400" strike="sngStrike" dirty="0"/>
          </a:p>
        </p:txBody>
      </p:sp>
      <p:pic>
        <p:nvPicPr>
          <p:cNvPr id="2" name="図 1"/>
          <p:cNvPicPr>
            <a:picLocks noChangeAspect="1"/>
          </p:cNvPicPr>
          <p:nvPr/>
        </p:nvPicPr>
        <p:blipFill>
          <a:blip r:embed="rId2"/>
          <a:stretch>
            <a:fillRect/>
          </a:stretch>
        </p:blipFill>
        <p:spPr>
          <a:xfrm>
            <a:off x="5940152" y="3074410"/>
            <a:ext cx="775457" cy="1003532"/>
          </a:xfrm>
          <a:prstGeom prst="rect">
            <a:avLst/>
          </a:prstGeom>
        </p:spPr>
      </p:pic>
      <p:pic>
        <p:nvPicPr>
          <p:cNvPr id="3" name="図 2"/>
          <p:cNvPicPr>
            <a:picLocks noChangeAspect="1"/>
          </p:cNvPicPr>
          <p:nvPr/>
        </p:nvPicPr>
        <p:blipFill>
          <a:blip r:embed="rId3"/>
          <a:stretch>
            <a:fillRect/>
          </a:stretch>
        </p:blipFill>
        <p:spPr>
          <a:xfrm>
            <a:off x="7010400" y="3356992"/>
            <a:ext cx="1385264" cy="726610"/>
          </a:xfrm>
          <a:prstGeom prst="rect">
            <a:avLst/>
          </a:prstGeom>
        </p:spPr>
      </p:pic>
      <p:sp>
        <p:nvSpPr>
          <p:cNvPr id="4" name="雲形吹き出し 3"/>
          <p:cNvSpPr/>
          <p:nvPr/>
        </p:nvSpPr>
        <p:spPr>
          <a:xfrm>
            <a:off x="6787578" y="2487361"/>
            <a:ext cx="2078360" cy="587049"/>
          </a:xfrm>
          <a:prstGeom prst="cloudCallout">
            <a:avLst>
              <a:gd name="adj1" fmla="val -52245"/>
              <a:gd name="adj2" fmla="val 97463"/>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600" dirty="0"/>
              <a:t>ADS or not?</a:t>
            </a:r>
            <a:endParaRPr kumimoji="1" lang="ja-JP" altLang="en-US" sz="1600" dirty="0"/>
          </a:p>
        </p:txBody>
      </p:sp>
      <p:sp>
        <p:nvSpPr>
          <p:cNvPr id="13" name="正方形/長方形 12"/>
          <p:cNvSpPr/>
          <p:nvPr/>
        </p:nvSpPr>
        <p:spPr>
          <a:xfrm>
            <a:off x="4860032" y="784530"/>
            <a:ext cx="4067539" cy="35961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600" dirty="0">
                <a:latin typeface="Times New Roman" panose="02020603050405020304" pitchFamily="18" charset="0"/>
                <a:cs typeface="Times New Roman" panose="02020603050405020304" pitchFamily="18" charset="0"/>
              </a:rPr>
              <a:t>No.30 of ADS Safety Topics in FRAV-16-06</a:t>
            </a:r>
            <a:endParaRPr kumimoji="1" lang="ja-JP" alt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3255905"/>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HGP創英角ｺﾞｼｯｸUB"/>
        <a:ea typeface="HGP創英角ｺﾞｼｯｸUB"/>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プレゼンテーションタイトル.pptx" id="{E7498F8A-E358-466F-AF97-A85145EC8708}" vid="{1396C27A-9803-4462-9F31-16E49278FC2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1066</TotalTime>
  <Words>512</Words>
  <Application>Microsoft Office PowerPoint</Application>
  <PresentationFormat>On-screen Show (4:3)</PresentationFormat>
  <Paragraphs>47</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HGP創英角ｺﾞｼｯｸUB</vt:lpstr>
      <vt:lpstr>ＭＳ Ｐゴシック</vt:lpstr>
      <vt:lpstr>Arial</vt:lpstr>
      <vt:lpstr>Calibri</vt:lpstr>
      <vt:lpstr>Times New Roman</vt:lpstr>
      <vt:lpstr>標準デザイン</vt:lpstr>
      <vt:lpstr>Disabling and identification function</vt:lpstr>
      <vt:lpstr>Purpose of this document</vt:lpstr>
      <vt:lpstr>Disabling function</vt:lpstr>
      <vt:lpstr>Identification function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Japanese recognition for scenario</dc:title>
  <dc:creator>ㅤ</dc:creator>
  <cp:lastModifiedBy>John Creamer</cp:lastModifiedBy>
  <cp:revision>70</cp:revision>
  <cp:lastPrinted>2020-08-19T06:33:26Z</cp:lastPrinted>
  <dcterms:created xsi:type="dcterms:W3CDTF">2020-08-07T01:55:54Z</dcterms:created>
  <dcterms:modified xsi:type="dcterms:W3CDTF">2021-07-05T10:49:55Z</dcterms:modified>
</cp:coreProperties>
</file>