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323" r:id="rId2"/>
    <p:sldId id="325" r:id="rId3"/>
    <p:sldId id="309" r:id="rId4"/>
    <p:sldId id="324" r:id="rId5"/>
    <p:sldId id="322"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Stijl, licht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63" autoAdjust="0"/>
    <p:restoredTop sz="94660"/>
  </p:normalViewPr>
  <p:slideViewPr>
    <p:cSldViewPr snapToGrid="0">
      <p:cViewPr varScale="1">
        <p:scale>
          <a:sx n="63" d="100"/>
          <a:sy n="63" d="100"/>
        </p:scale>
        <p:origin x="824" y="34"/>
      </p:cViewPr>
      <p:guideLst/>
    </p:cSldViewPr>
  </p:slideViewPr>
  <p:notesTextViewPr>
    <p:cViewPr>
      <p:scale>
        <a:sx n="3" d="2"/>
        <a:sy n="3" d="2"/>
      </p:scale>
      <p:origin x="0" y="0"/>
    </p:cViewPr>
  </p:notesTextViewPr>
  <p:notesViewPr>
    <p:cSldViewPr snapToGrid="0">
      <p:cViewPr varScale="1">
        <p:scale>
          <a:sx n="123" d="100"/>
          <a:sy n="123" d="100"/>
        </p:scale>
        <p:origin x="4056" y="8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49B4FF-5CAE-466E-89D6-D129B4872A8C}" type="datetimeFigureOut">
              <a:rPr lang="nl-NL" smtClean="0"/>
              <a:t>13-7-2021</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F830D32-0FA6-4A09-864F-972EE38C2F3D}" type="slidenum">
              <a:rPr lang="nl-NL" smtClean="0"/>
              <a:t>‹#›</a:t>
            </a:fld>
            <a:endParaRPr lang="nl-NL"/>
          </a:p>
        </p:txBody>
      </p:sp>
    </p:spTree>
    <p:extLst>
      <p:ext uri="{BB962C8B-B14F-4D97-AF65-F5344CB8AC3E}">
        <p14:creationId xmlns:p14="http://schemas.microsoft.com/office/powerpoint/2010/main" val="37214412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5D697E-75AA-4564-9F26-27A912411014}" type="datetimeFigureOut">
              <a:rPr lang="en-US" smtClean="0"/>
              <a:t>13-Jul-21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6EF8C4-DE41-4F2D-8B17-F886FAD026A1}" type="slidenum">
              <a:rPr lang="en-US" smtClean="0"/>
              <a:t>‹#›</a:t>
            </a:fld>
            <a:endParaRPr lang="en-US"/>
          </a:p>
        </p:txBody>
      </p:sp>
    </p:spTree>
    <p:extLst>
      <p:ext uri="{BB962C8B-B14F-4D97-AF65-F5344CB8AC3E}">
        <p14:creationId xmlns:p14="http://schemas.microsoft.com/office/powerpoint/2010/main" val="973246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11" name="Tijdelijke aanduiding voor datum 10"/>
          <p:cNvSpPr>
            <a:spLocks noGrp="1"/>
          </p:cNvSpPr>
          <p:nvPr>
            <p:ph type="dt" sz="half" idx="10"/>
          </p:nvPr>
        </p:nvSpPr>
        <p:spPr/>
        <p:txBody>
          <a:bodyPr/>
          <a:lstStyle/>
          <a:p>
            <a:r>
              <a:rPr lang="nl-NL"/>
              <a:t>FRAV meeting 6/7 May 2021</a:t>
            </a:r>
            <a:endParaRPr lang="nl-NL" dirty="0"/>
          </a:p>
        </p:txBody>
      </p:sp>
      <p:sp>
        <p:nvSpPr>
          <p:cNvPr id="12" name="Tijdelijke aanduiding voor voettekst 11"/>
          <p:cNvSpPr>
            <a:spLocks noGrp="1"/>
          </p:cNvSpPr>
          <p:nvPr>
            <p:ph type="ftr" sz="quarter" idx="11"/>
          </p:nvPr>
        </p:nvSpPr>
        <p:spPr/>
        <p:txBody>
          <a:bodyPr/>
          <a:lstStyle/>
          <a:p>
            <a:r>
              <a:rPr lang="nl-NL"/>
              <a:t>User Role Definitions</a:t>
            </a:r>
            <a:endParaRPr lang="nl-NL" dirty="0"/>
          </a:p>
        </p:txBody>
      </p:sp>
      <p:sp>
        <p:nvSpPr>
          <p:cNvPr id="13" name="Tijdelijke aanduiding voor dianummer 12"/>
          <p:cNvSpPr>
            <a:spLocks noGrp="1"/>
          </p:cNvSpPr>
          <p:nvPr>
            <p:ph type="sldNum" sz="quarter" idx="12"/>
          </p:nvPr>
        </p:nvSpPr>
        <p:spPr/>
        <p:txBody>
          <a:bodyPr/>
          <a:lstStyle/>
          <a:p>
            <a:fld id="{190CF9CA-B04D-4BBA-8E61-3DA78E41E28D}" type="slidenum">
              <a:rPr lang="nl-NL" smtClean="0"/>
              <a:pPr/>
              <a:t>‹#›</a:t>
            </a:fld>
            <a:endParaRPr lang="nl-NL" dirty="0"/>
          </a:p>
        </p:txBody>
      </p:sp>
      <p:sp>
        <p:nvSpPr>
          <p:cNvPr id="14" name="Titel 13"/>
          <p:cNvSpPr>
            <a:spLocks noGrp="1"/>
          </p:cNvSpPr>
          <p:nvPr>
            <p:ph type="title"/>
          </p:nvPr>
        </p:nvSpPr>
        <p:spPr/>
        <p:txBody>
          <a:bodyPr/>
          <a:lstStyle/>
          <a:p>
            <a:r>
              <a:rPr lang="nl-NL"/>
              <a:t>Klik om de stijl te bewerken</a:t>
            </a:r>
          </a:p>
        </p:txBody>
      </p:sp>
    </p:spTree>
    <p:extLst>
      <p:ext uri="{BB962C8B-B14F-4D97-AF65-F5344CB8AC3E}">
        <p14:creationId xmlns:p14="http://schemas.microsoft.com/office/powerpoint/2010/main" val="808427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r>
              <a:rPr lang="nl-NL" dirty="0"/>
              <a:t>FRAV meeting 6/7 May 2021</a:t>
            </a:r>
          </a:p>
        </p:txBody>
      </p:sp>
      <p:sp>
        <p:nvSpPr>
          <p:cNvPr id="5" name="Tijdelijke aanduiding voor voettekst 4"/>
          <p:cNvSpPr>
            <a:spLocks noGrp="1"/>
          </p:cNvSpPr>
          <p:nvPr>
            <p:ph type="ftr" sz="quarter" idx="11"/>
          </p:nvPr>
        </p:nvSpPr>
        <p:spPr/>
        <p:txBody>
          <a:bodyPr/>
          <a:lstStyle/>
          <a:p>
            <a:r>
              <a:rPr lang="nl-NL" dirty="0"/>
              <a:t>User </a:t>
            </a:r>
            <a:r>
              <a:rPr lang="nl-NL" dirty="0" err="1"/>
              <a:t>Role</a:t>
            </a:r>
            <a:r>
              <a:rPr lang="nl-NL" dirty="0"/>
              <a:t> </a:t>
            </a:r>
            <a:r>
              <a:rPr lang="nl-NL" dirty="0" err="1"/>
              <a:t>Definitions</a:t>
            </a:r>
            <a:endParaRPr lang="nl-NL" dirty="0"/>
          </a:p>
        </p:txBody>
      </p:sp>
      <p:sp>
        <p:nvSpPr>
          <p:cNvPr id="6" name="Tijdelijke aanduiding voor dianummer 5"/>
          <p:cNvSpPr>
            <a:spLocks noGrp="1"/>
          </p:cNvSpPr>
          <p:nvPr>
            <p:ph type="sldNum" sz="quarter" idx="12"/>
          </p:nvPr>
        </p:nvSpPr>
        <p:spPr/>
        <p:txBody>
          <a:bodyPr/>
          <a:lstStyle/>
          <a:p>
            <a:fld id="{B0D8A8E4-223D-4B17-B260-036DC77E2F7E}" type="slidenum">
              <a:rPr lang="nl-NL" smtClean="0"/>
              <a:t>‹#›</a:t>
            </a:fld>
            <a:endParaRPr lang="nl-NL" dirty="0"/>
          </a:p>
        </p:txBody>
      </p:sp>
    </p:spTree>
    <p:extLst>
      <p:ext uri="{BB962C8B-B14F-4D97-AF65-F5344CB8AC3E}">
        <p14:creationId xmlns:p14="http://schemas.microsoft.com/office/powerpoint/2010/main" val="3088205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nl-NL" dirty="0"/>
              <a:t>FRAV meeting 6/7 May 2021</a:t>
            </a:r>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dirty="0"/>
              <a:t>User </a:t>
            </a:r>
            <a:r>
              <a:rPr lang="nl-NL" dirty="0" err="1"/>
              <a:t>Role</a:t>
            </a:r>
            <a:r>
              <a:rPr lang="nl-NL" dirty="0"/>
              <a:t> </a:t>
            </a:r>
            <a:r>
              <a:rPr lang="nl-NL" dirty="0" err="1"/>
              <a:t>Definitions</a:t>
            </a:r>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0CF9CA-B04D-4BBA-8E61-3DA78E41E28D}" type="slidenum">
              <a:rPr lang="nl-NL" smtClean="0"/>
              <a:pPr/>
              <a:t>‹#›</a:t>
            </a:fld>
            <a:endParaRPr lang="nl-NL" dirty="0"/>
          </a:p>
        </p:txBody>
      </p:sp>
    </p:spTree>
    <p:extLst>
      <p:ext uri="{BB962C8B-B14F-4D97-AF65-F5344CB8AC3E}">
        <p14:creationId xmlns:p14="http://schemas.microsoft.com/office/powerpoint/2010/main" val="35816729"/>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ndertitel 1"/>
          <p:cNvSpPr>
            <a:spLocks noGrp="1"/>
          </p:cNvSpPr>
          <p:nvPr>
            <p:ph type="subTitle" idx="1"/>
          </p:nvPr>
        </p:nvSpPr>
        <p:spPr/>
        <p:txBody>
          <a:bodyPr/>
          <a:lstStyle/>
          <a:p>
            <a:r>
              <a:rPr lang="nl-NL" dirty="0" err="1"/>
              <a:t>Tuesday</a:t>
            </a:r>
            <a:r>
              <a:rPr lang="nl-NL" dirty="0"/>
              <a:t> 6 </a:t>
            </a:r>
            <a:r>
              <a:rPr lang="nl-NL" dirty="0" err="1"/>
              <a:t>July</a:t>
            </a:r>
            <a:r>
              <a:rPr lang="nl-NL" dirty="0"/>
              <a:t> 2021</a:t>
            </a:r>
          </a:p>
        </p:txBody>
      </p:sp>
      <p:sp>
        <p:nvSpPr>
          <p:cNvPr id="3" name="Titel 2"/>
          <p:cNvSpPr>
            <a:spLocks noGrp="1"/>
          </p:cNvSpPr>
          <p:nvPr>
            <p:ph type="title"/>
          </p:nvPr>
        </p:nvSpPr>
        <p:spPr>
          <a:xfrm>
            <a:off x="701798" y="1835237"/>
            <a:ext cx="10515600" cy="1325563"/>
          </a:xfrm>
        </p:spPr>
        <p:txBody>
          <a:bodyPr/>
          <a:lstStyle/>
          <a:p>
            <a:pPr algn="ctr"/>
            <a:r>
              <a:rPr lang="nl-NL" dirty="0"/>
              <a:t>FRAV Workstream: User roles</a:t>
            </a:r>
          </a:p>
        </p:txBody>
      </p:sp>
      <p:sp>
        <p:nvSpPr>
          <p:cNvPr id="4" name="TextBox 3">
            <a:extLst>
              <a:ext uri="{FF2B5EF4-FFF2-40B4-BE49-F238E27FC236}">
                <a16:creationId xmlns:a16="http://schemas.microsoft.com/office/drawing/2014/main" id="{E47DA69C-C15D-4068-AFE4-0C951FF646FB}"/>
              </a:ext>
            </a:extLst>
          </p:cNvPr>
          <p:cNvSpPr txBox="1"/>
          <p:nvPr/>
        </p:nvSpPr>
        <p:spPr>
          <a:xfrm>
            <a:off x="338480" y="303116"/>
            <a:ext cx="1725152" cy="261610"/>
          </a:xfrm>
          <a:prstGeom prst="rect">
            <a:avLst/>
          </a:prstGeom>
          <a:noFill/>
        </p:spPr>
        <p:txBody>
          <a:bodyPr wrap="none" rtlCol="0">
            <a:spAutoFit/>
          </a:bodyPr>
          <a:lstStyle/>
          <a:p>
            <a:r>
              <a:rPr lang="en-US" sz="1100" dirty="0"/>
              <a:t>Submitted by the task pilot</a:t>
            </a:r>
          </a:p>
        </p:txBody>
      </p:sp>
      <p:sp>
        <p:nvSpPr>
          <p:cNvPr id="5" name="TextBox 4">
            <a:extLst>
              <a:ext uri="{FF2B5EF4-FFF2-40B4-BE49-F238E27FC236}">
                <a16:creationId xmlns:a16="http://schemas.microsoft.com/office/drawing/2014/main" id="{61B0581D-442A-455F-8D67-F4A52C12BDC2}"/>
              </a:ext>
            </a:extLst>
          </p:cNvPr>
          <p:cNvSpPr txBox="1"/>
          <p:nvPr/>
        </p:nvSpPr>
        <p:spPr>
          <a:xfrm>
            <a:off x="10320736" y="303116"/>
            <a:ext cx="1491113" cy="600164"/>
          </a:xfrm>
          <a:prstGeom prst="rect">
            <a:avLst/>
          </a:prstGeom>
          <a:noFill/>
        </p:spPr>
        <p:txBody>
          <a:bodyPr wrap="none" rtlCol="0">
            <a:spAutoFit/>
          </a:bodyPr>
          <a:lstStyle/>
          <a:p>
            <a:pPr algn="r"/>
            <a:r>
              <a:rPr lang="en-US" sz="1100" dirty="0"/>
              <a:t>Document FRAV-16-12</a:t>
            </a:r>
          </a:p>
          <a:p>
            <a:pPr algn="r"/>
            <a:r>
              <a:rPr lang="en-US" sz="1100" dirty="0"/>
              <a:t>16</a:t>
            </a:r>
            <a:r>
              <a:rPr lang="en-US" sz="1100" baseline="30000" dirty="0"/>
              <a:t>th</a:t>
            </a:r>
            <a:r>
              <a:rPr lang="en-US" sz="1100" dirty="0"/>
              <a:t> FRAV session</a:t>
            </a:r>
          </a:p>
          <a:p>
            <a:pPr algn="r"/>
            <a:r>
              <a:rPr lang="en-US" sz="1100" dirty="0"/>
              <a:t>6 July 2021</a:t>
            </a:r>
          </a:p>
        </p:txBody>
      </p:sp>
    </p:spTree>
    <p:extLst>
      <p:ext uri="{BB962C8B-B14F-4D97-AF65-F5344CB8AC3E}">
        <p14:creationId xmlns:p14="http://schemas.microsoft.com/office/powerpoint/2010/main" val="1479688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Objective</a:t>
            </a:r>
            <a:r>
              <a:rPr lang="nl-NL" dirty="0"/>
              <a:t> </a:t>
            </a:r>
            <a:r>
              <a:rPr lang="nl-NL" dirty="0" err="1"/>
              <a:t>this</a:t>
            </a:r>
            <a:r>
              <a:rPr lang="nl-NL" dirty="0"/>
              <a:t> meeting	</a:t>
            </a:r>
          </a:p>
        </p:txBody>
      </p:sp>
      <p:sp>
        <p:nvSpPr>
          <p:cNvPr id="3" name="Tijdelijke aanduiding voor inhoud 2"/>
          <p:cNvSpPr>
            <a:spLocks noGrp="1"/>
          </p:cNvSpPr>
          <p:nvPr>
            <p:ph idx="1"/>
          </p:nvPr>
        </p:nvSpPr>
        <p:spPr/>
        <p:txBody>
          <a:bodyPr/>
          <a:lstStyle/>
          <a:p>
            <a:r>
              <a:rPr lang="nl-NL" dirty="0" err="1"/>
              <a:t>to</a:t>
            </a:r>
            <a:r>
              <a:rPr lang="nl-NL" dirty="0"/>
              <a:t> </a:t>
            </a:r>
            <a:r>
              <a:rPr lang="nl-NL" dirty="0" err="1"/>
              <a:t>agree</a:t>
            </a:r>
            <a:r>
              <a:rPr lang="nl-NL" dirty="0"/>
              <a:t> on </a:t>
            </a:r>
            <a:r>
              <a:rPr lang="nl-NL" dirty="0" err="1"/>
              <a:t>mutually</a:t>
            </a:r>
            <a:r>
              <a:rPr lang="nl-NL" dirty="0"/>
              <a:t> </a:t>
            </a:r>
            <a:r>
              <a:rPr lang="nl-NL" dirty="0" err="1"/>
              <a:t>exclusive</a:t>
            </a:r>
            <a:r>
              <a:rPr lang="nl-NL" dirty="0"/>
              <a:t> </a:t>
            </a:r>
            <a:r>
              <a:rPr lang="nl-NL" dirty="0" err="1"/>
              <a:t>definitions</a:t>
            </a:r>
            <a:r>
              <a:rPr lang="nl-NL" dirty="0"/>
              <a:t> </a:t>
            </a:r>
            <a:r>
              <a:rPr lang="nl-NL" dirty="0" err="1"/>
              <a:t>for</a:t>
            </a:r>
            <a:r>
              <a:rPr lang="nl-NL" dirty="0"/>
              <a:t> driver </a:t>
            </a:r>
            <a:r>
              <a:rPr lang="nl-NL" dirty="0" err="1"/>
              <a:t>and</a:t>
            </a:r>
            <a:r>
              <a:rPr lang="nl-NL" dirty="0"/>
              <a:t> user </a:t>
            </a:r>
          </a:p>
          <a:p>
            <a:r>
              <a:rPr lang="nl-NL" dirty="0" err="1"/>
              <a:t>once</a:t>
            </a:r>
            <a:r>
              <a:rPr lang="nl-NL" dirty="0"/>
              <a:t> </a:t>
            </a:r>
            <a:r>
              <a:rPr lang="nl-NL" dirty="0" err="1"/>
              <a:t>agreed</a:t>
            </a:r>
            <a:r>
              <a:rPr lang="nl-NL" dirty="0"/>
              <a:t> </a:t>
            </a:r>
            <a:r>
              <a:rPr lang="nl-NL" dirty="0" err="1"/>
              <a:t>to</a:t>
            </a:r>
            <a:r>
              <a:rPr lang="nl-NL" dirty="0"/>
              <a:t> share these </a:t>
            </a:r>
            <a:r>
              <a:rPr lang="nl-NL" dirty="0" err="1"/>
              <a:t>definitions</a:t>
            </a:r>
            <a:r>
              <a:rPr lang="nl-NL" dirty="0"/>
              <a:t> </a:t>
            </a:r>
            <a:r>
              <a:rPr lang="nl-NL" dirty="0" err="1"/>
              <a:t>with</a:t>
            </a:r>
            <a:r>
              <a:rPr lang="nl-NL" dirty="0"/>
              <a:t> </a:t>
            </a:r>
            <a:r>
              <a:rPr lang="nl-NL" dirty="0" err="1"/>
              <a:t>other</a:t>
            </a:r>
            <a:r>
              <a:rPr lang="nl-NL" dirty="0"/>
              <a:t> </a:t>
            </a:r>
            <a:r>
              <a:rPr lang="nl-NL" dirty="0" err="1"/>
              <a:t>informal</a:t>
            </a:r>
            <a:r>
              <a:rPr lang="nl-NL" dirty="0"/>
              <a:t> </a:t>
            </a:r>
            <a:r>
              <a:rPr lang="nl-NL" dirty="0" err="1"/>
              <a:t>groups</a:t>
            </a:r>
            <a:r>
              <a:rPr lang="nl-NL" dirty="0"/>
              <a:t> </a:t>
            </a:r>
            <a:r>
              <a:rPr lang="nl-NL" dirty="0" err="1"/>
              <a:t>and</a:t>
            </a:r>
            <a:r>
              <a:rPr lang="nl-NL" dirty="0"/>
              <a:t> WP.1</a:t>
            </a:r>
          </a:p>
          <a:p>
            <a:r>
              <a:rPr lang="nl-NL" dirty="0"/>
              <a:t>next steps </a:t>
            </a:r>
            <a:r>
              <a:rPr lang="nl-NL" dirty="0" err="1"/>
              <a:t>to</a:t>
            </a:r>
            <a:r>
              <a:rPr lang="nl-NL" dirty="0"/>
              <a:t> HF </a:t>
            </a:r>
            <a:r>
              <a:rPr lang="nl-NL" dirty="0" err="1"/>
              <a:t>requirements</a:t>
            </a:r>
            <a:endParaRPr lang="nl-NL" dirty="0"/>
          </a:p>
        </p:txBody>
      </p:sp>
    </p:spTree>
    <p:extLst>
      <p:ext uri="{BB962C8B-B14F-4D97-AF65-F5344CB8AC3E}">
        <p14:creationId xmlns:p14="http://schemas.microsoft.com/office/powerpoint/2010/main" val="2692592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199" y="291090"/>
            <a:ext cx="10515599" cy="932688"/>
          </a:xfrm>
        </p:spPr>
        <p:txBody>
          <a:bodyPr vert="horz" lIns="91440" tIns="45720" rIns="91440" bIns="45720" rtlCol="0" anchor="b">
            <a:normAutofit/>
          </a:bodyPr>
          <a:lstStyle/>
          <a:p>
            <a:r>
              <a:rPr lang="en-US" sz="5400" dirty="0"/>
              <a:t>Driver vs User</a:t>
            </a:r>
            <a:endParaRPr lang="en-US" sz="5400" kern="1200" dirty="0">
              <a:solidFill>
                <a:schemeClr val="tx1"/>
              </a:solidFill>
              <a:latin typeface="+mj-lt"/>
              <a:ea typeface="+mj-ea"/>
              <a:cs typeface="+mj-cs"/>
            </a:endParaRPr>
          </a:p>
        </p:txBody>
      </p:sp>
      <p:sp>
        <p:nvSpPr>
          <p:cNvPr id="9" name="Rectangle 8">
            <a:extLst>
              <a:ext uri="{FF2B5EF4-FFF2-40B4-BE49-F238E27FC236}">
                <a16:creationId xmlns:a16="http://schemas.microsoft.com/office/drawing/2014/main" id="{F170E346-B98B-43A6-A4DA-D36FF6328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032938" y="-6032938"/>
            <a:ext cx="126124" cy="12192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97D9E1AF-73F7-4880-8DBA-ED9EC82A8B82}"/>
              </a:ext>
            </a:extLst>
          </p:cNvPr>
          <p:cNvSpPr txBox="1"/>
          <p:nvPr/>
        </p:nvSpPr>
        <p:spPr>
          <a:xfrm>
            <a:off x="838198" y="2055108"/>
            <a:ext cx="9937973" cy="584775"/>
          </a:xfrm>
          <a:prstGeom prst="rect">
            <a:avLst/>
          </a:prstGeom>
          <a:noFill/>
        </p:spPr>
        <p:txBody>
          <a:bodyPr wrap="square" rtlCol="0">
            <a:spAutoFit/>
          </a:bodyPr>
          <a:lstStyle/>
          <a:p>
            <a:pPr lvl="0"/>
            <a:r>
              <a:rPr lang="en-US" sz="1600" dirty="0"/>
              <a:t>Definition:</a:t>
            </a:r>
          </a:p>
          <a:p>
            <a:pPr lvl="0"/>
            <a:r>
              <a:rPr lang="en-US" sz="1600" dirty="0"/>
              <a:t>A driver is a human being who is engaged in real-time in the dynamic control of a vehicle. </a:t>
            </a:r>
          </a:p>
        </p:txBody>
      </p:sp>
      <p:sp>
        <p:nvSpPr>
          <p:cNvPr id="16" name="TextBox 13">
            <a:extLst>
              <a:ext uri="{FF2B5EF4-FFF2-40B4-BE49-F238E27FC236}">
                <a16:creationId xmlns:a16="http://schemas.microsoft.com/office/drawing/2014/main" id="{97D9E1AF-73F7-4880-8DBA-ED9EC82A8B82}"/>
              </a:ext>
            </a:extLst>
          </p:cNvPr>
          <p:cNvSpPr txBox="1"/>
          <p:nvPr/>
        </p:nvSpPr>
        <p:spPr>
          <a:xfrm>
            <a:off x="838198" y="4369576"/>
            <a:ext cx="9937973" cy="830997"/>
          </a:xfrm>
          <a:prstGeom prst="rect">
            <a:avLst/>
          </a:prstGeom>
          <a:noFill/>
        </p:spPr>
        <p:txBody>
          <a:bodyPr wrap="square" rtlCol="0">
            <a:spAutoFit/>
          </a:bodyPr>
          <a:lstStyle/>
          <a:p>
            <a:pPr lvl="0"/>
            <a:r>
              <a:rPr lang="en-US" sz="1600" dirty="0"/>
              <a:t>Safety requirement for a driver:</a:t>
            </a:r>
          </a:p>
          <a:p>
            <a:pPr lvl="0"/>
            <a:r>
              <a:rPr lang="en-US" sz="1600" dirty="0"/>
              <a:t>A driver should possess the necessary qualifications and is physically and mentally fit to be engaged in the dynamic control of a vehicle.</a:t>
            </a:r>
            <a:endParaRPr lang="nl-NL" sz="1600" dirty="0"/>
          </a:p>
        </p:txBody>
      </p:sp>
      <p:sp>
        <p:nvSpPr>
          <p:cNvPr id="3" name="Afgeronde rechthoek 2"/>
          <p:cNvSpPr/>
          <p:nvPr/>
        </p:nvSpPr>
        <p:spPr>
          <a:xfrm>
            <a:off x="838199" y="1388744"/>
            <a:ext cx="1886713" cy="6229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Driver</a:t>
            </a:r>
          </a:p>
        </p:txBody>
      </p:sp>
      <p:sp>
        <p:nvSpPr>
          <p:cNvPr id="4" name="Tekstvak 3"/>
          <p:cNvSpPr txBox="1"/>
          <p:nvPr/>
        </p:nvSpPr>
        <p:spPr>
          <a:xfrm>
            <a:off x="838197" y="2843010"/>
            <a:ext cx="9108831" cy="1323439"/>
          </a:xfrm>
          <a:prstGeom prst="rect">
            <a:avLst/>
          </a:prstGeom>
          <a:noFill/>
        </p:spPr>
        <p:txBody>
          <a:bodyPr wrap="square" rtlCol="0">
            <a:spAutoFit/>
          </a:bodyPr>
          <a:lstStyle/>
          <a:p>
            <a:r>
              <a:rPr lang="en-US" sz="1600" dirty="0">
                <a:solidFill>
                  <a:schemeClr val="accent1">
                    <a:lumMod val="75000"/>
                  </a:schemeClr>
                </a:solidFill>
              </a:rPr>
              <a:t>From UNECE WP.1:</a:t>
            </a:r>
          </a:p>
          <a:p>
            <a:r>
              <a:rPr lang="en-US" sz="1600" dirty="0">
                <a:solidFill>
                  <a:schemeClr val="accent1">
                    <a:lumMod val="75000"/>
                  </a:schemeClr>
                </a:solidFill>
              </a:rPr>
              <a:t>“Dynamic control” refers to carrying out all the real-time operational and tactical functions required to move the vehicle. This includes controlling the vehicle’s lateral and longitudinal motion, monitoring the road environment, responding to events in the road traffic environment, and planning and </a:t>
            </a:r>
            <a:r>
              <a:rPr lang="en-US" sz="1600" dirty="0" err="1">
                <a:solidFill>
                  <a:schemeClr val="accent1">
                    <a:lumMod val="75000"/>
                  </a:schemeClr>
                </a:solidFill>
              </a:rPr>
              <a:t>signalling</a:t>
            </a:r>
            <a:r>
              <a:rPr lang="en-US" sz="1600" dirty="0">
                <a:solidFill>
                  <a:schemeClr val="accent1">
                    <a:lumMod val="75000"/>
                  </a:schemeClr>
                </a:solidFill>
              </a:rPr>
              <a:t> for </a:t>
            </a:r>
            <a:r>
              <a:rPr lang="en-US" sz="1600" dirty="0" err="1">
                <a:solidFill>
                  <a:schemeClr val="accent1">
                    <a:lumMod val="75000"/>
                  </a:schemeClr>
                </a:solidFill>
              </a:rPr>
              <a:t>manoeuvres</a:t>
            </a:r>
            <a:r>
              <a:rPr lang="en-US" sz="1600" dirty="0">
                <a:solidFill>
                  <a:schemeClr val="accent1">
                    <a:lumMod val="75000"/>
                  </a:schemeClr>
                </a:solidFill>
              </a:rPr>
              <a:t>.</a:t>
            </a:r>
            <a:endParaRPr lang="nl-NL" sz="1600" dirty="0">
              <a:solidFill>
                <a:schemeClr val="accent1">
                  <a:lumMod val="75000"/>
                </a:schemeClr>
              </a:solidFill>
            </a:endParaRPr>
          </a:p>
        </p:txBody>
      </p:sp>
    </p:spTree>
    <p:extLst>
      <p:ext uri="{BB962C8B-B14F-4D97-AF65-F5344CB8AC3E}">
        <p14:creationId xmlns:p14="http://schemas.microsoft.com/office/powerpoint/2010/main" val="2901138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199" y="291090"/>
            <a:ext cx="10515599" cy="932688"/>
          </a:xfrm>
        </p:spPr>
        <p:txBody>
          <a:bodyPr vert="horz" lIns="91440" tIns="45720" rIns="91440" bIns="45720" rtlCol="0" anchor="b">
            <a:normAutofit/>
          </a:bodyPr>
          <a:lstStyle/>
          <a:p>
            <a:r>
              <a:rPr lang="en-US" sz="5400" dirty="0"/>
              <a:t>Driver vs User</a:t>
            </a:r>
            <a:endParaRPr lang="en-US" sz="5400" kern="1200" dirty="0">
              <a:solidFill>
                <a:schemeClr val="tx1"/>
              </a:solidFill>
              <a:latin typeface="+mj-lt"/>
              <a:ea typeface="+mj-ea"/>
              <a:cs typeface="+mj-cs"/>
            </a:endParaRPr>
          </a:p>
        </p:txBody>
      </p:sp>
      <p:sp>
        <p:nvSpPr>
          <p:cNvPr id="9" name="Rectangle 8">
            <a:extLst>
              <a:ext uri="{FF2B5EF4-FFF2-40B4-BE49-F238E27FC236}">
                <a16:creationId xmlns:a16="http://schemas.microsoft.com/office/drawing/2014/main" id="{F170E346-B98B-43A6-A4DA-D36FF6328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032938" y="-6032938"/>
            <a:ext cx="126124" cy="12192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Afgeronde rechthoek 16"/>
          <p:cNvSpPr/>
          <p:nvPr/>
        </p:nvSpPr>
        <p:spPr>
          <a:xfrm>
            <a:off x="838199" y="1388744"/>
            <a:ext cx="1886713" cy="6229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User </a:t>
            </a:r>
          </a:p>
        </p:txBody>
      </p:sp>
      <p:sp>
        <p:nvSpPr>
          <p:cNvPr id="18" name="TextBox 14">
            <a:extLst>
              <a:ext uri="{FF2B5EF4-FFF2-40B4-BE49-F238E27FC236}">
                <a16:creationId xmlns:a16="http://schemas.microsoft.com/office/drawing/2014/main" id="{D74E7965-9DDA-47E9-9EC1-6F2C41396D28}"/>
              </a:ext>
            </a:extLst>
          </p:cNvPr>
          <p:cNvSpPr txBox="1"/>
          <p:nvPr/>
        </p:nvSpPr>
        <p:spPr>
          <a:xfrm>
            <a:off x="838195" y="2926387"/>
            <a:ext cx="9937973" cy="338554"/>
          </a:xfrm>
          <a:prstGeom prst="rect">
            <a:avLst/>
          </a:prstGeom>
          <a:noFill/>
        </p:spPr>
        <p:txBody>
          <a:bodyPr wrap="square" rtlCol="0">
            <a:spAutoFit/>
          </a:bodyPr>
          <a:lstStyle/>
          <a:p>
            <a:pPr lvl="0"/>
            <a:r>
              <a:rPr lang="nl-NL" sz="1600" dirty="0"/>
              <a:t>Safety </a:t>
            </a:r>
            <a:r>
              <a:rPr lang="nl-NL" sz="1600" dirty="0" err="1"/>
              <a:t>requirements</a:t>
            </a:r>
            <a:r>
              <a:rPr lang="nl-NL" sz="1600" dirty="0"/>
              <a:t> </a:t>
            </a:r>
            <a:r>
              <a:rPr lang="nl-NL" sz="1600" dirty="0" err="1"/>
              <a:t>depend</a:t>
            </a:r>
            <a:r>
              <a:rPr lang="nl-NL" sz="1600" dirty="0"/>
              <a:t> on </a:t>
            </a:r>
            <a:r>
              <a:rPr lang="nl-NL" sz="1600" dirty="0" err="1"/>
              <a:t>the</a:t>
            </a:r>
            <a:r>
              <a:rPr lang="nl-NL" sz="1600" dirty="0"/>
              <a:t> level of </a:t>
            </a:r>
            <a:r>
              <a:rPr lang="nl-NL" sz="1600" dirty="0" err="1"/>
              <a:t>automation</a:t>
            </a:r>
            <a:endParaRPr lang="nl-NL" sz="1600" dirty="0"/>
          </a:p>
        </p:txBody>
      </p:sp>
      <p:sp>
        <p:nvSpPr>
          <p:cNvPr id="10" name="TextBox 14">
            <a:extLst>
              <a:ext uri="{FF2B5EF4-FFF2-40B4-BE49-F238E27FC236}">
                <a16:creationId xmlns:a16="http://schemas.microsoft.com/office/drawing/2014/main" id="{D74E7965-9DDA-47E9-9EC1-6F2C41396D28}"/>
              </a:ext>
            </a:extLst>
          </p:cNvPr>
          <p:cNvSpPr txBox="1"/>
          <p:nvPr/>
        </p:nvSpPr>
        <p:spPr>
          <a:xfrm>
            <a:off x="838195" y="2176646"/>
            <a:ext cx="9937973" cy="584775"/>
          </a:xfrm>
          <a:prstGeom prst="rect">
            <a:avLst/>
          </a:prstGeom>
          <a:noFill/>
        </p:spPr>
        <p:txBody>
          <a:bodyPr wrap="square" rtlCol="0">
            <a:spAutoFit/>
          </a:bodyPr>
          <a:lstStyle/>
          <a:p>
            <a:pPr lvl="0"/>
            <a:r>
              <a:rPr lang="en-US" sz="1600" dirty="0"/>
              <a:t>A user is a general reference to a human being in a vehicle of which a vehicle system uses both hardware and software to exercise dynamic control on a sustained basis.</a:t>
            </a:r>
            <a:endParaRPr lang="nl-NL" sz="1600" dirty="0"/>
          </a:p>
        </p:txBody>
      </p:sp>
    </p:spTree>
    <p:extLst>
      <p:ext uri="{BB962C8B-B14F-4D97-AF65-F5344CB8AC3E}">
        <p14:creationId xmlns:p14="http://schemas.microsoft.com/office/powerpoint/2010/main" val="2882260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Afgeronde rechthoek 28"/>
          <p:cNvSpPr/>
          <p:nvPr/>
        </p:nvSpPr>
        <p:spPr>
          <a:xfrm>
            <a:off x="502920" y="4654296"/>
            <a:ext cx="11612880" cy="2057400"/>
          </a:xfrm>
          <a:prstGeom prst="roundRect">
            <a:avLst/>
          </a:prstGeom>
          <a:solidFill>
            <a:schemeClr val="bg2">
              <a:lumMod val="9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tIns="0" rIns="0" rtlCol="0" anchor="t"/>
          <a:lstStyle/>
          <a:p>
            <a:pPr algn="r"/>
            <a:r>
              <a:rPr lang="nl-NL" dirty="0">
                <a:solidFill>
                  <a:schemeClr val="tx1"/>
                </a:solidFill>
              </a:rPr>
              <a:t>HF </a:t>
            </a:r>
            <a:r>
              <a:rPr lang="nl-NL" dirty="0" err="1">
                <a:solidFill>
                  <a:schemeClr val="tx1"/>
                </a:solidFill>
              </a:rPr>
              <a:t>Requirements</a:t>
            </a:r>
            <a:r>
              <a:rPr lang="nl-NL" dirty="0">
                <a:solidFill>
                  <a:schemeClr val="tx1"/>
                </a:solidFill>
              </a:rPr>
              <a:t>:</a:t>
            </a:r>
          </a:p>
          <a:p>
            <a:pPr algn="r"/>
            <a:endParaRPr lang="nl-NL" dirty="0">
              <a:solidFill>
                <a:schemeClr val="tx1"/>
              </a:solidFill>
            </a:endParaRPr>
          </a:p>
          <a:p>
            <a:pPr algn="r"/>
            <a:r>
              <a:rPr lang="nl-NL" dirty="0">
                <a:solidFill>
                  <a:schemeClr val="tx1"/>
                </a:solidFill>
              </a:rPr>
              <a:t>Information </a:t>
            </a:r>
            <a:r>
              <a:rPr lang="nl-NL" dirty="0" err="1">
                <a:solidFill>
                  <a:schemeClr val="tx1"/>
                </a:solidFill>
              </a:rPr>
              <a:t>and</a:t>
            </a:r>
            <a:r>
              <a:rPr lang="nl-NL" dirty="0">
                <a:solidFill>
                  <a:schemeClr val="tx1"/>
                </a:solidFill>
              </a:rPr>
              <a:t> </a:t>
            </a:r>
            <a:r>
              <a:rPr lang="nl-NL" dirty="0" err="1">
                <a:solidFill>
                  <a:schemeClr val="tx1"/>
                </a:solidFill>
              </a:rPr>
              <a:t>interaction</a:t>
            </a:r>
            <a:endParaRPr lang="nl-NL" dirty="0">
              <a:solidFill>
                <a:schemeClr val="tx1"/>
              </a:solidFill>
            </a:endParaRPr>
          </a:p>
          <a:p>
            <a:pPr algn="r"/>
            <a:r>
              <a:rPr lang="nl-NL" dirty="0" err="1">
                <a:solidFill>
                  <a:schemeClr val="tx1"/>
                </a:solidFill>
              </a:rPr>
              <a:t>requirements</a:t>
            </a:r>
            <a:r>
              <a:rPr lang="nl-NL" dirty="0">
                <a:solidFill>
                  <a:schemeClr val="tx1"/>
                </a:solidFill>
              </a:rPr>
              <a:t> on user </a:t>
            </a:r>
            <a:r>
              <a:rPr lang="nl-NL" dirty="0" err="1">
                <a:solidFill>
                  <a:schemeClr val="tx1"/>
                </a:solidFill>
              </a:rPr>
              <a:t>roles</a:t>
            </a:r>
            <a:r>
              <a:rPr lang="nl-NL" dirty="0">
                <a:solidFill>
                  <a:schemeClr val="tx1"/>
                </a:solidFill>
              </a:rPr>
              <a:t> </a:t>
            </a:r>
          </a:p>
          <a:p>
            <a:pPr algn="r"/>
            <a:r>
              <a:rPr lang="nl-NL" dirty="0" err="1">
                <a:solidFill>
                  <a:schemeClr val="tx1"/>
                </a:solidFill>
              </a:rPr>
              <a:t>and</a:t>
            </a:r>
            <a:r>
              <a:rPr lang="nl-NL" dirty="0">
                <a:solidFill>
                  <a:schemeClr val="tx1"/>
                </a:solidFill>
              </a:rPr>
              <a:t> </a:t>
            </a:r>
            <a:r>
              <a:rPr lang="nl-NL" dirty="0" err="1">
                <a:solidFill>
                  <a:schemeClr val="tx1"/>
                </a:solidFill>
              </a:rPr>
              <a:t>switching</a:t>
            </a:r>
            <a:r>
              <a:rPr lang="nl-NL" dirty="0">
                <a:solidFill>
                  <a:schemeClr val="tx1"/>
                </a:solidFill>
              </a:rPr>
              <a:t> </a:t>
            </a:r>
            <a:r>
              <a:rPr lang="nl-NL" dirty="0" err="1">
                <a:solidFill>
                  <a:schemeClr val="tx1"/>
                </a:solidFill>
              </a:rPr>
              <a:t>between</a:t>
            </a:r>
            <a:r>
              <a:rPr lang="nl-NL" dirty="0">
                <a:solidFill>
                  <a:schemeClr val="tx1"/>
                </a:solidFill>
              </a:rPr>
              <a:t> </a:t>
            </a:r>
            <a:r>
              <a:rPr lang="nl-NL" dirty="0" err="1">
                <a:solidFill>
                  <a:schemeClr val="tx1"/>
                </a:solidFill>
              </a:rPr>
              <a:t>roles</a:t>
            </a:r>
            <a:endParaRPr lang="nl-NL" dirty="0">
              <a:solidFill>
                <a:schemeClr val="tx1"/>
              </a:solidFill>
            </a:endParaRPr>
          </a:p>
        </p:txBody>
      </p:sp>
      <p:sp>
        <p:nvSpPr>
          <p:cNvPr id="2" name="Title 1"/>
          <p:cNvSpPr>
            <a:spLocks noGrp="1"/>
          </p:cNvSpPr>
          <p:nvPr>
            <p:ph type="title"/>
          </p:nvPr>
        </p:nvSpPr>
        <p:spPr>
          <a:xfrm>
            <a:off x="838199" y="291090"/>
            <a:ext cx="10515599" cy="932688"/>
          </a:xfrm>
        </p:spPr>
        <p:txBody>
          <a:bodyPr vert="horz" lIns="91440" tIns="45720" rIns="91440" bIns="45720" rtlCol="0" anchor="b">
            <a:normAutofit/>
          </a:bodyPr>
          <a:lstStyle/>
          <a:p>
            <a:r>
              <a:rPr lang="en-US" sz="5400" dirty="0"/>
              <a:t>Next step</a:t>
            </a:r>
            <a:endParaRPr lang="en-US" sz="5400" kern="1200" dirty="0">
              <a:solidFill>
                <a:schemeClr val="tx1"/>
              </a:solidFill>
              <a:latin typeface="+mj-lt"/>
              <a:ea typeface="+mj-ea"/>
              <a:cs typeface="+mj-cs"/>
            </a:endParaRPr>
          </a:p>
        </p:txBody>
      </p:sp>
      <p:sp>
        <p:nvSpPr>
          <p:cNvPr id="9" name="Rectangle 8">
            <a:extLst>
              <a:ext uri="{FF2B5EF4-FFF2-40B4-BE49-F238E27FC236}">
                <a16:creationId xmlns:a16="http://schemas.microsoft.com/office/drawing/2014/main" id="{F170E346-B98B-43A6-A4DA-D36FF6328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032938" y="-6032938"/>
            <a:ext cx="126124" cy="12192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70B8162C-AEAD-4DB8-9023-65E62D5413EA}"/>
              </a:ext>
            </a:extLst>
          </p:cNvPr>
          <p:cNvSpPr/>
          <p:nvPr/>
        </p:nvSpPr>
        <p:spPr>
          <a:xfrm>
            <a:off x="713463" y="3046083"/>
            <a:ext cx="2121992" cy="106709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Driver </a:t>
            </a:r>
          </a:p>
        </p:txBody>
      </p:sp>
      <p:sp>
        <p:nvSpPr>
          <p:cNvPr id="10" name="Rectangle 9">
            <a:extLst>
              <a:ext uri="{FF2B5EF4-FFF2-40B4-BE49-F238E27FC236}">
                <a16:creationId xmlns:a16="http://schemas.microsoft.com/office/drawing/2014/main" id="{77C58F64-557D-4883-A66A-0E6ED956C116}"/>
              </a:ext>
            </a:extLst>
          </p:cNvPr>
          <p:cNvSpPr/>
          <p:nvPr/>
        </p:nvSpPr>
        <p:spPr>
          <a:xfrm>
            <a:off x="5756470" y="3045961"/>
            <a:ext cx="2121992" cy="10670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User </a:t>
            </a:r>
          </a:p>
        </p:txBody>
      </p:sp>
      <p:sp>
        <p:nvSpPr>
          <p:cNvPr id="11" name="Rectangle 10">
            <a:extLst>
              <a:ext uri="{FF2B5EF4-FFF2-40B4-BE49-F238E27FC236}">
                <a16:creationId xmlns:a16="http://schemas.microsoft.com/office/drawing/2014/main" id="{98350243-E3FF-47EE-88D4-8C08FFC506EE}"/>
              </a:ext>
            </a:extLst>
          </p:cNvPr>
          <p:cNvSpPr/>
          <p:nvPr/>
        </p:nvSpPr>
        <p:spPr>
          <a:xfrm>
            <a:off x="3225919" y="1283107"/>
            <a:ext cx="2121992" cy="106709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Driving in an automated vehicle </a:t>
            </a:r>
          </a:p>
        </p:txBody>
      </p:sp>
      <p:cxnSp>
        <p:nvCxnSpPr>
          <p:cNvPr id="12" name="Connector: Elbow 11">
            <a:extLst>
              <a:ext uri="{FF2B5EF4-FFF2-40B4-BE49-F238E27FC236}">
                <a16:creationId xmlns:a16="http://schemas.microsoft.com/office/drawing/2014/main" id="{AC37B5FF-A95E-4CDD-933B-07D2FCB5D5FC}"/>
              </a:ext>
            </a:extLst>
          </p:cNvPr>
          <p:cNvCxnSpPr>
            <a:stCxn id="11" idx="2"/>
            <a:endCxn id="8" idx="0"/>
          </p:cNvCxnSpPr>
          <p:nvPr/>
        </p:nvCxnSpPr>
        <p:spPr>
          <a:xfrm rot="5400000">
            <a:off x="2682747" y="1441915"/>
            <a:ext cx="695880" cy="2512456"/>
          </a:xfrm>
          <a:prstGeom prst="bentConnector3">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8D316C3A-760A-4095-A1D2-273E138903A0}"/>
              </a:ext>
            </a:extLst>
          </p:cNvPr>
          <p:cNvCxnSpPr>
            <a:stCxn id="11" idx="2"/>
            <a:endCxn id="10" idx="0"/>
          </p:cNvCxnSpPr>
          <p:nvPr/>
        </p:nvCxnSpPr>
        <p:spPr>
          <a:xfrm rot="16200000" flipH="1">
            <a:off x="5204311" y="1432806"/>
            <a:ext cx="695758" cy="2530551"/>
          </a:xfrm>
          <a:prstGeom prst="bentConnector3">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6" name="Rectangle 9">
            <a:extLst>
              <a:ext uri="{FF2B5EF4-FFF2-40B4-BE49-F238E27FC236}">
                <a16:creationId xmlns:a16="http://schemas.microsoft.com/office/drawing/2014/main" id="{77C58F64-557D-4883-A66A-0E6ED956C116}"/>
              </a:ext>
            </a:extLst>
          </p:cNvPr>
          <p:cNvSpPr/>
          <p:nvPr/>
        </p:nvSpPr>
        <p:spPr>
          <a:xfrm>
            <a:off x="5756470" y="4926997"/>
            <a:ext cx="2121992" cy="10670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Fallback-ready User </a:t>
            </a:r>
          </a:p>
        </p:txBody>
      </p:sp>
      <p:sp>
        <p:nvSpPr>
          <p:cNvPr id="3" name="Tekstvak 2"/>
          <p:cNvSpPr txBox="1"/>
          <p:nvPr/>
        </p:nvSpPr>
        <p:spPr>
          <a:xfrm>
            <a:off x="2080535" y="2068714"/>
            <a:ext cx="1529862" cy="923330"/>
          </a:xfrm>
          <a:prstGeom prst="rect">
            <a:avLst/>
          </a:prstGeom>
          <a:noFill/>
        </p:spPr>
        <p:txBody>
          <a:bodyPr wrap="square" rtlCol="0">
            <a:spAutoFit/>
          </a:bodyPr>
          <a:lstStyle/>
          <a:p>
            <a:r>
              <a:rPr lang="nl-NL" dirty="0"/>
              <a:t>human </a:t>
            </a:r>
            <a:r>
              <a:rPr lang="nl-NL" dirty="0" err="1"/>
              <a:t>dynamic</a:t>
            </a:r>
            <a:r>
              <a:rPr lang="nl-NL" dirty="0"/>
              <a:t> control </a:t>
            </a:r>
          </a:p>
        </p:txBody>
      </p:sp>
      <p:sp>
        <p:nvSpPr>
          <p:cNvPr id="14" name="Tekstvak 13"/>
          <p:cNvSpPr txBox="1"/>
          <p:nvPr/>
        </p:nvSpPr>
        <p:spPr>
          <a:xfrm>
            <a:off x="5639950" y="2066452"/>
            <a:ext cx="1529862" cy="923330"/>
          </a:xfrm>
          <a:prstGeom prst="rect">
            <a:avLst/>
          </a:prstGeom>
          <a:noFill/>
        </p:spPr>
        <p:txBody>
          <a:bodyPr wrap="square" rtlCol="0">
            <a:spAutoFit/>
          </a:bodyPr>
          <a:lstStyle/>
          <a:p>
            <a:r>
              <a:rPr lang="nl-NL" dirty="0"/>
              <a:t>vehicle </a:t>
            </a:r>
            <a:r>
              <a:rPr lang="nl-NL" dirty="0" err="1"/>
              <a:t>dynamic</a:t>
            </a:r>
            <a:r>
              <a:rPr lang="nl-NL" dirty="0"/>
              <a:t> control </a:t>
            </a:r>
          </a:p>
        </p:txBody>
      </p:sp>
      <p:sp>
        <p:nvSpPr>
          <p:cNvPr id="15" name="Rectangle 7">
            <a:extLst>
              <a:ext uri="{FF2B5EF4-FFF2-40B4-BE49-F238E27FC236}">
                <a16:creationId xmlns:a16="http://schemas.microsoft.com/office/drawing/2014/main" id="{70B8162C-AEAD-4DB8-9023-65E62D5413EA}"/>
              </a:ext>
            </a:extLst>
          </p:cNvPr>
          <p:cNvSpPr/>
          <p:nvPr/>
        </p:nvSpPr>
        <p:spPr>
          <a:xfrm>
            <a:off x="713463" y="4926997"/>
            <a:ext cx="2121992" cy="106709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Assisted Driver </a:t>
            </a:r>
          </a:p>
        </p:txBody>
      </p:sp>
      <p:cxnSp>
        <p:nvCxnSpPr>
          <p:cNvPr id="7" name="Rechte verbindingslijn met pijl 6"/>
          <p:cNvCxnSpPr>
            <a:stCxn id="8" idx="2"/>
            <a:endCxn id="15" idx="0"/>
          </p:cNvCxnSpPr>
          <p:nvPr/>
        </p:nvCxnSpPr>
        <p:spPr>
          <a:xfrm>
            <a:off x="1774459" y="4113179"/>
            <a:ext cx="0" cy="81381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0" name="Rechte verbindingslijn met pijl 19"/>
          <p:cNvCxnSpPr>
            <a:stCxn id="10" idx="2"/>
            <a:endCxn id="16" idx="0"/>
          </p:cNvCxnSpPr>
          <p:nvPr/>
        </p:nvCxnSpPr>
        <p:spPr>
          <a:xfrm>
            <a:off x="6817466" y="4113057"/>
            <a:ext cx="0" cy="81394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4" name="Rectangle 7">
            <a:extLst>
              <a:ext uri="{FF2B5EF4-FFF2-40B4-BE49-F238E27FC236}">
                <a16:creationId xmlns:a16="http://schemas.microsoft.com/office/drawing/2014/main" id="{70B8162C-AEAD-4DB8-9023-65E62D5413EA}"/>
              </a:ext>
            </a:extLst>
          </p:cNvPr>
          <p:cNvSpPr/>
          <p:nvPr/>
        </p:nvSpPr>
        <p:spPr>
          <a:xfrm>
            <a:off x="865863" y="5079397"/>
            <a:ext cx="2121992" cy="106709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Assisted Driver </a:t>
            </a:r>
          </a:p>
        </p:txBody>
      </p:sp>
      <p:sp>
        <p:nvSpPr>
          <p:cNvPr id="27" name="Rectangle 7">
            <a:extLst>
              <a:ext uri="{FF2B5EF4-FFF2-40B4-BE49-F238E27FC236}">
                <a16:creationId xmlns:a16="http://schemas.microsoft.com/office/drawing/2014/main" id="{70B8162C-AEAD-4DB8-9023-65E62D5413EA}"/>
              </a:ext>
            </a:extLst>
          </p:cNvPr>
          <p:cNvSpPr/>
          <p:nvPr/>
        </p:nvSpPr>
        <p:spPr>
          <a:xfrm>
            <a:off x="1018263" y="5231797"/>
            <a:ext cx="2121992" cy="106709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Assisted Driver </a:t>
            </a:r>
          </a:p>
        </p:txBody>
      </p:sp>
      <p:sp>
        <p:nvSpPr>
          <p:cNvPr id="34" name="Rectangle 7">
            <a:extLst>
              <a:ext uri="{FF2B5EF4-FFF2-40B4-BE49-F238E27FC236}">
                <a16:creationId xmlns:a16="http://schemas.microsoft.com/office/drawing/2014/main" id="{70B8162C-AEAD-4DB8-9023-65E62D5413EA}"/>
              </a:ext>
            </a:extLst>
          </p:cNvPr>
          <p:cNvSpPr/>
          <p:nvPr/>
        </p:nvSpPr>
        <p:spPr>
          <a:xfrm>
            <a:off x="1170663" y="5384197"/>
            <a:ext cx="2121992" cy="106709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Assisted Driver </a:t>
            </a:r>
          </a:p>
        </p:txBody>
      </p:sp>
      <p:sp>
        <p:nvSpPr>
          <p:cNvPr id="35" name="Rectangle 9">
            <a:extLst>
              <a:ext uri="{FF2B5EF4-FFF2-40B4-BE49-F238E27FC236}">
                <a16:creationId xmlns:a16="http://schemas.microsoft.com/office/drawing/2014/main" id="{77C58F64-557D-4883-A66A-0E6ED956C116}"/>
              </a:ext>
            </a:extLst>
          </p:cNvPr>
          <p:cNvSpPr/>
          <p:nvPr/>
        </p:nvSpPr>
        <p:spPr>
          <a:xfrm>
            <a:off x="5908870" y="5079397"/>
            <a:ext cx="2121992" cy="10670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Fallback-ready User </a:t>
            </a:r>
          </a:p>
        </p:txBody>
      </p:sp>
      <p:sp>
        <p:nvSpPr>
          <p:cNvPr id="36" name="Rectangle 9">
            <a:extLst>
              <a:ext uri="{FF2B5EF4-FFF2-40B4-BE49-F238E27FC236}">
                <a16:creationId xmlns:a16="http://schemas.microsoft.com/office/drawing/2014/main" id="{77C58F64-557D-4883-A66A-0E6ED956C116}"/>
              </a:ext>
            </a:extLst>
          </p:cNvPr>
          <p:cNvSpPr/>
          <p:nvPr/>
        </p:nvSpPr>
        <p:spPr>
          <a:xfrm>
            <a:off x="6061270" y="5231797"/>
            <a:ext cx="2121992" cy="10670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Fallback-ready User </a:t>
            </a:r>
          </a:p>
        </p:txBody>
      </p:sp>
      <p:sp>
        <p:nvSpPr>
          <p:cNvPr id="37" name="Rectangle 9">
            <a:extLst>
              <a:ext uri="{FF2B5EF4-FFF2-40B4-BE49-F238E27FC236}">
                <a16:creationId xmlns:a16="http://schemas.microsoft.com/office/drawing/2014/main" id="{77C58F64-557D-4883-A66A-0E6ED956C116}"/>
              </a:ext>
            </a:extLst>
          </p:cNvPr>
          <p:cNvSpPr/>
          <p:nvPr/>
        </p:nvSpPr>
        <p:spPr>
          <a:xfrm>
            <a:off x="6213670" y="5384197"/>
            <a:ext cx="2121992" cy="106709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Fallback-ready User </a:t>
            </a:r>
          </a:p>
        </p:txBody>
      </p:sp>
      <p:cxnSp>
        <p:nvCxnSpPr>
          <p:cNvPr id="5" name="Rechte verbindingslijn met pijl 4"/>
          <p:cNvCxnSpPr>
            <a:stCxn id="8" idx="3"/>
            <a:endCxn id="10" idx="1"/>
          </p:cNvCxnSpPr>
          <p:nvPr/>
        </p:nvCxnSpPr>
        <p:spPr>
          <a:xfrm flipV="1">
            <a:off x="2835455" y="3579509"/>
            <a:ext cx="2921015" cy="122"/>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kstvak 5"/>
          <p:cNvSpPr txBox="1"/>
          <p:nvPr/>
        </p:nvSpPr>
        <p:spPr>
          <a:xfrm>
            <a:off x="3653181" y="3587078"/>
            <a:ext cx="1472184" cy="646331"/>
          </a:xfrm>
          <a:prstGeom prst="rect">
            <a:avLst/>
          </a:prstGeom>
          <a:noFill/>
        </p:spPr>
        <p:txBody>
          <a:bodyPr wrap="square" rtlCol="0">
            <a:spAutoFit/>
          </a:bodyPr>
          <a:lstStyle/>
          <a:p>
            <a:r>
              <a:rPr lang="nl-NL" dirty="0" err="1"/>
              <a:t>switching</a:t>
            </a:r>
            <a:r>
              <a:rPr lang="nl-NL" dirty="0"/>
              <a:t> </a:t>
            </a:r>
            <a:r>
              <a:rPr lang="nl-NL" dirty="0" err="1"/>
              <a:t>roles</a:t>
            </a:r>
            <a:endParaRPr lang="nl-NL" dirty="0"/>
          </a:p>
        </p:txBody>
      </p:sp>
    </p:spTree>
    <p:extLst>
      <p:ext uri="{BB962C8B-B14F-4D97-AF65-F5344CB8AC3E}">
        <p14:creationId xmlns:p14="http://schemas.microsoft.com/office/powerpoint/2010/main" val="418970485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2965</TotalTime>
  <Words>259</Words>
  <Application>Microsoft Office PowerPoint</Application>
  <PresentationFormat>Widescreen</PresentationFormat>
  <Paragraphs>42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Kantoorthema</vt:lpstr>
      <vt:lpstr>FRAV Workstream: User roles</vt:lpstr>
      <vt:lpstr>Objective this meeting </vt:lpstr>
      <vt:lpstr>Driver vs User</vt:lpstr>
      <vt:lpstr>Driver vs User</vt:lpstr>
      <vt:lpstr>Next step</vt:lpstr>
    </vt:vector>
  </TitlesOfParts>
  <Company>Rijkswaterstaat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User Definitions for Automated Driving Systems</dc:title>
  <dc:creator>Brouwer, Rino (WVL)</dc:creator>
  <cp:lastModifiedBy>John Creamer</cp:lastModifiedBy>
  <cp:revision>190</cp:revision>
  <dcterms:created xsi:type="dcterms:W3CDTF">2021-04-21T09:37:28Z</dcterms:created>
  <dcterms:modified xsi:type="dcterms:W3CDTF">2021-07-13T08:02:57Z</dcterms:modified>
</cp:coreProperties>
</file>