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3" r:id="rId2"/>
    <p:sldId id="342" r:id="rId3"/>
    <p:sldId id="356" r:id="rId4"/>
    <p:sldId id="344" r:id="rId5"/>
    <p:sldId id="354" r:id="rId6"/>
    <p:sldId id="355" r:id="rId7"/>
    <p:sldId id="345" r:id="rId8"/>
    <p:sldId id="363" r:id="rId9"/>
    <p:sldId id="347" r:id="rId10"/>
    <p:sldId id="357" r:id="rId11"/>
    <p:sldId id="358" r:id="rId12"/>
    <p:sldId id="351" r:id="rId13"/>
    <p:sldId id="359" r:id="rId14"/>
    <p:sldId id="361" r:id="rId15"/>
    <p:sldId id="362" r:id="rId16"/>
    <p:sldId id="364" r:id="rId17"/>
    <p:sldId id="286" r:id="rId18"/>
    <p:sldId id="32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  <p15:guide id="7" orient="horz" pos="13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34ABE3"/>
    <a:srgbClr val="2AB6F0"/>
    <a:srgbClr val="195989"/>
    <a:srgbClr val="1D679F"/>
    <a:srgbClr val="1F6DA6"/>
    <a:srgbClr val="1B5B87"/>
    <a:srgbClr val="227DC1"/>
    <a:srgbClr val="2178B9"/>
    <a:srgbClr val="217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94660"/>
  </p:normalViewPr>
  <p:slideViewPr>
    <p:cSldViewPr snapToGrid="0">
      <p:cViewPr varScale="1">
        <p:scale>
          <a:sx n="88" d="100"/>
          <a:sy n="88" d="100"/>
        </p:scale>
        <p:origin x="864" y="62"/>
      </p:cViewPr>
      <p:guideLst>
        <p:guide orient="horz" pos="2092"/>
        <p:guide pos="3840"/>
        <p:guide orient="horz" pos="3777"/>
        <p:guide pos="3839"/>
        <p:guide orient="horz" pos="2162"/>
        <p:guide pos="3835"/>
        <p:guide orient="horz" pos="13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295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pPr/>
              <a:t>01/05/2021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pPr/>
              <a:t>01/05/2021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Delete/update</a:t>
            </a:r>
            <a:r>
              <a:rPr lang="en-IE" baseline="0" dirty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 anchor="b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0" indent="-342900" algn="l">
              <a:buClr>
                <a:schemeClr val="accent5"/>
              </a:buClr>
              <a:buFont typeface="Arial"/>
              <a:buNone/>
              <a:defRPr/>
            </a:lvl1pPr>
            <a:lvl2pPr marL="800100" indent="-342900">
              <a:buClr>
                <a:schemeClr val="accent5"/>
              </a:buClr>
              <a:buFont typeface="Arial"/>
              <a:buNone/>
              <a:defRPr/>
            </a:lvl2pPr>
            <a:lvl3pPr marL="1200150" indent="-285750">
              <a:buClr>
                <a:schemeClr val="accent5"/>
              </a:buClr>
              <a:buFont typeface="Arial"/>
              <a:buNone/>
              <a:defRPr/>
            </a:lvl3pPr>
            <a:lvl4pPr marL="1657350" indent="-285750">
              <a:buClr>
                <a:schemeClr val="accent5"/>
              </a:buClr>
              <a:buFont typeface="Arial"/>
              <a:buNone/>
              <a:defRPr/>
            </a:lvl4pPr>
            <a:lvl5pPr marL="2114550" indent="-285750">
              <a:buClr>
                <a:schemeClr val="accent5"/>
              </a:buClr>
              <a:buFont typeface="Arial"/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F77687C-AC6F-634F-AC60-81131BCE7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38201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1F17483-D7EC-5F47-B284-CA9DDB1A89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78392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E020C457-3C2E-CA42-88B4-5E3F06B1AE9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3831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33CC6E2-D391-D44C-9F83-EE43AEFB9DA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67850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2EE2749-4448-E94D-A3B6-E8FD4C9B9E3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1783" y="1750540"/>
            <a:ext cx="3416382" cy="3523152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292FCF7F-70FF-AF43-824A-E78383E715E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181974" y="4331292"/>
            <a:ext cx="2736000" cy="152423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14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5F365213-848B-024E-A456-0D200676FA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33074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1F0C252E-54B1-624A-B251-93ACB24B44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33075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EC7BFE4B-D881-0841-972F-3BB3E43AA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7391" y="1750540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26D230BA-B3D4-3543-AD14-9F6C784D2F4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49106" y="3907988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6151C0D4-98EF-D447-A8C6-142CA23E3F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0722" y="1750540"/>
            <a:ext cx="1663928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3298D3D7-E8BE-DE4C-9995-3011560B905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7393" y="3907988"/>
            <a:ext cx="3330000" cy="208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5AA5AF97-B62D-1649-9296-29B8A162A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78650" y="3897313"/>
            <a:ext cx="1656000" cy="2098675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018AC41E-3877-BF47-AA29-7A9F0F0A09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49106" y="1750540"/>
            <a:ext cx="1620000" cy="208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lnSpc>
                <a:spcPts val="168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buNone/>
              <a:defRPr/>
            </a:lvl5pPr>
          </a:lstStyle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  <a:p>
            <a:pPr marL="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None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None/>
              <a:defRPr baseline="0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 baseline="0"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 hasCustomPrompt="1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SzTx/>
              <a:buFont typeface="Arial"/>
              <a:buNone/>
              <a:tabLst/>
              <a:defRPr/>
            </a:pPr>
            <a:r>
              <a:rPr lang="en-GB" noProof="0" dirty="0"/>
              <a:t>Insert text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buNone/>
              <a:defRPr/>
            </a:lvl2pPr>
            <a:lvl3pPr>
              <a:buClr>
                <a:schemeClr val="accent5"/>
              </a:buClr>
              <a:buNone/>
              <a:defRPr/>
            </a:lvl3pPr>
            <a:lvl4pPr>
              <a:buClr>
                <a:schemeClr val="accent5"/>
              </a:buClr>
              <a:buNone/>
              <a:defRPr/>
            </a:lvl4pPr>
            <a:lvl5pPr>
              <a:buClr>
                <a:schemeClr val="accent5"/>
              </a:buClr>
              <a:buNone/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-342900">
              <a:buClr>
                <a:schemeClr val="accent5"/>
              </a:buClr>
              <a:buFont typeface="Arial"/>
              <a:buNone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Insert text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902658" y="6436338"/>
            <a:ext cx="444383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indent="0" algn="l">
              <a:buClr>
                <a:schemeClr val="accent5"/>
              </a:buClr>
              <a:buFont typeface="Arial"/>
              <a:buNone/>
            </a:pPr>
            <a:fld id="{7CDCD853-BF31-41A2-A1D4-0871305F302F}" type="slidenum">
              <a:rPr lang="en-GB" sz="120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</a:rPr>
              <a:pPr marL="0" indent="0" algn="l">
                <a:buClr>
                  <a:schemeClr val="accent5"/>
                </a:buClr>
                <a:buFont typeface="Arial"/>
                <a:buNone/>
              </a:pPr>
              <a:t>‹#›</a:t>
            </a:fld>
            <a:endParaRPr lang="en-GB" sz="1600" noProof="0" dirty="0">
              <a:ln>
                <a:noFill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799653" y="6411461"/>
            <a:ext cx="1" cy="446539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50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Particle Measurement Programme (PMP)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Questionnaire: summary of replies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30 April, </a:t>
            </a:r>
            <a:r>
              <a:rPr lang="en-IE" dirty="0"/>
              <a:t>2021</a:t>
            </a:r>
          </a:p>
          <a:p>
            <a:endParaRPr lang="en-IE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Tailpipe minor issues (HD)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832960" cy="4170363"/>
          </a:xfrm>
        </p:spPr>
        <p:txBody>
          <a:bodyPr/>
          <a:lstStyle/>
          <a:p>
            <a:r>
              <a:rPr lang="en-IE" dirty="0" smtClean="0"/>
              <a:t>Sampling </a:t>
            </a:r>
            <a:r>
              <a:rPr lang="en-IE" strike="sngStrike" dirty="0" smtClean="0"/>
              <a:t>close </a:t>
            </a:r>
            <a:r>
              <a:rPr lang="en-IE" strike="sngStrike" dirty="0"/>
              <a:t>to the engine </a:t>
            </a:r>
            <a:r>
              <a:rPr lang="en-IE" dirty="0" smtClean="0"/>
              <a:t>(</a:t>
            </a:r>
            <a:r>
              <a:rPr lang="en-IE" dirty="0" smtClean="0">
                <a:solidFill>
                  <a:srgbClr val="FF0000"/>
                </a:solidFill>
              </a:rPr>
              <a:t>position </a:t>
            </a:r>
            <a:r>
              <a:rPr lang="en-IE" dirty="0">
                <a:solidFill>
                  <a:srgbClr val="FF0000"/>
                </a:solidFill>
              </a:rPr>
              <a:t>representative to retention time in typical </a:t>
            </a:r>
            <a:r>
              <a:rPr lang="en-IE" dirty="0" smtClean="0">
                <a:solidFill>
                  <a:srgbClr val="FF0000"/>
                </a:solidFill>
              </a:rPr>
              <a:t>application</a:t>
            </a:r>
            <a:r>
              <a:rPr lang="en-IE" dirty="0" smtClean="0"/>
              <a:t>) as </a:t>
            </a:r>
            <a:r>
              <a:rPr lang="en-IE" strike="sngStrike" dirty="0">
                <a:solidFill>
                  <a:srgbClr val="FF0000"/>
                </a:solidFill>
              </a:rPr>
              <a:t>to ensure an exhaust gas temperature of at least 343 K (70 °C) </a:t>
            </a:r>
            <a:r>
              <a:rPr lang="en-IE" dirty="0">
                <a:solidFill>
                  <a:srgbClr val="FF0000"/>
                </a:solidFill>
              </a:rPr>
              <a:t>to </a:t>
            </a:r>
            <a:r>
              <a:rPr lang="en-IE" i="1" dirty="0">
                <a:solidFill>
                  <a:srgbClr val="FF0000"/>
                </a:solidFill>
              </a:rPr>
              <a:t>avoid</a:t>
            </a:r>
            <a:r>
              <a:rPr lang="en-IE" dirty="0">
                <a:solidFill>
                  <a:srgbClr val="FF0000"/>
                </a:solidFill>
              </a:rPr>
              <a:t> condensation at the probe</a:t>
            </a:r>
            <a:r>
              <a:rPr lang="en-IE" dirty="0" smtClean="0"/>
              <a:t>.</a:t>
            </a:r>
          </a:p>
          <a:p>
            <a:r>
              <a:rPr lang="en-IE" dirty="0" smtClean="0"/>
              <a:t>Representative </a:t>
            </a:r>
            <a:r>
              <a:rPr lang="en-IE" dirty="0"/>
              <a:t>to retention time in typical </a:t>
            </a:r>
            <a:r>
              <a:rPr lang="en-IE" dirty="0" smtClean="0"/>
              <a:t>application: 1+1+1</a:t>
            </a:r>
          </a:p>
          <a:p>
            <a:r>
              <a:rPr lang="en-IE" dirty="0" smtClean="0"/>
              <a:t>- </a:t>
            </a:r>
            <a:r>
              <a:rPr lang="en-IE" sz="2000" dirty="0" smtClean="0"/>
              <a:t>Close </a:t>
            </a:r>
            <a:r>
              <a:rPr lang="en-IE" sz="2000" dirty="0"/>
              <a:t>to the engine seems inappropriate, as it should be close to the “end of the after-treatment system (e.g. after SCR, DPF, etc.). That is where “emissions” are defined.</a:t>
            </a:r>
          </a:p>
          <a:p>
            <a:r>
              <a:rPr lang="en-IE" sz="2000" dirty="0" smtClean="0"/>
              <a:t>- Is </a:t>
            </a:r>
            <a:r>
              <a:rPr lang="en-IE" sz="2000" dirty="0"/>
              <a:t>there a requirement to measure the exhaust temperature at the sampling position?</a:t>
            </a:r>
          </a:p>
          <a:p>
            <a:r>
              <a:rPr lang="en-IE" sz="2000" dirty="0" smtClean="0"/>
              <a:t>- Maybe </a:t>
            </a:r>
            <a:r>
              <a:rPr lang="en-IE" sz="2000" dirty="0"/>
              <a:t>a wording similar to LD RDE regulation “after a straight piece of exhaust pipe of at least x(5?)*diameter”.</a:t>
            </a:r>
          </a:p>
          <a:p>
            <a:endParaRPr lang="en-IE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185851" y="6496594"/>
            <a:ext cx="47461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1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b="1" dirty="0"/>
              <a:t>Sampling from the exit of the exhaust manifold, turbocharger outlet, last aftertreatment device, or the in-use exhaust system, whichever is furthest downstream</a:t>
            </a:r>
            <a:r>
              <a:rPr lang="en-IE" dirty="0"/>
              <a:t>”. I would add the “to avoid (or minimize) condensation” to make clear why this statement is here</a:t>
            </a:r>
          </a:p>
          <a:p>
            <a:r>
              <a:rPr lang="en-IE" dirty="0" smtClean="0"/>
              <a:t>Sampling </a:t>
            </a:r>
            <a:r>
              <a:rPr lang="en-IE" dirty="0"/>
              <a:t>position representative to retention time in original exhaust system (</a:t>
            </a:r>
            <a:r>
              <a:rPr lang="en-IE" b="1" dirty="0"/>
              <a:t>End of exhaust system and point at which mixing with ambient air takes place</a:t>
            </a:r>
            <a:r>
              <a:rPr lang="en-IE" dirty="0"/>
              <a:t>). </a:t>
            </a:r>
            <a:r>
              <a:rPr lang="en-IE" b="1" dirty="0"/>
              <a:t>Good engineering practice should be encouraged to minimize condensation</a:t>
            </a:r>
            <a:r>
              <a:rPr lang="en-IE" dirty="0" smtClean="0"/>
              <a:t>.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Proposal: Sampling downstream of the aftertreatment devices at a position </a:t>
            </a:r>
            <a:r>
              <a:rPr lang="en-IE" dirty="0" smtClean="0">
                <a:solidFill>
                  <a:schemeClr val="accent3"/>
                </a:solidFill>
              </a:rPr>
              <a:t>representative </a:t>
            </a:r>
            <a:r>
              <a:rPr lang="en-IE" dirty="0">
                <a:solidFill>
                  <a:schemeClr val="accent3"/>
                </a:solidFill>
              </a:rPr>
              <a:t>to retention time in original exhaust system</a:t>
            </a:r>
            <a:r>
              <a:rPr lang="en-US" dirty="0" smtClean="0">
                <a:solidFill>
                  <a:schemeClr val="accent3"/>
                </a:solidFill>
              </a:rPr>
              <a:t>. </a:t>
            </a:r>
            <a:r>
              <a:rPr lang="en-IE" dirty="0">
                <a:solidFill>
                  <a:schemeClr val="accent3"/>
                </a:solidFill>
              </a:rPr>
              <a:t>Good engineering practice </a:t>
            </a:r>
            <a:r>
              <a:rPr lang="en-IE" dirty="0" smtClean="0">
                <a:solidFill>
                  <a:schemeClr val="accent3"/>
                </a:solidFill>
              </a:rPr>
              <a:t>is encouraged </a:t>
            </a:r>
            <a:r>
              <a:rPr lang="en-IE" dirty="0">
                <a:solidFill>
                  <a:schemeClr val="accent3"/>
                </a:solidFill>
              </a:rPr>
              <a:t>to minimize condensation.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095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583870" cy="4170363"/>
          </a:xfrm>
        </p:spPr>
        <p:txBody>
          <a:bodyPr/>
          <a:lstStyle/>
          <a:p>
            <a:r>
              <a:rPr lang="en-US" dirty="0" smtClean="0"/>
              <a:t>No replies: 1+1+1 = 3 (25%)</a:t>
            </a:r>
          </a:p>
          <a:p>
            <a:r>
              <a:rPr lang="en-US" dirty="0" smtClean="0"/>
              <a:t>Neutral: 1+1 = 2 (17%)</a:t>
            </a:r>
          </a:p>
          <a:p>
            <a:r>
              <a:rPr lang="en-US" u="sng" dirty="0" smtClean="0"/>
              <a:t>Approach towards PMP procedures (1?+1+1+1) = 4 (33%):</a:t>
            </a:r>
            <a:endParaRPr lang="en-US" u="sng" dirty="0"/>
          </a:p>
          <a:p>
            <a:r>
              <a:rPr lang="en-IE" sz="2000" dirty="0"/>
              <a:t>PEMS with a CPC may yield results better comparable to the PMP results</a:t>
            </a:r>
          </a:p>
          <a:p>
            <a:r>
              <a:rPr lang="en-IE" sz="2000" dirty="0"/>
              <a:t>PEMS calibration should be aligned with the PMP calibration. (</a:t>
            </a:r>
            <a:r>
              <a:rPr lang="en-IE" sz="2000" dirty="0" smtClean="0"/>
              <a:t>x3)</a:t>
            </a:r>
          </a:p>
          <a:p>
            <a:endParaRPr lang="en-US" sz="2000" dirty="0" smtClean="0"/>
          </a:p>
          <a:p>
            <a:r>
              <a:rPr lang="en-US" sz="2000" dirty="0" smtClean="0"/>
              <a:t>Is it feasible?</a:t>
            </a:r>
            <a:endParaRPr lang="en-US" sz="2000" dirty="0"/>
          </a:p>
          <a:p>
            <a:r>
              <a:rPr lang="en-US" sz="2000" dirty="0" smtClean="0"/>
              <a:t>Even if it would be possible, probably more difficult for calibration institutes ?</a:t>
            </a:r>
            <a:endParaRPr lang="en-IE" sz="2000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calibration procedures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9332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575220"/>
            <a:ext cx="10267462" cy="5420767"/>
          </a:xfrm>
        </p:spPr>
        <p:txBody>
          <a:bodyPr/>
          <a:lstStyle/>
          <a:p>
            <a:r>
              <a:rPr lang="en-US" u="sng" dirty="0" smtClean="0"/>
              <a:t>Approach towards PEMS procedures (1+1+1) = 3 (25%)</a:t>
            </a:r>
            <a:endParaRPr lang="en-IE" u="sng" dirty="0" smtClean="0"/>
          </a:p>
          <a:p>
            <a:r>
              <a:rPr lang="en-IE" sz="2000" dirty="0" smtClean="0"/>
              <a:t>Procedure </a:t>
            </a:r>
            <a:r>
              <a:rPr lang="en-IE" sz="2000" dirty="0"/>
              <a:t>according to ISO 27891:2015 with a soot-based aerosol (CAST) for both CPC </a:t>
            </a:r>
            <a:r>
              <a:rPr lang="en-IE" sz="2000" dirty="0" smtClean="0"/>
              <a:t>and PEMS but with different </a:t>
            </a:r>
            <a:r>
              <a:rPr lang="en-IE" sz="2000" dirty="0"/>
              <a:t>acceptance criteria </a:t>
            </a:r>
            <a:r>
              <a:rPr lang="en-IE" sz="2000" dirty="0" smtClean="0"/>
              <a:t>System </a:t>
            </a:r>
            <a:r>
              <a:rPr lang="en-IE" sz="2000" dirty="0"/>
              <a:t>efficiency determination (e.g. coefficient of variation (CV) &lt; 25 %; η ± 0,07; zero criteria according to (EU) </a:t>
            </a:r>
            <a:r>
              <a:rPr lang="en-IE" sz="2000" dirty="0" smtClean="0"/>
              <a:t>2017/1151</a:t>
            </a:r>
          </a:p>
          <a:p>
            <a:r>
              <a:rPr lang="en-IE" sz="2000" dirty="0"/>
              <a:t>Use of a uniform calibration </a:t>
            </a:r>
            <a:r>
              <a:rPr lang="en-IE" sz="2000" dirty="0" smtClean="0"/>
              <a:t>aerosol: cast-soot </a:t>
            </a:r>
            <a:r>
              <a:rPr lang="en-IE" sz="2000" dirty="0"/>
              <a:t>aerosol pre-treated (dried</a:t>
            </a:r>
            <a:r>
              <a:rPr lang="en-IE" sz="2000" dirty="0" smtClean="0"/>
              <a:t>)</a:t>
            </a:r>
            <a:endParaRPr lang="en-IE" sz="2000" dirty="0"/>
          </a:p>
          <a:p>
            <a:r>
              <a:rPr lang="en-IE" sz="2000" dirty="0" smtClean="0"/>
              <a:t>Flexibility </a:t>
            </a:r>
            <a:r>
              <a:rPr lang="en-IE" sz="2000" dirty="0"/>
              <a:t>to allow both full-device or separate calibration, as the approach with the lowest </a:t>
            </a:r>
            <a:r>
              <a:rPr lang="en-IE" sz="2000" dirty="0" smtClean="0"/>
              <a:t>experimental </a:t>
            </a:r>
            <a:r>
              <a:rPr lang="en-IE" sz="2000" dirty="0"/>
              <a:t>uncertainty may depend on the dilution concept. </a:t>
            </a:r>
          </a:p>
          <a:p>
            <a:r>
              <a:rPr lang="en-IE" sz="2000" dirty="0"/>
              <a:t>Having a common set of criteria (i.e. overall device efficiency) that can be either directly or indirectly determined should be sufficient. This would also help reduce efforts/costs in re-establishing ISO certifications in accredited calibration lines.</a:t>
            </a:r>
          </a:p>
          <a:p>
            <a:r>
              <a:rPr lang="en-IE" sz="2000" dirty="0" smtClean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en-IE" sz="2000" dirty="0">
                <a:solidFill>
                  <a:schemeClr val="bg1">
                    <a:lumMod val="50000"/>
                  </a:schemeClr>
                </a:solidFill>
              </a:rPr>
              <a:t>validation test of the PN-PEMS devices on the roller dynamometer against the particle counter installed should be mandatory</a:t>
            </a:r>
          </a:p>
          <a:p>
            <a:r>
              <a:rPr lang="en-IE" sz="2000" dirty="0" smtClean="0">
                <a:solidFill>
                  <a:schemeClr val="bg1">
                    <a:lumMod val="50000"/>
                  </a:schemeClr>
                </a:solidFill>
              </a:rPr>
              <a:t>Narrow </a:t>
            </a:r>
            <a:r>
              <a:rPr lang="en-IE" sz="2000" dirty="0">
                <a:solidFill>
                  <a:schemeClr val="bg1">
                    <a:lumMod val="50000"/>
                  </a:schemeClr>
                </a:solidFill>
              </a:rPr>
              <a:t>down the allowed limits of the system efficiency requirement for PEMS devices</a:t>
            </a:r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077250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575220"/>
            <a:ext cx="10641373" cy="5420767"/>
          </a:xfrm>
        </p:spPr>
        <p:txBody>
          <a:bodyPr/>
          <a:lstStyle/>
          <a:p>
            <a:r>
              <a:rPr lang="en-IE" sz="2000" dirty="0" smtClean="0"/>
              <a:t>Regularly </a:t>
            </a:r>
            <a:r>
              <a:rPr lang="en-IE" sz="2000" dirty="0"/>
              <a:t>compare major calibration laboratories against each other</a:t>
            </a:r>
          </a:p>
          <a:p>
            <a:r>
              <a:rPr lang="en-IE" sz="2000" dirty="0" smtClean="0"/>
              <a:t>Establish </a:t>
            </a:r>
            <a:r>
              <a:rPr lang="en-IE" sz="2000" dirty="0"/>
              <a:t>a “standard aerosol” with very detailed definition (e.g. based on the work of NMIs)</a:t>
            </a:r>
          </a:p>
          <a:p>
            <a:r>
              <a:rPr lang="en-IE" sz="2000" dirty="0" smtClean="0"/>
              <a:t>Calibrate </a:t>
            </a:r>
            <a:r>
              <a:rPr lang="en-IE" sz="2000" dirty="0"/>
              <a:t>PMP system as a whole unit against traceable reference (e.g. CPC, electrometer); find out differences to established PMP procedure with separate </a:t>
            </a:r>
            <a:r>
              <a:rPr lang="en-IE" sz="2000" dirty="0" smtClean="0"/>
              <a:t>CPC/VPR </a:t>
            </a:r>
            <a:r>
              <a:rPr lang="en-IE" sz="2000" dirty="0"/>
              <a:t>calibration</a:t>
            </a:r>
          </a:p>
          <a:p>
            <a:r>
              <a:rPr lang="en-IE" sz="2000" dirty="0" smtClean="0"/>
              <a:t>Make </a:t>
            </a:r>
            <a:r>
              <a:rPr lang="en-IE" sz="2000" dirty="0"/>
              <a:t>multiple calibrations and establish “repeatability” of the calibration for each instrument model (PMP system, PEMS)</a:t>
            </a:r>
          </a:p>
          <a:p>
            <a:r>
              <a:rPr lang="en-IE" sz="2000" dirty="0" smtClean="0"/>
              <a:t>Establish </a:t>
            </a:r>
            <a:r>
              <a:rPr lang="en-IE" sz="2000" dirty="0"/>
              <a:t>DMA error at 10, 15, 23 nm and influence of DMA </a:t>
            </a:r>
            <a:r>
              <a:rPr lang="en-IE" sz="2000" dirty="0" smtClean="0"/>
              <a:t>error. Establish </a:t>
            </a:r>
            <a:r>
              <a:rPr lang="en-IE" sz="2000" dirty="0"/>
              <a:t>improved size standard for DMA size calibration</a:t>
            </a:r>
          </a:p>
          <a:p>
            <a:r>
              <a:rPr lang="en-IE" sz="2000" dirty="0" smtClean="0"/>
              <a:t>Every </a:t>
            </a:r>
            <a:r>
              <a:rPr lang="en-IE" sz="2000" dirty="0"/>
              <a:t>instrument may use whatever “calibration factor” (like the K-factor), but a requirement for overall penetration must remain, also a way to check flows for drifting away (similar to PEMS approach)</a:t>
            </a:r>
          </a:p>
          <a:p>
            <a:r>
              <a:rPr lang="en-IE" sz="2000" dirty="0" smtClean="0"/>
              <a:t>Include </a:t>
            </a:r>
            <a:r>
              <a:rPr lang="en-IE" sz="2000" dirty="0"/>
              <a:t>measurement uncertainty to final measurement result to improve transparency</a:t>
            </a:r>
          </a:p>
          <a:p>
            <a:endParaRPr lang="en-IE" sz="2000" dirty="0"/>
          </a:p>
          <a:p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2841208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10583870" cy="4170363"/>
          </a:xfrm>
        </p:spPr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Proposal: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Thermally stable soot-like calibration material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Common efficiencies (PMP and PEMS) (PEMS / black box approach)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Full device or parts calibration to derive efficiencies (ISO 27891 like)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Determine and include uncertainty for various sizes (depending on reference instrument, DMA, zero levels, repeatability)</a:t>
            </a:r>
          </a:p>
          <a:p>
            <a:r>
              <a:rPr lang="en-US" dirty="0" smtClean="0"/>
              <a:t>Experimental campaigns</a:t>
            </a:r>
          </a:p>
          <a:p>
            <a:r>
              <a:rPr lang="en-US" dirty="0" smtClean="0"/>
              <a:t>Input from NMIs and </a:t>
            </a:r>
            <a:r>
              <a:rPr lang="en-US" dirty="0" err="1" smtClean="0"/>
              <a:t>MetroPEMS</a:t>
            </a:r>
            <a:r>
              <a:rPr lang="en-US" dirty="0" smtClean="0"/>
              <a:t> </a:t>
            </a:r>
            <a:r>
              <a:rPr lang="en-US" dirty="0"/>
              <a:t>project: https://www.metropems.ptb.de/home</a:t>
            </a:r>
            <a:r>
              <a:rPr lang="en-US" dirty="0" smtClean="0"/>
              <a:t>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calibration procedures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7828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Accepted points will be included in the resolution (track changes or comments for PMP group to further comment)</a:t>
            </a:r>
          </a:p>
          <a:p>
            <a:r>
              <a:rPr lang="en-US" dirty="0" smtClean="0"/>
              <a:t>The changes are based on the replies from the questionnaires (attached the presentation with the results)</a:t>
            </a:r>
          </a:p>
          <a:p>
            <a:r>
              <a:rPr lang="en-US" dirty="0" smtClean="0"/>
              <a:t>Open points will be further evaluated experimentally (pre-diluter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Common calibration procedures: A first proposal from JRC to be discussed in a small PMP group, then input from NMIs and then presentation to PMP group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</a:t>
            </a:r>
            <a:r>
              <a:rPr lang="en-US" sz="2800" dirty="0" smtClean="0"/>
              <a:t>(to be updated based on the discussion)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32055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chemeClr val="accent2"/>
                </a:solidFill>
              </a:rPr>
              <a:t>EU Science Hub: </a:t>
            </a:r>
            <a:r>
              <a:rPr lang="en-GB" dirty="0" err="1"/>
              <a:t>ec.europa.eu</a:t>
            </a:r>
            <a:r>
              <a:rPr lang="en-GB" dirty="0"/>
              <a:t>/</a:t>
            </a:r>
            <a:r>
              <a:rPr lang="en-GB" dirty="0" err="1"/>
              <a:t>jrc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@</a:t>
            </a:r>
            <a:r>
              <a:rPr lang="en-GB" dirty="0" err="1"/>
              <a:t>EU_ScienceHub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mtClean="0"/>
              <a:t>EU </a:t>
            </a:r>
            <a:r>
              <a:rPr lang="en-GB" dirty="0"/>
              <a:t>Science Hub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Keep in touch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084385" y="4187371"/>
            <a:ext cx="10003692" cy="1370747"/>
          </a:xfrm>
        </p:spPr>
        <p:txBody>
          <a:bodyPr wrap="square" anchor="b" anchorCtr="0"/>
          <a:lstStyle/>
          <a:p>
            <a:r>
              <a:rPr lang="en-US" sz="1050" dirty="0" smtClean="0"/>
              <a:t>This </a:t>
            </a:r>
            <a:r>
              <a:rPr lang="en-US" sz="1050" dirty="0"/>
              <a:t>presentation has been prepared for internal purposes. The information and views expressed in it do not necessarily reflect an official position </a:t>
            </a: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1050" dirty="0" smtClean="0"/>
              <a:t>of </a:t>
            </a:r>
            <a:r>
              <a:rPr lang="en-US" sz="1050" dirty="0"/>
              <a:t>the European Commission or of the European Union</a:t>
            </a:r>
            <a:r>
              <a:rPr lang="en-US" sz="1050" dirty="0" smtClean="0"/>
              <a:t>.</a:t>
            </a:r>
            <a:endParaRPr lang="en-US" sz="1050" dirty="0"/>
          </a:p>
          <a:p>
            <a:r>
              <a:rPr lang="en-US" sz="1050" dirty="0"/>
              <a:t>Except otherwise noted, © European Union (year). All Rights Reserved</a:t>
            </a:r>
          </a:p>
          <a:p>
            <a:r>
              <a:rPr lang="en-GB" sz="1050" dirty="0" smtClean="0"/>
              <a:t>Slide </a:t>
            </a:r>
            <a:r>
              <a:rPr lang="en-GB" sz="1050" dirty="0">
                <a:solidFill>
                  <a:schemeClr val="accent6"/>
                </a:solidFill>
              </a:rPr>
              <a:t>xx</a:t>
            </a:r>
            <a:r>
              <a:rPr lang="en-GB" sz="1050" dirty="0"/>
              <a:t>: </a:t>
            </a:r>
            <a:r>
              <a:rPr lang="en-GB" sz="1050" dirty="0">
                <a:solidFill>
                  <a:schemeClr val="accent6"/>
                </a:solidFill>
              </a:rPr>
              <a:t>element concerned</a:t>
            </a:r>
            <a:r>
              <a:rPr lang="en-GB" sz="1050" dirty="0"/>
              <a:t>, source</a:t>
            </a:r>
            <a:r>
              <a:rPr lang="en-GB" sz="1050" dirty="0">
                <a:solidFill>
                  <a:schemeClr val="accent6"/>
                </a:solidFill>
              </a:rPr>
              <a:t>: e.g. Fotolia.com</a:t>
            </a:r>
            <a:r>
              <a:rPr lang="en-GB" sz="1050" dirty="0"/>
              <a:t>; Slide </a:t>
            </a:r>
            <a:r>
              <a:rPr lang="en-GB" sz="1050" dirty="0">
                <a:solidFill>
                  <a:schemeClr val="accent6"/>
                </a:solidFill>
              </a:rPr>
              <a:t>xx</a:t>
            </a:r>
            <a:r>
              <a:rPr lang="en-GB" sz="1050" dirty="0"/>
              <a:t>: </a:t>
            </a:r>
            <a:r>
              <a:rPr lang="en-GB" sz="1050" dirty="0">
                <a:solidFill>
                  <a:schemeClr val="accent6"/>
                </a:solidFill>
              </a:rPr>
              <a:t>element concerned</a:t>
            </a:r>
            <a:r>
              <a:rPr lang="en-GB" sz="1050" dirty="0"/>
              <a:t>, source: </a:t>
            </a:r>
            <a:r>
              <a:rPr lang="en-GB" sz="1050" dirty="0">
                <a:solidFill>
                  <a:schemeClr val="accent6"/>
                </a:solidFill>
              </a:rPr>
              <a:t>e.g. iStock.com</a:t>
            </a:r>
          </a:p>
        </p:txBody>
      </p:sp>
    </p:spTree>
    <p:extLst>
      <p:ext uri="{BB962C8B-B14F-4D97-AF65-F5344CB8AC3E}">
        <p14:creationId xmlns:p14="http://schemas.microsoft.com/office/powerpoint/2010/main" val="289007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replies: 12</a:t>
            </a:r>
          </a:p>
          <a:p>
            <a:r>
              <a:rPr lang="en-US" dirty="0" smtClean="0"/>
              <a:t>OEMs and associations: 1+1+1+1+1+1+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1 (=58%)</a:t>
            </a:r>
          </a:p>
          <a:p>
            <a:r>
              <a:rPr lang="en-US" dirty="0" smtClean="0"/>
              <a:t>Instrument manufacturers: 1+1+1+1 (=33%)</a:t>
            </a:r>
          </a:p>
          <a:p>
            <a:r>
              <a:rPr lang="en-US" dirty="0" smtClean="0"/>
              <a:t>Institutes: 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201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PM number: </a:t>
            </a:r>
          </a:p>
          <a:p>
            <a:r>
              <a:rPr lang="en-US" dirty="0" smtClean="0"/>
              <a:t>PN: 1+1+1+1 = 4 (33%)</a:t>
            </a:r>
          </a:p>
          <a:p>
            <a:r>
              <a:rPr lang="en-US" dirty="0" smtClean="0"/>
              <a:t>SPN: 1+1+1+1+1+1 = 6 (50%)</a:t>
            </a:r>
          </a:p>
          <a:p>
            <a:r>
              <a:rPr lang="en-US" dirty="0" smtClean="0"/>
              <a:t>No reply: 1 (but harmonization) + 1 (both PN and SPN)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3"/>
                </a:solidFill>
              </a:rPr>
              <a:t>Proposal: SPN for the resolution, </a:t>
            </a:r>
            <a:endParaRPr lang="en-US" dirty="0" smtClean="0">
              <a:solidFill>
                <a:schemeClr val="accent3"/>
              </a:solidFill>
            </a:endParaRPr>
          </a:p>
          <a:p>
            <a:r>
              <a:rPr lang="en-US" dirty="0" smtClean="0">
                <a:solidFill>
                  <a:schemeClr val="accent3"/>
                </a:solidFill>
              </a:rPr>
              <a:t>Attention in future </a:t>
            </a:r>
            <a:r>
              <a:rPr lang="en-US" dirty="0" smtClean="0">
                <a:solidFill>
                  <a:schemeClr val="accent3"/>
                </a:solidFill>
              </a:rPr>
              <a:t>R49, GTR15 to check</a:t>
            </a:r>
            <a:endParaRPr lang="en-IE" dirty="0">
              <a:solidFill>
                <a:schemeClr val="accent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Definition of particles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411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VPR: Q1 </a:t>
            </a:r>
            <a:r>
              <a:rPr lang="en-US" dirty="0" smtClean="0"/>
              <a:t>(temperature), Q2 (catalytic stripper) </a:t>
            </a:r>
            <a:endParaRPr lang="en-I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89041"/>
              </p:ext>
            </p:extLst>
          </p:nvPr>
        </p:nvGraphicFramePr>
        <p:xfrm>
          <a:off x="775063" y="1686317"/>
          <a:ext cx="10859589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948">
                  <a:extLst>
                    <a:ext uri="{9D8B030D-6E8A-4147-A177-3AD203B41FA5}">
                      <a16:colId xmlns:a16="http://schemas.microsoft.com/office/drawing/2014/main" val="1602181236"/>
                    </a:ext>
                  </a:extLst>
                </a:gridCol>
                <a:gridCol w="3805646">
                  <a:extLst>
                    <a:ext uri="{9D8B030D-6E8A-4147-A177-3AD203B41FA5}">
                      <a16:colId xmlns:a16="http://schemas.microsoft.com/office/drawing/2014/main" val="1693730472"/>
                    </a:ext>
                  </a:extLst>
                </a:gridCol>
                <a:gridCol w="4362995">
                  <a:extLst>
                    <a:ext uri="{9D8B030D-6E8A-4147-A177-3AD203B41FA5}">
                      <a16:colId xmlns:a16="http://schemas.microsoft.com/office/drawing/2014/main" val="22506234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r>
                        <a:rPr lang="en-US" baseline="0" dirty="0" smtClean="0"/>
                        <a:t> nm (old in grey)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nm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153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Requirements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VPR evaporation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tube</a:t>
                      </a:r>
                      <a:endParaRPr lang="en-IE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Include an initial heated dilution stage which outputs a sample at a temperature of ≥150 °C and ≤ </a:t>
                      </a:r>
                      <a:r>
                        <a:rPr lang="en-IE" strike="sng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400°C</a:t>
                      </a:r>
                      <a:r>
                        <a:rPr lang="en-I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350 °C ±10 °C, and dilutes by a factor of at least 10.</a:t>
                      </a:r>
                      <a:endParaRPr lang="en-IE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Include an initial heated dilution stage which outputs a sample at a temperature of  ≥ 150 °C and ≤ 350 °C ±10 °C, and dilutes by a factor of at least 10. </a:t>
                      </a:r>
                    </a:p>
                    <a:p>
                      <a:r>
                        <a:rPr lang="en-IE" strike="sngStrike" baseline="0" dirty="0" smtClean="0">
                          <a:solidFill>
                            <a:srgbClr val="FF0000"/>
                          </a:solidFill>
                        </a:rPr>
                        <a:t>Include a catalytically active part at a fixed (±10°C) wall temperature greater than or equal to that of the initial dilution stage. (only resolution)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269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Recommended system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VPR evaporation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tube</a:t>
                      </a:r>
                      <a:endParaRPr lang="en-IE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T=350°C (±10°C)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from 300-400°C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May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be</a:t>
                      </a:r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 catalytically active</a:t>
                      </a:r>
                      <a:endParaRPr lang="en-IE" dirty="0">
                        <a:solidFill>
                          <a:schemeClr val="tx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T=350°C (±10°C) </a:t>
                      </a:r>
                    </a:p>
                    <a:p>
                      <a:r>
                        <a:rPr lang="en-US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Catalytically active</a:t>
                      </a:r>
                      <a:endParaRPr lang="en-I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22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81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Q1: Temperature between 150 and 350°C should change?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No (150-350°C): 1+1+1+1+1+1+1 = 7 (58%)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Yes (300-350°C): 1+1+1+1 = 4 (33%)</a:t>
            </a:r>
          </a:p>
          <a:p>
            <a:endParaRPr lang="en-US" dirty="0"/>
          </a:p>
          <a:p>
            <a:r>
              <a:rPr lang="en-US" dirty="0" smtClean="0"/>
              <a:t>Q2: Catalytic stripper </a:t>
            </a:r>
            <a:r>
              <a:rPr lang="en-US" dirty="0"/>
              <a:t>should </a:t>
            </a:r>
            <a:r>
              <a:rPr lang="en-US" dirty="0" smtClean="0"/>
              <a:t>be requirement?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No (remain at recommended system only): 1+1+1+1+1 = 5 (42%)</a:t>
            </a:r>
            <a:endParaRPr lang="en-IE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Yes (obligatory, C40 </a:t>
            </a:r>
            <a:r>
              <a:rPr lang="en-US" sz="2000" dirty="0"/>
              <a:t>requirement not sufficient</a:t>
            </a:r>
            <a:r>
              <a:rPr lang="en-US" sz="2000" dirty="0" smtClean="0"/>
              <a:t>): 1+1+1+1+1 = 5 (42%)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Not clear answer: 1+1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832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/>
                </a:solidFill>
              </a:rPr>
              <a:t>Leave the text as it is:</a:t>
            </a:r>
          </a:p>
          <a:p>
            <a:r>
              <a:rPr lang="en-US" sz="2000" dirty="0" smtClean="0"/>
              <a:t>(since 2007, only recommended systems are used, low risk to change it)</a:t>
            </a:r>
          </a:p>
          <a:p>
            <a:r>
              <a:rPr lang="en-US" dirty="0" smtClean="0"/>
              <a:t>Requirements: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Temperature 150-350°C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No mention of catalytic stripper</a:t>
            </a:r>
          </a:p>
          <a:p>
            <a:r>
              <a:rPr lang="en-US" dirty="0" smtClean="0"/>
              <a:t>Recommended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Temperature </a:t>
            </a:r>
            <a:r>
              <a:rPr lang="en-US" sz="2000" dirty="0" smtClean="0"/>
              <a:t>350°C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atalytic stripper obligatory for SPN10, allowed for SPN23</a:t>
            </a:r>
            <a:endParaRPr lang="en-US" sz="2000" dirty="0"/>
          </a:p>
          <a:p>
            <a:endParaRPr lang="en-US" dirty="0" smtClean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246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217299"/>
              </p:ext>
            </p:extLst>
          </p:nvPr>
        </p:nvGraphicFramePr>
        <p:xfrm>
          <a:off x="966788" y="1825625"/>
          <a:ext cx="1026795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698">
                  <a:extLst>
                    <a:ext uri="{9D8B030D-6E8A-4147-A177-3AD203B41FA5}">
                      <a16:colId xmlns:a16="http://schemas.microsoft.com/office/drawing/2014/main" val="396397247"/>
                    </a:ext>
                  </a:extLst>
                </a:gridCol>
                <a:gridCol w="8709252">
                  <a:extLst>
                    <a:ext uri="{9D8B030D-6E8A-4147-A177-3AD203B41FA5}">
                      <a16:colId xmlns:a16="http://schemas.microsoft.com/office/drawing/2014/main" val="2815363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Pre-diluter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0" dirty="0" smtClean="0"/>
                        <a:t>A cold or hot pre-diluter may be located at the end of the particle sampling probe and in front of the PTT. A </a:t>
                      </a:r>
                      <a:r>
                        <a:rPr lang="en-IE" b="1" dirty="0" smtClean="0"/>
                        <a:t>fixed dilution ratio &gt;5:1 </a:t>
                      </a:r>
                      <a:r>
                        <a:rPr lang="en-IE" b="0" dirty="0" smtClean="0"/>
                        <a:t>shall be applied to the cold or hot dilution stage. Cold dilution is defined as a dilution with (unheated) dilution air and/or diluter temperature </a:t>
                      </a:r>
                      <a:r>
                        <a:rPr lang="en-IE" b="1" dirty="0" smtClean="0"/>
                        <a:t>≥20°C</a:t>
                      </a:r>
                      <a:r>
                        <a:rPr lang="en-IE" b="0" dirty="0" smtClean="0"/>
                        <a:t>.</a:t>
                      </a:r>
                      <a:endParaRPr lang="en-IE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338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Losses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The </a:t>
                      </a:r>
                      <a:r>
                        <a:rPr lang="en-IE" b="1" i="0" dirty="0" smtClean="0"/>
                        <a:t>penetration</a:t>
                      </a:r>
                      <a:r>
                        <a:rPr lang="en-IE" dirty="0" smtClean="0"/>
                        <a:t> for each model of pre-diluter shall be determined as described in A.8.2.2.4 The final system penetration (pre-diluter, PTT and VPR) shall not </a:t>
                      </a: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decrease 20% the requirements </a:t>
                      </a:r>
                      <a:r>
                        <a:rPr lang="en-IE" dirty="0" smtClean="0"/>
                        <a:t>of A.8.1.3.3.6.</a:t>
                      </a:r>
                    </a:p>
                    <a:p>
                      <a:r>
                        <a:rPr lang="en-IE" dirty="0" smtClean="0"/>
                        <a:t>The </a:t>
                      </a:r>
                      <a:r>
                        <a:rPr lang="en-IE" b="1" dirty="0" smtClean="0"/>
                        <a:t>particle concentration reduction factors </a:t>
                      </a:r>
                      <a:r>
                        <a:rPr lang="en-IE" dirty="0" smtClean="0"/>
                        <a:t>of each pre-diluter shall be determined as described in A.8.2.2.2. The complete system (pre-diluter, PTT and VPR) </a:t>
                      </a: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shall not exceed 10% for 50 nm, 20% for 30 nm, and 30% for 15 nm (if applicable) the requirements</a:t>
                      </a:r>
                      <a:r>
                        <a:rPr lang="en-IE" dirty="0" smtClean="0"/>
                        <a:t> of A.8.1.3.3.4.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793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Sampling line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When sampling directly from the tailpipe the </a:t>
                      </a:r>
                      <a:r>
                        <a:rPr lang="en-IE" b="1" dirty="0" smtClean="0"/>
                        <a:t>residence time </a:t>
                      </a:r>
                      <a:r>
                        <a:rPr lang="en-IE" dirty="0" smtClean="0"/>
                        <a:t>until the pre-diluter or the VPR shall be </a:t>
                      </a:r>
                      <a:r>
                        <a:rPr lang="en-IE" b="1" dirty="0" smtClean="0"/>
                        <a:t>≤ 1 seconds</a:t>
                      </a:r>
                      <a:r>
                        <a:rPr lang="en-IE" dirty="0" smtClean="0"/>
                        <a:t>. The tubing shall be heated at </a:t>
                      </a:r>
                      <a:r>
                        <a:rPr lang="en-IE" b="1" dirty="0" smtClean="0"/>
                        <a:t>≥150°C </a:t>
                      </a:r>
                      <a:r>
                        <a:rPr lang="en-IE" dirty="0" smtClean="0"/>
                        <a:t>if </a:t>
                      </a:r>
                      <a:r>
                        <a:rPr lang="en-IE" dirty="0" smtClean="0">
                          <a:solidFill>
                            <a:srgbClr val="FF0000"/>
                          </a:solidFill>
                        </a:rPr>
                        <a:t>&gt;10 cm</a:t>
                      </a:r>
                      <a:r>
                        <a:rPr lang="en-IE" dirty="0" smtClean="0"/>
                        <a:t>, otherwise only insulated. Any unheated parts shall be &lt;10 cm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37942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Tailpipe sampling with fixed dilution (HD)</a:t>
            </a:r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1247775" y="6305550"/>
            <a:ext cx="2735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>
                <a:solidFill>
                  <a:srgbClr val="FF0000"/>
                </a:solidFill>
              </a:rPr>
              <a:t>* in red not agreed</a:t>
            </a:r>
            <a:endParaRPr lang="en-IE" sz="2400" noProof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2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losses should be included in VPR: 1+1+1+1+1+1? = 6 (50%)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Not clear if current specs should increase.</a:t>
            </a:r>
          </a:p>
          <a:p>
            <a:r>
              <a:rPr lang="en-US" dirty="0" smtClean="0"/>
              <a:t>Additional losses should not be considered: 1</a:t>
            </a:r>
          </a:p>
          <a:p>
            <a:r>
              <a:rPr lang="en-US" dirty="0" smtClean="0"/>
              <a:t>More data needed: 1+1+1+1 = 4 (33%)</a:t>
            </a:r>
          </a:p>
          <a:p>
            <a:r>
              <a:rPr lang="en-US" dirty="0" smtClean="0"/>
              <a:t>No reply: 1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3"/>
                </a:solidFill>
              </a:rPr>
              <a:t>Proposal: </a:t>
            </a:r>
            <a:r>
              <a:rPr lang="en-US" dirty="0">
                <a:solidFill>
                  <a:schemeClr val="accent3"/>
                </a:solidFill>
              </a:rPr>
              <a:t>More data is </a:t>
            </a:r>
            <a:r>
              <a:rPr lang="en-US" dirty="0" smtClean="0">
                <a:solidFill>
                  <a:schemeClr val="accent3"/>
                </a:solidFill>
              </a:rPr>
              <a:t>needed.</a:t>
            </a:r>
            <a:r>
              <a:rPr lang="en-IE" dirty="0" smtClean="0">
                <a:solidFill>
                  <a:schemeClr val="accent3"/>
                </a:solidFill>
              </a:rPr>
              <a:t> Penetration and PCRF ratio requirements open. Check if sampling line always heated (for all lengths)</a:t>
            </a:r>
            <a:r>
              <a:rPr lang="en-US" dirty="0" smtClean="0">
                <a:solidFill>
                  <a:schemeClr val="accent3"/>
                </a:solidFill>
              </a:rPr>
              <a:t> (unify)</a:t>
            </a:r>
            <a:endParaRPr lang="en-IE" dirty="0">
              <a:solidFill>
                <a:schemeClr val="accent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Pre-diluter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9079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Tailpipe minor issues (HD)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832960" cy="4170363"/>
          </a:xfrm>
        </p:spPr>
        <p:txBody>
          <a:bodyPr/>
          <a:lstStyle/>
          <a:p>
            <a:r>
              <a:rPr lang="en-IE" dirty="0" smtClean="0"/>
              <a:t>Emission </a:t>
            </a:r>
            <a:r>
              <a:rPr lang="en-IE" dirty="0" err="1"/>
              <a:t>analyzers</a:t>
            </a:r>
            <a:r>
              <a:rPr lang="en-IE" dirty="0"/>
              <a:t> with automatic or manual range switching are permitted. During the test cycle, the range of the emission </a:t>
            </a:r>
            <a:r>
              <a:rPr lang="en-IE" dirty="0" err="1"/>
              <a:t>analyzers</a:t>
            </a:r>
            <a:r>
              <a:rPr lang="en-IE" dirty="0"/>
              <a:t> shall not be switched. </a:t>
            </a:r>
            <a:r>
              <a:rPr lang="en-IE" dirty="0" smtClean="0"/>
              <a:t>(</a:t>
            </a:r>
            <a:r>
              <a:rPr lang="en-IE" dirty="0" smtClean="0">
                <a:solidFill>
                  <a:srgbClr val="FF0000"/>
                </a:solidFill>
              </a:rPr>
              <a:t>refers to gas </a:t>
            </a:r>
            <a:r>
              <a:rPr lang="en-IE" dirty="0" err="1" smtClean="0">
                <a:solidFill>
                  <a:srgbClr val="FF0000"/>
                </a:solidFill>
              </a:rPr>
              <a:t>analyzers</a:t>
            </a:r>
            <a:r>
              <a:rPr lang="en-IE" dirty="0" smtClean="0"/>
              <a:t>)</a:t>
            </a:r>
          </a:p>
          <a:p>
            <a:r>
              <a:rPr lang="en-US" dirty="0" smtClean="0"/>
              <a:t>Not PMP task: 1+1(but ok)+1+1(but ok)+1(probably ok)+1+1(probably ok) </a:t>
            </a:r>
            <a:br>
              <a:rPr lang="en-US" dirty="0" smtClean="0"/>
            </a:br>
            <a:r>
              <a:rPr lang="en-US" dirty="0" smtClean="0"/>
              <a:t>= 7 (58%)</a:t>
            </a:r>
          </a:p>
          <a:p>
            <a:r>
              <a:rPr lang="en-US" dirty="0" smtClean="0"/>
              <a:t>Yes: 1</a:t>
            </a:r>
          </a:p>
          <a:p>
            <a:r>
              <a:rPr lang="en-US" dirty="0" smtClean="0"/>
              <a:t>No reply: 1+1</a:t>
            </a:r>
            <a:endParaRPr lang="en-US" dirty="0"/>
          </a:p>
          <a:p>
            <a:r>
              <a:rPr lang="en-US" dirty="0" smtClean="0"/>
              <a:t>Note: change of dilution should not allowed for PN systems: 1+1+1</a:t>
            </a:r>
          </a:p>
          <a:p>
            <a:r>
              <a:rPr lang="en-US" dirty="0" smtClean="0">
                <a:solidFill>
                  <a:schemeClr val="accent3"/>
                </a:solidFill>
              </a:rPr>
              <a:t>Proposal: Leave the text as it is (auto range not allowed for gas </a:t>
            </a:r>
            <a:r>
              <a:rPr lang="en-US" dirty="0" err="1" smtClean="0">
                <a:solidFill>
                  <a:schemeClr val="accent3"/>
                </a:solidFill>
              </a:rPr>
              <a:t>analysers</a:t>
            </a:r>
            <a:r>
              <a:rPr lang="en-US" dirty="0" smtClean="0">
                <a:solidFill>
                  <a:schemeClr val="accent3"/>
                </a:solidFill>
              </a:rPr>
              <a:t>)</a:t>
            </a:r>
            <a:endParaRPr lang="en-IE" dirty="0" smtClean="0">
              <a:solidFill>
                <a:schemeClr val="accent3"/>
              </a:solidFill>
            </a:endParaRPr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6551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3603</TotalTime>
  <Words>1654</Words>
  <Application>Microsoft Office PowerPoint</Application>
  <PresentationFormat>Widescreen</PresentationFormat>
  <Paragraphs>133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Particle Measurement Programme (PMP)</vt:lpstr>
      <vt:lpstr>Input</vt:lpstr>
      <vt:lpstr>Q4: Definition of particles</vt:lpstr>
      <vt:lpstr>VPR: Q1 (temperature), Q2 (catalytic stripper) </vt:lpstr>
      <vt:lpstr>Replies</vt:lpstr>
      <vt:lpstr>Proposal</vt:lpstr>
      <vt:lpstr>Tailpipe sampling with fixed dilution (HD)</vt:lpstr>
      <vt:lpstr>Pre-diluter</vt:lpstr>
      <vt:lpstr>Tailpipe minor issues (HD)</vt:lpstr>
      <vt:lpstr>Tailpipe minor issues (HD)</vt:lpstr>
      <vt:lpstr>Proposal</vt:lpstr>
      <vt:lpstr>Common calibration procedures</vt:lpstr>
      <vt:lpstr>PowerPoint Presentation</vt:lpstr>
      <vt:lpstr>PowerPoint Presentation</vt:lpstr>
      <vt:lpstr>Common calibration procedures </vt:lpstr>
      <vt:lpstr>Next steps (to be updated based on the discussion)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Barouch Giechaskiel</cp:lastModifiedBy>
  <cp:revision>280</cp:revision>
  <dcterms:created xsi:type="dcterms:W3CDTF">2019-08-09T12:06:42Z</dcterms:created>
  <dcterms:modified xsi:type="dcterms:W3CDTF">2021-05-01T10:46:40Z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pdateToken">
    <vt:lpwstr>13</vt:lpwstr>
  </property>
  <property fmtid="{D5CDD505-2E9C-101B-9397-08002B2CF9AE}" pid="3" name="Offisync_ServerID">
    <vt:lpwstr>0d3b22a6-6203-4efc-8e8e-b5279256493b</vt:lpwstr>
  </property>
  <property fmtid="{D5CDD505-2E9C-101B-9397-08002B2CF9AE}" pid="4" name="Jive_VersionGuid">
    <vt:lpwstr>38f66db8-a264-4b54-be0f-1b51030cd518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giechba</vt:lpwstr>
  </property>
  <property fmtid="{D5CDD505-2E9C-101B-9397-08002B2CF9AE}" pid="7" name="Offisync_ProviderInitializationData">
    <vt:lpwstr>https://webgate.ec.europa.eu/connected</vt:lpwstr>
  </property>
</Properties>
</file>